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3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comments/modernComment_722_B779F459.xml" ContentType="application/vnd.ms-powerpoint.comments+xml"/>
  <Override PartName="/ppt/media/image43.jpg" ContentType="image/jpg"/>
  <Override PartName="/ppt/media/image59.jpg" ContentType="image/jpg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6" r:id="rId1"/>
    <p:sldMasterId id="2147483704" r:id="rId2"/>
    <p:sldMasterId id="2147483715" r:id="rId3"/>
    <p:sldMasterId id="2147483745" r:id="rId4"/>
  </p:sldMasterIdLst>
  <p:notesMasterIdLst>
    <p:notesMasterId r:id="rId91"/>
  </p:notesMasterIdLst>
  <p:sldIdLst>
    <p:sldId id="1821" r:id="rId5"/>
    <p:sldId id="1765" r:id="rId6"/>
    <p:sldId id="1836" r:id="rId7"/>
    <p:sldId id="1829" r:id="rId8"/>
    <p:sldId id="1822" r:id="rId9"/>
    <p:sldId id="312" r:id="rId10"/>
    <p:sldId id="1828" r:id="rId11"/>
    <p:sldId id="297" r:id="rId12"/>
    <p:sldId id="1830" r:id="rId13"/>
    <p:sldId id="1833" r:id="rId14"/>
    <p:sldId id="1824" r:id="rId15"/>
    <p:sldId id="1834" r:id="rId16"/>
    <p:sldId id="1827" r:id="rId17"/>
    <p:sldId id="1634" r:id="rId18"/>
    <p:sldId id="1668" r:id="rId19"/>
    <p:sldId id="1693" r:id="rId20"/>
    <p:sldId id="595" r:id="rId21"/>
    <p:sldId id="1319" r:id="rId22"/>
    <p:sldId id="1696" r:id="rId23"/>
    <p:sldId id="1336" r:id="rId24"/>
    <p:sldId id="1337" r:id="rId25"/>
    <p:sldId id="1697" r:id="rId26"/>
    <p:sldId id="1698" r:id="rId27"/>
    <p:sldId id="1769" r:id="rId28"/>
    <p:sldId id="1699" r:id="rId29"/>
    <p:sldId id="1645" r:id="rId30"/>
    <p:sldId id="1701" r:id="rId31"/>
    <p:sldId id="1702" r:id="rId32"/>
    <p:sldId id="1703" r:id="rId33"/>
    <p:sldId id="1651" r:id="rId34"/>
    <p:sldId id="1652" r:id="rId35"/>
    <p:sldId id="1592" r:id="rId36"/>
    <p:sldId id="1695" r:id="rId37"/>
    <p:sldId id="1705" r:id="rId38"/>
    <p:sldId id="1835" r:id="rId39"/>
    <p:sldId id="1831" r:id="rId40"/>
    <p:sldId id="588" r:id="rId41"/>
    <p:sldId id="1708" r:id="rId42"/>
    <p:sldId id="1709" r:id="rId43"/>
    <p:sldId id="1710" r:id="rId44"/>
    <p:sldId id="1711" r:id="rId45"/>
    <p:sldId id="1712" r:id="rId46"/>
    <p:sldId id="1736" r:id="rId47"/>
    <p:sldId id="1816" r:id="rId48"/>
    <p:sldId id="1759" r:id="rId49"/>
    <p:sldId id="1760" r:id="rId50"/>
    <p:sldId id="1761" r:id="rId51"/>
    <p:sldId id="1762" r:id="rId52"/>
    <p:sldId id="1742" r:id="rId53"/>
    <p:sldId id="1713" r:id="rId54"/>
    <p:sldId id="1776" r:id="rId55"/>
    <p:sldId id="1746" r:id="rId56"/>
    <p:sldId id="1745" r:id="rId57"/>
    <p:sldId id="1743" r:id="rId58"/>
    <p:sldId id="1744" r:id="rId59"/>
    <p:sldId id="1747" r:id="rId60"/>
    <p:sldId id="1748" r:id="rId61"/>
    <p:sldId id="1753" r:id="rId62"/>
    <p:sldId id="1754" r:id="rId63"/>
    <p:sldId id="1749" r:id="rId64"/>
    <p:sldId id="1755" r:id="rId65"/>
    <p:sldId id="1756" r:id="rId66"/>
    <p:sldId id="1751" r:id="rId67"/>
    <p:sldId id="1757" r:id="rId68"/>
    <p:sldId id="1758" r:id="rId69"/>
    <p:sldId id="1718" r:id="rId70"/>
    <p:sldId id="1720" r:id="rId71"/>
    <p:sldId id="1719" r:id="rId72"/>
    <p:sldId id="1826" r:id="rId73"/>
    <p:sldId id="317" r:id="rId74"/>
    <p:sldId id="318" r:id="rId75"/>
    <p:sldId id="319" r:id="rId76"/>
    <p:sldId id="1763" r:id="rId77"/>
    <p:sldId id="1764" r:id="rId78"/>
    <p:sldId id="331" r:id="rId79"/>
    <p:sldId id="332" r:id="rId80"/>
    <p:sldId id="333" r:id="rId81"/>
    <p:sldId id="334" r:id="rId82"/>
    <p:sldId id="324" r:id="rId83"/>
    <p:sldId id="1775" r:id="rId84"/>
    <p:sldId id="336" r:id="rId85"/>
    <p:sldId id="337" r:id="rId86"/>
    <p:sldId id="338" r:id="rId87"/>
    <p:sldId id="339" r:id="rId88"/>
    <p:sldId id="340" r:id="rId89"/>
    <p:sldId id="1837" r:id="rId90"/>
  </p:sldIdLst>
  <p:sldSz cx="9144000" cy="5143500" type="screen16x9"/>
  <p:notesSz cx="6858000" cy="9144000"/>
  <p:embeddedFontLst>
    <p:embeddedFont>
      <p:font typeface="Cambria" panose="02040503050406030204" pitchFamily="18" charset="0"/>
      <p:regular r:id="rId92"/>
      <p:bold r:id="rId93"/>
      <p:italic r:id="rId94"/>
      <p:boldItalic r:id="rId95"/>
    </p:embeddedFont>
    <p:embeddedFont>
      <p:font typeface="Cambria Math" panose="02040503050406030204" pitchFamily="18" charset="0"/>
      <p:regular r:id="rId96"/>
    </p:embeddedFont>
    <p:embeddedFont>
      <p:font typeface="Consolas" panose="020B0609020204030204" pitchFamily="49" charset="0"/>
      <p:regular r:id="rId97"/>
      <p:bold r:id="rId98"/>
      <p:italic r:id="rId99"/>
      <p:boldItalic r:id="rId100"/>
    </p:embeddedFont>
    <p:embeddedFont>
      <p:font typeface="Corbel" panose="020B0503020204020204" pitchFamily="34" charset="0"/>
      <p:regular r:id="rId101"/>
      <p:bold r:id="rId102"/>
      <p:italic r:id="rId103"/>
      <p:boldItalic r:id="rId104"/>
    </p:embeddedFont>
    <p:embeddedFont>
      <p:font typeface="Merriweather Sans" pitchFamily="2" charset="0"/>
      <p:regular r:id="rId105"/>
      <p:bold r:id="rId106"/>
      <p:italic r:id="rId107"/>
      <p:boldItalic r:id="rId108"/>
    </p:embeddedFont>
    <p:embeddedFont>
      <p:font typeface="Roboto" panose="02000000000000000000" pitchFamily="2" charset="0"/>
      <p:regular r:id="rId109"/>
      <p:bold r:id="rId110"/>
      <p:italic r:id="rId111"/>
      <p:boldItalic r:id="rId112"/>
    </p:embeddedFont>
    <p:embeddedFont>
      <p:font typeface="Source Sans Pro" panose="020B0503030403020204" pitchFamily="34" charset="0"/>
      <p:regular r:id="rId113"/>
      <p:bold r:id="rId114"/>
      <p:italic r:id="rId115"/>
      <p:boldItalic r:id="rId116"/>
    </p:embeddedFont>
    <p:embeddedFont>
      <p:font typeface="Source Serif Pro" panose="02040603050405020204" pitchFamily="18" charset="0"/>
      <p:regular r:id="rId117"/>
      <p:bold r:id="rId118"/>
      <p:italic r:id="rId119"/>
      <p:boldItalic r:id="rId120"/>
    </p:embeddedFont>
    <p:embeddedFont>
      <p:font typeface="Tahoma" panose="020B0604030504040204" pitchFamily="34" charset="0"/>
      <p:regular r:id="rId121"/>
      <p:bold r:id="rId12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AC97BE05-7214-46BD-569F-A0959E827800}" name="Daniel Khashabi" initials="DK" userId="S::dkhasha1@jh.edu::62390808-c838-45e6-be59-d6fd0d208bc8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89A00"/>
    <a:srgbClr val="000000"/>
    <a:srgbClr val="DCECFF"/>
    <a:srgbClr val="FFE7DD"/>
    <a:srgbClr val="C00000"/>
    <a:srgbClr val="FFF2D4"/>
    <a:srgbClr val="FF0000"/>
    <a:srgbClr val="FFE5DF"/>
    <a:srgbClr val="FACD9A"/>
    <a:srgbClr val="CDEC8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F16FF0E-D35F-6F31-43C3-58825BD082EC}" v="2" dt="2025-01-13T21:35:14.213"/>
  </p1510:revLst>
</p1510:revInfo>
</file>

<file path=ppt/tableStyles.xml><?xml version="1.0" encoding="utf-8"?>
<a:tblStyleLst xmlns:a="http://schemas.openxmlformats.org/drawingml/2006/main" def="{5C22544A-7EE6-4342-B048-85BDC9FD1C3A}"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100"/>
    <p:restoredTop sz="94694"/>
  </p:normalViewPr>
  <p:slideViewPr>
    <p:cSldViewPr snapToGrid="0">
      <p:cViewPr varScale="1">
        <p:scale>
          <a:sx n="161" d="100"/>
          <a:sy n="161" d="100"/>
        </p:scale>
        <p:origin x="1008" y="20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117" Type="http://schemas.openxmlformats.org/officeDocument/2006/relationships/font" Target="fonts/font26.fntdata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84" Type="http://schemas.openxmlformats.org/officeDocument/2006/relationships/slide" Target="slides/slide80.xml"/><Relationship Id="rId89" Type="http://schemas.openxmlformats.org/officeDocument/2006/relationships/slide" Target="slides/slide85.xml"/><Relationship Id="rId112" Type="http://schemas.openxmlformats.org/officeDocument/2006/relationships/font" Target="fonts/font21.fntdata"/><Relationship Id="rId16" Type="http://schemas.openxmlformats.org/officeDocument/2006/relationships/slide" Target="slides/slide12.xml"/><Relationship Id="rId107" Type="http://schemas.openxmlformats.org/officeDocument/2006/relationships/font" Target="fonts/font16.fntdata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102" Type="http://schemas.openxmlformats.org/officeDocument/2006/relationships/font" Target="fonts/font11.fntdata"/><Relationship Id="rId123" Type="http://schemas.openxmlformats.org/officeDocument/2006/relationships/presProps" Target="presProps.xml"/><Relationship Id="rId128" Type="http://schemas.microsoft.com/office/2018/10/relationships/authors" Target="authors.xml"/><Relationship Id="rId5" Type="http://schemas.openxmlformats.org/officeDocument/2006/relationships/slide" Target="slides/slide1.xml"/><Relationship Id="rId90" Type="http://schemas.openxmlformats.org/officeDocument/2006/relationships/slide" Target="slides/slide86.xml"/><Relationship Id="rId95" Type="http://schemas.openxmlformats.org/officeDocument/2006/relationships/font" Target="fonts/font4.fntdata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113" Type="http://schemas.openxmlformats.org/officeDocument/2006/relationships/font" Target="fonts/font22.fntdata"/><Relationship Id="rId118" Type="http://schemas.openxmlformats.org/officeDocument/2006/relationships/font" Target="fonts/font27.fntdata"/><Relationship Id="rId80" Type="http://schemas.openxmlformats.org/officeDocument/2006/relationships/slide" Target="slides/slide76.xml"/><Relationship Id="rId85" Type="http://schemas.openxmlformats.org/officeDocument/2006/relationships/slide" Target="slides/slide81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59" Type="http://schemas.openxmlformats.org/officeDocument/2006/relationships/slide" Target="slides/slide55.xml"/><Relationship Id="rId103" Type="http://schemas.openxmlformats.org/officeDocument/2006/relationships/font" Target="fonts/font12.fntdata"/><Relationship Id="rId108" Type="http://schemas.openxmlformats.org/officeDocument/2006/relationships/font" Target="fonts/font17.fntdata"/><Relationship Id="rId124" Type="http://schemas.openxmlformats.org/officeDocument/2006/relationships/viewProps" Target="viewProps.xml"/><Relationship Id="rId54" Type="http://schemas.openxmlformats.org/officeDocument/2006/relationships/slide" Target="slides/slide50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91" Type="http://schemas.openxmlformats.org/officeDocument/2006/relationships/notesMaster" Target="notesMasters/notesMaster1.xml"/><Relationship Id="rId96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49" Type="http://schemas.openxmlformats.org/officeDocument/2006/relationships/slide" Target="slides/slide45.xml"/><Relationship Id="rId114" Type="http://schemas.openxmlformats.org/officeDocument/2006/relationships/font" Target="fonts/font23.fntdata"/><Relationship Id="rId119" Type="http://schemas.openxmlformats.org/officeDocument/2006/relationships/font" Target="fonts/font28.fntdata"/><Relationship Id="rId44" Type="http://schemas.openxmlformats.org/officeDocument/2006/relationships/slide" Target="slides/slide40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81" Type="http://schemas.openxmlformats.org/officeDocument/2006/relationships/slide" Target="slides/slide77.xml"/><Relationship Id="rId86" Type="http://schemas.openxmlformats.org/officeDocument/2006/relationships/slide" Target="slides/slide82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109" Type="http://schemas.openxmlformats.org/officeDocument/2006/relationships/font" Target="fonts/font18.fntdata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97" Type="http://schemas.openxmlformats.org/officeDocument/2006/relationships/font" Target="fonts/font6.fntdata"/><Relationship Id="rId104" Type="http://schemas.openxmlformats.org/officeDocument/2006/relationships/font" Target="fonts/font13.fntdata"/><Relationship Id="rId120" Type="http://schemas.openxmlformats.org/officeDocument/2006/relationships/font" Target="fonts/font29.fntdata"/><Relationship Id="rId125" Type="http://schemas.openxmlformats.org/officeDocument/2006/relationships/theme" Target="theme/theme1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92" Type="http://schemas.openxmlformats.org/officeDocument/2006/relationships/font" Target="fonts/font1.fntdata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87" Type="http://schemas.openxmlformats.org/officeDocument/2006/relationships/slide" Target="slides/slide83.xml"/><Relationship Id="rId110" Type="http://schemas.openxmlformats.org/officeDocument/2006/relationships/font" Target="fonts/font19.fntdata"/><Relationship Id="rId115" Type="http://schemas.openxmlformats.org/officeDocument/2006/relationships/font" Target="fonts/font24.fntdata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56" Type="http://schemas.openxmlformats.org/officeDocument/2006/relationships/slide" Target="slides/slide52.xml"/><Relationship Id="rId77" Type="http://schemas.openxmlformats.org/officeDocument/2006/relationships/slide" Target="slides/slide73.xml"/><Relationship Id="rId100" Type="http://schemas.openxmlformats.org/officeDocument/2006/relationships/font" Target="fonts/font9.fntdata"/><Relationship Id="rId105" Type="http://schemas.openxmlformats.org/officeDocument/2006/relationships/font" Target="fonts/font14.fntdata"/><Relationship Id="rId126" Type="http://schemas.openxmlformats.org/officeDocument/2006/relationships/tableStyles" Target="tableStyle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93" Type="http://schemas.openxmlformats.org/officeDocument/2006/relationships/font" Target="fonts/font2.fntdata"/><Relationship Id="rId98" Type="http://schemas.openxmlformats.org/officeDocument/2006/relationships/font" Target="fonts/font7.fntdata"/><Relationship Id="rId121" Type="http://schemas.openxmlformats.org/officeDocument/2006/relationships/font" Target="fonts/font30.fntdata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21.xml"/><Relationship Id="rId46" Type="http://schemas.openxmlformats.org/officeDocument/2006/relationships/slide" Target="slides/slide42.xml"/><Relationship Id="rId67" Type="http://schemas.openxmlformats.org/officeDocument/2006/relationships/slide" Target="slides/slide63.xml"/><Relationship Id="rId116" Type="http://schemas.openxmlformats.org/officeDocument/2006/relationships/font" Target="fonts/font25.fntdata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62" Type="http://schemas.openxmlformats.org/officeDocument/2006/relationships/slide" Target="slides/slide58.xml"/><Relationship Id="rId83" Type="http://schemas.openxmlformats.org/officeDocument/2006/relationships/slide" Target="slides/slide79.xml"/><Relationship Id="rId88" Type="http://schemas.openxmlformats.org/officeDocument/2006/relationships/slide" Target="slides/slide84.xml"/><Relationship Id="rId111" Type="http://schemas.openxmlformats.org/officeDocument/2006/relationships/font" Target="fonts/font20.fntdata"/><Relationship Id="rId15" Type="http://schemas.openxmlformats.org/officeDocument/2006/relationships/slide" Target="slides/slide11.xml"/><Relationship Id="rId36" Type="http://schemas.openxmlformats.org/officeDocument/2006/relationships/slide" Target="slides/slide32.xml"/><Relationship Id="rId57" Type="http://schemas.openxmlformats.org/officeDocument/2006/relationships/slide" Target="slides/slide53.xml"/><Relationship Id="rId106" Type="http://schemas.openxmlformats.org/officeDocument/2006/relationships/font" Target="fonts/font15.fntdata"/><Relationship Id="rId127" Type="http://schemas.microsoft.com/office/2015/10/relationships/revisionInfo" Target="revisionInfo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52" Type="http://schemas.openxmlformats.org/officeDocument/2006/relationships/slide" Target="slides/slide48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94" Type="http://schemas.openxmlformats.org/officeDocument/2006/relationships/font" Target="fonts/font3.fntdata"/><Relationship Id="rId99" Type="http://schemas.openxmlformats.org/officeDocument/2006/relationships/font" Target="fonts/font8.fntdata"/><Relationship Id="rId101" Type="http://schemas.openxmlformats.org/officeDocument/2006/relationships/font" Target="fonts/font10.fntdata"/><Relationship Id="rId122" Type="http://schemas.openxmlformats.org/officeDocument/2006/relationships/font" Target="fonts/font31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/Relationships>
</file>

<file path=ppt/comments/modernComment_722_B779F459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B99DD1EC-D0EF-364E-937E-53B677C08573}" authorId="{AC97BE05-7214-46BD-569F-A0959E827800}" created="2023-12-26T22:59:32.586">
    <pc:sldMkLst xmlns:pc="http://schemas.microsoft.com/office/powerpoint/2013/main/command">
      <pc:docMk/>
      <pc:sldMk cId="3078222937" sldId="1826"/>
    </pc:sldMkLst>
    <p188:txBody>
      <a:bodyPr/>
      <a:lstStyle/>
      <a:p>
        <a:r>
          <a:rPr lang="en-US"/>
          <a:t>merge with the previous slide.</a:t>
        </a:r>
      </a:p>
    </p188:txBody>
  </p188:cm>
</p188:cmLst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052D2A9-07A4-DC4D-98C7-2C4F0BCA815B}" type="doc">
      <dgm:prSet loTypeId="urn:microsoft.com/office/officeart/2005/8/layout/hChevron3" loCatId="" qsTypeId="urn:microsoft.com/office/officeart/2005/8/quickstyle/simple1" qsCatId="simple" csTypeId="urn:microsoft.com/office/officeart/2005/8/colors/accent1_1" csCatId="accent1" phldr="1"/>
      <dgm:spPr/>
    </dgm:pt>
    <dgm:pt modelId="{866EEFF7-D006-074F-B657-A139B9A9A2A8}">
      <dgm:prSet phldrT="[Text]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rtl="0"/>
          <a:r>
            <a:rPr lang="en-US" dirty="0"/>
            <a:t>Normalization</a:t>
          </a:r>
        </a:p>
      </dgm:t>
    </dgm:pt>
    <dgm:pt modelId="{EF887B91-FE91-0A42-B678-E68128E737F8}" type="parTrans" cxnId="{728919E7-87EB-FE46-988A-FE0F1EC0D043}">
      <dgm:prSet/>
      <dgm:spPr/>
      <dgm:t>
        <a:bodyPr/>
        <a:lstStyle/>
        <a:p>
          <a:endParaRPr lang="en-US"/>
        </a:p>
      </dgm:t>
    </dgm:pt>
    <dgm:pt modelId="{DD077AF8-A4C2-1D4C-9004-27312CDC47B0}" type="sibTrans" cxnId="{728919E7-87EB-FE46-988A-FE0F1EC0D043}">
      <dgm:prSet/>
      <dgm:spPr/>
      <dgm:t>
        <a:bodyPr/>
        <a:lstStyle/>
        <a:p>
          <a:endParaRPr lang="en-US"/>
        </a:p>
      </dgm:t>
    </dgm:pt>
    <dgm:pt modelId="{8E179608-F617-344A-8282-1D452382061F}">
      <dgm:prSet phldrT="[Text]"/>
      <dgm:spPr/>
      <dgm:t>
        <a:bodyPr/>
        <a:lstStyle/>
        <a:p>
          <a:r>
            <a:rPr lang="en-US" dirty="0"/>
            <a:t>Tokenization</a:t>
          </a:r>
        </a:p>
      </dgm:t>
    </dgm:pt>
    <dgm:pt modelId="{B0B824CB-1D6B-D74D-A838-84755ED0742C}" type="parTrans" cxnId="{33C3B7A2-6A7D-DC4B-8766-8F9B2F898510}">
      <dgm:prSet/>
      <dgm:spPr/>
      <dgm:t>
        <a:bodyPr/>
        <a:lstStyle/>
        <a:p>
          <a:endParaRPr lang="en-US"/>
        </a:p>
      </dgm:t>
    </dgm:pt>
    <dgm:pt modelId="{1DD6D71E-95B3-0946-860D-A4DCDBAC065B}" type="sibTrans" cxnId="{33C3B7A2-6A7D-DC4B-8766-8F9B2F898510}">
      <dgm:prSet/>
      <dgm:spPr/>
      <dgm:t>
        <a:bodyPr/>
        <a:lstStyle/>
        <a:p>
          <a:endParaRPr lang="en-US"/>
        </a:p>
      </dgm:t>
    </dgm:pt>
    <dgm:pt modelId="{D13747C9-07C8-5748-92AD-919691A4D76F}">
      <dgm:prSet phldrT="[Text]"/>
      <dgm:spPr/>
      <dgm:t>
        <a:bodyPr/>
        <a:lstStyle/>
        <a:p>
          <a:r>
            <a:rPr lang="en-US" dirty="0"/>
            <a:t>Pos-processing</a:t>
          </a:r>
        </a:p>
      </dgm:t>
    </dgm:pt>
    <dgm:pt modelId="{41877971-DED6-904F-9E49-896378EC5C9B}" type="parTrans" cxnId="{F23C04FF-422A-9F40-A793-EE2B802E3979}">
      <dgm:prSet/>
      <dgm:spPr/>
      <dgm:t>
        <a:bodyPr/>
        <a:lstStyle/>
        <a:p>
          <a:endParaRPr lang="en-US"/>
        </a:p>
      </dgm:t>
    </dgm:pt>
    <dgm:pt modelId="{1E605856-5290-D54D-B39B-1AA53A2D6DD2}" type="sibTrans" cxnId="{F23C04FF-422A-9F40-A793-EE2B802E3979}">
      <dgm:prSet/>
      <dgm:spPr/>
      <dgm:t>
        <a:bodyPr/>
        <a:lstStyle/>
        <a:p>
          <a:endParaRPr lang="en-US"/>
        </a:p>
      </dgm:t>
    </dgm:pt>
    <dgm:pt modelId="{361B15E8-3F9A-B847-AA5D-48455898B97C}">
      <dgm:prSet/>
      <dgm:spPr/>
      <dgm:t>
        <a:bodyPr/>
        <a:lstStyle/>
        <a:p>
          <a:pPr rtl="0"/>
          <a:r>
            <a:rPr lang="en-US" dirty="0"/>
            <a:t>Pre-tokenization</a:t>
          </a:r>
        </a:p>
      </dgm:t>
    </dgm:pt>
    <dgm:pt modelId="{D112AE3B-E2BC-F349-AC0F-A7C48114A25E}" type="parTrans" cxnId="{73A8A3C2-DCAE-7046-B322-56502CF74F72}">
      <dgm:prSet/>
      <dgm:spPr/>
      <dgm:t>
        <a:bodyPr/>
        <a:lstStyle/>
        <a:p>
          <a:endParaRPr lang="en-US"/>
        </a:p>
      </dgm:t>
    </dgm:pt>
    <dgm:pt modelId="{71864B6D-C4EE-6743-BDED-7F60B79E4E8E}" type="sibTrans" cxnId="{73A8A3C2-DCAE-7046-B322-56502CF74F72}">
      <dgm:prSet/>
      <dgm:spPr/>
      <dgm:t>
        <a:bodyPr/>
        <a:lstStyle/>
        <a:p>
          <a:endParaRPr lang="en-US"/>
        </a:p>
      </dgm:t>
    </dgm:pt>
    <dgm:pt modelId="{6BC03776-2681-754B-90C0-2C0ED804C606}" type="pres">
      <dgm:prSet presAssocID="{6052D2A9-07A4-DC4D-98C7-2C4F0BCA815B}" presName="Name0" presStyleCnt="0">
        <dgm:presLayoutVars>
          <dgm:dir/>
          <dgm:resizeHandles val="exact"/>
        </dgm:presLayoutVars>
      </dgm:prSet>
      <dgm:spPr/>
    </dgm:pt>
    <dgm:pt modelId="{B5FF3558-639C-C748-8440-612E70E896A2}" type="pres">
      <dgm:prSet presAssocID="{866EEFF7-D006-074F-B657-A139B9A9A2A8}" presName="parTxOnly" presStyleLbl="node1" presStyleIdx="0" presStyleCnt="4">
        <dgm:presLayoutVars>
          <dgm:bulletEnabled val="1"/>
        </dgm:presLayoutVars>
      </dgm:prSet>
      <dgm:spPr/>
    </dgm:pt>
    <dgm:pt modelId="{7EB8AC55-D2D6-F64B-B879-10C802B6106B}" type="pres">
      <dgm:prSet presAssocID="{DD077AF8-A4C2-1D4C-9004-27312CDC47B0}" presName="parSpace" presStyleCnt="0"/>
      <dgm:spPr/>
    </dgm:pt>
    <dgm:pt modelId="{F7F22024-2A08-1846-8C3F-7220C1B24DDC}" type="pres">
      <dgm:prSet presAssocID="{361B15E8-3F9A-B847-AA5D-48455898B97C}" presName="parTxOnly" presStyleLbl="node1" presStyleIdx="1" presStyleCnt="4">
        <dgm:presLayoutVars>
          <dgm:bulletEnabled val="1"/>
        </dgm:presLayoutVars>
      </dgm:prSet>
      <dgm:spPr/>
    </dgm:pt>
    <dgm:pt modelId="{C862B040-FB26-2642-A142-725733A47A22}" type="pres">
      <dgm:prSet presAssocID="{71864B6D-C4EE-6743-BDED-7F60B79E4E8E}" presName="parSpace" presStyleCnt="0"/>
      <dgm:spPr/>
    </dgm:pt>
    <dgm:pt modelId="{620E0AAF-8C14-C642-B89E-B5179DE22061}" type="pres">
      <dgm:prSet presAssocID="{8E179608-F617-344A-8282-1D452382061F}" presName="parTxOnly" presStyleLbl="node1" presStyleIdx="2" presStyleCnt="4">
        <dgm:presLayoutVars>
          <dgm:bulletEnabled val="1"/>
        </dgm:presLayoutVars>
      </dgm:prSet>
      <dgm:spPr/>
    </dgm:pt>
    <dgm:pt modelId="{E41127F3-6CE1-6743-A707-8E918D74D670}" type="pres">
      <dgm:prSet presAssocID="{1DD6D71E-95B3-0946-860D-A4DCDBAC065B}" presName="parSpace" presStyleCnt="0"/>
      <dgm:spPr/>
    </dgm:pt>
    <dgm:pt modelId="{A429B793-9247-7549-88CB-90CCE46F1C3A}" type="pres">
      <dgm:prSet presAssocID="{D13747C9-07C8-5748-92AD-919691A4D76F}" presName="parTxOnly" presStyleLbl="node1" presStyleIdx="3" presStyleCnt="4">
        <dgm:presLayoutVars>
          <dgm:bulletEnabled val="1"/>
        </dgm:presLayoutVars>
      </dgm:prSet>
      <dgm:spPr/>
    </dgm:pt>
  </dgm:ptLst>
  <dgm:cxnLst>
    <dgm:cxn modelId="{00003C1F-6293-7348-82AA-278CD7BD8289}" type="presOf" srcId="{8E179608-F617-344A-8282-1D452382061F}" destId="{620E0AAF-8C14-C642-B89E-B5179DE22061}" srcOrd="0" destOrd="0" presId="urn:microsoft.com/office/officeart/2005/8/layout/hChevron3"/>
    <dgm:cxn modelId="{7B700D28-D00A-F746-89C2-49310A1C416E}" type="presOf" srcId="{6052D2A9-07A4-DC4D-98C7-2C4F0BCA815B}" destId="{6BC03776-2681-754B-90C0-2C0ED804C606}" srcOrd="0" destOrd="0" presId="urn:microsoft.com/office/officeart/2005/8/layout/hChevron3"/>
    <dgm:cxn modelId="{FA72773F-D0C0-E045-9EB9-A9E4479370B6}" type="presOf" srcId="{866EEFF7-D006-074F-B657-A139B9A9A2A8}" destId="{B5FF3558-639C-C748-8440-612E70E896A2}" srcOrd="0" destOrd="0" presId="urn:microsoft.com/office/officeart/2005/8/layout/hChevron3"/>
    <dgm:cxn modelId="{8DA5AD3F-01C3-E244-8868-6F3D7F827D54}" type="presOf" srcId="{361B15E8-3F9A-B847-AA5D-48455898B97C}" destId="{F7F22024-2A08-1846-8C3F-7220C1B24DDC}" srcOrd="0" destOrd="0" presId="urn:microsoft.com/office/officeart/2005/8/layout/hChevron3"/>
    <dgm:cxn modelId="{33C3B7A2-6A7D-DC4B-8766-8F9B2F898510}" srcId="{6052D2A9-07A4-DC4D-98C7-2C4F0BCA815B}" destId="{8E179608-F617-344A-8282-1D452382061F}" srcOrd="2" destOrd="0" parTransId="{B0B824CB-1D6B-D74D-A838-84755ED0742C}" sibTransId="{1DD6D71E-95B3-0946-860D-A4DCDBAC065B}"/>
    <dgm:cxn modelId="{73A8A3C2-DCAE-7046-B322-56502CF74F72}" srcId="{6052D2A9-07A4-DC4D-98C7-2C4F0BCA815B}" destId="{361B15E8-3F9A-B847-AA5D-48455898B97C}" srcOrd="1" destOrd="0" parTransId="{D112AE3B-E2BC-F349-AC0F-A7C48114A25E}" sibTransId="{71864B6D-C4EE-6743-BDED-7F60B79E4E8E}"/>
    <dgm:cxn modelId="{F0003AE1-DB9A-2545-A099-B7C7F5D27840}" type="presOf" srcId="{D13747C9-07C8-5748-92AD-919691A4D76F}" destId="{A429B793-9247-7549-88CB-90CCE46F1C3A}" srcOrd="0" destOrd="0" presId="urn:microsoft.com/office/officeart/2005/8/layout/hChevron3"/>
    <dgm:cxn modelId="{728919E7-87EB-FE46-988A-FE0F1EC0D043}" srcId="{6052D2A9-07A4-DC4D-98C7-2C4F0BCA815B}" destId="{866EEFF7-D006-074F-B657-A139B9A9A2A8}" srcOrd="0" destOrd="0" parTransId="{EF887B91-FE91-0A42-B678-E68128E737F8}" sibTransId="{DD077AF8-A4C2-1D4C-9004-27312CDC47B0}"/>
    <dgm:cxn modelId="{F23C04FF-422A-9F40-A793-EE2B802E3979}" srcId="{6052D2A9-07A4-DC4D-98C7-2C4F0BCA815B}" destId="{D13747C9-07C8-5748-92AD-919691A4D76F}" srcOrd="3" destOrd="0" parTransId="{41877971-DED6-904F-9E49-896378EC5C9B}" sibTransId="{1E605856-5290-D54D-B39B-1AA53A2D6DD2}"/>
    <dgm:cxn modelId="{14EF486B-950D-2747-91DD-CDF819C06052}" type="presParOf" srcId="{6BC03776-2681-754B-90C0-2C0ED804C606}" destId="{B5FF3558-639C-C748-8440-612E70E896A2}" srcOrd="0" destOrd="0" presId="urn:microsoft.com/office/officeart/2005/8/layout/hChevron3"/>
    <dgm:cxn modelId="{8206B2B0-51D5-7D47-AEE3-8A8C967522DA}" type="presParOf" srcId="{6BC03776-2681-754B-90C0-2C0ED804C606}" destId="{7EB8AC55-D2D6-F64B-B879-10C802B6106B}" srcOrd="1" destOrd="0" presId="urn:microsoft.com/office/officeart/2005/8/layout/hChevron3"/>
    <dgm:cxn modelId="{0E8A88AD-69BE-6045-A621-47B525FF30E2}" type="presParOf" srcId="{6BC03776-2681-754B-90C0-2C0ED804C606}" destId="{F7F22024-2A08-1846-8C3F-7220C1B24DDC}" srcOrd="2" destOrd="0" presId="urn:microsoft.com/office/officeart/2005/8/layout/hChevron3"/>
    <dgm:cxn modelId="{B5BF4F69-D39C-BC4C-9FC4-497B349D9A23}" type="presParOf" srcId="{6BC03776-2681-754B-90C0-2C0ED804C606}" destId="{C862B040-FB26-2642-A142-725733A47A22}" srcOrd="3" destOrd="0" presId="urn:microsoft.com/office/officeart/2005/8/layout/hChevron3"/>
    <dgm:cxn modelId="{573F63EE-0A80-B74D-BCB5-BC9C583B4789}" type="presParOf" srcId="{6BC03776-2681-754B-90C0-2C0ED804C606}" destId="{620E0AAF-8C14-C642-B89E-B5179DE22061}" srcOrd="4" destOrd="0" presId="urn:microsoft.com/office/officeart/2005/8/layout/hChevron3"/>
    <dgm:cxn modelId="{02C3EF3E-3718-FA45-A3A5-C5C7A2DD7063}" type="presParOf" srcId="{6BC03776-2681-754B-90C0-2C0ED804C606}" destId="{E41127F3-6CE1-6743-A707-8E918D74D670}" srcOrd="5" destOrd="0" presId="urn:microsoft.com/office/officeart/2005/8/layout/hChevron3"/>
    <dgm:cxn modelId="{097CB10A-EEC4-B14B-8E77-17EA95C4C004}" type="presParOf" srcId="{6BC03776-2681-754B-90C0-2C0ED804C606}" destId="{A429B793-9247-7549-88CB-90CCE46F1C3A}" srcOrd="6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052D2A9-07A4-DC4D-98C7-2C4F0BCA815B}" type="doc">
      <dgm:prSet loTypeId="urn:microsoft.com/office/officeart/2005/8/layout/hChevron3" loCatId="" qsTypeId="urn:microsoft.com/office/officeart/2005/8/quickstyle/simple1" qsCatId="simple" csTypeId="urn:microsoft.com/office/officeart/2005/8/colors/accent1_1" csCatId="accent1" phldr="1"/>
      <dgm:spPr/>
    </dgm:pt>
    <dgm:pt modelId="{866EEFF7-D006-074F-B657-A139B9A9A2A8}">
      <dgm:prSet phldrT="[Text]"/>
      <dgm:spPr/>
      <dgm:t>
        <a:bodyPr/>
        <a:lstStyle/>
        <a:p>
          <a:pPr rtl="0"/>
          <a:r>
            <a:rPr lang="en-US" dirty="0"/>
            <a:t>Normalization</a:t>
          </a:r>
        </a:p>
      </dgm:t>
    </dgm:pt>
    <dgm:pt modelId="{EF887B91-FE91-0A42-B678-E68128E737F8}" type="parTrans" cxnId="{728919E7-87EB-FE46-988A-FE0F1EC0D043}">
      <dgm:prSet/>
      <dgm:spPr/>
      <dgm:t>
        <a:bodyPr/>
        <a:lstStyle/>
        <a:p>
          <a:endParaRPr lang="en-US"/>
        </a:p>
      </dgm:t>
    </dgm:pt>
    <dgm:pt modelId="{DD077AF8-A4C2-1D4C-9004-27312CDC47B0}" type="sibTrans" cxnId="{728919E7-87EB-FE46-988A-FE0F1EC0D043}">
      <dgm:prSet/>
      <dgm:spPr/>
      <dgm:t>
        <a:bodyPr/>
        <a:lstStyle/>
        <a:p>
          <a:endParaRPr lang="en-US"/>
        </a:p>
      </dgm:t>
    </dgm:pt>
    <dgm:pt modelId="{8E179608-F617-344A-8282-1D452382061F}">
      <dgm:prSet phldrT="[Text]"/>
      <dgm:spPr/>
      <dgm:t>
        <a:bodyPr/>
        <a:lstStyle/>
        <a:p>
          <a:r>
            <a:rPr lang="en-US" dirty="0"/>
            <a:t>Tokenization</a:t>
          </a:r>
        </a:p>
      </dgm:t>
    </dgm:pt>
    <dgm:pt modelId="{B0B824CB-1D6B-D74D-A838-84755ED0742C}" type="parTrans" cxnId="{33C3B7A2-6A7D-DC4B-8766-8F9B2F898510}">
      <dgm:prSet/>
      <dgm:spPr/>
      <dgm:t>
        <a:bodyPr/>
        <a:lstStyle/>
        <a:p>
          <a:endParaRPr lang="en-US"/>
        </a:p>
      </dgm:t>
    </dgm:pt>
    <dgm:pt modelId="{1DD6D71E-95B3-0946-860D-A4DCDBAC065B}" type="sibTrans" cxnId="{33C3B7A2-6A7D-DC4B-8766-8F9B2F898510}">
      <dgm:prSet/>
      <dgm:spPr/>
      <dgm:t>
        <a:bodyPr/>
        <a:lstStyle/>
        <a:p>
          <a:endParaRPr lang="en-US"/>
        </a:p>
      </dgm:t>
    </dgm:pt>
    <dgm:pt modelId="{D13747C9-07C8-5748-92AD-919691A4D76F}">
      <dgm:prSet phldrT="[Text]"/>
      <dgm:spPr/>
      <dgm:t>
        <a:bodyPr/>
        <a:lstStyle/>
        <a:p>
          <a:r>
            <a:rPr lang="en-US" dirty="0"/>
            <a:t>Pos-processing</a:t>
          </a:r>
        </a:p>
      </dgm:t>
    </dgm:pt>
    <dgm:pt modelId="{41877971-DED6-904F-9E49-896378EC5C9B}" type="parTrans" cxnId="{F23C04FF-422A-9F40-A793-EE2B802E3979}">
      <dgm:prSet/>
      <dgm:spPr/>
      <dgm:t>
        <a:bodyPr/>
        <a:lstStyle/>
        <a:p>
          <a:endParaRPr lang="en-US"/>
        </a:p>
      </dgm:t>
    </dgm:pt>
    <dgm:pt modelId="{1E605856-5290-D54D-B39B-1AA53A2D6DD2}" type="sibTrans" cxnId="{F23C04FF-422A-9F40-A793-EE2B802E3979}">
      <dgm:prSet/>
      <dgm:spPr/>
      <dgm:t>
        <a:bodyPr/>
        <a:lstStyle/>
        <a:p>
          <a:endParaRPr lang="en-US"/>
        </a:p>
      </dgm:t>
    </dgm:pt>
    <dgm:pt modelId="{361B15E8-3F9A-B847-AA5D-48455898B97C}">
      <dgm:prSet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rtl="0"/>
          <a:r>
            <a:rPr lang="en-US" dirty="0"/>
            <a:t>Pre-tokenization</a:t>
          </a:r>
        </a:p>
      </dgm:t>
    </dgm:pt>
    <dgm:pt modelId="{D112AE3B-E2BC-F349-AC0F-A7C48114A25E}" type="parTrans" cxnId="{73A8A3C2-DCAE-7046-B322-56502CF74F72}">
      <dgm:prSet/>
      <dgm:spPr/>
      <dgm:t>
        <a:bodyPr/>
        <a:lstStyle/>
        <a:p>
          <a:endParaRPr lang="en-US"/>
        </a:p>
      </dgm:t>
    </dgm:pt>
    <dgm:pt modelId="{71864B6D-C4EE-6743-BDED-7F60B79E4E8E}" type="sibTrans" cxnId="{73A8A3C2-DCAE-7046-B322-56502CF74F72}">
      <dgm:prSet/>
      <dgm:spPr/>
      <dgm:t>
        <a:bodyPr/>
        <a:lstStyle/>
        <a:p>
          <a:endParaRPr lang="en-US"/>
        </a:p>
      </dgm:t>
    </dgm:pt>
    <dgm:pt modelId="{6BC03776-2681-754B-90C0-2C0ED804C606}" type="pres">
      <dgm:prSet presAssocID="{6052D2A9-07A4-DC4D-98C7-2C4F0BCA815B}" presName="Name0" presStyleCnt="0">
        <dgm:presLayoutVars>
          <dgm:dir/>
          <dgm:resizeHandles val="exact"/>
        </dgm:presLayoutVars>
      </dgm:prSet>
      <dgm:spPr/>
    </dgm:pt>
    <dgm:pt modelId="{B5FF3558-639C-C748-8440-612E70E896A2}" type="pres">
      <dgm:prSet presAssocID="{866EEFF7-D006-074F-B657-A139B9A9A2A8}" presName="parTxOnly" presStyleLbl="node1" presStyleIdx="0" presStyleCnt="4">
        <dgm:presLayoutVars>
          <dgm:bulletEnabled val="1"/>
        </dgm:presLayoutVars>
      </dgm:prSet>
      <dgm:spPr/>
    </dgm:pt>
    <dgm:pt modelId="{7EB8AC55-D2D6-F64B-B879-10C802B6106B}" type="pres">
      <dgm:prSet presAssocID="{DD077AF8-A4C2-1D4C-9004-27312CDC47B0}" presName="parSpace" presStyleCnt="0"/>
      <dgm:spPr/>
    </dgm:pt>
    <dgm:pt modelId="{F7F22024-2A08-1846-8C3F-7220C1B24DDC}" type="pres">
      <dgm:prSet presAssocID="{361B15E8-3F9A-B847-AA5D-48455898B97C}" presName="parTxOnly" presStyleLbl="node1" presStyleIdx="1" presStyleCnt="4">
        <dgm:presLayoutVars>
          <dgm:bulletEnabled val="1"/>
        </dgm:presLayoutVars>
      </dgm:prSet>
      <dgm:spPr/>
    </dgm:pt>
    <dgm:pt modelId="{C862B040-FB26-2642-A142-725733A47A22}" type="pres">
      <dgm:prSet presAssocID="{71864B6D-C4EE-6743-BDED-7F60B79E4E8E}" presName="parSpace" presStyleCnt="0"/>
      <dgm:spPr/>
    </dgm:pt>
    <dgm:pt modelId="{620E0AAF-8C14-C642-B89E-B5179DE22061}" type="pres">
      <dgm:prSet presAssocID="{8E179608-F617-344A-8282-1D452382061F}" presName="parTxOnly" presStyleLbl="node1" presStyleIdx="2" presStyleCnt="4">
        <dgm:presLayoutVars>
          <dgm:bulletEnabled val="1"/>
        </dgm:presLayoutVars>
      </dgm:prSet>
      <dgm:spPr/>
    </dgm:pt>
    <dgm:pt modelId="{E41127F3-6CE1-6743-A707-8E918D74D670}" type="pres">
      <dgm:prSet presAssocID="{1DD6D71E-95B3-0946-860D-A4DCDBAC065B}" presName="parSpace" presStyleCnt="0"/>
      <dgm:spPr/>
    </dgm:pt>
    <dgm:pt modelId="{A429B793-9247-7549-88CB-90CCE46F1C3A}" type="pres">
      <dgm:prSet presAssocID="{D13747C9-07C8-5748-92AD-919691A4D76F}" presName="parTxOnly" presStyleLbl="node1" presStyleIdx="3" presStyleCnt="4">
        <dgm:presLayoutVars>
          <dgm:bulletEnabled val="1"/>
        </dgm:presLayoutVars>
      </dgm:prSet>
      <dgm:spPr/>
    </dgm:pt>
  </dgm:ptLst>
  <dgm:cxnLst>
    <dgm:cxn modelId="{00003C1F-6293-7348-82AA-278CD7BD8289}" type="presOf" srcId="{8E179608-F617-344A-8282-1D452382061F}" destId="{620E0AAF-8C14-C642-B89E-B5179DE22061}" srcOrd="0" destOrd="0" presId="urn:microsoft.com/office/officeart/2005/8/layout/hChevron3"/>
    <dgm:cxn modelId="{7B700D28-D00A-F746-89C2-49310A1C416E}" type="presOf" srcId="{6052D2A9-07A4-DC4D-98C7-2C4F0BCA815B}" destId="{6BC03776-2681-754B-90C0-2C0ED804C606}" srcOrd="0" destOrd="0" presId="urn:microsoft.com/office/officeart/2005/8/layout/hChevron3"/>
    <dgm:cxn modelId="{FA72773F-D0C0-E045-9EB9-A9E4479370B6}" type="presOf" srcId="{866EEFF7-D006-074F-B657-A139B9A9A2A8}" destId="{B5FF3558-639C-C748-8440-612E70E896A2}" srcOrd="0" destOrd="0" presId="urn:microsoft.com/office/officeart/2005/8/layout/hChevron3"/>
    <dgm:cxn modelId="{8DA5AD3F-01C3-E244-8868-6F3D7F827D54}" type="presOf" srcId="{361B15E8-3F9A-B847-AA5D-48455898B97C}" destId="{F7F22024-2A08-1846-8C3F-7220C1B24DDC}" srcOrd="0" destOrd="0" presId="urn:microsoft.com/office/officeart/2005/8/layout/hChevron3"/>
    <dgm:cxn modelId="{33C3B7A2-6A7D-DC4B-8766-8F9B2F898510}" srcId="{6052D2A9-07A4-DC4D-98C7-2C4F0BCA815B}" destId="{8E179608-F617-344A-8282-1D452382061F}" srcOrd="2" destOrd="0" parTransId="{B0B824CB-1D6B-D74D-A838-84755ED0742C}" sibTransId="{1DD6D71E-95B3-0946-860D-A4DCDBAC065B}"/>
    <dgm:cxn modelId="{73A8A3C2-DCAE-7046-B322-56502CF74F72}" srcId="{6052D2A9-07A4-DC4D-98C7-2C4F0BCA815B}" destId="{361B15E8-3F9A-B847-AA5D-48455898B97C}" srcOrd="1" destOrd="0" parTransId="{D112AE3B-E2BC-F349-AC0F-A7C48114A25E}" sibTransId="{71864B6D-C4EE-6743-BDED-7F60B79E4E8E}"/>
    <dgm:cxn modelId="{F0003AE1-DB9A-2545-A099-B7C7F5D27840}" type="presOf" srcId="{D13747C9-07C8-5748-92AD-919691A4D76F}" destId="{A429B793-9247-7549-88CB-90CCE46F1C3A}" srcOrd="0" destOrd="0" presId="urn:microsoft.com/office/officeart/2005/8/layout/hChevron3"/>
    <dgm:cxn modelId="{728919E7-87EB-FE46-988A-FE0F1EC0D043}" srcId="{6052D2A9-07A4-DC4D-98C7-2C4F0BCA815B}" destId="{866EEFF7-D006-074F-B657-A139B9A9A2A8}" srcOrd="0" destOrd="0" parTransId="{EF887B91-FE91-0A42-B678-E68128E737F8}" sibTransId="{DD077AF8-A4C2-1D4C-9004-27312CDC47B0}"/>
    <dgm:cxn modelId="{F23C04FF-422A-9F40-A793-EE2B802E3979}" srcId="{6052D2A9-07A4-DC4D-98C7-2C4F0BCA815B}" destId="{D13747C9-07C8-5748-92AD-919691A4D76F}" srcOrd="3" destOrd="0" parTransId="{41877971-DED6-904F-9E49-896378EC5C9B}" sibTransId="{1E605856-5290-D54D-B39B-1AA53A2D6DD2}"/>
    <dgm:cxn modelId="{14EF486B-950D-2747-91DD-CDF819C06052}" type="presParOf" srcId="{6BC03776-2681-754B-90C0-2C0ED804C606}" destId="{B5FF3558-639C-C748-8440-612E70E896A2}" srcOrd="0" destOrd="0" presId="urn:microsoft.com/office/officeart/2005/8/layout/hChevron3"/>
    <dgm:cxn modelId="{8206B2B0-51D5-7D47-AEE3-8A8C967522DA}" type="presParOf" srcId="{6BC03776-2681-754B-90C0-2C0ED804C606}" destId="{7EB8AC55-D2D6-F64B-B879-10C802B6106B}" srcOrd="1" destOrd="0" presId="urn:microsoft.com/office/officeart/2005/8/layout/hChevron3"/>
    <dgm:cxn modelId="{0E8A88AD-69BE-6045-A621-47B525FF30E2}" type="presParOf" srcId="{6BC03776-2681-754B-90C0-2C0ED804C606}" destId="{F7F22024-2A08-1846-8C3F-7220C1B24DDC}" srcOrd="2" destOrd="0" presId="urn:microsoft.com/office/officeart/2005/8/layout/hChevron3"/>
    <dgm:cxn modelId="{B5BF4F69-D39C-BC4C-9FC4-497B349D9A23}" type="presParOf" srcId="{6BC03776-2681-754B-90C0-2C0ED804C606}" destId="{C862B040-FB26-2642-A142-725733A47A22}" srcOrd="3" destOrd="0" presId="urn:microsoft.com/office/officeart/2005/8/layout/hChevron3"/>
    <dgm:cxn modelId="{573F63EE-0A80-B74D-BCB5-BC9C583B4789}" type="presParOf" srcId="{6BC03776-2681-754B-90C0-2C0ED804C606}" destId="{620E0AAF-8C14-C642-B89E-B5179DE22061}" srcOrd="4" destOrd="0" presId="urn:microsoft.com/office/officeart/2005/8/layout/hChevron3"/>
    <dgm:cxn modelId="{02C3EF3E-3718-FA45-A3A5-C5C7A2DD7063}" type="presParOf" srcId="{6BC03776-2681-754B-90C0-2C0ED804C606}" destId="{E41127F3-6CE1-6743-A707-8E918D74D670}" srcOrd="5" destOrd="0" presId="urn:microsoft.com/office/officeart/2005/8/layout/hChevron3"/>
    <dgm:cxn modelId="{097CB10A-EEC4-B14B-8E77-17EA95C4C004}" type="presParOf" srcId="{6BC03776-2681-754B-90C0-2C0ED804C606}" destId="{A429B793-9247-7549-88CB-90CCE46F1C3A}" srcOrd="6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052D2A9-07A4-DC4D-98C7-2C4F0BCA815B}" type="doc">
      <dgm:prSet loTypeId="urn:microsoft.com/office/officeart/2005/8/layout/hChevron3" loCatId="" qsTypeId="urn:microsoft.com/office/officeart/2005/8/quickstyle/simple1" qsCatId="simple" csTypeId="urn:microsoft.com/office/officeart/2005/8/colors/accent1_1" csCatId="accent1" phldr="1"/>
      <dgm:spPr/>
    </dgm:pt>
    <dgm:pt modelId="{866EEFF7-D006-074F-B657-A139B9A9A2A8}">
      <dgm:prSet phldrT="[Text]"/>
      <dgm:spPr/>
      <dgm:t>
        <a:bodyPr/>
        <a:lstStyle/>
        <a:p>
          <a:pPr rtl="0"/>
          <a:r>
            <a:rPr lang="en-US" dirty="0"/>
            <a:t>Normalization</a:t>
          </a:r>
        </a:p>
      </dgm:t>
    </dgm:pt>
    <dgm:pt modelId="{EF887B91-FE91-0A42-B678-E68128E737F8}" type="parTrans" cxnId="{728919E7-87EB-FE46-988A-FE0F1EC0D043}">
      <dgm:prSet/>
      <dgm:spPr/>
      <dgm:t>
        <a:bodyPr/>
        <a:lstStyle/>
        <a:p>
          <a:endParaRPr lang="en-US"/>
        </a:p>
      </dgm:t>
    </dgm:pt>
    <dgm:pt modelId="{DD077AF8-A4C2-1D4C-9004-27312CDC47B0}" type="sibTrans" cxnId="{728919E7-87EB-FE46-988A-FE0F1EC0D043}">
      <dgm:prSet/>
      <dgm:spPr/>
      <dgm:t>
        <a:bodyPr/>
        <a:lstStyle/>
        <a:p>
          <a:endParaRPr lang="en-US"/>
        </a:p>
      </dgm:t>
    </dgm:pt>
    <dgm:pt modelId="{8E179608-F617-344A-8282-1D452382061F}">
      <dgm:prSet phldrT="[Text]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en-US" dirty="0"/>
            <a:t>Tokenization</a:t>
          </a:r>
        </a:p>
      </dgm:t>
    </dgm:pt>
    <dgm:pt modelId="{B0B824CB-1D6B-D74D-A838-84755ED0742C}" type="parTrans" cxnId="{33C3B7A2-6A7D-DC4B-8766-8F9B2F898510}">
      <dgm:prSet/>
      <dgm:spPr/>
      <dgm:t>
        <a:bodyPr/>
        <a:lstStyle/>
        <a:p>
          <a:endParaRPr lang="en-US"/>
        </a:p>
      </dgm:t>
    </dgm:pt>
    <dgm:pt modelId="{1DD6D71E-95B3-0946-860D-A4DCDBAC065B}" type="sibTrans" cxnId="{33C3B7A2-6A7D-DC4B-8766-8F9B2F898510}">
      <dgm:prSet/>
      <dgm:spPr/>
      <dgm:t>
        <a:bodyPr/>
        <a:lstStyle/>
        <a:p>
          <a:endParaRPr lang="en-US"/>
        </a:p>
      </dgm:t>
    </dgm:pt>
    <dgm:pt modelId="{D13747C9-07C8-5748-92AD-919691A4D76F}">
      <dgm:prSet phldrT="[Text]"/>
      <dgm:spPr/>
      <dgm:t>
        <a:bodyPr/>
        <a:lstStyle/>
        <a:p>
          <a:r>
            <a:rPr lang="en-US" dirty="0"/>
            <a:t>Pos-processing</a:t>
          </a:r>
        </a:p>
      </dgm:t>
    </dgm:pt>
    <dgm:pt modelId="{41877971-DED6-904F-9E49-896378EC5C9B}" type="parTrans" cxnId="{F23C04FF-422A-9F40-A793-EE2B802E3979}">
      <dgm:prSet/>
      <dgm:spPr/>
      <dgm:t>
        <a:bodyPr/>
        <a:lstStyle/>
        <a:p>
          <a:endParaRPr lang="en-US"/>
        </a:p>
      </dgm:t>
    </dgm:pt>
    <dgm:pt modelId="{1E605856-5290-D54D-B39B-1AA53A2D6DD2}" type="sibTrans" cxnId="{F23C04FF-422A-9F40-A793-EE2B802E3979}">
      <dgm:prSet/>
      <dgm:spPr/>
      <dgm:t>
        <a:bodyPr/>
        <a:lstStyle/>
        <a:p>
          <a:endParaRPr lang="en-US"/>
        </a:p>
      </dgm:t>
    </dgm:pt>
    <dgm:pt modelId="{361B15E8-3F9A-B847-AA5D-48455898B97C}">
      <dgm:prSet/>
      <dgm:spPr/>
      <dgm:t>
        <a:bodyPr/>
        <a:lstStyle/>
        <a:p>
          <a:pPr rtl="0"/>
          <a:r>
            <a:rPr lang="en-US" dirty="0"/>
            <a:t>Pre-tokenization</a:t>
          </a:r>
        </a:p>
      </dgm:t>
    </dgm:pt>
    <dgm:pt modelId="{D112AE3B-E2BC-F349-AC0F-A7C48114A25E}" type="parTrans" cxnId="{73A8A3C2-DCAE-7046-B322-56502CF74F72}">
      <dgm:prSet/>
      <dgm:spPr/>
      <dgm:t>
        <a:bodyPr/>
        <a:lstStyle/>
        <a:p>
          <a:endParaRPr lang="en-US"/>
        </a:p>
      </dgm:t>
    </dgm:pt>
    <dgm:pt modelId="{71864B6D-C4EE-6743-BDED-7F60B79E4E8E}" type="sibTrans" cxnId="{73A8A3C2-DCAE-7046-B322-56502CF74F72}">
      <dgm:prSet/>
      <dgm:spPr/>
      <dgm:t>
        <a:bodyPr/>
        <a:lstStyle/>
        <a:p>
          <a:endParaRPr lang="en-US"/>
        </a:p>
      </dgm:t>
    </dgm:pt>
    <dgm:pt modelId="{6BC03776-2681-754B-90C0-2C0ED804C606}" type="pres">
      <dgm:prSet presAssocID="{6052D2A9-07A4-DC4D-98C7-2C4F0BCA815B}" presName="Name0" presStyleCnt="0">
        <dgm:presLayoutVars>
          <dgm:dir/>
          <dgm:resizeHandles val="exact"/>
        </dgm:presLayoutVars>
      </dgm:prSet>
      <dgm:spPr/>
    </dgm:pt>
    <dgm:pt modelId="{B5FF3558-639C-C748-8440-612E70E896A2}" type="pres">
      <dgm:prSet presAssocID="{866EEFF7-D006-074F-B657-A139B9A9A2A8}" presName="parTxOnly" presStyleLbl="node1" presStyleIdx="0" presStyleCnt="4">
        <dgm:presLayoutVars>
          <dgm:bulletEnabled val="1"/>
        </dgm:presLayoutVars>
      </dgm:prSet>
      <dgm:spPr/>
    </dgm:pt>
    <dgm:pt modelId="{7EB8AC55-D2D6-F64B-B879-10C802B6106B}" type="pres">
      <dgm:prSet presAssocID="{DD077AF8-A4C2-1D4C-9004-27312CDC47B0}" presName="parSpace" presStyleCnt="0"/>
      <dgm:spPr/>
    </dgm:pt>
    <dgm:pt modelId="{F7F22024-2A08-1846-8C3F-7220C1B24DDC}" type="pres">
      <dgm:prSet presAssocID="{361B15E8-3F9A-B847-AA5D-48455898B97C}" presName="parTxOnly" presStyleLbl="node1" presStyleIdx="1" presStyleCnt="4">
        <dgm:presLayoutVars>
          <dgm:bulletEnabled val="1"/>
        </dgm:presLayoutVars>
      </dgm:prSet>
      <dgm:spPr/>
    </dgm:pt>
    <dgm:pt modelId="{C862B040-FB26-2642-A142-725733A47A22}" type="pres">
      <dgm:prSet presAssocID="{71864B6D-C4EE-6743-BDED-7F60B79E4E8E}" presName="parSpace" presStyleCnt="0"/>
      <dgm:spPr/>
    </dgm:pt>
    <dgm:pt modelId="{620E0AAF-8C14-C642-B89E-B5179DE22061}" type="pres">
      <dgm:prSet presAssocID="{8E179608-F617-344A-8282-1D452382061F}" presName="parTxOnly" presStyleLbl="node1" presStyleIdx="2" presStyleCnt="4">
        <dgm:presLayoutVars>
          <dgm:bulletEnabled val="1"/>
        </dgm:presLayoutVars>
      </dgm:prSet>
      <dgm:spPr/>
    </dgm:pt>
    <dgm:pt modelId="{E41127F3-6CE1-6743-A707-8E918D74D670}" type="pres">
      <dgm:prSet presAssocID="{1DD6D71E-95B3-0946-860D-A4DCDBAC065B}" presName="parSpace" presStyleCnt="0"/>
      <dgm:spPr/>
    </dgm:pt>
    <dgm:pt modelId="{A429B793-9247-7549-88CB-90CCE46F1C3A}" type="pres">
      <dgm:prSet presAssocID="{D13747C9-07C8-5748-92AD-919691A4D76F}" presName="parTxOnly" presStyleLbl="node1" presStyleIdx="3" presStyleCnt="4">
        <dgm:presLayoutVars>
          <dgm:bulletEnabled val="1"/>
        </dgm:presLayoutVars>
      </dgm:prSet>
      <dgm:spPr/>
    </dgm:pt>
  </dgm:ptLst>
  <dgm:cxnLst>
    <dgm:cxn modelId="{00003C1F-6293-7348-82AA-278CD7BD8289}" type="presOf" srcId="{8E179608-F617-344A-8282-1D452382061F}" destId="{620E0AAF-8C14-C642-B89E-B5179DE22061}" srcOrd="0" destOrd="0" presId="urn:microsoft.com/office/officeart/2005/8/layout/hChevron3"/>
    <dgm:cxn modelId="{7B700D28-D00A-F746-89C2-49310A1C416E}" type="presOf" srcId="{6052D2A9-07A4-DC4D-98C7-2C4F0BCA815B}" destId="{6BC03776-2681-754B-90C0-2C0ED804C606}" srcOrd="0" destOrd="0" presId="urn:microsoft.com/office/officeart/2005/8/layout/hChevron3"/>
    <dgm:cxn modelId="{FA72773F-D0C0-E045-9EB9-A9E4479370B6}" type="presOf" srcId="{866EEFF7-D006-074F-B657-A139B9A9A2A8}" destId="{B5FF3558-639C-C748-8440-612E70E896A2}" srcOrd="0" destOrd="0" presId="urn:microsoft.com/office/officeart/2005/8/layout/hChevron3"/>
    <dgm:cxn modelId="{8DA5AD3F-01C3-E244-8868-6F3D7F827D54}" type="presOf" srcId="{361B15E8-3F9A-B847-AA5D-48455898B97C}" destId="{F7F22024-2A08-1846-8C3F-7220C1B24DDC}" srcOrd="0" destOrd="0" presId="urn:microsoft.com/office/officeart/2005/8/layout/hChevron3"/>
    <dgm:cxn modelId="{33C3B7A2-6A7D-DC4B-8766-8F9B2F898510}" srcId="{6052D2A9-07A4-DC4D-98C7-2C4F0BCA815B}" destId="{8E179608-F617-344A-8282-1D452382061F}" srcOrd="2" destOrd="0" parTransId="{B0B824CB-1D6B-D74D-A838-84755ED0742C}" sibTransId="{1DD6D71E-95B3-0946-860D-A4DCDBAC065B}"/>
    <dgm:cxn modelId="{73A8A3C2-DCAE-7046-B322-56502CF74F72}" srcId="{6052D2A9-07A4-DC4D-98C7-2C4F0BCA815B}" destId="{361B15E8-3F9A-B847-AA5D-48455898B97C}" srcOrd="1" destOrd="0" parTransId="{D112AE3B-E2BC-F349-AC0F-A7C48114A25E}" sibTransId="{71864B6D-C4EE-6743-BDED-7F60B79E4E8E}"/>
    <dgm:cxn modelId="{F0003AE1-DB9A-2545-A099-B7C7F5D27840}" type="presOf" srcId="{D13747C9-07C8-5748-92AD-919691A4D76F}" destId="{A429B793-9247-7549-88CB-90CCE46F1C3A}" srcOrd="0" destOrd="0" presId="urn:microsoft.com/office/officeart/2005/8/layout/hChevron3"/>
    <dgm:cxn modelId="{728919E7-87EB-FE46-988A-FE0F1EC0D043}" srcId="{6052D2A9-07A4-DC4D-98C7-2C4F0BCA815B}" destId="{866EEFF7-D006-074F-B657-A139B9A9A2A8}" srcOrd="0" destOrd="0" parTransId="{EF887B91-FE91-0A42-B678-E68128E737F8}" sibTransId="{DD077AF8-A4C2-1D4C-9004-27312CDC47B0}"/>
    <dgm:cxn modelId="{F23C04FF-422A-9F40-A793-EE2B802E3979}" srcId="{6052D2A9-07A4-DC4D-98C7-2C4F0BCA815B}" destId="{D13747C9-07C8-5748-92AD-919691A4D76F}" srcOrd="3" destOrd="0" parTransId="{41877971-DED6-904F-9E49-896378EC5C9B}" sibTransId="{1E605856-5290-D54D-B39B-1AA53A2D6DD2}"/>
    <dgm:cxn modelId="{14EF486B-950D-2747-91DD-CDF819C06052}" type="presParOf" srcId="{6BC03776-2681-754B-90C0-2C0ED804C606}" destId="{B5FF3558-639C-C748-8440-612E70E896A2}" srcOrd="0" destOrd="0" presId="urn:microsoft.com/office/officeart/2005/8/layout/hChevron3"/>
    <dgm:cxn modelId="{8206B2B0-51D5-7D47-AEE3-8A8C967522DA}" type="presParOf" srcId="{6BC03776-2681-754B-90C0-2C0ED804C606}" destId="{7EB8AC55-D2D6-F64B-B879-10C802B6106B}" srcOrd="1" destOrd="0" presId="urn:microsoft.com/office/officeart/2005/8/layout/hChevron3"/>
    <dgm:cxn modelId="{0E8A88AD-69BE-6045-A621-47B525FF30E2}" type="presParOf" srcId="{6BC03776-2681-754B-90C0-2C0ED804C606}" destId="{F7F22024-2A08-1846-8C3F-7220C1B24DDC}" srcOrd="2" destOrd="0" presId="urn:microsoft.com/office/officeart/2005/8/layout/hChevron3"/>
    <dgm:cxn modelId="{B5BF4F69-D39C-BC4C-9FC4-497B349D9A23}" type="presParOf" srcId="{6BC03776-2681-754B-90C0-2C0ED804C606}" destId="{C862B040-FB26-2642-A142-725733A47A22}" srcOrd="3" destOrd="0" presId="urn:microsoft.com/office/officeart/2005/8/layout/hChevron3"/>
    <dgm:cxn modelId="{573F63EE-0A80-B74D-BCB5-BC9C583B4789}" type="presParOf" srcId="{6BC03776-2681-754B-90C0-2C0ED804C606}" destId="{620E0AAF-8C14-C642-B89E-B5179DE22061}" srcOrd="4" destOrd="0" presId="urn:microsoft.com/office/officeart/2005/8/layout/hChevron3"/>
    <dgm:cxn modelId="{02C3EF3E-3718-FA45-A3A5-C5C7A2DD7063}" type="presParOf" srcId="{6BC03776-2681-754B-90C0-2C0ED804C606}" destId="{E41127F3-6CE1-6743-A707-8E918D74D670}" srcOrd="5" destOrd="0" presId="urn:microsoft.com/office/officeart/2005/8/layout/hChevron3"/>
    <dgm:cxn modelId="{097CB10A-EEC4-B14B-8E77-17EA95C4C004}" type="presParOf" srcId="{6BC03776-2681-754B-90C0-2C0ED804C606}" destId="{A429B793-9247-7549-88CB-90CCE46F1C3A}" srcOrd="6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6052D2A9-07A4-DC4D-98C7-2C4F0BCA815B}" type="doc">
      <dgm:prSet loTypeId="urn:microsoft.com/office/officeart/2005/8/layout/hChevron3" loCatId="" qsTypeId="urn:microsoft.com/office/officeart/2005/8/quickstyle/simple1" qsCatId="simple" csTypeId="urn:microsoft.com/office/officeart/2005/8/colors/accent1_1" csCatId="accent1" phldr="1"/>
      <dgm:spPr/>
    </dgm:pt>
    <dgm:pt modelId="{866EEFF7-D006-074F-B657-A139B9A9A2A8}">
      <dgm:prSet phldrT="[Text]"/>
      <dgm:spPr/>
      <dgm:t>
        <a:bodyPr/>
        <a:lstStyle/>
        <a:p>
          <a:pPr rtl="0"/>
          <a:r>
            <a:rPr lang="en-US" dirty="0"/>
            <a:t>Normalization</a:t>
          </a:r>
        </a:p>
      </dgm:t>
    </dgm:pt>
    <dgm:pt modelId="{EF887B91-FE91-0A42-B678-E68128E737F8}" type="parTrans" cxnId="{728919E7-87EB-FE46-988A-FE0F1EC0D043}">
      <dgm:prSet/>
      <dgm:spPr/>
      <dgm:t>
        <a:bodyPr/>
        <a:lstStyle/>
        <a:p>
          <a:endParaRPr lang="en-US"/>
        </a:p>
      </dgm:t>
    </dgm:pt>
    <dgm:pt modelId="{DD077AF8-A4C2-1D4C-9004-27312CDC47B0}" type="sibTrans" cxnId="{728919E7-87EB-FE46-988A-FE0F1EC0D043}">
      <dgm:prSet/>
      <dgm:spPr/>
      <dgm:t>
        <a:bodyPr/>
        <a:lstStyle/>
        <a:p>
          <a:endParaRPr lang="en-US"/>
        </a:p>
      </dgm:t>
    </dgm:pt>
    <dgm:pt modelId="{8E179608-F617-344A-8282-1D452382061F}">
      <dgm:prSet phldrT="[Text]"/>
      <dgm:spPr/>
      <dgm:t>
        <a:bodyPr/>
        <a:lstStyle/>
        <a:p>
          <a:r>
            <a:rPr lang="en-US" dirty="0"/>
            <a:t>Tokenization</a:t>
          </a:r>
        </a:p>
      </dgm:t>
    </dgm:pt>
    <dgm:pt modelId="{B0B824CB-1D6B-D74D-A838-84755ED0742C}" type="parTrans" cxnId="{33C3B7A2-6A7D-DC4B-8766-8F9B2F898510}">
      <dgm:prSet/>
      <dgm:spPr/>
      <dgm:t>
        <a:bodyPr/>
        <a:lstStyle/>
        <a:p>
          <a:endParaRPr lang="en-US"/>
        </a:p>
      </dgm:t>
    </dgm:pt>
    <dgm:pt modelId="{1DD6D71E-95B3-0946-860D-A4DCDBAC065B}" type="sibTrans" cxnId="{33C3B7A2-6A7D-DC4B-8766-8F9B2F898510}">
      <dgm:prSet/>
      <dgm:spPr/>
      <dgm:t>
        <a:bodyPr/>
        <a:lstStyle/>
        <a:p>
          <a:endParaRPr lang="en-US"/>
        </a:p>
      </dgm:t>
    </dgm:pt>
    <dgm:pt modelId="{D13747C9-07C8-5748-92AD-919691A4D76F}">
      <dgm:prSet phldrT="[Text]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en-US" dirty="0"/>
            <a:t>Pos-processing</a:t>
          </a:r>
        </a:p>
      </dgm:t>
    </dgm:pt>
    <dgm:pt modelId="{41877971-DED6-904F-9E49-896378EC5C9B}" type="parTrans" cxnId="{F23C04FF-422A-9F40-A793-EE2B802E3979}">
      <dgm:prSet/>
      <dgm:spPr/>
      <dgm:t>
        <a:bodyPr/>
        <a:lstStyle/>
        <a:p>
          <a:endParaRPr lang="en-US"/>
        </a:p>
      </dgm:t>
    </dgm:pt>
    <dgm:pt modelId="{1E605856-5290-D54D-B39B-1AA53A2D6DD2}" type="sibTrans" cxnId="{F23C04FF-422A-9F40-A793-EE2B802E3979}">
      <dgm:prSet/>
      <dgm:spPr/>
      <dgm:t>
        <a:bodyPr/>
        <a:lstStyle/>
        <a:p>
          <a:endParaRPr lang="en-US"/>
        </a:p>
      </dgm:t>
    </dgm:pt>
    <dgm:pt modelId="{361B15E8-3F9A-B847-AA5D-48455898B97C}">
      <dgm:prSet/>
      <dgm:spPr/>
      <dgm:t>
        <a:bodyPr/>
        <a:lstStyle/>
        <a:p>
          <a:pPr rtl="0"/>
          <a:r>
            <a:rPr lang="en-US" dirty="0"/>
            <a:t>Pre-tokenization</a:t>
          </a:r>
        </a:p>
      </dgm:t>
    </dgm:pt>
    <dgm:pt modelId="{D112AE3B-E2BC-F349-AC0F-A7C48114A25E}" type="parTrans" cxnId="{73A8A3C2-DCAE-7046-B322-56502CF74F72}">
      <dgm:prSet/>
      <dgm:spPr/>
      <dgm:t>
        <a:bodyPr/>
        <a:lstStyle/>
        <a:p>
          <a:endParaRPr lang="en-US"/>
        </a:p>
      </dgm:t>
    </dgm:pt>
    <dgm:pt modelId="{71864B6D-C4EE-6743-BDED-7F60B79E4E8E}" type="sibTrans" cxnId="{73A8A3C2-DCAE-7046-B322-56502CF74F72}">
      <dgm:prSet/>
      <dgm:spPr/>
      <dgm:t>
        <a:bodyPr/>
        <a:lstStyle/>
        <a:p>
          <a:endParaRPr lang="en-US"/>
        </a:p>
      </dgm:t>
    </dgm:pt>
    <dgm:pt modelId="{6BC03776-2681-754B-90C0-2C0ED804C606}" type="pres">
      <dgm:prSet presAssocID="{6052D2A9-07A4-DC4D-98C7-2C4F0BCA815B}" presName="Name0" presStyleCnt="0">
        <dgm:presLayoutVars>
          <dgm:dir/>
          <dgm:resizeHandles val="exact"/>
        </dgm:presLayoutVars>
      </dgm:prSet>
      <dgm:spPr/>
    </dgm:pt>
    <dgm:pt modelId="{B5FF3558-639C-C748-8440-612E70E896A2}" type="pres">
      <dgm:prSet presAssocID="{866EEFF7-D006-074F-B657-A139B9A9A2A8}" presName="parTxOnly" presStyleLbl="node1" presStyleIdx="0" presStyleCnt="4">
        <dgm:presLayoutVars>
          <dgm:bulletEnabled val="1"/>
        </dgm:presLayoutVars>
      </dgm:prSet>
      <dgm:spPr/>
    </dgm:pt>
    <dgm:pt modelId="{7EB8AC55-D2D6-F64B-B879-10C802B6106B}" type="pres">
      <dgm:prSet presAssocID="{DD077AF8-A4C2-1D4C-9004-27312CDC47B0}" presName="parSpace" presStyleCnt="0"/>
      <dgm:spPr/>
    </dgm:pt>
    <dgm:pt modelId="{F7F22024-2A08-1846-8C3F-7220C1B24DDC}" type="pres">
      <dgm:prSet presAssocID="{361B15E8-3F9A-B847-AA5D-48455898B97C}" presName="parTxOnly" presStyleLbl="node1" presStyleIdx="1" presStyleCnt="4">
        <dgm:presLayoutVars>
          <dgm:bulletEnabled val="1"/>
        </dgm:presLayoutVars>
      </dgm:prSet>
      <dgm:spPr/>
    </dgm:pt>
    <dgm:pt modelId="{C862B040-FB26-2642-A142-725733A47A22}" type="pres">
      <dgm:prSet presAssocID="{71864B6D-C4EE-6743-BDED-7F60B79E4E8E}" presName="parSpace" presStyleCnt="0"/>
      <dgm:spPr/>
    </dgm:pt>
    <dgm:pt modelId="{620E0AAF-8C14-C642-B89E-B5179DE22061}" type="pres">
      <dgm:prSet presAssocID="{8E179608-F617-344A-8282-1D452382061F}" presName="parTxOnly" presStyleLbl="node1" presStyleIdx="2" presStyleCnt="4">
        <dgm:presLayoutVars>
          <dgm:bulletEnabled val="1"/>
        </dgm:presLayoutVars>
      </dgm:prSet>
      <dgm:spPr/>
    </dgm:pt>
    <dgm:pt modelId="{E41127F3-6CE1-6743-A707-8E918D74D670}" type="pres">
      <dgm:prSet presAssocID="{1DD6D71E-95B3-0946-860D-A4DCDBAC065B}" presName="parSpace" presStyleCnt="0"/>
      <dgm:spPr/>
    </dgm:pt>
    <dgm:pt modelId="{A429B793-9247-7549-88CB-90CCE46F1C3A}" type="pres">
      <dgm:prSet presAssocID="{D13747C9-07C8-5748-92AD-919691A4D76F}" presName="parTxOnly" presStyleLbl="node1" presStyleIdx="3" presStyleCnt="4">
        <dgm:presLayoutVars>
          <dgm:bulletEnabled val="1"/>
        </dgm:presLayoutVars>
      </dgm:prSet>
      <dgm:spPr/>
    </dgm:pt>
  </dgm:ptLst>
  <dgm:cxnLst>
    <dgm:cxn modelId="{00003C1F-6293-7348-82AA-278CD7BD8289}" type="presOf" srcId="{8E179608-F617-344A-8282-1D452382061F}" destId="{620E0AAF-8C14-C642-B89E-B5179DE22061}" srcOrd="0" destOrd="0" presId="urn:microsoft.com/office/officeart/2005/8/layout/hChevron3"/>
    <dgm:cxn modelId="{7B700D28-D00A-F746-89C2-49310A1C416E}" type="presOf" srcId="{6052D2A9-07A4-DC4D-98C7-2C4F0BCA815B}" destId="{6BC03776-2681-754B-90C0-2C0ED804C606}" srcOrd="0" destOrd="0" presId="urn:microsoft.com/office/officeart/2005/8/layout/hChevron3"/>
    <dgm:cxn modelId="{FA72773F-D0C0-E045-9EB9-A9E4479370B6}" type="presOf" srcId="{866EEFF7-D006-074F-B657-A139B9A9A2A8}" destId="{B5FF3558-639C-C748-8440-612E70E896A2}" srcOrd="0" destOrd="0" presId="urn:microsoft.com/office/officeart/2005/8/layout/hChevron3"/>
    <dgm:cxn modelId="{8DA5AD3F-01C3-E244-8868-6F3D7F827D54}" type="presOf" srcId="{361B15E8-3F9A-B847-AA5D-48455898B97C}" destId="{F7F22024-2A08-1846-8C3F-7220C1B24DDC}" srcOrd="0" destOrd="0" presId="urn:microsoft.com/office/officeart/2005/8/layout/hChevron3"/>
    <dgm:cxn modelId="{33C3B7A2-6A7D-DC4B-8766-8F9B2F898510}" srcId="{6052D2A9-07A4-DC4D-98C7-2C4F0BCA815B}" destId="{8E179608-F617-344A-8282-1D452382061F}" srcOrd="2" destOrd="0" parTransId="{B0B824CB-1D6B-D74D-A838-84755ED0742C}" sibTransId="{1DD6D71E-95B3-0946-860D-A4DCDBAC065B}"/>
    <dgm:cxn modelId="{73A8A3C2-DCAE-7046-B322-56502CF74F72}" srcId="{6052D2A9-07A4-DC4D-98C7-2C4F0BCA815B}" destId="{361B15E8-3F9A-B847-AA5D-48455898B97C}" srcOrd="1" destOrd="0" parTransId="{D112AE3B-E2BC-F349-AC0F-A7C48114A25E}" sibTransId="{71864B6D-C4EE-6743-BDED-7F60B79E4E8E}"/>
    <dgm:cxn modelId="{F0003AE1-DB9A-2545-A099-B7C7F5D27840}" type="presOf" srcId="{D13747C9-07C8-5748-92AD-919691A4D76F}" destId="{A429B793-9247-7549-88CB-90CCE46F1C3A}" srcOrd="0" destOrd="0" presId="urn:microsoft.com/office/officeart/2005/8/layout/hChevron3"/>
    <dgm:cxn modelId="{728919E7-87EB-FE46-988A-FE0F1EC0D043}" srcId="{6052D2A9-07A4-DC4D-98C7-2C4F0BCA815B}" destId="{866EEFF7-D006-074F-B657-A139B9A9A2A8}" srcOrd="0" destOrd="0" parTransId="{EF887B91-FE91-0A42-B678-E68128E737F8}" sibTransId="{DD077AF8-A4C2-1D4C-9004-27312CDC47B0}"/>
    <dgm:cxn modelId="{F23C04FF-422A-9F40-A793-EE2B802E3979}" srcId="{6052D2A9-07A4-DC4D-98C7-2C4F0BCA815B}" destId="{D13747C9-07C8-5748-92AD-919691A4D76F}" srcOrd="3" destOrd="0" parTransId="{41877971-DED6-904F-9E49-896378EC5C9B}" sibTransId="{1E605856-5290-D54D-B39B-1AA53A2D6DD2}"/>
    <dgm:cxn modelId="{14EF486B-950D-2747-91DD-CDF819C06052}" type="presParOf" srcId="{6BC03776-2681-754B-90C0-2C0ED804C606}" destId="{B5FF3558-639C-C748-8440-612E70E896A2}" srcOrd="0" destOrd="0" presId="urn:microsoft.com/office/officeart/2005/8/layout/hChevron3"/>
    <dgm:cxn modelId="{8206B2B0-51D5-7D47-AEE3-8A8C967522DA}" type="presParOf" srcId="{6BC03776-2681-754B-90C0-2C0ED804C606}" destId="{7EB8AC55-D2D6-F64B-B879-10C802B6106B}" srcOrd="1" destOrd="0" presId="urn:microsoft.com/office/officeart/2005/8/layout/hChevron3"/>
    <dgm:cxn modelId="{0E8A88AD-69BE-6045-A621-47B525FF30E2}" type="presParOf" srcId="{6BC03776-2681-754B-90C0-2C0ED804C606}" destId="{F7F22024-2A08-1846-8C3F-7220C1B24DDC}" srcOrd="2" destOrd="0" presId="urn:microsoft.com/office/officeart/2005/8/layout/hChevron3"/>
    <dgm:cxn modelId="{B5BF4F69-D39C-BC4C-9FC4-497B349D9A23}" type="presParOf" srcId="{6BC03776-2681-754B-90C0-2C0ED804C606}" destId="{C862B040-FB26-2642-A142-725733A47A22}" srcOrd="3" destOrd="0" presId="urn:microsoft.com/office/officeart/2005/8/layout/hChevron3"/>
    <dgm:cxn modelId="{573F63EE-0A80-B74D-BCB5-BC9C583B4789}" type="presParOf" srcId="{6BC03776-2681-754B-90C0-2C0ED804C606}" destId="{620E0AAF-8C14-C642-B89E-B5179DE22061}" srcOrd="4" destOrd="0" presId="urn:microsoft.com/office/officeart/2005/8/layout/hChevron3"/>
    <dgm:cxn modelId="{02C3EF3E-3718-FA45-A3A5-C5C7A2DD7063}" type="presParOf" srcId="{6BC03776-2681-754B-90C0-2C0ED804C606}" destId="{E41127F3-6CE1-6743-A707-8E918D74D670}" srcOrd="5" destOrd="0" presId="urn:microsoft.com/office/officeart/2005/8/layout/hChevron3"/>
    <dgm:cxn modelId="{097CB10A-EEC4-B14B-8E77-17EA95C4C004}" type="presParOf" srcId="{6BC03776-2681-754B-90C0-2C0ED804C606}" destId="{A429B793-9247-7549-88CB-90CCE46F1C3A}" srcOrd="6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5FF3558-639C-C748-8440-612E70E896A2}">
      <dsp:nvSpPr>
        <dsp:cNvPr id="0" name=""/>
        <dsp:cNvSpPr/>
      </dsp:nvSpPr>
      <dsp:spPr>
        <a:xfrm>
          <a:off x="2462" y="132856"/>
          <a:ext cx="2470915" cy="988366"/>
        </a:xfrm>
        <a:prstGeom prst="homePlate">
          <a:avLst/>
        </a:prstGeom>
        <a:solidFill>
          <a:schemeClr val="accent1">
            <a:lumMod val="20000"/>
            <a:lumOff val="8000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346" tIns="50673" rIns="25337" bIns="50673" numCol="1" spcCol="1270" anchor="ctr" anchorCtr="0">
          <a:noAutofit/>
        </a:bodyPr>
        <a:lstStyle/>
        <a:p>
          <a:pPr marL="0" lvl="0" indent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Normalization</a:t>
          </a:r>
        </a:p>
      </dsp:txBody>
      <dsp:txXfrm>
        <a:off x="2462" y="132856"/>
        <a:ext cx="2223824" cy="988366"/>
      </dsp:txXfrm>
    </dsp:sp>
    <dsp:sp modelId="{F7F22024-2A08-1846-8C3F-7220C1B24DDC}">
      <dsp:nvSpPr>
        <dsp:cNvPr id="0" name=""/>
        <dsp:cNvSpPr/>
      </dsp:nvSpPr>
      <dsp:spPr>
        <a:xfrm>
          <a:off x="1979195" y="132856"/>
          <a:ext cx="2470915" cy="988366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010" tIns="50673" rIns="25337" bIns="50673" numCol="1" spcCol="1270" anchor="ctr" anchorCtr="0">
          <a:noAutofit/>
        </a:bodyPr>
        <a:lstStyle/>
        <a:p>
          <a:pPr marL="0" lvl="0" indent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Pre-tokenization</a:t>
          </a:r>
        </a:p>
      </dsp:txBody>
      <dsp:txXfrm>
        <a:off x="2473378" y="132856"/>
        <a:ext cx="1482549" cy="988366"/>
      </dsp:txXfrm>
    </dsp:sp>
    <dsp:sp modelId="{620E0AAF-8C14-C642-B89E-B5179DE22061}">
      <dsp:nvSpPr>
        <dsp:cNvPr id="0" name=""/>
        <dsp:cNvSpPr/>
      </dsp:nvSpPr>
      <dsp:spPr>
        <a:xfrm>
          <a:off x="3955927" y="132856"/>
          <a:ext cx="2470915" cy="988366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010" tIns="50673" rIns="25337" bIns="50673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Tokenization</a:t>
          </a:r>
        </a:p>
      </dsp:txBody>
      <dsp:txXfrm>
        <a:off x="4450110" y="132856"/>
        <a:ext cx="1482549" cy="988366"/>
      </dsp:txXfrm>
    </dsp:sp>
    <dsp:sp modelId="{A429B793-9247-7549-88CB-90CCE46F1C3A}">
      <dsp:nvSpPr>
        <dsp:cNvPr id="0" name=""/>
        <dsp:cNvSpPr/>
      </dsp:nvSpPr>
      <dsp:spPr>
        <a:xfrm>
          <a:off x="5932659" y="132856"/>
          <a:ext cx="2470915" cy="988366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010" tIns="50673" rIns="25337" bIns="50673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Pos-processing</a:t>
          </a:r>
        </a:p>
      </dsp:txBody>
      <dsp:txXfrm>
        <a:off x="6426842" y="132856"/>
        <a:ext cx="1482549" cy="98836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5FF3558-639C-C748-8440-612E70E896A2}">
      <dsp:nvSpPr>
        <dsp:cNvPr id="0" name=""/>
        <dsp:cNvSpPr/>
      </dsp:nvSpPr>
      <dsp:spPr>
        <a:xfrm>
          <a:off x="2462" y="132856"/>
          <a:ext cx="2470915" cy="988366"/>
        </a:xfrm>
        <a:prstGeom prst="homePlat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346" tIns="50673" rIns="25337" bIns="50673" numCol="1" spcCol="1270" anchor="ctr" anchorCtr="0">
          <a:noAutofit/>
        </a:bodyPr>
        <a:lstStyle/>
        <a:p>
          <a:pPr marL="0" lvl="0" indent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Normalization</a:t>
          </a:r>
        </a:p>
      </dsp:txBody>
      <dsp:txXfrm>
        <a:off x="2462" y="132856"/>
        <a:ext cx="2223824" cy="988366"/>
      </dsp:txXfrm>
    </dsp:sp>
    <dsp:sp modelId="{F7F22024-2A08-1846-8C3F-7220C1B24DDC}">
      <dsp:nvSpPr>
        <dsp:cNvPr id="0" name=""/>
        <dsp:cNvSpPr/>
      </dsp:nvSpPr>
      <dsp:spPr>
        <a:xfrm>
          <a:off x="1979195" y="132856"/>
          <a:ext cx="2470915" cy="988366"/>
        </a:xfrm>
        <a:prstGeom prst="chevron">
          <a:avLst/>
        </a:prstGeom>
        <a:solidFill>
          <a:schemeClr val="accent1">
            <a:lumMod val="20000"/>
            <a:lumOff val="8000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010" tIns="50673" rIns="25337" bIns="50673" numCol="1" spcCol="1270" anchor="ctr" anchorCtr="0">
          <a:noAutofit/>
        </a:bodyPr>
        <a:lstStyle/>
        <a:p>
          <a:pPr marL="0" lvl="0" indent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Pre-tokenization</a:t>
          </a:r>
        </a:p>
      </dsp:txBody>
      <dsp:txXfrm>
        <a:off x="2473378" y="132856"/>
        <a:ext cx="1482549" cy="988366"/>
      </dsp:txXfrm>
    </dsp:sp>
    <dsp:sp modelId="{620E0AAF-8C14-C642-B89E-B5179DE22061}">
      <dsp:nvSpPr>
        <dsp:cNvPr id="0" name=""/>
        <dsp:cNvSpPr/>
      </dsp:nvSpPr>
      <dsp:spPr>
        <a:xfrm>
          <a:off x="3955927" y="132856"/>
          <a:ext cx="2470915" cy="988366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010" tIns="50673" rIns="25337" bIns="50673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Tokenization</a:t>
          </a:r>
        </a:p>
      </dsp:txBody>
      <dsp:txXfrm>
        <a:off x="4450110" y="132856"/>
        <a:ext cx="1482549" cy="988366"/>
      </dsp:txXfrm>
    </dsp:sp>
    <dsp:sp modelId="{A429B793-9247-7549-88CB-90CCE46F1C3A}">
      <dsp:nvSpPr>
        <dsp:cNvPr id="0" name=""/>
        <dsp:cNvSpPr/>
      </dsp:nvSpPr>
      <dsp:spPr>
        <a:xfrm>
          <a:off x="5932659" y="132856"/>
          <a:ext cx="2470915" cy="988366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010" tIns="50673" rIns="25337" bIns="50673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Pos-processing</a:t>
          </a:r>
        </a:p>
      </dsp:txBody>
      <dsp:txXfrm>
        <a:off x="6426842" y="132856"/>
        <a:ext cx="1482549" cy="98836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5FF3558-639C-C748-8440-612E70E896A2}">
      <dsp:nvSpPr>
        <dsp:cNvPr id="0" name=""/>
        <dsp:cNvSpPr/>
      </dsp:nvSpPr>
      <dsp:spPr>
        <a:xfrm>
          <a:off x="2462" y="132856"/>
          <a:ext cx="2470915" cy="988366"/>
        </a:xfrm>
        <a:prstGeom prst="homePlat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346" tIns="50673" rIns="25337" bIns="50673" numCol="1" spcCol="1270" anchor="ctr" anchorCtr="0">
          <a:noAutofit/>
        </a:bodyPr>
        <a:lstStyle/>
        <a:p>
          <a:pPr marL="0" lvl="0" indent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Normalization</a:t>
          </a:r>
        </a:p>
      </dsp:txBody>
      <dsp:txXfrm>
        <a:off x="2462" y="132856"/>
        <a:ext cx="2223824" cy="988366"/>
      </dsp:txXfrm>
    </dsp:sp>
    <dsp:sp modelId="{F7F22024-2A08-1846-8C3F-7220C1B24DDC}">
      <dsp:nvSpPr>
        <dsp:cNvPr id="0" name=""/>
        <dsp:cNvSpPr/>
      </dsp:nvSpPr>
      <dsp:spPr>
        <a:xfrm>
          <a:off x="1979195" y="132856"/>
          <a:ext cx="2470915" cy="988366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010" tIns="50673" rIns="25337" bIns="50673" numCol="1" spcCol="1270" anchor="ctr" anchorCtr="0">
          <a:noAutofit/>
        </a:bodyPr>
        <a:lstStyle/>
        <a:p>
          <a:pPr marL="0" lvl="0" indent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Pre-tokenization</a:t>
          </a:r>
        </a:p>
      </dsp:txBody>
      <dsp:txXfrm>
        <a:off x="2473378" y="132856"/>
        <a:ext cx="1482549" cy="988366"/>
      </dsp:txXfrm>
    </dsp:sp>
    <dsp:sp modelId="{620E0AAF-8C14-C642-B89E-B5179DE22061}">
      <dsp:nvSpPr>
        <dsp:cNvPr id="0" name=""/>
        <dsp:cNvSpPr/>
      </dsp:nvSpPr>
      <dsp:spPr>
        <a:xfrm>
          <a:off x="3955927" y="132856"/>
          <a:ext cx="2470915" cy="988366"/>
        </a:xfrm>
        <a:prstGeom prst="chevron">
          <a:avLst/>
        </a:prstGeom>
        <a:solidFill>
          <a:schemeClr val="accent1">
            <a:lumMod val="20000"/>
            <a:lumOff val="8000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010" tIns="50673" rIns="25337" bIns="50673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Tokenization</a:t>
          </a:r>
        </a:p>
      </dsp:txBody>
      <dsp:txXfrm>
        <a:off x="4450110" y="132856"/>
        <a:ext cx="1482549" cy="988366"/>
      </dsp:txXfrm>
    </dsp:sp>
    <dsp:sp modelId="{A429B793-9247-7549-88CB-90CCE46F1C3A}">
      <dsp:nvSpPr>
        <dsp:cNvPr id="0" name=""/>
        <dsp:cNvSpPr/>
      </dsp:nvSpPr>
      <dsp:spPr>
        <a:xfrm>
          <a:off x="5932659" y="132856"/>
          <a:ext cx="2470915" cy="988366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010" tIns="50673" rIns="25337" bIns="50673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Pos-processing</a:t>
          </a:r>
        </a:p>
      </dsp:txBody>
      <dsp:txXfrm>
        <a:off x="6426842" y="132856"/>
        <a:ext cx="1482549" cy="98836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5FF3558-639C-C748-8440-612E70E896A2}">
      <dsp:nvSpPr>
        <dsp:cNvPr id="0" name=""/>
        <dsp:cNvSpPr/>
      </dsp:nvSpPr>
      <dsp:spPr>
        <a:xfrm>
          <a:off x="2462" y="132856"/>
          <a:ext cx="2470915" cy="988366"/>
        </a:xfrm>
        <a:prstGeom prst="homePlat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346" tIns="50673" rIns="25337" bIns="50673" numCol="1" spcCol="1270" anchor="ctr" anchorCtr="0">
          <a:noAutofit/>
        </a:bodyPr>
        <a:lstStyle/>
        <a:p>
          <a:pPr marL="0" lvl="0" indent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Normalization</a:t>
          </a:r>
        </a:p>
      </dsp:txBody>
      <dsp:txXfrm>
        <a:off x="2462" y="132856"/>
        <a:ext cx="2223824" cy="988366"/>
      </dsp:txXfrm>
    </dsp:sp>
    <dsp:sp modelId="{F7F22024-2A08-1846-8C3F-7220C1B24DDC}">
      <dsp:nvSpPr>
        <dsp:cNvPr id="0" name=""/>
        <dsp:cNvSpPr/>
      </dsp:nvSpPr>
      <dsp:spPr>
        <a:xfrm>
          <a:off x="1979195" y="132856"/>
          <a:ext cx="2470915" cy="988366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010" tIns="50673" rIns="25337" bIns="50673" numCol="1" spcCol="1270" anchor="ctr" anchorCtr="0">
          <a:noAutofit/>
        </a:bodyPr>
        <a:lstStyle/>
        <a:p>
          <a:pPr marL="0" lvl="0" indent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Pre-tokenization</a:t>
          </a:r>
        </a:p>
      </dsp:txBody>
      <dsp:txXfrm>
        <a:off x="2473378" y="132856"/>
        <a:ext cx="1482549" cy="988366"/>
      </dsp:txXfrm>
    </dsp:sp>
    <dsp:sp modelId="{620E0AAF-8C14-C642-B89E-B5179DE22061}">
      <dsp:nvSpPr>
        <dsp:cNvPr id="0" name=""/>
        <dsp:cNvSpPr/>
      </dsp:nvSpPr>
      <dsp:spPr>
        <a:xfrm>
          <a:off x="3955927" y="132856"/>
          <a:ext cx="2470915" cy="988366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010" tIns="50673" rIns="25337" bIns="50673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Tokenization</a:t>
          </a:r>
        </a:p>
      </dsp:txBody>
      <dsp:txXfrm>
        <a:off x="4450110" y="132856"/>
        <a:ext cx="1482549" cy="988366"/>
      </dsp:txXfrm>
    </dsp:sp>
    <dsp:sp modelId="{A429B793-9247-7549-88CB-90CCE46F1C3A}">
      <dsp:nvSpPr>
        <dsp:cNvPr id="0" name=""/>
        <dsp:cNvSpPr/>
      </dsp:nvSpPr>
      <dsp:spPr>
        <a:xfrm>
          <a:off x="5932659" y="132856"/>
          <a:ext cx="2470915" cy="988366"/>
        </a:xfrm>
        <a:prstGeom prst="chevron">
          <a:avLst/>
        </a:prstGeom>
        <a:solidFill>
          <a:schemeClr val="accent1">
            <a:lumMod val="20000"/>
            <a:lumOff val="8000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010" tIns="50673" rIns="25337" bIns="50673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Pos-processing</a:t>
          </a:r>
        </a:p>
      </dsp:txBody>
      <dsp:txXfrm>
        <a:off x="6426842" y="132856"/>
        <a:ext cx="1482549" cy="98836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Corbel" panose="020B0503020204020204" pitchFamily="34" charset="0"/>
        <a:ea typeface="Corbel" panose="020B0503020204020204" pitchFamily="34" charset="0"/>
        <a:cs typeface="Tahoma" panose="020B0604030504040204" pitchFamily="34" charset="0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AD4EC4-4CFC-17C8-AF41-07730B75ED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AED89CC-F567-19EC-8FC0-77EF139FB7E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F1375F8-D870-B5FC-CA94-EA7CC53885A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798219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911A72-28CE-5A6E-4753-99D0119F44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300AA87-74CE-0E37-E7CD-0DA9630E7E4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3D00156-A312-3140-0BF9-B709710F7E2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41048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986C6E-1D44-0B61-CA79-3F4E9E09A6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674C43F-D7CB-70E1-1AAE-26C1460AD95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7D5F7AA-2E77-0A39-AA87-94110FB3085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199901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FEC03B-7FDD-FC66-6138-FB6C2D89C8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C90A422-A33C-9FBA-B505-D66FB9D0AB3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43161C3-0DD6-EB22-A659-DC95BFC138A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239571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EB07F9-3E9B-9767-8045-469A5FE6B9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5AAB422-4260-7F5A-6404-F1241DA1CBE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EFC8085-E71F-CFE5-B4DD-66A216F258E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437960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…</a:t>
            </a:r>
          </a:p>
        </p:txBody>
      </p:sp>
    </p:spTree>
    <p:extLst>
      <p:ext uri="{BB962C8B-B14F-4D97-AF65-F5344CB8AC3E}">
        <p14:creationId xmlns:p14="http://schemas.microsoft.com/office/powerpoint/2010/main" val="396758184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…</a:t>
            </a:r>
          </a:p>
        </p:txBody>
      </p:sp>
    </p:spTree>
    <p:extLst>
      <p:ext uri="{BB962C8B-B14F-4D97-AF65-F5344CB8AC3E}">
        <p14:creationId xmlns:p14="http://schemas.microsoft.com/office/powerpoint/2010/main" val="273525528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…</a:t>
            </a:r>
          </a:p>
        </p:txBody>
      </p:sp>
    </p:spTree>
    <p:extLst>
      <p:ext uri="{BB962C8B-B14F-4D97-AF65-F5344CB8AC3E}">
        <p14:creationId xmlns:p14="http://schemas.microsoft.com/office/powerpoint/2010/main" val="18865951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A24414-D31E-AE0E-1F4A-CD75FF3B6C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AF37984-28A5-4681-DE83-35C38AFB0ED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B4BCB8F-C7EB-4328-16EA-45E30FEE6E6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17375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F0F8BF-43ED-B01D-17CB-5E460F4FB3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5280939-511A-68CD-79F3-61B31F99DD3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11A4DFE-8D8D-F295-2BF2-E584DA25E9F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16573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490705-DF51-4877-C8EE-4B79D68DDA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402039D-CACB-036E-7279-72A7030675B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D508397-A8FE-9C32-3614-645E2274C38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54367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8B2049-F1D1-3B44-328F-001FD22657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B0F0734-6559-2B49-6E2A-61200CAB204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85695B2-B5C3-E943-C648-52201946980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is, in fact, fundamentally what autoregressive models do. Given a sequence, which here we are calling y_1, y_2, ... and so on, an autoregressive model tries to predict </a:t>
            </a:r>
            <a:r>
              <a:rPr lang="en-US" dirty="0" err="1"/>
              <a:t>y_t</a:t>
            </a:r>
            <a:r>
              <a:rPr lang="en-US" dirty="0"/>
              <a:t> from all of the sequence entries before </a:t>
            </a:r>
            <a:r>
              <a:rPr lang="en-US" dirty="0" err="1"/>
              <a:t>y_t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017481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1">
          <a:extLst>
            <a:ext uri="{FF2B5EF4-FFF2-40B4-BE49-F238E27FC236}">
              <a16:creationId xmlns:a16="http://schemas.microsoft.com/office/drawing/2014/main" id="{86E2C035-34F7-762E-5C04-37E1176DBF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g13bf7412a2f_0_743:notes">
            <a:extLst>
              <a:ext uri="{FF2B5EF4-FFF2-40B4-BE49-F238E27FC236}">
                <a16:creationId xmlns:a16="http://schemas.microsoft.com/office/drawing/2014/main" id="{AF590DA6-CAB2-9473-C39C-5563CD50849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3" name="Google Shape;283;g13bf7412a2f_0_743:notes">
            <a:extLst>
              <a:ext uri="{FF2B5EF4-FFF2-40B4-BE49-F238E27FC236}">
                <a16:creationId xmlns:a16="http://schemas.microsoft.com/office/drawing/2014/main" id="{6BA96DF2-73B1-0832-87AE-B3784DF243A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693407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6A8167-5B97-3AF8-6B74-69FC3D13FB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7FAAAC7-6D44-2353-5040-31CC424172A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13F87BA-B385-ED67-11C1-A28B6F7541B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70982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EB9F4D-9D1F-0485-25E1-54E2109E6D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4D935D9-B0D6-66A4-B340-15717C5C744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8072AC0-BBB5-11F1-640A-0897111691E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23460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AE046D-8BE4-5BE5-9AD4-7554FB79B2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F310CC5-4140-BCE6-A625-7D2D8B22826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389F3B4-D451-52CB-C6EF-1C0530C8649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9207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.png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Dark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8">
            <a:extLst>
              <a:ext uri="{FF2B5EF4-FFF2-40B4-BE49-F238E27FC236}">
                <a16:creationId xmlns:a16="http://schemas.microsoft.com/office/drawing/2014/main" id="{268DE600-90A7-4B6B-BFFA-EA2C6E8071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Freeform 13">
            <a:extLst>
              <a:ext uri="{FF2B5EF4-FFF2-40B4-BE49-F238E27FC236}">
                <a16:creationId xmlns:a16="http://schemas.microsoft.com/office/drawing/2014/main" id="{EBA27004-3833-43ED-82E9-6895434B89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 bwMode="auto">
          <a:xfrm rot="10800000">
            <a:off x="0" y="0"/>
            <a:ext cx="9144001" cy="5143499"/>
          </a:xfrm>
          <a:prstGeom prst="rect">
            <a:avLst/>
          </a:prstGeom>
          <a:solidFill>
            <a:schemeClr val="tx2">
              <a:alpha val="85000"/>
            </a:schemeClr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8" name="WSE Logo">
            <a:extLst>
              <a:ext uri="{FF2B5EF4-FFF2-40B4-BE49-F238E27FC236}">
                <a16:creationId xmlns:a16="http://schemas.microsoft.com/office/drawing/2014/main" id="{5F610272-EE8A-4752-A390-42C726F6D2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49" t="29483" r="13581" b="28303"/>
          <a:stretch/>
        </p:blipFill>
        <p:spPr>
          <a:xfrm>
            <a:off x="6298808" y="447090"/>
            <a:ext cx="2377440" cy="621421"/>
          </a:xfrm>
          <a:prstGeom prst="rect">
            <a:avLst/>
          </a:prstGeom>
        </p:spPr>
      </p:pic>
      <p:sp>
        <p:nvSpPr>
          <p:cNvPr id="6" name="Course Title">
            <a:extLst>
              <a:ext uri="{FF2B5EF4-FFF2-40B4-BE49-F238E27FC236}">
                <a16:creationId xmlns:a16="http://schemas.microsoft.com/office/drawing/2014/main" id="{A43E8622-AA5C-40CF-A3A0-8B2BF9D7502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7751" y="2240842"/>
            <a:ext cx="8208498" cy="5441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4125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 dirty="0"/>
              <a:t>Click to add course title</a:t>
            </a:r>
          </a:p>
        </p:txBody>
      </p:sp>
      <p:sp>
        <p:nvSpPr>
          <p:cNvPr id="7" name="Lecture Title">
            <a:extLst>
              <a:ext uri="{FF2B5EF4-FFF2-40B4-BE49-F238E27FC236}">
                <a16:creationId xmlns:a16="http://schemas.microsoft.com/office/drawing/2014/main" id="{DE1C7E4D-69CB-4F79-9436-E0466B26FBB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7749" y="2784966"/>
            <a:ext cx="8219053" cy="36670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25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Click to add lecture title</a:t>
            </a:r>
          </a:p>
        </p:txBody>
      </p:sp>
    </p:spTree>
    <p:extLst>
      <p:ext uri="{BB962C8B-B14F-4D97-AF65-F5344CB8AC3E}">
        <p14:creationId xmlns:p14="http://schemas.microsoft.com/office/powerpoint/2010/main" val="22555826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ig Imag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">
            <a:extLst>
              <a:ext uri="{FF2B5EF4-FFF2-40B4-BE49-F238E27FC236}">
                <a16:creationId xmlns:a16="http://schemas.microsoft.com/office/drawing/2014/main" id="{B9D2BC59-BAA9-4F86-A1D2-5D980B71B6D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5289" y="328403"/>
            <a:ext cx="3131127" cy="1192682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BBBCBD4-734B-4675-AF6F-AADF5D7D00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63176" y="1521085"/>
            <a:ext cx="778180" cy="103340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Bullets">
            <a:extLst>
              <a:ext uri="{FF2B5EF4-FFF2-40B4-BE49-F238E27FC236}">
                <a16:creationId xmlns:a16="http://schemas.microsoft.com/office/drawing/2014/main" id="{193BA231-D4D9-4495-ABB3-778FD8DA042C}"/>
              </a:ext>
            </a:extLst>
          </p:cNvPr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395289" y="1838548"/>
            <a:ext cx="3131127" cy="266898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>
              <a:buClr>
                <a:srgbClr val="092C74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74675" indent="-231775">
              <a:buClr>
                <a:srgbClr val="092C74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rgbClr val="092C74"/>
              </a:buClr>
              <a:defRPr sz="1600"/>
            </a:lvl3pPr>
          </a:lstStyle>
          <a:p>
            <a:pPr lvl="0"/>
            <a:r>
              <a:rPr lang="en-US" dirty="0"/>
              <a:t>Click to add bullets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Picture">
            <a:extLst>
              <a:ext uri="{FF2B5EF4-FFF2-40B4-BE49-F238E27FC236}">
                <a16:creationId xmlns:a16="http://schemas.microsoft.com/office/drawing/2014/main" id="{265A9C31-C8EA-436B-A2CE-0C7EF8C1A1C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069762" y="0"/>
            <a:ext cx="5074238" cy="5143500"/>
          </a:xfrm>
          <a:custGeom>
            <a:avLst/>
            <a:gdLst>
              <a:gd name="connsiteX0" fmla="*/ 0 w 5965370"/>
              <a:gd name="connsiteY0" fmla="*/ 0 h 6858000"/>
              <a:gd name="connsiteX1" fmla="*/ 5965370 w 5965370"/>
              <a:gd name="connsiteY1" fmla="*/ 0 h 6858000"/>
              <a:gd name="connsiteX2" fmla="*/ 5965370 w 5965370"/>
              <a:gd name="connsiteY2" fmla="*/ 6858000 h 6858000"/>
              <a:gd name="connsiteX3" fmla="*/ 0 w 596537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65370" h="6858000">
                <a:moveTo>
                  <a:pt x="0" y="0"/>
                </a:moveTo>
                <a:lnTo>
                  <a:pt x="5965370" y="0"/>
                </a:lnTo>
                <a:lnTo>
                  <a:pt x="5965370" y="6858000"/>
                </a:lnTo>
                <a:lnTo>
                  <a:pt x="0" y="6858000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id-ID"/>
          </a:p>
        </p:txBody>
      </p:sp>
      <p:sp>
        <p:nvSpPr>
          <p:cNvPr id="16" name="Picture Citation">
            <a:extLst>
              <a:ext uri="{FF2B5EF4-FFF2-40B4-BE49-F238E27FC236}">
                <a16:creationId xmlns:a16="http://schemas.microsoft.com/office/drawing/2014/main" id="{EE8084E3-8476-4A31-8838-95D56C1C999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577459" y="4884009"/>
            <a:ext cx="1426796" cy="200055"/>
          </a:xfrm>
          <a:prstGeom prst="rect">
            <a:avLst/>
          </a:prstGeom>
        </p:spPr>
        <p:txBody>
          <a:bodyPr anchor="ctr"/>
          <a:lstStyle>
            <a:lvl1pPr algn="l">
              <a:buNone/>
              <a:defRPr sz="1050"/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 dirty="0"/>
              <a:t>(Author, Year)</a:t>
            </a:r>
          </a:p>
        </p:txBody>
      </p:sp>
      <p:sp>
        <p:nvSpPr>
          <p:cNvPr id="14" name="Page Number">
            <a:extLst>
              <a:ext uri="{FF2B5EF4-FFF2-40B4-BE49-F238E27FC236}">
                <a16:creationId xmlns:a16="http://schemas.microsoft.com/office/drawing/2014/main" id="{111069FF-2DBD-453E-A62E-A87DF2CF2FB0}"/>
              </a:ext>
            </a:extLst>
          </p:cNvPr>
          <p:cNvSpPr txBox="1"/>
          <p:nvPr userDrawn="1"/>
        </p:nvSpPr>
        <p:spPr>
          <a:xfrm>
            <a:off x="-400049" y="4895931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/>
                <a:ea typeface="Tahoma" panose="020B0604030504040204" pitchFamily="34" charset="0"/>
                <a:cs typeface="Tahoma" panose="020B0604030504040204" pitchFamily="34" charset="0"/>
              </a:rPr>
              <a:t>                </a:t>
            </a:r>
            <a:fld id="{F2C1E792-EDA4-4DC5-8412-A2C2E5D30ADF}" type="slidenum"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/>
                <a:ea typeface="Tahoma" panose="020B0604030504040204" pitchFamily="34" charset="0"/>
                <a:cs typeface="Tahoma" panose="020B0604030504040204" pitchFamily="34" charset="0"/>
              </a:rPr>
              <a:pPr marL="0" marR="0" lvl="0" indent="0" algn="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ahoma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16019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">
            <a:extLst>
              <a:ext uri="{FF2B5EF4-FFF2-40B4-BE49-F238E27FC236}">
                <a16:creationId xmlns:a16="http://schemas.microsoft.com/office/drawing/2014/main" id="{70285FB5-8EF0-4290-82AE-0E7D18F5E1B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919" y="107119"/>
            <a:ext cx="8085415" cy="857542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70550E0-BE9C-4243-B6E1-D36E23EBA7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5624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Table or Image">
            <a:extLst>
              <a:ext uri="{FF2B5EF4-FFF2-40B4-BE49-F238E27FC236}">
                <a16:creationId xmlns:a16="http://schemas.microsoft.com/office/drawing/2014/main" id="{474FEC9E-6C14-410D-B6E1-07F8E9C778B3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533123" y="1154923"/>
            <a:ext cx="8085416" cy="3423466"/>
          </a:xfrm>
          <a:prstGeom prst="rect">
            <a:avLst/>
          </a:prstGeom>
        </p:spPr>
        <p:txBody>
          <a:bodyPr/>
          <a:lstStyle>
            <a:lvl1pPr marL="230188" indent="-230188">
              <a:buClr>
                <a:schemeClr val="tx2"/>
              </a:buClr>
              <a:buFont typeface="Wingdings" panose="05000000000000000000" pitchFamily="2" charset="2"/>
              <a:buNone/>
              <a:defRPr sz="1800"/>
            </a:lvl1pPr>
            <a:lvl2pPr marL="568325" indent="-225425">
              <a:buClr>
                <a:schemeClr val="tx2"/>
              </a:buClr>
              <a:buFont typeface="Courier New" panose="02070309020205020404" pitchFamily="49" charset="0"/>
              <a:buChar char="o"/>
              <a:defRPr sz="1800"/>
            </a:lvl2pPr>
            <a:lvl3pPr marL="914400" indent="-228600">
              <a:buClr>
                <a:schemeClr val="tx2"/>
              </a:buClr>
              <a:buFont typeface="Arial" panose="020B0604020202020204" pitchFamily="34" charset="0"/>
              <a:buChar char="•"/>
              <a:defRPr sz="1800"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/>
              <a:t>Table or image</a:t>
            </a:r>
          </a:p>
        </p:txBody>
      </p:sp>
      <p:sp>
        <p:nvSpPr>
          <p:cNvPr id="9" name="Citation">
            <a:extLst>
              <a:ext uri="{FF2B5EF4-FFF2-40B4-BE49-F238E27FC236}">
                <a16:creationId xmlns:a16="http://schemas.microsoft.com/office/drawing/2014/main" id="{CA0A6044-029B-48E2-80D3-50F96602468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874520" y="4581310"/>
            <a:ext cx="6744017" cy="200055"/>
          </a:xfrm>
          <a:prstGeom prst="rect">
            <a:avLst/>
          </a:prstGeom>
        </p:spPr>
        <p:txBody>
          <a:bodyPr anchor="ctr"/>
          <a:lstStyle>
            <a:lvl1pPr algn="r">
              <a:buNone/>
              <a:defRPr lang="en-US" sz="1050" b="0" i="0" u="none" strike="noStrike" smtClean="0">
                <a:effectLst/>
              </a:defRPr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 dirty="0"/>
              <a:t>Adapted/Reprinted from [APA reference].</a:t>
            </a:r>
          </a:p>
        </p:txBody>
      </p:sp>
      <p:sp>
        <p:nvSpPr>
          <p:cNvPr id="7" name="Page Number">
            <a:extLst>
              <a:ext uri="{FF2B5EF4-FFF2-40B4-BE49-F238E27FC236}">
                <a16:creationId xmlns:a16="http://schemas.microsoft.com/office/drawing/2014/main" id="{A10FF969-5C1A-4F23-A07F-2B9FBF69C84B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0" i="0" baseline="0" dirty="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               </a:t>
            </a:r>
            <a:fld id="{F2C1E792-EDA4-4DC5-8412-A2C2E5D30ADF}" type="slidenum">
              <a:rPr lang="en-US" sz="1000" b="0" i="0" baseline="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pPr algn="r" defTabSz="685783">
                <a:defRPr/>
              </a:pPr>
              <a:t>‹#›</a:t>
            </a:fld>
            <a:endParaRPr lang="en-US" sz="1000" b="0" i="0" baseline="0" dirty="0">
              <a:solidFill>
                <a:schemeClr val="tx1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2" name="WSE logo">
            <a:extLst>
              <a:ext uri="{FF2B5EF4-FFF2-40B4-BE49-F238E27FC236}">
                <a16:creationId xmlns:a16="http://schemas.microsoft.com/office/drawing/2014/main" id="{3A47A697-B777-4F7D-815F-EDBEC2B3E8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6692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able o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">
            <a:extLst>
              <a:ext uri="{FF2B5EF4-FFF2-40B4-BE49-F238E27FC236}">
                <a16:creationId xmlns:a16="http://schemas.microsoft.com/office/drawing/2014/main" id="{70285FB5-8EF0-4290-82AE-0E7D18F5E1B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919" y="107119"/>
            <a:ext cx="8085415" cy="857542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70550E0-BE9C-4243-B6E1-D36E23EBA7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5624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Page Number">
            <a:extLst>
              <a:ext uri="{FF2B5EF4-FFF2-40B4-BE49-F238E27FC236}">
                <a16:creationId xmlns:a16="http://schemas.microsoft.com/office/drawing/2014/main" id="{A10FF969-5C1A-4F23-A07F-2B9FBF69C84B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0" i="0" baseline="0" dirty="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               </a:t>
            </a:r>
            <a:fld id="{F2C1E792-EDA4-4DC5-8412-A2C2E5D30ADF}" type="slidenum">
              <a:rPr lang="en-US" sz="1000" b="0" i="0" baseline="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pPr algn="r" defTabSz="685783">
                <a:defRPr/>
              </a:pPr>
              <a:t>‹#›</a:t>
            </a:fld>
            <a:endParaRPr lang="en-US" sz="1000" b="0" i="0" baseline="0" dirty="0">
              <a:solidFill>
                <a:schemeClr val="tx1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2" name="WSE logo">
            <a:extLst>
              <a:ext uri="{FF2B5EF4-FFF2-40B4-BE49-F238E27FC236}">
                <a16:creationId xmlns:a16="http://schemas.microsoft.com/office/drawing/2014/main" id="{3A47A697-B777-4F7D-815F-EDBEC2B3E8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5801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409919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- Ligh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">
            <a:extLst>
              <a:ext uri="{FF2B5EF4-FFF2-40B4-BE49-F238E27FC236}">
                <a16:creationId xmlns:a16="http://schemas.microsoft.com/office/drawing/2014/main" id="{61522A75-C6E1-4A35-AEF4-3058F787B0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9290" y="-938619"/>
            <a:ext cx="8085415" cy="876185"/>
          </a:xfrm>
          <a:prstGeom prst="rect">
            <a:avLst/>
          </a:prstGeom>
        </p:spPr>
        <p:txBody>
          <a:bodyPr anchor="ctr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Copyright The Johns Hopkins University 2023. All rights reserved.</a:t>
            </a:r>
          </a:p>
        </p:txBody>
      </p:sp>
      <p:pic>
        <p:nvPicPr>
          <p:cNvPr id="2" name="Picture 18" descr="Medical History Moment - The Founding of Johns Hopkins University ...">
            <a:extLst>
              <a:ext uri="{FF2B5EF4-FFF2-40B4-BE49-F238E27FC236}">
                <a16:creationId xmlns:a16="http://schemas.microsoft.com/office/drawing/2014/main" id="{6855C648-89BA-05DB-FBE4-06DECEF5D9D4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23" t="7786" r="6323" b="18463"/>
          <a:stretch/>
        </p:blipFill>
        <p:spPr bwMode="auto">
          <a:xfrm>
            <a:off x="0" y="0"/>
            <a:ext cx="9143999" cy="5143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Freeform 13">
            <a:extLst>
              <a:ext uri="{FF2B5EF4-FFF2-40B4-BE49-F238E27FC236}">
                <a16:creationId xmlns:a16="http://schemas.microsoft.com/office/drawing/2014/main" id="{6A59C72E-C9CB-418F-981E-D5C3438A08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 bwMode="auto">
          <a:xfrm rot="10800000">
            <a:off x="-2" y="-3"/>
            <a:ext cx="9144001" cy="5143499"/>
          </a:xfrm>
          <a:prstGeom prst="rect">
            <a:avLst/>
          </a:prstGeom>
          <a:gradFill flip="none" rotWithShape="1">
            <a:gsLst>
              <a:gs pos="0">
                <a:srgbClr val="69ACE5">
                  <a:alpha val="85000"/>
                </a:srgbClr>
              </a:gs>
              <a:gs pos="75000">
                <a:srgbClr val="3B6FAF">
                  <a:alpha val="85000"/>
                </a:srgbClr>
              </a:gs>
            </a:gsLst>
            <a:lin ang="10800000" scaled="1"/>
            <a:tileRect/>
          </a:gra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" name="WSE Logo">
            <a:extLst>
              <a:ext uri="{FF2B5EF4-FFF2-40B4-BE49-F238E27FC236}">
                <a16:creationId xmlns:a16="http://schemas.microsoft.com/office/drawing/2014/main" id="{73EE76B3-19B8-4A4F-9962-98EBF35D92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42" t="22639" r="15939" b="21111"/>
          <a:stretch/>
        </p:blipFill>
        <p:spPr>
          <a:xfrm>
            <a:off x="2584969" y="1417162"/>
            <a:ext cx="3974062" cy="230917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146C736-D135-449F-AC2D-8C9ACCE3507D}"/>
              </a:ext>
            </a:extLst>
          </p:cNvPr>
          <p:cNvSpPr/>
          <p:nvPr userDrawn="1"/>
        </p:nvSpPr>
        <p:spPr>
          <a:xfrm>
            <a:off x="0" y="4727386"/>
            <a:ext cx="9144000" cy="217090"/>
          </a:xfrm>
          <a:prstGeom prst="rect">
            <a:avLst/>
          </a:prstGeom>
        </p:spPr>
        <p:txBody>
          <a:bodyPr wrap="square" lIns="81639" tIns="40820" rIns="81639" bIns="40820">
            <a:spAutoFit/>
          </a:bodyPr>
          <a:lstStyle/>
          <a:p>
            <a:pPr algn="ctr"/>
            <a:r>
              <a:rPr lang="en-US" sz="875" b="0" i="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© The Johns Hopkins University 2023,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36329124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and Bullets - Dark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92F1646-A3CA-40D6-8C82-88AB9B10A8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240632"/>
            <a:ext cx="9144000" cy="2743200"/>
          </a:xfrm>
          <a:prstGeom prst="rect">
            <a:avLst/>
          </a:prstGeom>
          <a:solidFill>
            <a:srgbClr val="092C74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35"/>
            <a:endParaRPr lang="uk-UA" sz="1400">
              <a:solidFill>
                <a:srgbClr val="0A091B"/>
              </a:solidFill>
              <a:latin typeface="Roboto"/>
            </a:endParaRPr>
          </a:p>
        </p:txBody>
      </p:sp>
      <p:sp>
        <p:nvSpPr>
          <p:cNvPr id="11" name="Text">
            <a:extLst>
              <a:ext uri="{FF2B5EF4-FFF2-40B4-BE49-F238E27FC236}">
                <a16:creationId xmlns:a16="http://schemas.microsoft.com/office/drawing/2014/main" id="{4F3CE606-8D56-4BB0-B849-C27882F536E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02011" y="1612107"/>
            <a:ext cx="8339978" cy="200025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400" b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4" name="Text Citation">
            <a:extLst>
              <a:ext uri="{FF2B5EF4-FFF2-40B4-BE49-F238E27FC236}">
                <a16:creationId xmlns:a16="http://schemas.microsoft.com/office/drawing/2014/main" id="{B589D318-66FA-4A72-983A-051B97FE811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0" y="3984679"/>
            <a:ext cx="1426796" cy="200055"/>
          </a:xfrm>
          <a:prstGeom prst="rect">
            <a:avLst/>
          </a:prstGeom>
        </p:spPr>
        <p:txBody>
          <a:bodyPr anchor="ctr"/>
          <a:lstStyle>
            <a:lvl1pPr algn="l">
              <a:buNone/>
              <a:defRPr sz="1050"/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 dirty="0"/>
              <a:t>(Author, Year)</a:t>
            </a:r>
          </a:p>
        </p:txBody>
      </p:sp>
      <p:sp>
        <p:nvSpPr>
          <p:cNvPr id="13" name="Page Number">
            <a:extLst>
              <a:ext uri="{FF2B5EF4-FFF2-40B4-BE49-F238E27FC236}">
                <a16:creationId xmlns:a16="http://schemas.microsoft.com/office/drawing/2014/main" id="{117BC372-4338-4AC5-A7EE-13FBCB2E045B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0" i="0" baseline="0" dirty="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               </a:t>
            </a:r>
            <a:fld id="{F2C1E792-EDA4-4DC5-8412-A2C2E5D30ADF}" type="slidenum">
              <a:rPr lang="en-US" sz="1000" b="0" i="0" baseline="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pPr algn="r" defTabSz="685783">
                <a:defRPr/>
              </a:pPr>
              <a:t>‹#›</a:t>
            </a:fld>
            <a:endParaRPr lang="en-US" sz="1000" b="0" i="0" baseline="0" dirty="0">
              <a:solidFill>
                <a:schemeClr val="tx1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5" name="WSE logo">
            <a:extLst>
              <a:ext uri="{FF2B5EF4-FFF2-40B4-BE49-F238E27FC236}">
                <a16:creationId xmlns:a16="http://schemas.microsoft.com/office/drawing/2014/main" id="{07ACA5C5-BCA5-44A5-85C5-A0ABBF4EC4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3652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  <p:hf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E31513-21BA-69D9-46B3-4288DF1F85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29FC8F-EFCF-946C-FB4F-829BDABC18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0B3578-F61A-3D71-7DF9-7749DF4EAC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endParaRPr lang="en-C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F369B4-94DC-374C-B891-76485760FD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endParaRPr lang="en-C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622DF6-B9CC-948D-B599-46DBCBE950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6C74AF8F-34DA-FD49-A130-D08203732350}" type="slidenum">
              <a:rPr lang="en-CN" smtClean="0"/>
              <a:pPr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402596275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800" b="0" i="0">
                <a:solidFill>
                  <a:schemeClr val="tx1"/>
                </a:solidFill>
                <a:latin typeface="Corbel" panose="020B0503020204020204" pitchFamily="34" charset="0"/>
                <a:cs typeface="Corbel" panose="020B0503020204020204" pitchFamily="34" charset="0"/>
              </a:defRPr>
            </a:lvl1pPr>
          </a:lstStyle>
          <a:p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800" b="0" i="0">
                <a:solidFill>
                  <a:schemeClr val="bg1"/>
                </a:solidFill>
                <a:latin typeface="Arial MT"/>
                <a:cs typeface="Arial MT"/>
              </a:defRPr>
            </a:lvl1pPr>
          </a:lstStyle>
          <a:p>
            <a:pPr marL="12700">
              <a:lnSpc>
                <a:spcPts val="2090"/>
              </a:lnSpc>
            </a:pPr>
            <a:r>
              <a:rPr lang="en-US" spc="-5"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April</a:t>
            </a:r>
            <a:r>
              <a:rPr lang="en-US" spc="-50"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pc="-5"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07,</a:t>
            </a:r>
            <a:r>
              <a:rPr lang="en-US" spc="-45"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pc="-5"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2022</a:t>
            </a:r>
            <a:endParaRPr lang="en-US" spc="-5" dirty="0">
              <a:latin typeface="Corbel" panose="020B0503020204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1800" b="0" i="0">
                <a:solidFill>
                  <a:schemeClr val="bg1"/>
                </a:solidFill>
                <a:latin typeface="Arial MT"/>
                <a:cs typeface="Arial MT"/>
              </a:defRPr>
            </a:lvl1pPr>
          </a:lstStyle>
          <a:p>
            <a:pPr marL="12700">
              <a:lnSpc>
                <a:spcPts val="2090"/>
              </a:lnSpc>
            </a:pPr>
            <a:r>
              <a:rPr lang="en-US" spc="-5"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Fei-Fei</a:t>
            </a:r>
            <a:r>
              <a:rPr lang="en-US" spc="-20"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pc="-5"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Li,</a:t>
            </a:r>
            <a:r>
              <a:rPr lang="en-US" spc="-20"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Jiajun</a:t>
            </a:r>
            <a:r>
              <a:rPr lang="en-US" spc="-20"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pc="-15"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Wu,</a:t>
            </a:r>
            <a:r>
              <a:rPr lang="en-US" spc="-20"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pc="-5"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Ruohan</a:t>
            </a:r>
            <a:r>
              <a:rPr lang="en-US" spc="-20"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pc="-5"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Gao</a:t>
            </a:r>
            <a:endParaRPr lang="en-US" spc="-5" dirty="0">
              <a:latin typeface="Corbel" panose="020B0503020204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800" b="0" i="0">
                <a:solidFill>
                  <a:schemeClr val="bg1"/>
                </a:solidFill>
                <a:latin typeface="Arial MT"/>
                <a:cs typeface="Arial MT"/>
              </a:defRPr>
            </a:lvl1pPr>
          </a:lstStyle>
          <a:p>
            <a:pPr marL="12700">
              <a:lnSpc>
                <a:spcPts val="2090"/>
              </a:lnSpc>
            </a:pPr>
            <a:r>
              <a:rPr lang="en-US" spc="-5"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Lectur</a:t>
            </a:r>
            <a:r>
              <a:rPr lang="en-US"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</a:t>
            </a:r>
            <a:r>
              <a:rPr lang="en-US" spc="-5"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r>
              <a:rPr lang="en-US" spc="-5"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  <a:r>
              <a:rPr lang="en-US" spc="-125"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fld id="{81D60167-4931-47E6-BA6A-407CBD079E47}" type="slidenum">
              <a:rPr smtClean="0"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 marL="12700">
                <a:lnSpc>
                  <a:spcPts val="2090"/>
                </a:lnSpc>
              </a:pPr>
              <a:t>‹#›</a:t>
            </a:fld>
            <a:endParaRPr dirty="0">
              <a:latin typeface="Corbel" panose="020B0503020204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606587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 and Image - Dark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B93811C-CED5-4A3A-A63F-55F501B73F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572000" y="0"/>
            <a:ext cx="4572001" cy="51435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Title">
            <a:extLst>
              <a:ext uri="{FF2B5EF4-FFF2-40B4-BE49-F238E27FC236}">
                <a16:creationId xmlns:a16="http://schemas.microsoft.com/office/drawing/2014/main" id="{672894F5-694C-4E89-9466-8B211199C5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59479" y="311887"/>
            <a:ext cx="3997039" cy="859536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DCEFF7E-EC91-4D9F-B8FF-3732B7C439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937760" y="1180644"/>
            <a:ext cx="778180" cy="103340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Subtitle">
            <a:extLst>
              <a:ext uri="{FF2B5EF4-FFF2-40B4-BE49-F238E27FC236}">
                <a16:creationId xmlns:a16="http://schemas.microsoft.com/office/drawing/2014/main" id="{64F033F1-BBC7-40C9-9D92-D1A77D35D2B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859481" y="1341594"/>
            <a:ext cx="3997038" cy="35779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 b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Click to add subtitle</a:t>
            </a:r>
          </a:p>
        </p:txBody>
      </p:sp>
      <p:sp>
        <p:nvSpPr>
          <p:cNvPr id="12" name="Bullets">
            <a:extLst>
              <a:ext uri="{FF2B5EF4-FFF2-40B4-BE49-F238E27FC236}">
                <a16:creationId xmlns:a16="http://schemas.microsoft.com/office/drawing/2014/main" id="{11930C6E-74F3-4A46-8459-CB7DF31D200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859480" y="1983499"/>
            <a:ext cx="3997038" cy="2538460"/>
          </a:xfrm>
          <a:prstGeom prst="rect">
            <a:avLst/>
          </a:prstGeom>
        </p:spPr>
        <p:txBody>
          <a:bodyPr>
            <a:noAutofit/>
          </a:bodyPr>
          <a:lstStyle>
            <a:lvl1pPr marL="230188" indent="-230188">
              <a:buClr>
                <a:srgbClr val="69ACE5"/>
              </a:buClr>
              <a:buFont typeface="Wingdings" panose="05000000000000000000" pitchFamily="2" charset="2"/>
              <a:buChar char="§"/>
              <a:defRPr sz="1600" b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68325" indent="-225425">
              <a:buClr>
                <a:schemeClr val="bg2"/>
              </a:buClr>
              <a:buFont typeface="Courier New" panose="02070309020205020404" pitchFamily="49" charset="0"/>
              <a:buChar char="o"/>
              <a:defRPr sz="1600">
                <a:solidFill>
                  <a:schemeClr val="bg1"/>
                </a:solidFill>
              </a:defRPr>
            </a:lvl2pPr>
            <a:lvl3pPr marL="914400" indent="-228600">
              <a:buClr>
                <a:schemeClr val="bg2"/>
              </a:buClr>
              <a:defRPr sz="1600">
                <a:solidFill>
                  <a:schemeClr val="bg1"/>
                </a:solidFill>
              </a:defRPr>
            </a:lvl3pPr>
          </a:lstStyle>
          <a:p>
            <a:pPr lvl="0"/>
            <a:r>
              <a:rPr lang="en-US" noProof="0"/>
              <a:t>Click to add bullets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</p:txBody>
      </p:sp>
      <p:sp>
        <p:nvSpPr>
          <p:cNvPr id="2" name="Picture">
            <a:extLst>
              <a:ext uri="{FF2B5EF4-FFF2-40B4-BE49-F238E27FC236}">
                <a16:creationId xmlns:a16="http://schemas.microsoft.com/office/drawing/2014/main" id="{125F2012-5AA2-4722-938F-6C2712BA440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-1"/>
            <a:ext cx="4572000" cy="5143500"/>
          </a:xfrm>
          <a:custGeom>
            <a:avLst/>
            <a:gdLst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0 w 6096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6096000" y="0"/>
                </a:lnTo>
                <a:lnTo>
                  <a:pt x="609600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buNone/>
              <a:defRPr/>
            </a:lvl1pPr>
          </a:lstStyle>
          <a:p>
            <a:endParaRPr lang="id-ID" dirty="0"/>
          </a:p>
        </p:txBody>
      </p:sp>
      <p:sp>
        <p:nvSpPr>
          <p:cNvPr id="20" name="Picture Citation">
            <a:extLst>
              <a:ext uri="{FF2B5EF4-FFF2-40B4-BE49-F238E27FC236}">
                <a16:creationId xmlns:a16="http://schemas.microsoft.com/office/drawing/2014/main" id="{6E0C0891-678B-4B94-B45C-18B52DCC614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859480" y="4855311"/>
            <a:ext cx="1426796" cy="199537"/>
          </a:xfrm>
          <a:prstGeom prst="rect">
            <a:avLst/>
          </a:prstGeom>
        </p:spPr>
        <p:txBody>
          <a:bodyPr anchor="ctr"/>
          <a:lstStyle>
            <a:lvl1pPr algn="l">
              <a:buNone/>
              <a:defRPr sz="1050">
                <a:solidFill>
                  <a:schemeClr val="bg1"/>
                </a:solidFill>
              </a:defRPr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 dirty="0"/>
              <a:t>(Author, Year)</a:t>
            </a:r>
          </a:p>
        </p:txBody>
      </p:sp>
      <p:sp>
        <p:nvSpPr>
          <p:cNvPr id="18" name="Page Number">
            <a:extLst>
              <a:ext uri="{FF2B5EF4-FFF2-40B4-BE49-F238E27FC236}">
                <a16:creationId xmlns:a16="http://schemas.microsoft.com/office/drawing/2014/main" id="{A3221F5F-9756-4BE8-A395-29DB69822ADD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0" i="0" baseline="0" dirty="0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               </a:t>
            </a:r>
            <a:fld id="{F2C1E792-EDA4-4DC5-8412-A2C2E5D30ADF}" type="slidenum">
              <a:rPr lang="en-US" sz="1000" b="0" i="0" baseline="0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pPr algn="r" defTabSz="685783">
                <a:defRPr/>
              </a:pPr>
              <a:t>‹#›</a:t>
            </a:fld>
            <a:endParaRPr lang="en-US" sz="1000" b="0" i="0" baseline="0" dirty="0">
              <a:solidFill>
                <a:schemeClr val="bg1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4" name="WSE logo">
            <a:extLst>
              <a:ext uri="{FF2B5EF4-FFF2-40B4-BE49-F238E27FC236}">
                <a16:creationId xmlns:a16="http://schemas.microsoft.com/office/drawing/2014/main" id="{9517D212-C05C-4C07-9599-6B4EC3A534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34897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3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3FC922D-F971-4707-8283-A3B5043B799C}"/>
              </a:ext>
            </a:extLst>
          </p:cNvPr>
          <p:cNvSpPr/>
          <p:nvPr userDrawn="1"/>
        </p:nvSpPr>
        <p:spPr>
          <a:xfrm>
            <a:off x="457200" y="428625"/>
            <a:ext cx="8229600" cy="196173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Title">
            <a:extLst>
              <a:ext uri="{FF2B5EF4-FFF2-40B4-BE49-F238E27FC236}">
                <a16:creationId xmlns:a16="http://schemas.microsoft.com/office/drawing/2014/main" id="{6111DEAC-5DA3-40FB-8328-493BB53C3D8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1722" y="972475"/>
            <a:ext cx="3575013" cy="927216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Click to add title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658811F-BA33-419E-AC91-AAC3393B703F}"/>
              </a:ext>
            </a:extLst>
          </p:cNvPr>
          <p:cNvSpPr/>
          <p:nvPr userDrawn="1"/>
        </p:nvSpPr>
        <p:spPr>
          <a:xfrm>
            <a:off x="910668" y="1899691"/>
            <a:ext cx="778180" cy="103340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Picture">
            <a:extLst>
              <a:ext uri="{FF2B5EF4-FFF2-40B4-BE49-F238E27FC236}">
                <a16:creationId xmlns:a16="http://schemas.microsoft.com/office/drawing/2014/main" id="{709620F3-CE75-4F88-B996-D13338DB490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 bwMode="auto">
          <a:xfrm>
            <a:off x="4762663" y="594484"/>
            <a:ext cx="3558209" cy="2158655"/>
          </a:xfrm>
          <a:custGeom>
            <a:avLst/>
            <a:gdLst>
              <a:gd name="connsiteX0" fmla="*/ 0 w 4744278"/>
              <a:gd name="connsiteY0" fmla="*/ 0 h 2878206"/>
              <a:gd name="connsiteX1" fmla="*/ 4744278 w 4744278"/>
              <a:gd name="connsiteY1" fmla="*/ 0 h 2878206"/>
              <a:gd name="connsiteX2" fmla="*/ 4744278 w 4744278"/>
              <a:gd name="connsiteY2" fmla="*/ 2878206 h 2878206"/>
              <a:gd name="connsiteX3" fmla="*/ 0 w 4744278"/>
              <a:gd name="connsiteY3" fmla="*/ 2878206 h 28782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44278" h="2878206">
                <a:moveTo>
                  <a:pt x="0" y="0"/>
                </a:moveTo>
                <a:lnTo>
                  <a:pt x="4744278" y="0"/>
                </a:lnTo>
                <a:lnTo>
                  <a:pt x="4744278" y="2878206"/>
                </a:lnTo>
                <a:lnTo>
                  <a:pt x="0" y="2878206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noAutofit/>
          </a:bodyPr>
          <a:lstStyle>
            <a:lvl1pPr>
              <a:buNone/>
              <a:defRPr/>
            </a:lvl1pPr>
          </a:lstStyle>
          <a:p>
            <a:endParaRPr lang="en-US" dirty="0"/>
          </a:p>
        </p:txBody>
      </p:sp>
      <p:sp>
        <p:nvSpPr>
          <p:cNvPr id="22" name="Picture Citation">
            <a:extLst>
              <a:ext uri="{FF2B5EF4-FFF2-40B4-BE49-F238E27FC236}">
                <a16:creationId xmlns:a16="http://schemas.microsoft.com/office/drawing/2014/main" id="{0703DEBD-9CAD-4A4B-AFB1-1784BA72587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894076" y="2757901"/>
            <a:ext cx="1426796" cy="200055"/>
          </a:xfrm>
          <a:prstGeom prst="rect">
            <a:avLst/>
          </a:prstGeom>
        </p:spPr>
        <p:txBody>
          <a:bodyPr anchor="ctr"/>
          <a:lstStyle>
            <a:lvl1pPr algn="r">
              <a:buNone/>
              <a:defRPr sz="1050"/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 dirty="0"/>
              <a:t>(Author, Year)</a:t>
            </a:r>
          </a:p>
        </p:txBody>
      </p:sp>
      <p:sp>
        <p:nvSpPr>
          <p:cNvPr id="16" name="Bullets 1">
            <a:extLst>
              <a:ext uri="{FF2B5EF4-FFF2-40B4-BE49-F238E27FC236}">
                <a16:creationId xmlns:a16="http://schemas.microsoft.com/office/drawing/2014/main" id="{FAFED653-B531-4E78-8677-DC685EEA40D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7200" y="3069516"/>
            <a:ext cx="2523944" cy="1650312"/>
          </a:xfrm>
          <a:prstGeom prst="rect">
            <a:avLst/>
          </a:prstGeom>
        </p:spPr>
        <p:txBody>
          <a:bodyPr>
            <a:noAutofit/>
          </a:bodyPr>
          <a:lstStyle>
            <a:lvl1pPr marL="230188" indent="-230188">
              <a:buClr>
                <a:srgbClr val="092C74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68325" indent="-225425">
              <a:buClr>
                <a:srgbClr val="092C74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chemeClr val="bg2"/>
              </a:buClr>
              <a:defRPr sz="1600"/>
            </a:lvl3pPr>
          </a:lstStyle>
          <a:p>
            <a:pPr lvl="0"/>
            <a:r>
              <a:rPr lang="en-US" noProof="0" dirty="0"/>
              <a:t>Click to add bullets</a:t>
            </a:r>
          </a:p>
          <a:p>
            <a:pPr lvl="1"/>
            <a:r>
              <a:rPr lang="en-US" noProof="0" dirty="0"/>
              <a:t>Second level</a:t>
            </a:r>
          </a:p>
        </p:txBody>
      </p:sp>
      <p:sp>
        <p:nvSpPr>
          <p:cNvPr id="17" name="Bullets 2">
            <a:extLst>
              <a:ext uri="{FF2B5EF4-FFF2-40B4-BE49-F238E27FC236}">
                <a16:creationId xmlns:a16="http://schemas.microsoft.com/office/drawing/2014/main" id="{0577BDD5-F52D-4F20-B068-E48B0A0D4C0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10028" y="3063024"/>
            <a:ext cx="2523944" cy="1650312"/>
          </a:xfrm>
          <a:prstGeom prst="rect">
            <a:avLst/>
          </a:prstGeom>
        </p:spPr>
        <p:txBody>
          <a:bodyPr>
            <a:noAutofit/>
          </a:bodyPr>
          <a:lstStyle>
            <a:lvl1pPr marL="230188" indent="-230188">
              <a:buClr>
                <a:srgbClr val="092C74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68325" indent="-225425">
              <a:buClr>
                <a:srgbClr val="092C74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chemeClr val="bg2"/>
              </a:buClr>
              <a:defRPr sz="1600"/>
            </a:lvl3pPr>
          </a:lstStyle>
          <a:p>
            <a:pPr lvl="0"/>
            <a:r>
              <a:rPr lang="en-US" noProof="0" dirty="0"/>
              <a:t>Click to add bullets</a:t>
            </a:r>
          </a:p>
          <a:p>
            <a:pPr lvl="1"/>
            <a:r>
              <a:rPr lang="en-US" noProof="0" dirty="0"/>
              <a:t>Second level</a:t>
            </a:r>
          </a:p>
        </p:txBody>
      </p:sp>
      <p:sp>
        <p:nvSpPr>
          <p:cNvPr id="12" name="Bullets 3">
            <a:extLst>
              <a:ext uri="{FF2B5EF4-FFF2-40B4-BE49-F238E27FC236}">
                <a16:creationId xmlns:a16="http://schemas.microsoft.com/office/drawing/2014/main" id="{A32A3E7D-CC2E-4FBA-983C-0B62D18C167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162856" y="3064359"/>
            <a:ext cx="2523944" cy="1650312"/>
          </a:xfrm>
          <a:prstGeom prst="rect">
            <a:avLst/>
          </a:prstGeom>
        </p:spPr>
        <p:txBody>
          <a:bodyPr>
            <a:noAutofit/>
          </a:bodyPr>
          <a:lstStyle>
            <a:lvl1pPr marL="230188" indent="-230188">
              <a:buClr>
                <a:srgbClr val="092C74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68325" indent="-225425">
              <a:buClr>
                <a:srgbClr val="092C74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chemeClr val="bg2"/>
              </a:buClr>
              <a:defRPr sz="1600"/>
            </a:lvl3pPr>
          </a:lstStyle>
          <a:p>
            <a:pPr lvl="0"/>
            <a:r>
              <a:rPr lang="en-US" noProof="0" dirty="0"/>
              <a:t>Click to add bullets</a:t>
            </a:r>
          </a:p>
          <a:p>
            <a:pPr lvl="1"/>
            <a:r>
              <a:rPr lang="en-US" noProof="0" dirty="0"/>
              <a:t>Second level</a:t>
            </a:r>
          </a:p>
        </p:txBody>
      </p:sp>
      <p:sp>
        <p:nvSpPr>
          <p:cNvPr id="20" name="Page Number">
            <a:extLst>
              <a:ext uri="{FF2B5EF4-FFF2-40B4-BE49-F238E27FC236}">
                <a16:creationId xmlns:a16="http://schemas.microsoft.com/office/drawing/2014/main" id="{380D9A22-5897-43DE-B092-AE5494CE5D2F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0" i="0" baseline="0" dirty="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               </a:t>
            </a:r>
            <a:fld id="{F2C1E792-EDA4-4DC5-8412-A2C2E5D30ADF}" type="slidenum">
              <a:rPr lang="en-US" sz="1000" b="0" i="0" baseline="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pPr algn="r" defTabSz="685783">
                <a:defRPr/>
              </a:pPr>
              <a:t>‹#›</a:t>
            </a:fld>
            <a:endParaRPr lang="en-US" sz="1000" b="0" i="0" baseline="0" dirty="0">
              <a:solidFill>
                <a:schemeClr val="tx1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4" name="WSE logo">
            <a:extLst>
              <a:ext uri="{FF2B5EF4-FFF2-40B4-BE49-F238E27FC236}">
                <a16:creationId xmlns:a16="http://schemas.microsoft.com/office/drawing/2014/main" id="{AD37F1B9-E29E-4BAD-9584-2A92871801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5019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E54A0AA2-B636-401F-B58B-6DF5349EBC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919" y="107119"/>
            <a:ext cx="8085415" cy="857542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 noProof="0" dirty="0"/>
              <a:t>Click to </a:t>
            </a:r>
            <a:r>
              <a:rPr lang="en-US" noProof="0"/>
              <a:t>add title</a:t>
            </a:r>
            <a:endParaRPr lang="en-US" noProof="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0414BC9-864B-4D63-BFF5-8A26BC6E54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5624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Bullets">
            <a:extLst>
              <a:ext uri="{FF2B5EF4-FFF2-40B4-BE49-F238E27FC236}">
                <a16:creationId xmlns:a16="http://schemas.microsoft.com/office/drawing/2014/main" id="{489A78E5-4DD4-4398-92E6-73293FB04D0D}"/>
              </a:ext>
            </a:extLst>
          </p:cNvPr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533919" y="1390650"/>
            <a:ext cx="8085415" cy="3077573"/>
          </a:xfrm>
          <a:prstGeom prst="rect">
            <a:avLst/>
          </a:prstGeom>
        </p:spPr>
        <p:txBody>
          <a:bodyPr>
            <a:noAutofit/>
          </a:bodyPr>
          <a:lstStyle>
            <a:lvl1pPr marL="230188" indent="-230188">
              <a:spcBef>
                <a:spcPts val="750"/>
              </a:spcBef>
              <a:buClr>
                <a:srgbClr val="092C74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71500" indent="-228600">
              <a:buClr>
                <a:srgbClr val="092C74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rgbClr val="092C74"/>
              </a:buClr>
              <a:defRPr sz="1600"/>
            </a:lvl3pPr>
          </a:lstStyle>
          <a:p>
            <a:pPr lvl="0"/>
            <a:r>
              <a:rPr lang="en-US" noProof="0" dirty="0"/>
              <a:t>Click to add bullets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</p:txBody>
      </p:sp>
      <p:pic>
        <p:nvPicPr>
          <p:cNvPr id="8" name="WSE logo">
            <a:extLst>
              <a:ext uri="{FF2B5EF4-FFF2-40B4-BE49-F238E27FC236}">
                <a16:creationId xmlns:a16="http://schemas.microsoft.com/office/drawing/2014/main" id="{5F712F24-2ADD-4B4F-B20F-5AF8A0644F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  <p:sp>
        <p:nvSpPr>
          <p:cNvPr id="7" name="Page Number">
            <a:extLst>
              <a:ext uri="{FF2B5EF4-FFF2-40B4-BE49-F238E27FC236}">
                <a16:creationId xmlns:a16="http://schemas.microsoft.com/office/drawing/2014/main" id="{A10FF969-5C1A-4F23-A07F-2B9FBF69C84B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0" i="0" baseline="0" dirty="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               </a:t>
            </a:r>
            <a:fld id="{F2C1E792-EDA4-4DC5-8412-A2C2E5D30ADF}" type="slidenum">
              <a:rPr lang="en-US" sz="1000" b="0" i="0" baseline="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pPr algn="r" defTabSz="685783">
                <a:defRPr/>
              </a:pPr>
              <a:t>‹#›</a:t>
            </a:fld>
            <a:endParaRPr lang="en-US" sz="1000" b="0" i="0" baseline="0" dirty="0">
              <a:solidFill>
                <a:schemeClr val="tx1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308373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 Triang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ackground Picture">
            <a:extLst>
              <a:ext uri="{FF2B5EF4-FFF2-40B4-BE49-F238E27FC236}">
                <a16:creationId xmlns:a16="http://schemas.microsoft.com/office/drawing/2014/main" id="{9E5B6CA6-B6F4-4449-B80B-373EA4BE12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639641" y="639640"/>
            <a:ext cx="5143500" cy="3864219"/>
          </a:xfrm>
          <a:prstGeom prst="rect">
            <a:avLst/>
          </a:prstGeom>
        </p:spPr>
      </p:pic>
      <p:sp>
        <p:nvSpPr>
          <p:cNvPr id="8" name="Freeform 13">
            <a:extLst>
              <a:ext uri="{FF2B5EF4-FFF2-40B4-BE49-F238E27FC236}">
                <a16:creationId xmlns:a16="http://schemas.microsoft.com/office/drawing/2014/main" id="{A9CFBE73-852C-4CD7-B0DD-890AB86C29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 bwMode="auto">
          <a:xfrm rot="10800000">
            <a:off x="-2" y="-4"/>
            <a:ext cx="3793891" cy="5143499"/>
          </a:xfrm>
          <a:prstGeom prst="rect">
            <a:avLst/>
          </a:prstGeom>
          <a:solidFill>
            <a:schemeClr val="tx2">
              <a:alpha val="70000"/>
            </a:schemeClr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" name="Freeform 7">
            <a:extLst>
              <a:ext uri="{FF2B5EF4-FFF2-40B4-BE49-F238E27FC236}">
                <a16:creationId xmlns:a16="http://schemas.microsoft.com/office/drawing/2014/main" id="{25013AE2-E3DB-4823-B27C-E37E2BA578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318845" y="0"/>
            <a:ext cx="7825154" cy="5143500"/>
          </a:xfrm>
          <a:custGeom>
            <a:avLst/>
            <a:gdLst>
              <a:gd name="connsiteX0" fmla="*/ 2 w 16204045"/>
              <a:gd name="connsiteY0" fmla="*/ 0 h 10287000"/>
              <a:gd name="connsiteX1" fmla="*/ 16204045 w 16204045"/>
              <a:gd name="connsiteY1" fmla="*/ 0 h 10287000"/>
              <a:gd name="connsiteX2" fmla="*/ 16204045 w 16204045"/>
              <a:gd name="connsiteY2" fmla="*/ 10287000 h 10287000"/>
              <a:gd name="connsiteX3" fmla="*/ 0 w 16204045"/>
              <a:gd name="connsiteY3" fmla="*/ 10287000 h 10287000"/>
              <a:gd name="connsiteX4" fmla="*/ 5143501 w 16204045"/>
              <a:gd name="connsiteY4" fmla="*/ 5143499 h 10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204045" h="10287000">
                <a:moveTo>
                  <a:pt x="2" y="0"/>
                </a:moveTo>
                <a:lnTo>
                  <a:pt x="16204045" y="0"/>
                </a:lnTo>
                <a:lnTo>
                  <a:pt x="16204045" y="10287000"/>
                </a:lnTo>
                <a:lnTo>
                  <a:pt x="0" y="10287000"/>
                </a:lnTo>
                <a:lnTo>
                  <a:pt x="5143501" y="5143499"/>
                </a:lnTo>
                <a:close/>
              </a:path>
            </a:pathLst>
          </a:custGeom>
          <a:solidFill>
            <a:schemeClr val="bg1"/>
          </a:solidFill>
          <a:ln w="635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028700">
              <a:defRPr/>
            </a:pPr>
            <a:endParaRPr lang="uk-UA" sz="2100" b="0" i="0" kern="0" dirty="0">
              <a:solidFill>
                <a:srgbClr val="0A091B"/>
              </a:solidFill>
              <a:latin typeface="Roboto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Title">
            <a:extLst>
              <a:ext uri="{FF2B5EF4-FFF2-40B4-BE49-F238E27FC236}">
                <a16:creationId xmlns:a16="http://schemas.microsoft.com/office/drawing/2014/main" id="{0DC1BC56-1CC3-46DB-9AF3-0ABE9C7B5CF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42509" y="368595"/>
            <a:ext cx="4682835" cy="867165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4AC4DA1-588C-473F-9289-61578C2D78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244340" y="1235761"/>
            <a:ext cx="778180" cy="111908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Body Text">
            <a:extLst>
              <a:ext uri="{FF2B5EF4-FFF2-40B4-BE49-F238E27FC236}">
                <a16:creationId xmlns:a16="http://schemas.microsoft.com/office/drawing/2014/main" id="{0A9F6E88-C000-47AF-BB13-5C005638DAD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42509" y="1628638"/>
            <a:ext cx="4682835" cy="280481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Clr>
                <a:schemeClr val="tx2"/>
              </a:buClr>
              <a:buFont typeface="Wingdings" panose="05000000000000000000" pitchFamily="2" charset="2"/>
              <a:buNone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68325" indent="-225425">
              <a:buClr>
                <a:schemeClr val="tx2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chemeClr val="tx2"/>
              </a:buClr>
              <a:defRPr sz="1600"/>
            </a:lvl3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9" name="Page Number">
            <a:extLst>
              <a:ext uri="{FF2B5EF4-FFF2-40B4-BE49-F238E27FC236}">
                <a16:creationId xmlns:a16="http://schemas.microsoft.com/office/drawing/2014/main" id="{C6E950EA-E181-41E8-BC07-F40B1DDDABC6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0" i="0" baseline="0" dirty="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               </a:t>
            </a:r>
            <a:fld id="{F2C1E792-EDA4-4DC5-8412-A2C2E5D30ADF}" type="slidenum">
              <a:rPr lang="en-US" sz="1000" b="0" i="0" baseline="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pPr algn="r" defTabSz="685783">
                <a:defRPr/>
              </a:pPr>
              <a:t>‹#›</a:t>
            </a:fld>
            <a:endParaRPr lang="en-US" sz="1000" b="0" i="0" baseline="0" dirty="0">
              <a:solidFill>
                <a:schemeClr val="tx1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733466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and Bullets - Dark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92F1646-A3CA-40D6-8C82-88AB9B10A8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240632"/>
            <a:ext cx="9144000" cy="2743200"/>
          </a:xfrm>
          <a:prstGeom prst="rect">
            <a:avLst/>
          </a:prstGeom>
          <a:solidFill>
            <a:srgbClr val="092C74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35"/>
            <a:endParaRPr lang="uk-UA" sz="1400">
              <a:solidFill>
                <a:srgbClr val="0A091B"/>
              </a:solidFill>
              <a:latin typeface="Roboto"/>
            </a:endParaRPr>
          </a:p>
        </p:txBody>
      </p:sp>
      <p:sp>
        <p:nvSpPr>
          <p:cNvPr id="11" name="Text">
            <a:extLst>
              <a:ext uri="{FF2B5EF4-FFF2-40B4-BE49-F238E27FC236}">
                <a16:creationId xmlns:a16="http://schemas.microsoft.com/office/drawing/2014/main" id="{4F3CE606-8D56-4BB0-B849-C27882F536E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02011" y="1612107"/>
            <a:ext cx="8339978" cy="200025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400" b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4" name="Text Citation">
            <a:extLst>
              <a:ext uri="{FF2B5EF4-FFF2-40B4-BE49-F238E27FC236}">
                <a16:creationId xmlns:a16="http://schemas.microsoft.com/office/drawing/2014/main" id="{B589D318-66FA-4A72-983A-051B97FE811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0" y="3984679"/>
            <a:ext cx="1426796" cy="200055"/>
          </a:xfrm>
          <a:prstGeom prst="rect">
            <a:avLst/>
          </a:prstGeom>
        </p:spPr>
        <p:txBody>
          <a:bodyPr anchor="ctr"/>
          <a:lstStyle>
            <a:lvl1pPr algn="l">
              <a:buNone/>
              <a:defRPr sz="1050"/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 dirty="0"/>
              <a:t>(Author, Year)</a:t>
            </a:r>
          </a:p>
        </p:txBody>
      </p:sp>
      <p:sp>
        <p:nvSpPr>
          <p:cNvPr id="13" name="Page Number">
            <a:extLst>
              <a:ext uri="{FF2B5EF4-FFF2-40B4-BE49-F238E27FC236}">
                <a16:creationId xmlns:a16="http://schemas.microsoft.com/office/drawing/2014/main" id="{117BC372-4338-4AC5-A7EE-13FBCB2E045B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0" i="0" baseline="0" dirty="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               </a:t>
            </a:r>
            <a:fld id="{F2C1E792-EDA4-4DC5-8412-A2C2E5D30ADF}" type="slidenum">
              <a:rPr lang="en-US" sz="1000" b="0" i="0" baseline="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pPr algn="r" defTabSz="685783">
                <a:defRPr/>
              </a:pPr>
              <a:t>‹#›</a:t>
            </a:fld>
            <a:endParaRPr lang="en-US" sz="1000" b="0" i="0" baseline="0" dirty="0">
              <a:solidFill>
                <a:schemeClr val="tx1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5" name="WSE logo">
            <a:extLst>
              <a:ext uri="{FF2B5EF4-FFF2-40B4-BE49-F238E27FC236}">
                <a16:creationId xmlns:a16="http://schemas.microsoft.com/office/drawing/2014/main" id="{07ACA5C5-BCA5-44A5-85C5-A0ABBF4EC4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1055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  <p:hf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mage and Bullets - Dark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92F1646-A3CA-40D6-8C82-88AB9B10A8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240632"/>
            <a:ext cx="9144000" cy="2743200"/>
          </a:xfrm>
          <a:prstGeom prst="rect">
            <a:avLst/>
          </a:prstGeom>
          <a:solidFill>
            <a:schemeClr val="accent4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400" b="0" i="0" u="none" strike="noStrike" kern="1200" cap="none" spc="0" normalizeH="0" baseline="0" noProof="0" dirty="0">
              <a:ln>
                <a:noFill/>
              </a:ln>
              <a:solidFill>
                <a:srgbClr val="0A091B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C8D7605-D747-2A44-A3F6-03925D5D4C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846" y="1500379"/>
            <a:ext cx="8678926" cy="219926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" name="Text Citation">
            <a:extLst>
              <a:ext uri="{FF2B5EF4-FFF2-40B4-BE49-F238E27FC236}">
                <a16:creationId xmlns:a16="http://schemas.microsoft.com/office/drawing/2014/main" id="{B589D318-66FA-4A72-983A-051B97FE811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0" y="3984679"/>
            <a:ext cx="1426796" cy="200055"/>
          </a:xfrm>
          <a:prstGeom prst="rect">
            <a:avLst/>
          </a:prstGeom>
        </p:spPr>
        <p:txBody>
          <a:bodyPr anchor="ctr"/>
          <a:lstStyle>
            <a:lvl1pPr algn="l">
              <a:buNone/>
              <a:defRPr sz="1050"/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 dirty="0"/>
              <a:t>(Author, Year)</a:t>
            </a:r>
          </a:p>
        </p:txBody>
      </p:sp>
      <p:sp>
        <p:nvSpPr>
          <p:cNvPr id="13" name="Page Number">
            <a:extLst>
              <a:ext uri="{FF2B5EF4-FFF2-40B4-BE49-F238E27FC236}">
                <a16:creationId xmlns:a16="http://schemas.microsoft.com/office/drawing/2014/main" id="{117BC372-4338-4AC5-A7EE-13FBCB2E045B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/>
                <a:ea typeface="Tahoma" panose="020B0604030504040204" pitchFamily="34" charset="0"/>
                <a:cs typeface="Tahoma" panose="020B0604030504040204" pitchFamily="34" charset="0"/>
              </a:rPr>
              <a:t>                </a:t>
            </a:r>
            <a:fld id="{F2C1E792-EDA4-4DC5-8412-A2C2E5D30ADF}" type="slidenum"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/>
                <a:ea typeface="Tahoma" panose="020B0604030504040204" pitchFamily="34" charset="0"/>
                <a:cs typeface="Tahoma" panose="020B0604030504040204" pitchFamily="34" charset="0"/>
              </a:rPr>
              <a:pPr marL="0" marR="0" lvl="0" indent="0" algn="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ahoma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5" name="WSE logo">
            <a:extLst>
              <a:ext uri="{FF2B5EF4-FFF2-40B4-BE49-F238E27FC236}">
                <a16:creationId xmlns:a16="http://schemas.microsoft.com/office/drawing/2014/main" id="{07ACA5C5-BCA5-44A5-85C5-A0ABBF4EC4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3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  <p:hf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mage and Bullets - Dark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92F1646-A3CA-40D6-8C82-88AB9B10A8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240632"/>
            <a:ext cx="9144000" cy="2743200"/>
          </a:xfrm>
          <a:prstGeom prst="rect">
            <a:avLst/>
          </a:prstGeom>
          <a:solidFill>
            <a:schemeClr val="accent2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400" b="0" i="0" u="none" strike="noStrike" kern="1200" cap="none" spc="0" normalizeH="0" baseline="0" noProof="0" dirty="0">
              <a:ln>
                <a:noFill/>
              </a:ln>
              <a:solidFill>
                <a:srgbClr val="0A091B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C8D7605-D747-2A44-A3F6-03925D5D4C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846" y="1500379"/>
            <a:ext cx="8678926" cy="219926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" name="Text Citation">
            <a:extLst>
              <a:ext uri="{FF2B5EF4-FFF2-40B4-BE49-F238E27FC236}">
                <a16:creationId xmlns:a16="http://schemas.microsoft.com/office/drawing/2014/main" id="{B589D318-66FA-4A72-983A-051B97FE811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0" y="3984679"/>
            <a:ext cx="1426796" cy="200055"/>
          </a:xfrm>
          <a:prstGeom prst="rect">
            <a:avLst/>
          </a:prstGeom>
        </p:spPr>
        <p:txBody>
          <a:bodyPr anchor="ctr"/>
          <a:lstStyle>
            <a:lvl1pPr algn="l">
              <a:buNone/>
              <a:defRPr sz="1050"/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 dirty="0"/>
              <a:t>(Author, Year)</a:t>
            </a:r>
          </a:p>
        </p:txBody>
      </p:sp>
      <p:sp>
        <p:nvSpPr>
          <p:cNvPr id="13" name="Page Number">
            <a:extLst>
              <a:ext uri="{FF2B5EF4-FFF2-40B4-BE49-F238E27FC236}">
                <a16:creationId xmlns:a16="http://schemas.microsoft.com/office/drawing/2014/main" id="{117BC372-4338-4AC5-A7EE-13FBCB2E045B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/>
                <a:ea typeface="Tahoma" panose="020B0604030504040204" pitchFamily="34" charset="0"/>
                <a:cs typeface="Tahoma" panose="020B0604030504040204" pitchFamily="34" charset="0"/>
              </a:rPr>
              <a:t>                </a:t>
            </a:r>
            <a:fld id="{F2C1E792-EDA4-4DC5-8412-A2C2E5D30ADF}" type="slidenum"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/>
                <a:ea typeface="Tahoma" panose="020B0604030504040204" pitchFamily="34" charset="0"/>
                <a:cs typeface="Tahoma" panose="020B0604030504040204" pitchFamily="34" charset="0"/>
              </a:rPr>
              <a:pPr marL="0" marR="0" lvl="0" indent="0" algn="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ahoma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5" name="WSE logo">
            <a:extLst>
              <a:ext uri="{FF2B5EF4-FFF2-40B4-BE49-F238E27FC236}">
                <a16:creationId xmlns:a16="http://schemas.microsoft.com/office/drawing/2014/main" id="{07ACA5C5-BCA5-44A5-85C5-A0ABBF4EC4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5273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  <p:hf hdr="0" ft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Image Circ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39696BA-3CAD-4740-83E8-4A2CDE35D9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338056"/>
            <a:ext cx="9144000" cy="246739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erif Pro" panose="02040603050405020204" pitchFamily="18" charset="0"/>
              <a:ea typeface="Source Serif Pro" panose="02040603050405020204" pitchFamily="18" charset="0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8FF6BD4-99E6-47D8-8CB4-96909C050F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822954" y="2421798"/>
            <a:ext cx="778180" cy="103340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Title">
            <a:extLst>
              <a:ext uri="{FF2B5EF4-FFF2-40B4-BE49-F238E27FC236}">
                <a16:creationId xmlns:a16="http://schemas.microsoft.com/office/drawing/2014/main" id="{8241E8AA-7C6C-4211-943F-08C05083C9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33748" y="1552353"/>
            <a:ext cx="4953052" cy="867606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rgbClr val="092C74"/>
                </a:solidFill>
              </a:defRPr>
            </a:lvl1pPr>
          </a:lstStyle>
          <a:p>
            <a:r>
              <a:rPr lang="en-US" noProof="0" dirty="0"/>
              <a:t>Click to add title</a:t>
            </a:r>
          </a:p>
        </p:txBody>
      </p:sp>
      <p:sp>
        <p:nvSpPr>
          <p:cNvPr id="12" name="Body Text">
            <a:extLst>
              <a:ext uri="{FF2B5EF4-FFF2-40B4-BE49-F238E27FC236}">
                <a16:creationId xmlns:a16="http://schemas.microsoft.com/office/drawing/2014/main" id="{4B6AB3A2-1B90-4E53-9B04-A72DC3F6BDE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733749" y="2723542"/>
            <a:ext cx="4953051" cy="73741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00" b="0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2" name="Picture">
            <a:extLst>
              <a:ext uri="{FF2B5EF4-FFF2-40B4-BE49-F238E27FC236}">
                <a16:creationId xmlns:a16="http://schemas.microsoft.com/office/drawing/2014/main" id="{AA0F990B-C544-47FD-B660-9B95AC702D2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57200" y="1162075"/>
            <a:ext cx="2819349" cy="2819349"/>
          </a:xfrm>
          <a:custGeom>
            <a:avLst/>
            <a:gdLst>
              <a:gd name="connsiteX0" fmla="*/ 1879566 w 3759132"/>
              <a:gd name="connsiteY0" fmla="*/ 0 h 3759132"/>
              <a:gd name="connsiteX1" fmla="*/ 3759132 w 3759132"/>
              <a:gd name="connsiteY1" fmla="*/ 1879566 h 3759132"/>
              <a:gd name="connsiteX2" fmla="*/ 1879566 w 3759132"/>
              <a:gd name="connsiteY2" fmla="*/ 3759132 h 3759132"/>
              <a:gd name="connsiteX3" fmla="*/ 0 w 3759132"/>
              <a:gd name="connsiteY3" fmla="*/ 1879566 h 3759132"/>
              <a:gd name="connsiteX4" fmla="*/ 1879566 w 3759132"/>
              <a:gd name="connsiteY4" fmla="*/ 0 h 37591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9132" h="3759132">
                <a:moveTo>
                  <a:pt x="1879566" y="0"/>
                </a:moveTo>
                <a:cubicBezTo>
                  <a:pt x="2917622" y="0"/>
                  <a:pt x="3759132" y="841510"/>
                  <a:pt x="3759132" y="1879566"/>
                </a:cubicBezTo>
                <a:cubicBezTo>
                  <a:pt x="3759132" y="2917622"/>
                  <a:pt x="2917622" y="3759132"/>
                  <a:pt x="1879566" y="3759132"/>
                </a:cubicBezTo>
                <a:cubicBezTo>
                  <a:pt x="841510" y="3759132"/>
                  <a:pt x="0" y="2917622"/>
                  <a:pt x="0" y="1879566"/>
                </a:cubicBezTo>
                <a:cubicBezTo>
                  <a:pt x="0" y="841510"/>
                  <a:pt x="841510" y="0"/>
                  <a:pt x="187956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buNone/>
              <a:defRPr/>
            </a:lvl1pPr>
          </a:lstStyle>
          <a:p>
            <a:endParaRPr lang="id-ID" dirty="0"/>
          </a:p>
        </p:txBody>
      </p:sp>
      <p:sp>
        <p:nvSpPr>
          <p:cNvPr id="18" name="Picture Citation">
            <a:extLst>
              <a:ext uri="{FF2B5EF4-FFF2-40B4-BE49-F238E27FC236}">
                <a16:creationId xmlns:a16="http://schemas.microsoft.com/office/drawing/2014/main" id="{F501A6CF-A735-4626-98DA-9E8B0FD3122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153476" y="4057377"/>
            <a:ext cx="1426796" cy="200055"/>
          </a:xfrm>
          <a:prstGeom prst="rect">
            <a:avLst/>
          </a:prstGeom>
        </p:spPr>
        <p:txBody>
          <a:bodyPr anchor="ctr"/>
          <a:lstStyle>
            <a:lvl1pPr algn="ctr">
              <a:buNone/>
              <a:defRPr sz="1050"/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 dirty="0"/>
              <a:t>(Author, Year)</a:t>
            </a:r>
          </a:p>
        </p:txBody>
      </p:sp>
      <p:sp>
        <p:nvSpPr>
          <p:cNvPr id="13" name="Page Number">
            <a:extLst>
              <a:ext uri="{FF2B5EF4-FFF2-40B4-BE49-F238E27FC236}">
                <a16:creationId xmlns:a16="http://schemas.microsoft.com/office/drawing/2014/main" id="{9D01B63B-5697-4312-8E71-329C97791FCC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0" i="0" baseline="0" dirty="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               </a:t>
            </a:r>
            <a:fld id="{F2C1E792-EDA4-4DC5-8412-A2C2E5D30ADF}" type="slidenum">
              <a:rPr lang="en-US" sz="1000" b="0" i="0" baseline="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pPr algn="r" defTabSz="685783">
                <a:defRPr/>
              </a:pPr>
              <a:t>‹#›</a:t>
            </a:fld>
            <a:endParaRPr lang="en-US" sz="1000" b="0" i="0" baseline="0" dirty="0">
              <a:solidFill>
                <a:schemeClr val="tx1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1" name="WSE logo">
            <a:extLst>
              <a:ext uri="{FF2B5EF4-FFF2-40B4-BE49-F238E27FC236}">
                <a16:creationId xmlns:a16="http://schemas.microsoft.com/office/drawing/2014/main" id="{72AF7E56-FAB2-4B4F-84DF-5DD134D27D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292164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 and 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F315760-3E07-42D4-A21D-F0FD40BE70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"/>
            <a:ext cx="4268391" cy="268604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Title">
            <a:extLst>
              <a:ext uri="{FF2B5EF4-FFF2-40B4-BE49-F238E27FC236}">
                <a16:creationId xmlns:a16="http://schemas.microsoft.com/office/drawing/2014/main" id="{31B6ABB6-9249-43D4-9BFB-1F42958AF66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9437" y="148856"/>
            <a:ext cx="3588328" cy="869463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9AAC933-258D-4315-BE02-5E15627A04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26720" y="1018847"/>
            <a:ext cx="778180" cy="103340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Text">
            <a:extLst>
              <a:ext uri="{FF2B5EF4-FFF2-40B4-BE49-F238E27FC236}">
                <a16:creationId xmlns:a16="http://schemas.microsoft.com/office/drawing/2014/main" id="{90E77657-A0B6-49EF-B483-225CE89E532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9436" y="1378656"/>
            <a:ext cx="3588328" cy="73741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600" b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15" name="Bullets">
            <a:extLst>
              <a:ext uri="{FF2B5EF4-FFF2-40B4-BE49-F238E27FC236}">
                <a16:creationId xmlns:a16="http://schemas.microsoft.com/office/drawing/2014/main" id="{AED0488D-2197-437E-977B-1F0684754E1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72000" y="3110345"/>
            <a:ext cx="4268624" cy="1614142"/>
          </a:xfrm>
          <a:prstGeom prst="rect">
            <a:avLst/>
          </a:prstGeom>
        </p:spPr>
        <p:txBody>
          <a:bodyPr>
            <a:noAutofit/>
          </a:bodyPr>
          <a:lstStyle>
            <a:lvl1pPr marL="230188" indent="-230188">
              <a:buClr>
                <a:srgbClr val="092C74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68325" indent="-225425">
              <a:buClr>
                <a:srgbClr val="092C74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rgbClr val="092C74"/>
              </a:buClr>
              <a:defRPr sz="1600"/>
            </a:lvl3pPr>
          </a:lstStyle>
          <a:p>
            <a:pPr lvl="0"/>
            <a:r>
              <a:rPr lang="en-US" noProof="0" dirty="0"/>
              <a:t>Click to add bullets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</p:txBody>
      </p:sp>
      <p:sp>
        <p:nvSpPr>
          <p:cNvPr id="7" name="Picture 1">
            <a:extLst>
              <a:ext uri="{FF2B5EF4-FFF2-40B4-BE49-F238E27FC236}">
                <a16:creationId xmlns:a16="http://schemas.microsoft.com/office/drawing/2014/main" id="{B026DFBA-6B10-4A30-8151-CF6F094DFC5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 bwMode="auto">
          <a:xfrm>
            <a:off x="4268391" y="0"/>
            <a:ext cx="4875609" cy="2686049"/>
          </a:xfrm>
          <a:custGeom>
            <a:avLst/>
            <a:gdLst>
              <a:gd name="connsiteX0" fmla="*/ 0 w 6652591"/>
              <a:gd name="connsiteY0" fmla="*/ 0 h 3429000"/>
              <a:gd name="connsiteX1" fmla="*/ 6652591 w 6652591"/>
              <a:gd name="connsiteY1" fmla="*/ 0 h 3429000"/>
              <a:gd name="connsiteX2" fmla="*/ 6652591 w 6652591"/>
              <a:gd name="connsiteY2" fmla="*/ 3429000 h 3429000"/>
              <a:gd name="connsiteX3" fmla="*/ 0 w 6652591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52591" h="3429000">
                <a:moveTo>
                  <a:pt x="0" y="0"/>
                </a:moveTo>
                <a:lnTo>
                  <a:pt x="6652591" y="0"/>
                </a:lnTo>
                <a:lnTo>
                  <a:pt x="6652591" y="3429000"/>
                </a:lnTo>
                <a:lnTo>
                  <a:pt x="0" y="34290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noAutofit/>
          </a:bodyPr>
          <a:lstStyle>
            <a:lvl1pPr>
              <a:buNone/>
              <a:defRPr/>
            </a:lvl1pPr>
          </a:lstStyle>
          <a:p>
            <a:endParaRPr lang="en-US" dirty="0"/>
          </a:p>
        </p:txBody>
      </p:sp>
      <p:sp>
        <p:nvSpPr>
          <p:cNvPr id="20" name="Picture 1 Citation">
            <a:extLst>
              <a:ext uri="{FF2B5EF4-FFF2-40B4-BE49-F238E27FC236}">
                <a16:creationId xmlns:a16="http://schemas.microsoft.com/office/drawing/2014/main" id="{934C4126-513D-4063-8159-9000EEF20C1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413828" y="2686050"/>
            <a:ext cx="1426796" cy="205928"/>
          </a:xfrm>
          <a:prstGeom prst="rect">
            <a:avLst/>
          </a:prstGeom>
        </p:spPr>
        <p:txBody>
          <a:bodyPr anchor="ctr"/>
          <a:lstStyle>
            <a:lvl1pPr algn="r">
              <a:buNone/>
              <a:defRPr sz="1050"/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 dirty="0"/>
              <a:t>(Author, Year)</a:t>
            </a:r>
          </a:p>
        </p:txBody>
      </p:sp>
      <p:sp>
        <p:nvSpPr>
          <p:cNvPr id="6" name="Picture 2">
            <a:extLst>
              <a:ext uri="{FF2B5EF4-FFF2-40B4-BE49-F238E27FC236}">
                <a16:creationId xmlns:a16="http://schemas.microsoft.com/office/drawing/2014/main" id="{2F36CBD8-DA4E-4734-8794-822955545B2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 bwMode="auto">
          <a:xfrm>
            <a:off x="6928" y="2686050"/>
            <a:ext cx="4268390" cy="2457450"/>
          </a:xfrm>
          <a:custGeom>
            <a:avLst/>
            <a:gdLst>
              <a:gd name="connsiteX0" fmla="*/ 0 w 2584174"/>
              <a:gd name="connsiteY0" fmla="*/ 0 h 3710609"/>
              <a:gd name="connsiteX1" fmla="*/ 2584174 w 2584174"/>
              <a:gd name="connsiteY1" fmla="*/ 0 h 3710609"/>
              <a:gd name="connsiteX2" fmla="*/ 2584174 w 2584174"/>
              <a:gd name="connsiteY2" fmla="*/ 3710609 h 3710609"/>
              <a:gd name="connsiteX3" fmla="*/ 0 w 2584174"/>
              <a:gd name="connsiteY3" fmla="*/ 3710609 h 37106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84174" h="3710609">
                <a:moveTo>
                  <a:pt x="0" y="0"/>
                </a:moveTo>
                <a:lnTo>
                  <a:pt x="2584174" y="0"/>
                </a:lnTo>
                <a:lnTo>
                  <a:pt x="2584174" y="3710609"/>
                </a:lnTo>
                <a:lnTo>
                  <a:pt x="0" y="371060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noAutofit/>
          </a:bodyPr>
          <a:lstStyle>
            <a:lvl1pPr>
              <a:buNone/>
              <a:defRPr/>
            </a:lvl1pPr>
          </a:lstStyle>
          <a:p>
            <a:endParaRPr lang="en-US" dirty="0"/>
          </a:p>
        </p:txBody>
      </p:sp>
      <p:sp>
        <p:nvSpPr>
          <p:cNvPr id="19" name="Picture 2 Citation">
            <a:extLst>
              <a:ext uri="{FF2B5EF4-FFF2-40B4-BE49-F238E27FC236}">
                <a16:creationId xmlns:a16="http://schemas.microsoft.com/office/drawing/2014/main" id="{84787030-AF2E-40DC-BF01-B8203690263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275318" y="4860168"/>
            <a:ext cx="1426796" cy="200055"/>
          </a:xfrm>
          <a:prstGeom prst="rect">
            <a:avLst/>
          </a:prstGeom>
        </p:spPr>
        <p:txBody>
          <a:bodyPr anchor="ctr"/>
          <a:lstStyle>
            <a:lvl1pPr algn="l">
              <a:buNone/>
              <a:defRPr sz="1050"/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 dirty="0"/>
              <a:t>(Author, Year)</a:t>
            </a:r>
          </a:p>
        </p:txBody>
      </p:sp>
      <p:sp>
        <p:nvSpPr>
          <p:cNvPr id="18" name="Page Number">
            <a:extLst>
              <a:ext uri="{FF2B5EF4-FFF2-40B4-BE49-F238E27FC236}">
                <a16:creationId xmlns:a16="http://schemas.microsoft.com/office/drawing/2014/main" id="{5B1CCA31-5A25-479D-AD67-186535D4878C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0" i="0" baseline="0" dirty="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               </a:t>
            </a:r>
            <a:fld id="{F2C1E792-EDA4-4DC5-8412-A2C2E5D30ADF}" type="slidenum">
              <a:rPr lang="en-US" sz="1000" b="0" i="0" baseline="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pPr algn="r" defTabSz="685783">
                <a:defRPr/>
              </a:pPr>
              <a:t>‹#›</a:t>
            </a:fld>
            <a:endParaRPr lang="en-US" sz="1000" b="0" i="0" baseline="0" dirty="0">
              <a:solidFill>
                <a:schemeClr val="tx1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7" name="WSE logo">
            <a:extLst>
              <a:ext uri="{FF2B5EF4-FFF2-40B4-BE49-F238E27FC236}">
                <a16:creationId xmlns:a16="http://schemas.microsoft.com/office/drawing/2014/main" id="{35AF0EDF-51BB-4438-8F46-7DF1B21E6A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4547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Bullets - Ligh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690ABE2-A37C-4759-BB33-9EAD1E88A7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651016" y="455556"/>
            <a:ext cx="3492984" cy="309364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itle">
            <a:extLst>
              <a:ext uri="{FF2B5EF4-FFF2-40B4-BE49-F238E27FC236}">
                <a16:creationId xmlns:a16="http://schemas.microsoft.com/office/drawing/2014/main" id="{CB799A64-7BA6-4F73-8C2E-53459D5C88A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920" y="99237"/>
            <a:ext cx="4581006" cy="865424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D21F650-C42B-4B41-8CC9-AD6289B54C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5624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Bullets">
            <a:extLst>
              <a:ext uri="{FF2B5EF4-FFF2-40B4-BE49-F238E27FC236}">
                <a16:creationId xmlns:a16="http://schemas.microsoft.com/office/drawing/2014/main" id="{943C2D0A-A157-470D-A872-D9191D23B66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42925" y="1430584"/>
            <a:ext cx="3571875" cy="3134272"/>
          </a:xfrm>
          <a:prstGeom prst="rect">
            <a:avLst/>
          </a:prstGeom>
        </p:spPr>
        <p:txBody>
          <a:bodyPr>
            <a:noAutofit/>
          </a:bodyPr>
          <a:lstStyle>
            <a:lvl1pPr marL="258366" indent="-258366">
              <a:buClr>
                <a:srgbClr val="092C74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68325" indent="-225425">
              <a:buClr>
                <a:srgbClr val="092C74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rgbClr val="092C74"/>
              </a:buClr>
              <a:defRPr sz="1600"/>
            </a:lvl3pPr>
          </a:lstStyle>
          <a:p>
            <a:pPr lvl="0"/>
            <a:r>
              <a:rPr lang="en-US" noProof="0" dirty="0"/>
              <a:t>Click to add bullets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</p:txBody>
      </p:sp>
      <p:sp>
        <p:nvSpPr>
          <p:cNvPr id="5" name="Picture">
            <a:extLst>
              <a:ext uri="{FF2B5EF4-FFF2-40B4-BE49-F238E27FC236}">
                <a16:creationId xmlns:a16="http://schemas.microsoft.com/office/drawing/2014/main" id="{62263A2E-EA98-4267-A448-A9F7B45DA8F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 bwMode="auto">
          <a:xfrm>
            <a:off x="4572000" y="1430584"/>
            <a:ext cx="4114800" cy="3134272"/>
          </a:xfrm>
          <a:custGeom>
            <a:avLst/>
            <a:gdLst>
              <a:gd name="connsiteX0" fmla="*/ 0 w 5340626"/>
              <a:gd name="connsiteY0" fmla="*/ 0 h 3869635"/>
              <a:gd name="connsiteX1" fmla="*/ 5340626 w 5340626"/>
              <a:gd name="connsiteY1" fmla="*/ 0 h 3869635"/>
              <a:gd name="connsiteX2" fmla="*/ 5340626 w 5340626"/>
              <a:gd name="connsiteY2" fmla="*/ 3869635 h 3869635"/>
              <a:gd name="connsiteX3" fmla="*/ 0 w 5340626"/>
              <a:gd name="connsiteY3" fmla="*/ 3869635 h 3869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40626" h="3869635">
                <a:moveTo>
                  <a:pt x="0" y="0"/>
                </a:moveTo>
                <a:lnTo>
                  <a:pt x="5340626" y="0"/>
                </a:lnTo>
                <a:lnTo>
                  <a:pt x="5340626" y="3869635"/>
                </a:lnTo>
                <a:lnTo>
                  <a:pt x="0" y="3869635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noAutofit/>
          </a:bodyPr>
          <a:lstStyle>
            <a:lvl1pPr>
              <a:buNone/>
              <a:defRPr/>
            </a:lvl1pPr>
          </a:lstStyle>
          <a:p>
            <a:endParaRPr lang="en-US" dirty="0"/>
          </a:p>
        </p:txBody>
      </p:sp>
      <p:sp>
        <p:nvSpPr>
          <p:cNvPr id="14" name="Picture Citation">
            <a:extLst>
              <a:ext uri="{FF2B5EF4-FFF2-40B4-BE49-F238E27FC236}">
                <a16:creationId xmlns:a16="http://schemas.microsoft.com/office/drawing/2014/main" id="{370BA653-1209-4CAE-B920-460A0AC6A53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260004" y="4566886"/>
            <a:ext cx="1426796" cy="200055"/>
          </a:xfrm>
          <a:prstGeom prst="rect">
            <a:avLst/>
          </a:prstGeom>
        </p:spPr>
        <p:txBody>
          <a:bodyPr anchor="ctr"/>
          <a:lstStyle>
            <a:lvl1pPr algn="r">
              <a:buNone/>
              <a:defRPr sz="1050"/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 dirty="0"/>
              <a:t>(Author, Year)</a:t>
            </a:r>
          </a:p>
        </p:txBody>
      </p:sp>
      <p:sp>
        <p:nvSpPr>
          <p:cNvPr id="10" name="Page Number">
            <a:extLst>
              <a:ext uri="{FF2B5EF4-FFF2-40B4-BE49-F238E27FC236}">
                <a16:creationId xmlns:a16="http://schemas.microsoft.com/office/drawing/2014/main" id="{9B9A818F-3D06-4A28-8F25-13339F74D56D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0" i="0" baseline="0" dirty="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               </a:t>
            </a:r>
            <a:fld id="{F2C1E792-EDA4-4DC5-8412-A2C2E5D30ADF}" type="slidenum">
              <a:rPr lang="en-US" sz="1000" b="0" i="0" baseline="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pPr algn="r" defTabSz="685783">
                <a:defRPr/>
              </a:pPr>
              <a:t>‹#›</a:t>
            </a:fld>
            <a:endParaRPr lang="en-US" sz="1000" b="0" i="0" baseline="0" dirty="0">
              <a:solidFill>
                <a:schemeClr val="tx1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3" name="WSE logo">
            <a:extLst>
              <a:ext uri="{FF2B5EF4-FFF2-40B4-BE49-F238E27FC236}">
                <a16:creationId xmlns:a16="http://schemas.microsoft.com/office/drawing/2014/main" id="{A4943CF0-0E2F-4708-84F8-44218E3CFB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91980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Bullets - Dark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">
            <a:extLst>
              <a:ext uri="{FF2B5EF4-FFF2-40B4-BE49-F238E27FC236}">
                <a16:creationId xmlns:a16="http://schemas.microsoft.com/office/drawing/2014/main" id="{185CA7AE-7686-4662-B756-DCF209F5877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919" y="107119"/>
            <a:ext cx="8085415" cy="857542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ADDFDD8-D646-43B5-AA68-7BD2BA8744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5624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92F1646-A3CA-40D6-8C82-88AB9B10A8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572000" y="1426369"/>
            <a:ext cx="4572000" cy="2743200"/>
          </a:xfrm>
          <a:prstGeom prst="rect">
            <a:avLst/>
          </a:prstGeom>
          <a:solidFill>
            <a:srgbClr val="092C74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35"/>
            <a:endParaRPr lang="uk-UA" sz="1400">
              <a:solidFill>
                <a:srgbClr val="0A091B"/>
              </a:solidFill>
              <a:latin typeface="Roboto"/>
            </a:endParaRPr>
          </a:p>
        </p:txBody>
      </p:sp>
      <p:sp>
        <p:nvSpPr>
          <p:cNvPr id="6" name="Picture"/>
          <p:cNvSpPr>
            <a:spLocks noGrp="1"/>
          </p:cNvSpPr>
          <p:nvPr>
            <p:ph type="pic" sz="quarter" idx="11"/>
          </p:nvPr>
        </p:nvSpPr>
        <p:spPr>
          <a:xfrm>
            <a:off x="0" y="1426369"/>
            <a:ext cx="4572000" cy="2743200"/>
          </a:xfrm>
          <a:prstGeom prst="rect">
            <a:avLst/>
          </a:prstGeom>
        </p:spPr>
        <p:txBody>
          <a:bodyPr/>
          <a:lstStyle>
            <a:lvl1pPr>
              <a:buNone/>
              <a:defRPr/>
            </a:lvl1pPr>
          </a:lstStyle>
          <a:p>
            <a:endParaRPr lang="uk-UA" dirty="0"/>
          </a:p>
        </p:txBody>
      </p:sp>
      <p:sp>
        <p:nvSpPr>
          <p:cNvPr id="14" name="Picture Citation">
            <a:extLst>
              <a:ext uri="{FF2B5EF4-FFF2-40B4-BE49-F238E27FC236}">
                <a16:creationId xmlns:a16="http://schemas.microsoft.com/office/drawing/2014/main" id="{B589D318-66FA-4A72-983A-051B97FE811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0" y="4169569"/>
            <a:ext cx="1426796" cy="200055"/>
          </a:xfrm>
          <a:prstGeom prst="rect">
            <a:avLst/>
          </a:prstGeom>
        </p:spPr>
        <p:txBody>
          <a:bodyPr anchor="ctr"/>
          <a:lstStyle>
            <a:lvl1pPr algn="l">
              <a:buNone/>
              <a:defRPr sz="1050"/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 dirty="0"/>
              <a:t>(Author, Year)</a:t>
            </a:r>
          </a:p>
        </p:txBody>
      </p:sp>
      <p:sp>
        <p:nvSpPr>
          <p:cNvPr id="11" name="Text">
            <a:extLst>
              <a:ext uri="{FF2B5EF4-FFF2-40B4-BE49-F238E27FC236}">
                <a16:creationId xmlns:a16="http://schemas.microsoft.com/office/drawing/2014/main" id="{4F3CE606-8D56-4BB0-B849-C27882F536E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019675" y="1797844"/>
            <a:ext cx="3676650" cy="200025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600" b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13" name="Page Number">
            <a:extLst>
              <a:ext uri="{FF2B5EF4-FFF2-40B4-BE49-F238E27FC236}">
                <a16:creationId xmlns:a16="http://schemas.microsoft.com/office/drawing/2014/main" id="{117BC372-4338-4AC5-A7EE-13FBCB2E045B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0" i="0" baseline="0" dirty="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               </a:t>
            </a:r>
            <a:fld id="{F2C1E792-EDA4-4DC5-8412-A2C2E5D30ADF}" type="slidenum">
              <a:rPr lang="en-US" sz="1000" b="0" i="0" baseline="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pPr algn="r" defTabSz="685783">
                <a:defRPr/>
              </a:pPr>
              <a:t>‹#›</a:t>
            </a:fld>
            <a:endParaRPr lang="en-US" sz="1000" b="0" i="0" baseline="0" dirty="0">
              <a:solidFill>
                <a:schemeClr val="tx1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5" name="WSE logo">
            <a:extLst>
              <a:ext uri="{FF2B5EF4-FFF2-40B4-BE49-F238E27FC236}">
                <a16:creationId xmlns:a16="http://schemas.microsoft.com/office/drawing/2014/main" id="{07ACA5C5-BCA5-44A5-85C5-A0ABBF4EC4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624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  <p:hf hdr="0" ft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Image and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AEB5493-B3A2-40C1-8BB1-AB892AD7FC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-2"/>
            <a:ext cx="3122840" cy="514350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erif Pro" panose="02040603050405020204" pitchFamily="18" charset="0"/>
              <a:ea typeface="Source Serif Pro" panose="02040603050405020204" pitchFamily="18" charset="0"/>
              <a:cs typeface="+mn-cs"/>
            </a:endParaRPr>
          </a:p>
        </p:txBody>
      </p:sp>
      <p:sp>
        <p:nvSpPr>
          <p:cNvPr id="2" name="Picture">
            <a:extLst>
              <a:ext uri="{FF2B5EF4-FFF2-40B4-BE49-F238E27FC236}">
                <a16:creationId xmlns:a16="http://schemas.microsoft.com/office/drawing/2014/main" id="{FBF9887D-E6B3-4215-89CB-6D0E9B71B902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 bwMode="auto">
          <a:xfrm>
            <a:off x="857251" y="1248603"/>
            <a:ext cx="4531178" cy="2646293"/>
          </a:xfrm>
          <a:custGeom>
            <a:avLst/>
            <a:gdLst>
              <a:gd name="connsiteX0" fmla="*/ 0 w 6089373"/>
              <a:gd name="connsiteY0" fmla="*/ 0 h 3528391"/>
              <a:gd name="connsiteX1" fmla="*/ 6089373 w 6089373"/>
              <a:gd name="connsiteY1" fmla="*/ 0 h 3528391"/>
              <a:gd name="connsiteX2" fmla="*/ 6089373 w 6089373"/>
              <a:gd name="connsiteY2" fmla="*/ 3528391 h 3528391"/>
              <a:gd name="connsiteX3" fmla="*/ 0 w 6089373"/>
              <a:gd name="connsiteY3" fmla="*/ 3528391 h 35283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89373" h="3528391">
                <a:moveTo>
                  <a:pt x="0" y="0"/>
                </a:moveTo>
                <a:lnTo>
                  <a:pt x="6089373" y="0"/>
                </a:lnTo>
                <a:lnTo>
                  <a:pt x="6089373" y="3528391"/>
                </a:lnTo>
                <a:lnTo>
                  <a:pt x="0" y="3528391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noAutofit/>
          </a:bodyPr>
          <a:lstStyle>
            <a:lvl1pPr>
              <a:buNone/>
              <a:defRPr/>
            </a:lvl1pPr>
          </a:lstStyle>
          <a:p>
            <a:endParaRPr lang="en-US" dirty="0"/>
          </a:p>
        </p:txBody>
      </p:sp>
      <p:sp>
        <p:nvSpPr>
          <p:cNvPr id="11" name="Picture Citation">
            <a:extLst>
              <a:ext uri="{FF2B5EF4-FFF2-40B4-BE49-F238E27FC236}">
                <a16:creationId xmlns:a16="http://schemas.microsoft.com/office/drawing/2014/main" id="{AD6D53B2-B358-42B0-8674-1675EB1C62A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57251" y="3908750"/>
            <a:ext cx="1426796" cy="200055"/>
          </a:xfrm>
          <a:prstGeom prst="rect">
            <a:avLst/>
          </a:prstGeom>
        </p:spPr>
        <p:txBody>
          <a:bodyPr anchor="ctr"/>
          <a:lstStyle>
            <a:lvl1pPr algn="l">
              <a:buNone/>
              <a:defRPr sz="1050">
                <a:solidFill>
                  <a:schemeClr val="bg1"/>
                </a:solidFill>
              </a:defRPr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 dirty="0"/>
              <a:t>(Author, Year)</a:t>
            </a:r>
          </a:p>
        </p:txBody>
      </p:sp>
      <p:sp>
        <p:nvSpPr>
          <p:cNvPr id="7" name="Icon">
            <a:extLst>
              <a:ext uri="{FF2B5EF4-FFF2-40B4-BE49-F238E27FC236}">
                <a16:creationId xmlns:a16="http://schemas.microsoft.com/office/drawing/2014/main" id="{FE8CABBD-9B77-4E67-9A9B-7336CC8B41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rrowheads="1"/>
          </p:cNvSpPr>
          <p:nvPr/>
        </p:nvSpPr>
        <p:spPr bwMode="auto">
          <a:xfrm>
            <a:off x="7095297" y="1629793"/>
            <a:ext cx="339420" cy="288112"/>
          </a:xfrm>
          <a:custGeom>
            <a:avLst/>
            <a:gdLst>
              <a:gd name="T0" fmla="*/ 350 w 759"/>
              <a:gd name="T1" fmla="*/ 379 h 642"/>
              <a:gd name="T2" fmla="*/ 350 w 759"/>
              <a:gd name="T3" fmla="*/ 554 h 642"/>
              <a:gd name="T4" fmla="*/ 263 w 759"/>
              <a:gd name="T5" fmla="*/ 641 h 642"/>
              <a:gd name="T6" fmla="*/ 88 w 759"/>
              <a:gd name="T7" fmla="*/ 641 h 642"/>
              <a:gd name="T8" fmla="*/ 0 w 759"/>
              <a:gd name="T9" fmla="*/ 554 h 642"/>
              <a:gd name="T10" fmla="*/ 0 w 759"/>
              <a:gd name="T11" fmla="*/ 233 h 642"/>
              <a:gd name="T12" fmla="*/ 233 w 759"/>
              <a:gd name="T13" fmla="*/ 0 h 642"/>
              <a:gd name="T14" fmla="*/ 263 w 759"/>
              <a:gd name="T15" fmla="*/ 0 h 642"/>
              <a:gd name="T16" fmla="*/ 292 w 759"/>
              <a:gd name="T17" fmla="*/ 29 h 642"/>
              <a:gd name="T18" fmla="*/ 292 w 759"/>
              <a:gd name="T19" fmla="*/ 87 h 642"/>
              <a:gd name="T20" fmla="*/ 263 w 759"/>
              <a:gd name="T21" fmla="*/ 116 h 642"/>
              <a:gd name="T22" fmla="*/ 233 w 759"/>
              <a:gd name="T23" fmla="*/ 116 h 642"/>
              <a:gd name="T24" fmla="*/ 117 w 759"/>
              <a:gd name="T25" fmla="*/ 233 h 642"/>
              <a:gd name="T26" fmla="*/ 117 w 759"/>
              <a:gd name="T27" fmla="*/ 248 h 642"/>
              <a:gd name="T28" fmla="*/ 161 w 759"/>
              <a:gd name="T29" fmla="*/ 291 h 642"/>
              <a:gd name="T30" fmla="*/ 263 w 759"/>
              <a:gd name="T31" fmla="*/ 291 h 642"/>
              <a:gd name="T32" fmla="*/ 350 w 759"/>
              <a:gd name="T33" fmla="*/ 379 h 642"/>
              <a:gd name="T34" fmla="*/ 758 w 759"/>
              <a:gd name="T35" fmla="*/ 379 h 642"/>
              <a:gd name="T36" fmla="*/ 758 w 759"/>
              <a:gd name="T37" fmla="*/ 554 h 642"/>
              <a:gd name="T38" fmla="*/ 671 w 759"/>
              <a:gd name="T39" fmla="*/ 641 h 642"/>
              <a:gd name="T40" fmla="*/ 496 w 759"/>
              <a:gd name="T41" fmla="*/ 641 h 642"/>
              <a:gd name="T42" fmla="*/ 408 w 759"/>
              <a:gd name="T43" fmla="*/ 554 h 642"/>
              <a:gd name="T44" fmla="*/ 408 w 759"/>
              <a:gd name="T45" fmla="*/ 233 h 642"/>
              <a:gd name="T46" fmla="*/ 642 w 759"/>
              <a:gd name="T47" fmla="*/ 0 h 642"/>
              <a:gd name="T48" fmla="*/ 671 w 759"/>
              <a:gd name="T49" fmla="*/ 0 h 642"/>
              <a:gd name="T50" fmla="*/ 700 w 759"/>
              <a:gd name="T51" fmla="*/ 29 h 642"/>
              <a:gd name="T52" fmla="*/ 700 w 759"/>
              <a:gd name="T53" fmla="*/ 87 h 642"/>
              <a:gd name="T54" fmla="*/ 671 w 759"/>
              <a:gd name="T55" fmla="*/ 116 h 642"/>
              <a:gd name="T56" fmla="*/ 642 w 759"/>
              <a:gd name="T57" fmla="*/ 116 h 642"/>
              <a:gd name="T58" fmla="*/ 525 w 759"/>
              <a:gd name="T59" fmla="*/ 233 h 642"/>
              <a:gd name="T60" fmla="*/ 525 w 759"/>
              <a:gd name="T61" fmla="*/ 248 h 642"/>
              <a:gd name="T62" fmla="*/ 569 w 759"/>
              <a:gd name="T63" fmla="*/ 291 h 642"/>
              <a:gd name="T64" fmla="*/ 671 w 759"/>
              <a:gd name="T65" fmla="*/ 291 h 642"/>
              <a:gd name="T66" fmla="*/ 758 w 759"/>
              <a:gd name="T67" fmla="*/ 379 h 6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759" h="642">
                <a:moveTo>
                  <a:pt x="350" y="379"/>
                </a:moveTo>
                <a:lnTo>
                  <a:pt x="350" y="554"/>
                </a:lnTo>
                <a:cubicBezTo>
                  <a:pt x="350" y="602"/>
                  <a:pt x="311" y="641"/>
                  <a:pt x="263" y="641"/>
                </a:cubicBezTo>
                <a:lnTo>
                  <a:pt x="88" y="641"/>
                </a:lnTo>
                <a:cubicBezTo>
                  <a:pt x="39" y="641"/>
                  <a:pt x="0" y="602"/>
                  <a:pt x="0" y="554"/>
                </a:cubicBezTo>
                <a:lnTo>
                  <a:pt x="0" y="233"/>
                </a:lnTo>
                <a:cubicBezTo>
                  <a:pt x="0" y="105"/>
                  <a:pt x="105" y="0"/>
                  <a:pt x="233" y="0"/>
                </a:cubicBezTo>
                <a:lnTo>
                  <a:pt x="263" y="0"/>
                </a:lnTo>
                <a:cubicBezTo>
                  <a:pt x="279" y="0"/>
                  <a:pt x="292" y="13"/>
                  <a:pt x="292" y="29"/>
                </a:cubicBezTo>
                <a:lnTo>
                  <a:pt x="292" y="87"/>
                </a:lnTo>
                <a:cubicBezTo>
                  <a:pt x="292" y="103"/>
                  <a:pt x="279" y="116"/>
                  <a:pt x="263" y="116"/>
                </a:cubicBezTo>
                <a:lnTo>
                  <a:pt x="233" y="116"/>
                </a:lnTo>
                <a:cubicBezTo>
                  <a:pt x="169" y="116"/>
                  <a:pt x="117" y="169"/>
                  <a:pt x="117" y="233"/>
                </a:cubicBezTo>
                <a:lnTo>
                  <a:pt x="117" y="248"/>
                </a:lnTo>
                <a:cubicBezTo>
                  <a:pt x="117" y="272"/>
                  <a:pt x="136" y="291"/>
                  <a:pt x="161" y="291"/>
                </a:cubicBezTo>
                <a:lnTo>
                  <a:pt x="263" y="291"/>
                </a:lnTo>
                <a:cubicBezTo>
                  <a:pt x="311" y="291"/>
                  <a:pt x="350" y="330"/>
                  <a:pt x="350" y="379"/>
                </a:cubicBezTo>
                <a:close/>
                <a:moveTo>
                  <a:pt x="758" y="379"/>
                </a:moveTo>
                <a:lnTo>
                  <a:pt x="758" y="554"/>
                </a:lnTo>
                <a:cubicBezTo>
                  <a:pt x="758" y="602"/>
                  <a:pt x="719" y="641"/>
                  <a:pt x="671" y="641"/>
                </a:cubicBezTo>
                <a:lnTo>
                  <a:pt x="496" y="641"/>
                </a:lnTo>
                <a:cubicBezTo>
                  <a:pt x="447" y="641"/>
                  <a:pt x="408" y="602"/>
                  <a:pt x="408" y="554"/>
                </a:cubicBezTo>
                <a:lnTo>
                  <a:pt x="408" y="233"/>
                </a:lnTo>
                <a:cubicBezTo>
                  <a:pt x="408" y="105"/>
                  <a:pt x="513" y="0"/>
                  <a:pt x="642" y="0"/>
                </a:cubicBezTo>
                <a:lnTo>
                  <a:pt x="671" y="0"/>
                </a:lnTo>
                <a:cubicBezTo>
                  <a:pt x="687" y="0"/>
                  <a:pt x="700" y="13"/>
                  <a:pt x="700" y="29"/>
                </a:cubicBezTo>
                <a:lnTo>
                  <a:pt x="700" y="87"/>
                </a:lnTo>
                <a:cubicBezTo>
                  <a:pt x="700" y="103"/>
                  <a:pt x="687" y="116"/>
                  <a:pt x="671" y="116"/>
                </a:cubicBezTo>
                <a:lnTo>
                  <a:pt x="642" y="116"/>
                </a:lnTo>
                <a:cubicBezTo>
                  <a:pt x="577" y="116"/>
                  <a:pt x="525" y="169"/>
                  <a:pt x="525" y="233"/>
                </a:cubicBezTo>
                <a:lnTo>
                  <a:pt x="525" y="248"/>
                </a:lnTo>
                <a:cubicBezTo>
                  <a:pt x="525" y="272"/>
                  <a:pt x="545" y="291"/>
                  <a:pt x="569" y="291"/>
                </a:cubicBezTo>
                <a:lnTo>
                  <a:pt x="671" y="291"/>
                </a:lnTo>
                <a:cubicBezTo>
                  <a:pt x="719" y="291"/>
                  <a:pt x="758" y="330"/>
                  <a:pt x="758" y="379"/>
                </a:cubicBezTo>
                <a:close/>
              </a:path>
            </a:pathLst>
          </a:custGeom>
          <a:solidFill>
            <a:srgbClr val="092C74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GB"/>
            </a:defPPr>
            <a:lvl1pPr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1pPr>
            <a:lvl2pPr marL="742950" indent="-28575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2pPr>
            <a:lvl3pPr marL="1143000" indent="-2286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3pPr>
            <a:lvl4pPr marL="1600200" indent="-2286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4pPr>
            <a:lvl5pPr marL="2057400" indent="-2286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9pPr>
          </a:lstStyle>
          <a:p>
            <a:pPr marL="0" marR="0" lvl="0" indent="0" algn="l" defTabSz="3429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srgbClr val="E2BC00"/>
              </a:solidFill>
              <a:effectLst/>
              <a:uLnTx/>
              <a:uFillTx/>
              <a:latin typeface="Source Serif Pro" panose="02040603050405020204" pitchFamily="18" charset="0"/>
              <a:ea typeface="Source Serif Pro" panose="02040603050405020204" pitchFamily="18" charset="0"/>
            </a:endParaRPr>
          </a:p>
        </p:txBody>
      </p:sp>
      <p:sp>
        <p:nvSpPr>
          <p:cNvPr id="10" name="Quote">
            <a:extLst>
              <a:ext uri="{FF2B5EF4-FFF2-40B4-BE49-F238E27FC236}">
                <a16:creationId xmlns:a16="http://schemas.microsoft.com/office/drawing/2014/main" id="{D569EA10-43E0-4BEE-B214-09F7B8A2322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38633" y="2149100"/>
            <a:ext cx="2452748" cy="136176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200" b="1" i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Click to add quote</a:t>
            </a:r>
          </a:p>
        </p:txBody>
      </p:sp>
      <p:sp>
        <p:nvSpPr>
          <p:cNvPr id="9" name="Page Number">
            <a:extLst>
              <a:ext uri="{FF2B5EF4-FFF2-40B4-BE49-F238E27FC236}">
                <a16:creationId xmlns:a16="http://schemas.microsoft.com/office/drawing/2014/main" id="{EEE55CF8-625E-4400-8F6B-ECBACA3EBA59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0" i="0" baseline="0" dirty="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               </a:t>
            </a:r>
            <a:fld id="{F2C1E792-EDA4-4DC5-8412-A2C2E5D30ADF}" type="slidenum">
              <a:rPr lang="en-US" sz="1000" b="0" i="0" baseline="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pPr algn="r" defTabSz="685783">
                <a:defRPr/>
              </a:pPr>
              <a:t>‹#›</a:t>
            </a:fld>
            <a:endParaRPr lang="en-US" sz="1000" b="0" i="0" baseline="0" dirty="0">
              <a:solidFill>
                <a:schemeClr val="tx1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505030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Quote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71554FC-FADE-4575-A597-D22AD9E65F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79796" y="285751"/>
            <a:ext cx="8584406" cy="457199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117C347-6C9A-4E19-9B45-59DD15CEE1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188702" y="1056529"/>
            <a:ext cx="3019509" cy="3030441"/>
          </a:xfrm>
          <a:prstGeom prst="rect">
            <a:avLst/>
          </a:prstGeom>
          <a:solidFill>
            <a:srgbClr val="092C7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76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Source Sans Pro" panose="020B0503030403020204" pitchFamily="34" charset="0"/>
              <a:ea typeface="Source Sans Pro" panose="020B0503030403020204" pitchFamily="34" charset="0"/>
              <a:cs typeface="Tahoma" panose="020B060403050404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392F947-1432-4A46-A4D0-277EDD87161D}"/>
              </a:ext>
            </a:extLst>
          </p:cNvPr>
          <p:cNvSpPr/>
          <p:nvPr userDrawn="1"/>
        </p:nvSpPr>
        <p:spPr>
          <a:xfrm>
            <a:off x="1416326" y="1543050"/>
            <a:ext cx="4253948" cy="2057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Quote">
            <a:extLst>
              <a:ext uri="{FF2B5EF4-FFF2-40B4-BE49-F238E27FC236}">
                <a16:creationId xmlns:a16="http://schemas.microsoft.com/office/drawing/2014/main" id="{5C8A66A0-BC82-4893-917E-EB5E32A0EFD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880255" y="1925782"/>
            <a:ext cx="3308447" cy="1330036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1200" b="1" i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Click to add quote</a:t>
            </a:r>
          </a:p>
        </p:txBody>
      </p:sp>
      <p:sp>
        <p:nvSpPr>
          <p:cNvPr id="4" name="Picture">
            <a:extLst>
              <a:ext uri="{FF2B5EF4-FFF2-40B4-BE49-F238E27FC236}">
                <a16:creationId xmlns:a16="http://schemas.microsoft.com/office/drawing/2014/main" id="{4E6386A3-9469-4807-90E8-CCCADF41D9A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 bwMode="auto">
          <a:xfrm>
            <a:off x="5670273" y="1543050"/>
            <a:ext cx="2057400" cy="2057400"/>
          </a:xfrm>
          <a:custGeom>
            <a:avLst/>
            <a:gdLst>
              <a:gd name="connsiteX0" fmla="*/ 0 w 2743200"/>
              <a:gd name="connsiteY0" fmla="*/ 0 h 2743200"/>
              <a:gd name="connsiteX1" fmla="*/ 2743200 w 2743200"/>
              <a:gd name="connsiteY1" fmla="*/ 0 h 2743200"/>
              <a:gd name="connsiteX2" fmla="*/ 2743200 w 2743200"/>
              <a:gd name="connsiteY2" fmla="*/ 2743200 h 2743200"/>
              <a:gd name="connsiteX3" fmla="*/ 0 w 2743200"/>
              <a:gd name="connsiteY3" fmla="*/ 2743200 h 2743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43200" h="2743200">
                <a:moveTo>
                  <a:pt x="0" y="0"/>
                </a:moveTo>
                <a:lnTo>
                  <a:pt x="2743200" y="0"/>
                </a:lnTo>
                <a:lnTo>
                  <a:pt x="2743200" y="2743200"/>
                </a:lnTo>
                <a:lnTo>
                  <a:pt x="0" y="27432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noAutofit/>
          </a:bodyPr>
          <a:lstStyle>
            <a:lvl1pPr>
              <a:buNone/>
              <a:defRPr/>
            </a:lvl1pPr>
          </a:lstStyle>
          <a:p>
            <a:endParaRPr lang="en-US"/>
          </a:p>
        </p:txBody>
      </p:sp>
      <p:sp>
        <p:nvSpPr>
          <p:cNvPr id="11" name="Picture Citation">
            <a:extLst>
              <a:ext uri="{FF2B5EF4-FFF2-40B4-BE49-F238E27FC236}">
                <a16:creationId xmlns:a16="http://schemas.microsoft.com/office/drawing/2014/main" id="{0B1D907D-0C88-48F8-8FE2-9848768ADB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300877" y="3607377"/>
            <a:ext cx="1426796" cy="200055"/>
          </a:xfrm>
          <a:prstGeom prst="rect">
            <a:avLst/>
          </a:prstGeom>
        </p:spPr>
        <p:txBody>
          <a:bodyPr anchor="ctr"/>
          <a:lstStyle>
            <a:lvl1pPr algn="r">
              <a:buNone/>
              <a:defRPr sz="1050">
                <a:solidFill>
                  <a:schemeClr val="bg1"/>
                </a:solidFill>
              </a:defRPr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 dirty="0"/>
              <a:t>(Author, Year)</a:t>
            </a:r>
          </a:p>
        </p:txBody>
      </p:sp>
      <p:sp>
        <p:nvSpPr>
          <p:cNvPr id="10" name="Page Number">
            <a:extLst>
              <a:ext uri="{FF2B5EF4-FFF2-40B4-BE49-F238E27FC236}">
                <a16:creationId xmlns:a16="http://schemas.microsoft.com/office/drawing/2014/main" id="{C812EE0D-8561-48A0-A9AE-FEBB91B26CAF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0" i="0" baseline="0" dirty="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               </a:t>
            </a:r>
            <a:fld id="{F2C1E792-EDA4-4DC5-8412-A2C2E5D30ADF}" type="slidenum">
              <a:rPr lang="en-US" sz="1000" b="0" i="0" baseline="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pPr algn="r" defTabSz="685783">
                <a:defRPr/>
              </a:pPr>
              <a:t>‹#›</a:t>
            </a:fld>
            <a:endParaRPr lang="en-US" sz="1000" b="0" i="0" baseline="0" dirty="0">
              <a:solidFill>
                <a:schemeClr val="tx1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73127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4 Items and Text - Sim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">
            <a:extLst>
              <a:ext uri="{FF2B5EF4-FFF2-40B4-BE49-F238E27FC236}">
                <a16:creationId xmlns:a16="http://schemas.microsoft.com/office/drawing/2014/main" id="{95812EB8-9C15-3D45-A153-203E42E9854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0351" y="107119"/>
            <a:ext cx="8088983" cy="857542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57C6571-A67F-444A-A354-24A6AEAAE8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6682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3" name="Item 1 Text">
            <a:extLst>
              <a:ext uri="{FF2B5EF4-FFF2-40B4-BE49-F238E27FC236}">
                <a16:creationId xmlns:a16="http://schemas.microsoft.com/office/drawing/2014/main" id="{5EF51092-4CA9-4A33-86C8-1C731C02A14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30352" y="1389888"/>
            <a:ext cx="8096622" cy="1523999"/>
          </a:xfrm>
          <a:prstGeom prst="rect">
            <a:avLst/>
          </a:prstGeom>
          <a:ln w="6350">
            <a:noFill/>
          </a:ln>
        </p:spPr>
        <p:txBody>
          <a:bodyPr>
            <a:noAutofit/>
          </a:bodyPr>
          <a:lstStyle>
            <a:lvl1pPr marL="231775" indent="-231775" algn="l">
              <a:buClr>
                <a:srgbClr val="092C74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69913" indent="-230188">
              <a:buClr>
                <a:srgbClr val="092C74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rgbClr val="092C74"/>
              </a:buClr>
              <a:defRPr sz="1600"/>
            </a:lvl3pPr>
          </a:lstStyle>
          <a:p>
            <a:pPr lvl="0"/>
            <a:r>
              <a:rPr lang="en-US" dirty="0"/>
              <a:t>Click to add bullets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5" name="Item 2 Text">
            <a:extLst>
              <a:ext uri="{FF2B5EF4-FFF2-40B4-BE49-F238E27FC236}">
                <a16:creationId xmlns:a16="http://schemas.microsoft.com/office/drawing/2014/main" id="{D5E68B19-4B0E-4A5D-9C14-62AA3BD942B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30351" y="3058846"/>
            <a:ext cx="8088983" cy="1523999"/>
          </a:xfrm>
          <a:prstGeom prst="rect">
            <a:avLst/>
          </a:prstGeom>
          <a:ln w="6350">
            <a:noFill/>
          </a:ln>
        </p:spPr>
        <p:txBody>
          <a:bodyPr>
            <a:noAutofit/>
          </a:bodyPr>
          <a:lstStyle>
            <a:lvl1pPr marL="231775" indent="-231775" algn="l">
              <a:buClr>
                <a:srgbClr val="092C74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69913" marR="0" indent="-230188" algn="l" defTabSz="685800" rtl="0" eaLnBrk="1" fontAlgn="auto" latinLnBrk="0" hangingPunct="1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092C74"/>
              </a:buClr>
              <a:buSzTx/>
              <a:buFont typeface="Courier New" panose="02070309020205020404" pitchFamily="49" charset="0"/>
              <a:buChar char="o"/>
              <a:tabLst/>
              <a:defRPr sz="1600"/>
            </a:lvl2pPr>
            <a:lvl3pPr marL="914400" indent="-228600">
              <a:buClr>
                <a:srgbClr val="092C74"/>
              </a:buClr>
              <a:buFont typeface="Arial" panose="020B0604020202020204" pitchFamily="34" charset="0"/>
              <a:buChar char="•"/>
              <a:defRPr sz="1600"/>
            </a:lvl3pPr>
          </a:lstStyle>
          <a:p>
            <a:pPr lvl="0"/>
            <a:r>
              <a:rPr lang="en-US" dirty="0"/>
              <a:t>Click to add bullets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1"/>
            <a:endParaRPr lang="en-US" dirty="0"/>
          </a:p>
        </p:txBody>
      </p:sp>
      <p:sp>
        <p:nvSpPr>
          <p:cNvPr id="14" name="Page Number">
            <a:extLst>
              <a:ext uri="{FF2B5EF4-FFF2-40B4-BE49-F238E27FC236}">
                <a16:creationId xmlns:a16="http://schemas.microsoft.com/office/drawing/2014/main" id="{CF4BC876-D827-4E5E-A572-DF3D59B88245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/>
                <a:ea typeface="Tahoma" panose="020B0604030504040204" pitchFamily="34" charset="0"/>
                <a:cs typeface="Tahoma" panose="020B0604030504040204" pitchFamily="34" charset="0"/>
              </a:rPr>
              <a:t>                </a:t>
            </a:r>
            <a:fld id="{F2C1E792-EDA4-4DC5-8412-A2C2E5D30ADF}" type="slidenum"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/>
                <a:ea typeface="Tahoma" panose="020B0604030504040204" pitchFamily="34" charset="0"/>
                <a:cs typeface="Tahoma" panose="020B0604030504040204" pitchFamily="34" charset="0"/>
              </a:rPr>
              <a:pPr marL="0" marR="0" lvl="0" indent="0" algn="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ahoma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6" name="WSE logo">
            <a:extLst>
              <a:ext uri="{FF2B5EF4-FFF2-40B4-BE49-F238E27FC236}">
                <a16:creationId xmlns:a16="http://schemas.microsoft.com/office/drawing/2014/main" id="{9BB8FB21-BFAB-4131-ADE3-626699BE3E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49952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ig Quote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71554FC-FADE-4575-A597-D22AD9E65F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79796" y="285751"/>
            <a:ext cx="8584406" cy="457199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117C347-6C9A-4E19-9B45-59DD15CEE1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188702" y="1056529"/>
            <a:ext cx="3019509" cy="3030441"/>
          </a:xfrm>
          <a:prstGeom prst="rect">
            <a:avLst/>
          </a:prstGeom>
          <a:solidFill>
            <a:srgbClr val="092C7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srgbClr val="002D72"/>
              </a:solidFill>
              <a:effectLst/>
              <a:uLnTx/>
              <a:uFillTx/>
              <a:latin typeface="Source Sans Pro" panose="020B0503030403020204" pitchFamily="34" charset="0"/>
              <a:ea typeface="Source Sans Pro" panose="020B0503030403020204" pitchFamily="34" charset="0"/>
              <a:cs typeface="Tahoma" panose="020B060403050404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392F947-1432-4A46-A4D0-277EDD87161D}"/>
              </a:ext>
            </a:extLst>
          </p:cNvPr>
          <p:cNvSpPr/>
          <p:nvPr userDrawn="1"/>
        </p:nvSpPr>
        <p:spPr>
          <a:xfrm>
            <a:off x="1416326" y="1543050"/>
            <a:ext cx="4253948" cy="2057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C2E7280-E0EB-D34E-ACCA-E3CD484330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6553" y="1757825"/>
            <a:ext cx="3941378" cy="1700078"/>
          </a:xfrm>
          <a:prstGeom prst="rect">
            <a:avLst/>
          </a:prstGeom>
        </p:spPr>
        <p:txBody>
          <a:bodyPr/>
          <a:lstStyle>
            <a:lvl1pPr>
              <a:defRPr sz="1600"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Picture">
            <a:extLst>
              <a:ext uri="{FF2B5EF4-FFF2-40B4-BE49-F238E27FC236}">
                <a16:creationId xmlns:a16="http://schemas.microsoft.com/office/drawing/2014/main" id="{4E6386A3-9469-4807-90E8-CCCADF41D9A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 bwMode="auto">
          <a:xfrm>
            <a:off x="5670273" y="1543050"/>
            <a:ext cx="2057400" cy="2057400"/>
          </a:xfrm>
          <a:custGeom>
            <a:avLst/>
            <a:gdLst>
              <a:gd name="connsiteX0" fmla="*/ 0 w 2743200"/>
              <a:gd name="connsiteY0" fmla="*/ 0 h 2743200"/>
              <a:gd name="connsiteX1" fmla="*/ 2743200 w 2743200"/>
              <a:gd name="connsiteY1" fmla="*/ 0 h 2743200"/>
              <a:gd name="connsiteX2" fmla="*/ 2743200 w 2743200"/>
              <a:gd name="connsiteY2" fmla="*/ 2743200 h 2743200"/>
              <a:gd name="connsiteX3" fmla="*/ 0 w 2743200"/>
              <a:gd name="connsiteY3" fmla="*/ 2743200 h 2743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43200" h="2743200">
                <a:moveTo>
                  <a:pt x="0" y="0"/>
                </a:moveTo>
                <a:lnTo>
                  <a:pt x="2743200" y="0"/>
                </a:lnTo>
                <a:lnTo>
                  <a:pt x="2743200" y="2743200"/>
                </a:lnTo>
                <a:lnTo>
                  <a:pt x="0" y="27432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noAutofit/>
          </a:bodyPr>
          <a:lstStyle>
            <a:lvl1pPr>
              <a:buNone/>
              <a:defRPr/>
            </a:lvl1pPr>
          </a:lstStyle>
          <a:p>
            <a:endParaRPr lang="en-US"/>
          </a:p>
        </p:txBody>
      </p:sp>
      <p:sp>
        <p:nvSpPr>
          <p:cNvPr id="11" name="Picture Citation">
            <a:extLst>
              <a:ext uri="{FF2B5EF4-FFF2-40B4-BE49-F238E27FC236}">
                <a16:creationId xmlns:a16="http://schemas.microsoft.com/office/drawing/2014/main" id="{0B1D907D-0C88-48F8-8FE2-9848768ADB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300877" y="3607377"/>
            <a:ext cx="1426796" cy="200055"/>
          </a:xfrm>
          <a:prstGeom prst="rect">
            <a:avLst/>
          </a:prstGeom>
        </p:spPr>
        <p:txBody>
          <a:bodyPr anchor="ctr"/>
          <a:lstStyle>
            <a:lvl1pPr algn="r">
              <a:buNone/>
              <a:defRPr sz="1050">
                <a:solidFill>
                  <a:schemeClr val="bg1"/>
                </a:solidFill>
              </a:defRPr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 dirty="0"/>
              <a:t>(Author, Year)</a:t>
            </a:r>
          </a:p>
        </p:txBody>
      </p:sp>
      <p:sp>
        <p:nvSpPr>
          <p:cNvPr id="10" name="Page Number">
            <a:extLst>
              <a:ext uri="{FF2B5EF4-FFF2-40B4-BE49-F238E27FC236}">
                <a16:creationId xmlns:a16="http://schemas.microsoft.com/office/drawing/2014/main" id="{C812EE0D-8561-48A0-A9AE-FEBB91B26CAF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/>
                <a:ea typeface="Tahoma" panose="020B0604030504040204" pitchFamily="34" charset="0"/>
                <a:cs typeface="Tahoma" panose="020B0604030504040204" pitchFamily="34" charset="0"/>
              </a:rPr>
              <a:t>                </a:t>
            </a:r>
            <a:fld id="{F2C1E792-EDA4-4DC5-8412-A2C2E5D30ADF}" type="slidenum"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/>
                <a:ea typeface="Tahoma" panose="020B0604030504040204" pitchFamily="34" charset="0"/>
                <a:cs typeface="Tahoma" panose="020B0604030504040204" pitchFamily="34" charset="0"/>
              </a:rPr>
              <a:pPr marL="0" marR="0" lvl="0" indent="0" algn="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ahoma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02398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Items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">
            <a:extLst>
              <a:ext uri="{FF2B5EF4-FFF2-40B4-BE49-F238E27FC236}">
                <a16:creationId xmlns:a16="http://schemas.microsoft.com/office/drawing/2014/main" id="{AE8B6D00-0CE5-4F77-A502-4776F085A5B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919" y="107119"/>
            <a:ext cx="8085415" cy="857542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2D77B7E-D676-4430-9251-20A93BF455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5624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211955E-A65C-4E31-A691-13A70FEECB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2479986"/>
            <a:ext cx="9144000" cy="269367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ource Serif Pro" panose="02040603050405020204" pitchFamily="18" charset="0"/>
              <a:ea typeface="Source Serif Pro" panose="02040603050405020204" pitchFamily="18" charset="0"/>
              <a:cs typeface="+mn-cs"/>
            </a:endParaRPr>
          </a:p>
        </p:txBody>
      </p:sp>
      <p:sp>
        <p:nvSpPr>
          <p:cNvPr id="13" name="Picture 1">
            <a:extLst>
              <a:ext uri="{FF2B5EF4-FFF2-40B4-BE49-F238E27FC236}">
                <a16:creationId xmlns:a16="http://schemas.microsoft.com/office/drawing/2014/main" id="{3EF03DDC-6633-494B-9776-488C6BEEF14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 bwMode="auto">
          <a:xfrm>
            <a:off x="533919" y="1559292"/>
            <a:ext cx="1687285" cy="1665353"/>
          </a:xfrm>
          <a:prstGeom prst="ellipse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28" name="Picture 1 Citation">
            <a:extLst>
              <a:ext uri="{FF2B5EF4-FFF2-40B4-BE49-F238E27FC236}">
                <a16:creationId xmlns:a16="http://schemas.microsoft.com/office/drawing/2014/main" id="{23EDEA9D-6619-4636-9D0C-708BA2E0C94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64163" y="3239365"/>
            <a:ext cx="1426796" cy="200055"/>
          </a:xfrm>
          <a:prstGeom prst="rect">
            <a:avLst/>
          </a:prstGeom>
        </p:spPr>
        <p:txBody>
          <a:bodyPr anchor="ctr"/>
          <a:lstStyle>
            <a:lvl1pPr algn="ctr">
              <a:buNone/>
              <a:defRPr sz="1050">
                <a:solidFill>
                  <a:schemeClr val="bg1"/>
                </a:solidFill>
              </a:defRPr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 dirty="0"/>
              <a:t>(Author, Year)</a:t>
            </a:r>
          </a:p>
        </p:txBody>
      </p:sp>
      <p:sp>
        <p:nvSpPr>
          <p:cNvPr id="20" name="Bullet 1">
            <a:extLst>
              <a:ext uri="{FF2B5EF4-FFF2-40B4-BE49-F238E27FC236}">
                <a16:creationId xmlns:a16="http://schemas.microsoft.com/office/drawing/2014/main" id="{4A0E21E2-0D13-441F-82DA-7A39FD0CFA1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37750" y="3583997"/>
            <a:ext cx="1683452" cy="1142999"/>
          </a:xfrm>
          <a:prstGeom prst="rect">
            <a:avLst/>
          </a:prstGeom>
        </p:spPr>
        <p:txBody>
          <a:bodyPr>
            <a:noAutofit/>
          </a:bodyPr>
          <a:lstStyle>
            <a:lvl1pPr marL="117475" indent="-117475">
              <a:buClr>
                <a:schemeClr val="bg1"/>
              </a:buClr>
              <a:buFont typeface="Wingdings" panose="05000000000000000000" pitchFamily="2" charset="2"/>
              <a:buChar char="§"/>
              <a:defRPr sz="1000" b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4488" indent="-111125">
              <a:buClr>
                <a:schemeClr val="bg1"/>
              </a:buClr>
              <a:buFont typeface="Courier New" panose="02070309020205020404" pitchFamily="49" charset="0"/>
              <a:buChar char="o"/>
              <a:defRPr sz="1000">
                <a:solidFill>
                  <a:schemeClr val="bg1"/>
                </a:solidFill>
              </a:defRPr>
            </a:lvl2pPr>
            <a:lvl3pPr marL="914400" indent="-228600">
              <a:defRPr sz="1000">
                <a:solidFill>
                  <a:schemeClr val="bg1"/>
                </a:solidFill>
              </a:defRPr>
            </a:lvl3pPr>
          </a:lstStyle>
          <a:p>
            <a:pPr lvl="0"/>
            <a:r>
              <a:rPr lang="en-US" noProof="0" dirty="0"/>
              <a:t>Click to add bullets</a:t>
            </a:r>
          </a:p>
          <a:p>
            <a:pPr lvl="1"/>
            <a:r>
              <a:rPr lang="en-US" noProof="0" dirty="0"/>
              <a:t>Second level</a:t>
            </a:r>
          </a:p>
        </p:txBody>
      </p:sp>
      <p:sp>
        <p:nvSpPr>
          <p:cNvPr id="12" name="Picture 2">
            <a:extLst>
              <a:ext uri="{FF2B5EF4-FFF2-40B4-BE49-F238E27FC236}">
                <a16:creationId xmlns:a16="http://schemas.microsoft.com/office/drawing/2014/main" id="{2E4C83EF-E5C1-438E-8B2B-8E1C2D8A343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 bwMode="auto">
          <a:xfrm>
            <a:off x="2683807" y="1574012"/>
            <a:ext cx="1687285" cy="1665353"/>
          </a:xfrm>
          <a:prstGeom prst="ellipse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29" name="Picture 2 Citation">
            <a:extLst>
              <a:ext uri="{FF2B5EF4-FFF2-40B4-BE49-F238E27FC236}">
                <a16:creationId xmlns:a16="http://schemas.microsoft.com/office/drawing/2014/main" id="{A0086350-D8A5-4130-8619-AE16BACE43CF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812135" y="3245850"/>
            <a:ext cx="1426796" cy="200055"/>
          </a:xfrm>
          <a:prstGeom prst="rect">
            <a:avLst/>
          </a:prstGeom>
        </p:spPr>
        <p:txBody>
          <a:bodyPr anchor="ctr"/>
          <a:lstStyle>
            <a:lvl1pPr algn="ctr">
              <a:buNone/>
              <a:defRPr sz="1050">
                <a:solidFill>
                  <a:schemeClr val="bg1"/>
                </a:solidFill>
              </a:defRPr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 dirty="0"/>
              <a:t>(Author, Year)</a:t>
            </a:r>
          </a:p>
        </p:txBody>
      </p:sp>
      <p:sp>
        <p:nvSpPr>
          <p:cNvPr id="21" name="Bullet 2">
            <a:extLst>
              <a:ext uri="{FF2B5EF4-FFF2-40B4-BE49-F238E27FC236}">
                <a16:creationId xmlns:a16="http://schemas.microsoft.com/office/drawing/2014/main" id="{D54FA790-8A27-4C02-86E4-F475F67FD48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683807" y="3598717"/>
            <a:ext cx="1683452" cy="1142999"/>
          </a:xfrm>
          <a:prstGeom prst="rect">
            <a:avLst/>
          </a:prstGeom>
        </p:spPr>
        <p:txBody>
          <a:bodyPr>
            <a:noAutofit/>
          </a:bodyPr>
          <a:lstStyle>
            <a:lvl1pPr marL="117475" indent="-117475">
              <a:buClr>
                <a:schemeClr val="bg1"/>
              </a:buClr>
              <a:buFont typeface="Wingdings" panose="05000000000000000000" pitchFamily="2" charset="2"/>
              <a:buChar char="§"/>
              <a:defRPr sz="1000" b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4488" indent="-111125">
              <a:buClr>
                <a:schemeClr val="bg1"/>
              </a:buClr>
              <a:buFont typeface="Courier New" panose="02070309020205020404" pitchFamily="49" charset="0"/>
              <a:buChar char="o"/>
              <a:defRPr sz="10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 noProof="0" dirty="0"/>
              <a:t>Click to add bullets</a:t>
            </a:r>
          </a:p>
          <a:p>
            <a:pPr lvl="1"/>
            <a:r>
              <a:rPr lang="en-US" noProof="0" dirty="0"/>
              <a:t>Second level</a:t>
            </a:r>
          </a:p>
        </p:txBody>
      </p:sp>
      <p:sp>
        <p:nvSpPr>
          <p:cNvPr id="11" name="Picture 3">
            <a:extLst>
              <a:ext uri="{FF2B5EF4-FFF2-40B4-BE49-F238E27FC236}">
                <a16:creationId xmlns:a16="http://schemas.microsoft.com/office/drawing/2014/main" id="{A351FD4D-8E7A-4EB5-B689-26D5EE8CBDAA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 bwMode="auto">
          <a:xfrm>
            <a:off x="4796130" y="1574012"/>
            <a:ext cx="1687285" cy="1665353"/>
          </a:xfrm>
          <a:prstGeom prst="ellipse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30" name="Picture 3 Citation">
            <a:extLst>
              <a:ext uri="{FF2B5EF4-FFF2-40B4-BE49-F238E27FC236}">
                <a16:creationId xmlns:a16="http://schemas.microsoft.com/office/drawing/2014/main" id="{D6D743B7-EFB0-47FD-A3B0-8348B7AE467A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926374" y="3243516"/>
            <a:ext cx="1426796" cy="200055"/>
          </a:xfrm>
          <a:prstGeom prst="rect">
            <a:avLst/>
          </a:prstGeom>
        </p:spPr>
        <p:txBody>
          <a:bodyPr anchor="ctr"/>
          <a:lstStyle>
            <a:lvl1pPr algn="ctr">
              <a:buNone/>
              <a:defRPr sz="1050">
                <a:solidFill>
                  <a:schemeClr val="bg1"/>
                </a:solidFill>
              </a:defRPr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 dirty="0"/>
              <a:t>(Author, Year)</a:t>
            </a:r>
          </a:p>
        </p:txBody>
      </p:sp>
      <p:sp>
        <p:nvSpPr>
          <p:cNvPr id="22" name="Bullet 3">
            <a:extLst>
              <a:ext uri="{FF2B5EF4-FFF2-40B4-BE49-F238E27FC236}">
                <a16:creationId xmlns:a16="http://schemas.microsoft.com/office/drawing/2014/main" id="{7E7E2D7E-6AA9-45C1-862B-20DD1416268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799963" y="3598717"/>
            <a:ext cx="1683452" cy="1142999"/>
          </a:xfrm>
          <a:prstGeom prst="rect">
            <a:avLst/>
          </a:prstGeom>
        </p:spPr>
        <p:txBody>
          <a:bodyPr>
            <a:noAutofit/>
          </a:bodyPr>
          <a:lstStyle>
            <a:lvl1pPr marL="117475" indent="-117475">
              <a:buClr>
                <a:schemeClr val="bg1"/>
              </a:buClr>
              <a:buFont typeface="Wingdings" panose="05000000000000000000" pitchFamily="2" charset="2"/>
              <a:buChar char="§"/>
              <a:defRPr sz="1000" b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4488" indent="-117475">
              <a:buClr>
                <a:schemeClr val="bg1"/>
              </a:buClr>
              <a:buFont typeface="Courier New" panose="02070309020205020404" pitchFamily="49" charset="0"/>
              <a:buChar char="o"/>
              <a:defRPr sz="10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 noProof="0" dirty="0"/>
              <a:t>Click to add bullets</a:t>
            </a:r>
          </a:p>
          <a:p>
            <a:pPr lvl="1"/>
            <a:r>
              <a:rPr lang="en-US" noProof="0" dirty="0"/>
              <a:t>Second level</a:t>
            </a:r>
          </a:p>
        </p:txBody>
      </p:sp>
      <p:sp>
        <p:nvSpPr>
          <p:cNvPr id="10" name="Picture 4">
            <a:extLst>
              <a:ext uri="{FF2B5EF4-FFF2-40B4-BE49-F238E27FC236}">
                <a16:creationId xmlns:a16="http://schemas.microsoft.com/office/drawing/2014/main" id="{D8648803-C884-4BE6-8CD5-BC3B1F26808D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 bwMode="auto">
          <a:xfrm>
            <a:off x="6933252" y="1559292"/>
            <a:ext cx="1687285" cy="1665353"/>
          </a:xfrm>
          <a:prstGeom prst="ellipse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31" name="Picture 4 Citation">
            <a:extLst>
              <a:ext uri="{FF2B5EF4-FFF2-40B4-BE49-F238E27FC236}">
                <a16:creationId xmlns:a16="http://schemas.microsoft.com/office/drawing/2014/main" id="{CCE9FB30-9A0B-481A-8316-DA7750A5B612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063496" y="3229986"/>
            <a:ext cx="1426796" cy="200055"/>
          </a:xfrm>
          <a:prstGeom prst="rect">
            <a:avLst/>
          </a:prstGeom>
        </p:spPr>
        <p:txBody>
          <a:bodyPr anchor="ctr"/>
          <a:lstStyle>
            <a:lvl1pPr algn="ctr">
              <a:buNone/>
              <a:defRPr sz="1050">
                <a:solidFill>
                  <a:schemeClr val="bg1"/>
                </a:solidFill>
              </a:defRPr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 dirty="0"/>
              <a:t>(Author, Year)</a:t>
            </a:r>
          </a:p>
        </p:txBody>
      </p:sp>
      <p:sp>
        <p:nvSpPr>
          <p:cNvPr id="23" name="Bullet 4">
            <a:extLst>
              <a:ext uri="{FF2B5EF4-FFF2-40B4-BE49-F238E27FC236}">
                <a16:creationId xmlns:a16="http://schemas.microsoft.com/office/drawing/2014/main" id="{D7971259-2CFF-43DE-B8EF-1B4A73DC884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935168" y="3583996"/>
            <a:ext cx="1683452" cy="1142999"/>
          </a:xfrm>
          <a:prstGeom prst="rect">
            <a:avLst/>
          </a:prstGeom>
        </p:spPr>
        <p:txBody>
          <a:bodyPr>
            <a:noAutofit/>
          </a:bodyPr>
          <a:lstStyle>
            <a:lvl1pPr marL="117475" indent="-117475">
              <a:buClr>
                <a:schemeClr val="bg1"/>
              </a:buClr>
              <a:buFont typeface="Wingdings" panose="05000000000000000000" pitchFamily="2" charset="2"/>
              <a:buChar char="§"/>
              <a:defRPr sz="1000" b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4488" indent="-117475">
              <a:buClr>
                <a:schemeClr val="bg1"/>
              </a:buClr>
              <a:buFont typeface="Courier New" panose="02070309020205020404" pitchFamily="49" charset="0"/>
              <a:buChar char="o"/>
              <a:defRPr sz="10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 noProof="0" dirty="0"/>
              <a:t>Click to add bullets</a:t>
            </a:r>
          </a:p>
          <a:p>
            <a:pPr lvl="1"/>
            <a:r>
              <a:rPr lang="en-US" noProof="0" dirty="0"/>
              <a:t>Second level</a:t>
            </a:r>
          </a:p>
        </p:txBody>
      </p:sp>
      <p:sp>
        <p:nvSpPr>
          <p:cNvPr id="27" name="Page Number">
            <a:extLst>
              <a:ext uri="{FF2B5EF4-FFF2-40B4-BE49-F238E27FC236}">
                <a16:creationId xmlns:a16="http://schemas.microsoft.com/office/drawing/2014/main" id="{D7320757-0FB4-4CE4-B232-73364EDF6C68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0" i="0" baseline="0" dirty="0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               </a:t>
            </a:r>
            <a:fld id="{F2C1E792-EDA4-4DC5-8412-A2C2E5D30ADF}" type="slidenum">
              <a:rPr lang="en-US" sz="1000" b="0" i="0" baseline="0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pPr algn="r" defTabSz="685783">
                <a:defRPr/>
              </a:pPr>
              <a:t>‹#›</a:t>
            </a:fld>
            <a:endParaRPr lang="en-US" sz="1000" b="0" i="0" baseline="0" dirty="0">
              <a:solidFill>
                <a:schemeClr val="bg1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883463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ght Blue Callout">
    <p:bg>
      <p:bgPr>
        <a:solidFill>
          <a:srgbClr val="69AC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6D48CE8C-C275-46E6-9D6E-D300E5B923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69534" y="1600200"/>
            <a:ext cx="1943100" cy="1943100"/>
          </a:xfrm>
          <a:prstGeom prst="ellipse">
            <a:avLst/>
          </a:prstGeom>
          <a:solidFill>
            <a:srgbClr val="092C74"/>
          </a:solidFill>
          <a:ln w="254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35"/>
            <a:endParaRPr lang="uk-UA" sz="1400">
              <a:solidFill>
                <a:srgbClr val="0A091B"/>
              </a:solidFill>
              <a:latin typeface="Roboto"/>
            </a:endParaRPr>
          </a:p>
        </p:txBody>
      </p:sp>
      <p:sp>
        <p:nvSpPr>
          <p:cNvPr id="5" name="Text">
            <a:extLst>
              <a:ext uri="{FF2B5EF4-FFF2-40B4-BE49-F238E27FC236}">
                <a16:creationId xmlns:a16="http://schemas.microsoft.com/office/drawing/2014/main" id="{20A1A377-F0DC-451D-AD18-E54E930A614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523886" y="1775113"/>
            <a:ext cx="5162914" cy="159327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1600" b="0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 subtitle styles</a:t>
            </a:r>
          </a:p>
        </p:txBody>
      </p:sp>
      <p:sp>
        <p:nvSpPr>
          <p:cNvPr id="6" name="Page Number">
            <a:extLst>
              <a:ext uri="{FF2B5EF4-FFF2-40B4-BE49-F238E27FC236}">
                <a16:creationId xmlns:a16="http://schemas.microsoft.com/office/drawing/2014/main" id="{DD38D696-ECB8-473D-97C3-2C4977B479B9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0" i="0" baseline="0" dirty="0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               </a:t>
            </a:r>
            <a:fld id="{F2C1E792-EDA4-4DC5-8412-A2C2E5D30ADF}" type="slidenum">
              <a:rPr lang="en-US" sz="1000" b="0" i="0" baseline="0">
                <a:solidFill>
                  <a:srgbClr val="092C74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pPr algn="r" defTabSz="685783">
                <a:defRPr/>
              </a:pPr>
              <a:t>‹#›</a:t>
            </a:fld>
            <a:endParaRPr lang="en-US" sz="1000" b="0" i="0" baseline="0" dirty="0">
              <a:solidFill>
                <a:srgbClr val="092C74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581801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ight Blue Callou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6D48CE8C-C275-46E6-9D6E-D300E5B923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69534" y="1600200"/>
            <a:ext cx="1943100" cy="1943100"/>
          </a:xfrm>
          <a:prstGeom prst="ellipse">
            <a:avLst/>
          </a:prstGeom>
          <a:solidFill>
            <a:srgbClr val="092C74"/>
          </a:solidFill>
          <a:ln w="254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400" b="0" i="0" u="none" strike="noStrike" kern="1200" cap="none" spc="0" normalizeH="0" baseline="0" noProof="0">
              <a:ln>
                <a:noFill/>
              </a:ln>
              <a:solidFill>
                <a:srgbClr val="0A091B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9B22E3D-8576-D248-8FD1-C324D7DFE63C}"/>
              </a:ext>
            </a:extLst>
          </p:cNvPr>
          <p:cNvSpPr/>
          <p:nvPr userDrawn="1"/>
        </p:nvSpPr>
        <p:spPr>
          <a:xfrm>
            <a:off x="3342290" y="1600200"/>
            <a:ext cx="5801710" cy="19431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06028B7-D1DD-4A43-98BB-B15FB80155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23887" y="1821512"/>
            <a:ext cx="5472968" cy="1500475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>
              <a:defRPr sz="1600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Page Number">
            <a:extLst>
              <a:ext uri="{FF2B5EF4-FFF2-40B4-BE49-F238E27FC236}">
                <a16:creationId xmlns:a16="http://schemas.microsoft.com/office/drawing/2014/main" id="{DD38D696-ECB8-473D-97C3-2C4977B479B9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/>
                <a:ea typeface="Tahoma" panose="020B0604030504040204" pitchFamily="34" charset="0"/>
                <a:cs typeface="Tahoma" panose="020B0604030504040204" pitchFamily="34" charset="0"/>
              </a:rPr>
              <a:t>                </a:t>
            </a:r>
            <a:fld id="{F2C1E792-EDA4-4DC5-8412-A2C2E5D30ADF}" type="slidenum"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/>
                <a:ea typeface="Tahoma" panose="020B0604030504040204" pitchFamily="34" charset="0"/>
                <a:cs typeface="Tahoma" panose="020B0604030504040204" pitchFamily="34" charset="0"/>
              </a:rPr>
              <a:pPr marL="0" marR="0" lvl="0" indent="0" algn="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ahoma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374849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mple Call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">
            <a:extLst>
              <a:ext uri="{FF2B5EF4-FFF2-40B4-BE49-F238E27FC236}">
                <a16:creationId xmlns:a16="http://schemas.microsoft.com/office/drawing/2014/main" id="{20A1A377-F0DC-451D-AD18-E54E930A614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71600" y="2059686"/>
            <a:ext cx="6400800" cy="1024128"/>
          </a:xfrm>
          <a:prstGeom prst="rect">
            <a:avLst/>
          </a:prstGeom>
          <a:ln>
            <a:noFill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6400800"/>
                      <a:gd name="connsiteY0" fmla="*/ 0 h 1024128"/>
                      <a:gd name="connsiteX1" fmla="*/ 448056 w 6400800"/>
                      <a:gd name="connsiteY1" fmla="*/ 0 h 1024128"/>
                      <a:gd name="connsiteX2" fmla="*/ 1216152 w 6400800"/>
                      <a:gd name="connsiteY2" fmla="*/ 0 h 1024128"/>
                      <a:gd name="connsiteX3" fmla="*/ 1920240 w 6400800"/>
                      <a:gd name="connsiteY3" fmla="*/ 0 h 1024128"/>
                      <a:gd name="connsiteX4" fmla="*/ 2368296 w 6400800"/>
                      <a:gd name="connsiteY4" fmla="*/ 0 h 1024128"/>
                      <a:gd name="connsiteX5" fmla="*/ 2944368 w 6400800"/>
                      <a:gd name="connsiteY5" fmla="*/ 0 h 1024128"/>
                      <a:gd name="connsiteX6" fmla="*/ 3712464 w 6400800"/>
                      <a:gd name="connsiteY6" fmla="*/ 0 h 1024128"/>
                      <a:gd name="connsiteX7" fmla="*/ 4352544 w 6400800"/>
                      <a:gd name="connsiteY7" fmla="*/ 0 h 1024128"/>
                      <a:gd name="connsiteX8" fmla="*/ 5056632 w 6400800"/>
                      <a:gd name="connsiteY8" fmla="*/ 0 h 1024128"/>
                      <a:gd name="connsiteX9" fmla="*/ 5632704 w 6400800"/>
                      <a:gd name="connsiteY9" fmla="*/ 0 h 1024128"/>
                      <a:gd name="connsiteX10" fmla="*/ 6400800 w 6400800"/>
                      <a:gd name="connsiteY10" fmla="*/ 0 h 1024128"/>
                      <a:gd name="connsiteX11" fmla="*/ 6400800 w 6400800"/>
                      <a:gd name="connsiteY11" fmla="*/ 532547 h 1024128"/>
                      <a:gd name="connsiteX12" fmla="*/ 6400800 w 6400800"/>
                      <a:gd name="connsiteY12" fmla="*/ 1024128 h 1024128"/>
                      <a:gd name="connsiteX13" fmla="*/ 5952744 w 6400800"/>
                      <a:gd name="connsiteY13" fmla="*/ 1024128 h 1024128"/>
                      <a:gd name="connsiteX14" fmla="*/ 5504688 w 6400800"/>
                      <a:gd name="connsiteY14" fmla="*/ 1024128 h 1024128"/>
                      <a:gd name="connsiteX15" fmla="*/ 4800600 w 6400800"/>
                      <a:gd name="connsiteY15" fmla="*/ 1024128 h 1024128"/>
                      <a:gd name="connsiteX16" fmla="*/ 4352544 w 6400800"/>
                      <a:gd name="connsiteY16" fmla="*/ 1024128 h 1024128"/>
                      <a:gd name="connsiteX17" fmla="*/ 3712464 w 6400800"/>
                      <a:gd name="connsiteY17" fmla="*/ 1024128 h 1024128"/>
                      <a:gd name="connsiteX18" fmla="*/ 3200400 w 6400800"/>
                      <a:gd name="connsiteY18" fmla="*/ 1024128 h 1024128"/>
                      <a:gd name="connsiteX19" fmla="*/ 2560320 w 6400800"/>
                      <a:gd name="connsiteY19" fmla="*/ 1024128 h 1024128"/>
                      <a:gd name="connsiteX20" fmla="*/ 1920240 w 6400800"/>
                      <a:gd name="connsiteY20" fmla="*/ 1024128 h 1024128"/>
                      <a:gd name="connsiteX21" fmla="*/ 1280160 w 6400800"/>
                      <a:gd name="connsiteY21" fmla="*/ 1024128 h 1024128"/>
                      <a:gd name="connsiteX22" fmla="*/ 640080 w 6400800"/>
                      <a:gd name="connsiteY22" fmla="*/ 1024128 h 1024128"/>
                      <a:gd name="connsiteX23" fmla="*/ 0 w 6400800"/>
                      <a:gd name="connsiteY23" fmla="*/ 1024128 h 1024128"/>
                      <a:gd name="connsiteX24" fmla="*/ 0 w 6400800"/>
                      <a:gd name="connsiteY24" fmla="*/ 501823 h 1024128"/>
                      <a:gd name="connsiteX25" fmla="*/ 0 w 6400800"/>
                      <a:gd name="connsiteY25" fmla="*/ 0 h 10241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</a:cxnLst>
                    <a:rect l="l" t="t" r="r" b="b"/>
                    <a:pathLst>
                      <a:path w="6400800" h="1024128" fill="none" extrusionOk="0">
                        <a:moveTo>
                          <a:pt x="0" y="0"/>
                        </a:moveTo>
                        <a:cubicBezTo>
                          <a:pt x="114003" y="2240"/>
                          <a:pt x="334853" y="8483"/>
                          <a:pt x="448056" y="0"/>
                        </a:cubicBezTo>
                        <a:cubicBezTo>
                          <a:pt x="561259" y="-8483"/>
                          <a:pt x="898673" y="32867"/>
                          <a:pt x="1216152" y="0"/>
                        </a:cubicBezTo>
                        <a:cubicBezTo>
                          <a:pt x="1533631" y="-32867"/>
                          <a:pt x="1777884" y="21873"/>
                          <a:pt x="1920240" y="0"/>
                        </a:cubicBezTo>
                        <a:cubicBezTo>
                          <a:pt x="2062596" y="-21873"/>
                          <a:pt x="2221069" y="21062"/>
                          <a:pt x="2368296" y="0"/>
                        </a:cubicBezTo>
                        <a:cubicBezTo>
                          <a:pt x="2515523" y="-21062"/>
                          <a:pt x="2687131" y="-25525"/>
                          <a:pt x="2944368" y="0"/>
                        </a:cubicBezTo>
                        <a:cubicBezTo>
                          <a:pt x="3201605" y="25525"/>
                          <a:pt x="3525093" y="-23965"/>
                          <a:pt x="3712464" y="0"/>
                        </a:cubicBezTo>
                        <a:cubicBezTo>
                          <a:pt x="3899835" y="23965"/>
                          <a:pt x="4160557" y="-24896"/>
                          <a:pt x="4352544" y="0"/>
                        </a:cubicBezTo>
                        <a:cubicBezTo>
                          <a:pt x="4544531" y="24896"/>
                          <a:pt x="4867664" y="-32301"/>
                          <a:pt x="5056632" y="0"/>
                        </a:cubicBezTo>
                        <a:cubicBezTo>
                          <a:pt x="5245600" y="32301"/>
                          <a:pt x="5477915" y="3001"/>
                          <a:pt x="5632704" y="0"/>
                        </a:cubicBezTo>
                        <a:cubicBezTo>
                          <a:pt x="5787493" y="-3001"/>
                          <a:pt x="6237857" y="22197"/>
                          <a:pt x="6400800" y="0"/>
                        </a:cubicBezTo>
                        <a:cubicBezTo>
                          <a:pt x="6396578" y="133146"/>
                          <a:pt x="6403251" y="296148"/>
                          <a:pt x="6400800" y="532547"/>
                        </a:cubicBezTo>
                        <a:cubicBezTo>
                          <a:pt x="6398349" y="768946"/>
                          <a:pt x="6381196" y="898683"/>
                          <a:pt x="6400800" y="1024128"/>
                        </a:cubicBezTo>
                        <a:cubicBezTo>
                          <a:pt x="6268239" y="1024008"/>
                          <a:pt x="6143268" y="1010020"/>
                          <a:pt x="5952744" y="1024128"/>
                        </a:cubicBezTo>
                        <a:cubicBezTo>
                          <a:pt x="5762220" y="1038236"/>
                          <a:pt x="5643066" y="1008549"/>
                          <a:pt x="5504688" y="1024128"/>
                        </a:cubicBezTo>
                        <a:cubicBezTo>
                          <a:pt x="5366310" y="1039707"/>
                          <a:pt x="5106931" y="1022226"/>
                          <a:pt x="4800600" y="1024128"/>
                        </a:cubicBezTo>
                        <a:cubicBezTo>
                          <a:pt x="4494269" y="1026030"/>
                          <a:pt x="4548652" y="1032944"/>
                          <a:pt x="4352544" y="1024128"/>
                        </a:cubicBezTo>
                        <a:cubicBezTo>
                          <a:pt x="4156436" y="1015312"/>
                          <a:pt x="3931114" y="1004365"/>
                          <a:pt x="3712464" y="1024128"/>
                        </a:cubicBezTo>
                        <a:cubicBezTo>
                          <a:pt x="3493814" y="1043891"/>
                          <a:pt x="3437052" y="1026545"/>
                          <a:pt x="3200400" y="1024128"/>
                        </a:cubicBezTo>
                        <a:cubicBezTo>
                          <a:pt x="2963748" y="1021711"/>
                          <a:pt x="2864624" y="1004544"/>
                          <a:pt x="2560320" y="1024128"/>
                        </a:cubicBezTo>
                        <a:cubicBezTo>
                          <a:pt x="2256016" y="1043712"/>
                          <a:pt x="2229375" y="1000575"/>
                          <a:pt x="1920240" y="1024128"/>
                        </a:cubicBezTo>
                        <a:cubicBezTo>
                          <a:pt x="1611105" y="1047681"/>
                          <a:pt x="1448612" y="1019113"/>
                          <a:pt x="1280160" y="1024128"/>
                        </a:cubicBezTo>
                        <a:cubicBezTo>
                          <a:pt x="1111708" y="1029143"/>
                          <a:pt x="922508" y="1019914"/>
                          <a:pt x="640080" y="1024128"/>
                        </a:cubicBezTo>
                        <a:cubicBezTo>
                          <a:pt x="357652" y="1028342"/>
                          <a:pt x="253574" y="1044160"/>
                          <a:pt x="0" y="1024128"/>
                        </a:cubicBezTo>
                        <a:cubicBezTo>
                          <a:pt x="-2269" y="848950"/>
                          <a:pt x="14764" y="685118"/>
                          <a:pt x="0" y="501823"/>
                        </a:cubicBezTo>
                        <a:cubicBezTo>
                          <a:pt x="-14764" y="318529"/>
                          <a:pt x="23002" y="223198"/>
                          <a:pt x="0" y="0"/>
                        </a:cubicBezTo>
                        <a:close/>
                      </a:path>
                      <a:path w="6400800" h="1024128" stroke="0" extrusionOk="0">
                        <a:moveTo>
                          <a:pt x="0" y="0"/>
                        </a:moveTo>
                        <a:cubicBezTo>
                          <a:pt x="257510" y="5952"/>
                          <a:pt x="323222" y="-23013"/>
                          <a:pt x="576072" y="0"/>
                        </a:cubicBezTo>
                        <a:cubicBezTo>
                          <a:pt x="828922" y="23013"/>
                          <a:pt x="906989" y="-3764"/>
                          <a:pt x="1024128" y="0"/>
                        </a:cubicBezTo>
                        <a:cubicBezTo>
                          <a:pt x="1141267" y="3764"/>
                          <a:pt x="1608844" y="14506"/>
                          <a:pt x="1792224" y="0"/>
                        </a:cubicBezTo>
                        <a:cubicBezTo>
                          <a:pt x="1975604" y="-14506"/>
                          <a:pt x="2125923" y="3677"/>
                          <a:pt x="2368296" y="0"/>
                        </a:cubicBezTo>
                        <a:cubicBezTo>
                          <a:pt x="2610669" y="-3677"/>
                          <a:pt x="2825109" y="26561"/>
                          <a:pt x="2944368" y="0"/>
                        </a:cubicBezTo>
                        <a:cubicBezTo>
                          <a:pt x="3063627" y="-26561"/>
                          <a:pt x="3353138" y="-4308"/>
                          <a:pt x="3712464" y="0"/>
                        </a:cubicBezTo>
                        <a:cubicBezTo>
                          <a:pt x="4071790" y="4308"/>
                          <a:pt x="4009888" y="23758"/>
                          <a:pt x="4224528" y="0"/>
                        </a:cubicBezTo>
                        <a:cubicBezTo>
                          <a:pt x="4439168" y="-23758"/>
                          <a:pt x="4697605" y="-12830"/>
                          <a:pt x="4992624" y="0"/>
                        </a:cubicBezTo>
                        <a:cubicBezTo>
                          <a:pt x="5287643" y="12830"/>
                          <a:pt x="5398489" y="34515"/>
                          <a:pt x="5760720" y="0"/>
                        </a:cubicBezTo>
                        <a:cubicBezTo>
                          <a:pt x="6122951" y="-34515"/>
                          <a:pt x="6246735" y="28921"/>
                          <a:pt x="6400800" y="0"/>
                        </a:cubicBezTo>
                        <a:cubicBezTo>
                          <a:pt x="6379169" y="250330"/>
                          <a:pt x="6388764" y="374694"/>
                          <a:pt x="6400800" y="532547"/>
                        </a:cubicBezTo>
                        <a:cubicBezTo>
                          <a:pt x="6412836" y="690400"/>
                          <a:pt x="6398280" y="916356"/>
                          <a:pt x="6400800" y="1024128"/>
                        </a:cubicBezTo>
                        <a:cubicBezTo>
                          <a:pt x="6284915" y="1021275"/>
                          <a:pt x="6077492" y="1042253"/>
                          <a:pt x="5952744" y="1024128"/>
                        </a:cubicBezTo>
                        <a:cubicBezTo>
                          <a:pt x="5827996" y="1006003"/>
                          <a:pt x="5563410" y="1037273"/>
                          <a:pt x="5184648" y="1024128"/>
                        </a:cubicBezTo>
                        <a:cubicBezTo>
                          <a:pt x="4805886" y="1010983"/>
                          <a:pt x="4901458" y="1045731"/>
                          <a:pt x="4672584" y="1024128"/>
                        </a:cubicBezTo>
                        <a:cubicBezTo>
                          <a:pt x="4443710" y="1002525"/>
                          <a:pt x="4282734" y="1016145"/>
                          <a:pt x="4032504" y="1024128"/>
                        </a:cubicBezTo>
                        <a:cubicBezTo>
                          <a:pt x="3782274" y="1032111"/>
                          <a:pt x="3608184" y="1005870"/>
                          <a:pt x="3264408" y="1024128"/>
                        </a:cubicBezTo>
                        <a:cubicBezTo>
                          <a:pt x="2920632" y="1042386"/>
                          <a:pt x="2836861" y="997002"/>
                          <a:pt x="2624328" y="1024128"/>
                        </a:cubicBezTo>
                        <a:cubicBezTo>
                          <a:pt x="2411795" y="1051254"/>
                          <a:pt x="2380197" y="1041522"/>
                          <a:pt x="2176272" y="1024128"/>
                        </a:cubicBezTo>
                        <a:cubicBezTo>
                          <a:pt x="1972347" y="1006734"/>
                          <a:pt x="1811281" y="1033774"/>
                          <a:pt x="1664208" y="1024128"/>
                        </a:cubicBezTo>
                        <a:cubicBezTo>
                          <a:pt x="1517135" y="1014482"/>
                          <a:pt x="1095838" y="1045874"/>
                          <a:pt x="896112" y="1024128"/>
                        </a:cubicBezTo>
                        <a:cubicBezTo>
                          <a:pt x="696386" y="1002382"/>
                          <a:pt x="368294" y="1032078"/>
                          <a:pt x="0" y="1024128"/>
                        </a:cubicBezTo>
                        <a:cubicBezTo>
                          <a:pt x="11432" y="882552"/>
                          <a:pt x="17460" y="773110"/>
                          <a:pt x="0" y="532547"/>
                        </a:cubicBezTo>
                        <a:cubicBezTo>
                          <a:pt x="-17460" y="291984"/>
                          <a:pt x="-24626" y="195263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txBody>
          <a:bodyPr anchor="ctr">
            <a:normAutofit/>
          </a:bodyPr>
          <a:lstStyle>
            <a:lvl1pPr marL="0" indent="0" algn="ctr">
              <a:buNone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add text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8EC484E3-124A-47D6-8B12-3738DF80AF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114753" y="1822294"/>
            <a:ext cx="474784" cy="474784"/>
            <a:chOff x="1503190" y="2206870"/>
            <a:chExt cx="633045" cy="633045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97047BEA-0185-4428-83CD-C2CCF102CDC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553419" y="2206870"/>
              <a:ext cx="0" cy="633045"/>
            </a:xfrm>
            <a:prstGeom prst="line">
              <a:avLst/>
            </a:prstGeom>
            <a:ln w="76200">
              <a:solidFill>
                <a:schemeClr val="tx2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BB4A0406-8E88-4181-A084-F1E09631C2E4}"/>
                </a:ext>
              </a:extLst>
            </p:cNvPr>
            <p:cNvCxnSpPr>
              <a:cxnSpLocks/>
            </p:cNvCxnSpPr>
            <p:nvPr/>
          </p:nvCxnSpPr>
          <p:spPr>
            <a:xfrm rot="5400000" flipV="1">
              <a:off x="1819713" y="1899583"/>
              <a:ext cx="0" cy="633045"/>
            </a:xfrm>
            <a:prstGeom prst="line">
              <a:avLst/>
            </a:prstGeom>
            <a:ln w="76200">
              <a:solidFill>
                <a:schemeClr val="tx2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3A41340-23BB-4726-9CB7-A4F56882D5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rot="10800000">
            <a:off x="7547978" y="2846422"/>
            <a:ext cx="474784" cy="474784"/>
            <a:chOff x="1511836" y="2206870"/>
            <a:chExt cx="633045" cy="633045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AA46C6C1-5E6D-4844-89AC-AE75A12818E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561884" y="2206870"/>
              <a:ext cx="0" cy="633045"/>
            </a:xfrm>
            <a:prstGeom prst="line">
              <a:avLst/>
            </a:prstGeom>
            <a:ln w="76200">
              <a:solidFill>
                <a:schemeClr val="tx2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CE3B8023-386E-4231-9B54-4F983B4E81D9}"/>
                </a:ext>
              </a:extLst>
            </p:cNvPr>
            <p:cNvCxnSpPr>
              <a:cxnSpLocks/>
            </p:cNvCxnSpPr>
            <p:nvPr/>
          </p:nvCxnSpPr>
          <p:spPr>
            <a:xfrm rot="5400000" flipV="1">
              <a:off x="1828359" y="1899583"/>
              <a:ext cx="0" cy="633045"/>
            </a:xfrm>
            <a:prstGeom prst="line">
              <a:avLst/>
            </a:prstGeom>
            <a:ln w="76200">
              <a:solidFill>
                <a:schemeClr val="tx2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12" name="Page Number">
            <a:extLst>
              <a:ext uri="{FF2B5EF4-FFF2-40B4-BE49-F238E27FC236}">
                <a16:creationId xmlns:a16="http://schemas.microsoft.com/office/drawing/2014/main" id="{EE4A65FC-086F-464B-8207-2570400E7A4A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0" i="0" baseline="0" dirty="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               </a:t>
            </a:r>
            <a:fld id="{F2C1E792-EDA4-4DC5-8412-A2C2E5D30ADF}" type="slidenum">
              <a:rPr lang="en-US" sz="1000" b="0" i="0" baseline="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pPr algn="r" defTabSz="685783">
                <a:defRPr/>
              </a:pPr>
              <a:t>‹#›</a:t>
            </a:fld>
            <a:endParaRPr lang="en-US" sz="1000" b="0" i="0" baseline="0" dirty="0">
              <a:solidFill>
                <a:schemeClr val="tx1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6" name="WSE logo">
            <a:extLst>
              <a:ext uri="{FF2B5EF4-FFF2-40B4-BE49-F238E27FC236}">
                <a16:creationId xmlns:a16="http://schemas.microsoft.com/office/drawing/2014/main" id="{0B81A465-587E-44B8-B00B-02F8C2007E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6550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tems and Text - Sim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">
            <a:extLst>
              <a:ext uri="{FF2B5EF4-FFF2-40B4-BE49-F238E27FC236}">
                <a16:creationId xmlns:a16="http://schemas.microsoft.com/office/drawing/2014/main" id="{A9969320-F42D-4BA1-8841-D6ABE618C3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919" y="107119"/>
            <a:ext cx="8085415" cy="857542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3D29B067-FC08-4D13-A58F-B927560B51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6682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4" name="Item 1 Title">
            <a:extLst>
              <a:ext uri="{FF2B5EF4-FFF2-40B4-BE49-F238E27FC236}">
                <a16:creationId xmlns:a16="http://schemas.microsoft.com/office/drawing/2014/main" id="{9034A217-D3D6-4202-8E9F-F36C90A940A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676897" y="1416362"/>
            <a:ext cx="6942438" cy="3169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6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35" name="Item 1 Text">
            <a:extLst>
              <a:ext uri="{FF2B5EF4-FFF2-40B4-BE49-F238E27FC236}">
                <a16:creationId xmlns:a16="http://schemas.microsoft.com/office/drawing/2014/main" id="{33BAD677-83D8-40A2-BACC-37416269DE02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676897" y="1742835"/>
            <a:ext cx="6942438" cy="54864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2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37" name="Item 2 Text">
            <a:extLst>
              <a:ext uri="{FF2B5EF4-FFF2-40B4-BE49-F238E27FC236}">
                <a16:creationId xmlns:a16="http://schemas.microsoft.com/office/drawing/2014/main" id="{D1C23B3C-B769-45CD-A360-A8F635A4253A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1676897" y="2788039"/>
            <a:ext cx="6942438" cy="54864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2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36" name="Item 2 Title">
            <a:extLst>
              <a:ext uri="{FF2B5EF4-FFF2-40B4-BE49-F238E27FC236}">
                <a16:creationId xmlns:a16="http://schemas.microsoft.com/office/drawing/2014/main" id="{0ADB9006-E953-4BF3-8775-AC491016CA28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676897" y="2465012"/>
            <a:ext cx="6942438" cy="3169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6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38" name="Item 3 Title">
            <a:extLst>
              <a:ext uri="{FF2B5EF4-FFF2-40B4-BE49-F238E27FC236}">
                <a16:creationId xmlns:a16="http://schemas.microsoft.com/office/drawing/2014/main" id="{9F90BECE-4540-471E-8091-719EC4FA05F7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1676897" y="3513663"/>
            <a:ext cx="6942438" cy="3169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6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39" name="Item 3 Text">
            <a:extLst>
              <a:ext uri="{FF2B5EF4-FFF2-40B4-BE49-F238E27FC236}">
                <a16:creationId xmlns:a16="http://schemas.microsoft.com/office/drawing/2014/main" id="{ED72E041-964B-4181-B257-1EE6C8213AA5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1676897" y="3836691"/>
            <a:ext cx="6942438" cy="54864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2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14" name="Page Number">
            <a:extLst>
              <a:ext uri="{FF2B5EF4-FFF2-40B4-BE49-F238E27FC236}">
                <a16:creationId xmlns:a16="http://schemas.microsoft.com/office/drawing/2014/main" id="{FDDCEC8F-2C58-466A-B78D-B21B7AC0B1B6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0" i="0" baseline="0" dirty="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               </a:t>
            </a:r>
            <a:fld id="{F2C1E792-EDA4-4DC5-8412-A2C2E5D30ADF}" type="slidenum">
              <a:rPr lang="en-US" sz="1000" b="0" i="0" baseline="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pPr algn="r" defTabSz="685783">
                <a:defRPr/>
              </a:pPr>
              <a:t>‹#›</a:t>
            </a:fld>
            <a:endParaRPr lang="en-US" sz="1000" b="0" i="0" baseline="0" dirty="0">
              <a:solidFill>
                <a:schemeClr val="tx1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5" name="WSE logo">
            <a:extLst>
              <a:ext uri="{FF2B5EF4-FFF2-40B4-BE49-F238E27FC236}">
                <a16:creationId xmlns:a16="http://schemas.microsoft.com/office/drawing/2014/main" id="{53D41192-9C77-467F-9EF0-3D499A0935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6535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  <p:hf hdr="0" ftr="0" dt="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Items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">
            <a:extLst>
              <a:ext uri="{FF2B5EF4-FFF2-40B4-BE49-F238E27FC236}">
                <a16:creationId xmlns:a16="http://schemas.microsoft.com/office/drawing/2014/main" id="{FD5D22EA-DA0F-4003-95BD-68EF68F107D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919" y="107119"/>
            <a:ext cx="8085415" cy="857542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3D29B067-FC08-4D13-A58F-B927560B51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6682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4" name="Item 1 Title">
            <a:extLst>
              <a:ext uri="{FF2B5EF4-FFF2-40B4-BE49-F238E27FC236}">
                <a16:creationId xmlns:a16="http://schemas.microsoft.com/office/drawing/2014/main" id="{9034A217-D3D6-4202-8E9F-F36C90A940A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676897" y="1416362"/>
            <a:ext cx="2895103" cy="3169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6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35" name="Item 1 Text">
            <a:extLst>
              <a:ext uri="{FF2B5EF4-FFF2-40B4-BE49-F238E27FC236}">
                <a16:creationId xmlns:a16="http://schemas.microsoft.com/office/drawing/2014/main" id="{33BAD677-83D8-40A2-BACC-37416269DE02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676897" y="1742835"/>
            <a:ext cx="2895103" cy="54864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2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36" name="Item 2 Title">
            <a:extLst>
              <a:ext uri="{FF2B5EF4-FFF2-40B4-BE49-F238E27FC236}">
                <a16:creationId xmlns:a16="http://schemas.microsoft.com/office/drawing/2014/main" id="{0ADB9006-E953-4BF3-8775-AC491016CA28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676897" y="2465012"/>
            <a:ext cx="2895103" cy="3169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6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37" name="Item 2 Text">
            <a:extLst>
              <a:ext uri="{FF2B5EF4-FFF2-40B4-BE49-F238E27FC236}">
                <a16:creationId xmlns:a16="http://schemas.microsoft.com/office/drawing/2014/main" id="{D1C23B3C-B769-45CD-A360-A8F635A4253A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1676897" y="2801009"/>
            <a:ext cx="2895103" cy="54864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2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38" name="ITem 3 Title">
            <a:extLst>
              <a:ext uri="{FF2B5EF4-FFF2-40B4-BE49-F238E27FC236}">
                <a16:creationId xmlns:a16="http://schemas.microsoft.com/office/drawing/2014/main" id="{9F90BECE-4540-471E-8091-719EC4FA05F7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1676897" y="3513663"/>
            <a:ext cx="2895103" cy="3169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6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39" name="Item 3 Text">
            <a:extLst>
              <a:ext uri="{FF2B5EF4-FFF2-40B4-BE49-F238E27FC236}">
                <a16:creationId xmlns:a16="http://schemas.microsoft.com/office/drawing/2014/main" id="{ED72E041-964B-4181-B257-1EE6C8213AA5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1676897" y="3849661"/>
            <a:ext cx="2895103" cy="54864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2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40" name="Item 4 Title">
            <a:extLst>
              <a:ext uri="{FF2B5EF4-FFF2-40B4-BE49-F238E27FC236}">
                <a16:creationId xmlns:a16="http://schemas.microsoft.com/office/drawing/2014/main" id="{6C648141-3B1A-4A5B-A08A-B937DA82B379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5724232" y="1416361"/>
            <a:ext cx="2895103" cy="3169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6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41" name="Item 4 Text">
            <a:extLst>
              <a:ext uri="{FF2B5EF4-FFF2-40B4-BE49-F238E27FC236}">
                <a16:creationId xmlns:a16="http://schemas.microsoft.com/office/drawing/2014/main" id="{A46F24BA-C9D1-4501-95F5-C0354BAA510C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5724232" y="1742834"/>
            <a:ext cx="2895103" cy="54854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2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42" name="Item 5 Title">
            <a:extLst>
              <a:ext uri="{FF2B5EF4-FFF2-40B4-BE49-F238E27FC236}">
                <a16:creationId xmlns:a16="http://schemas.microsoft.com/office/drawing/2014/main" id="{199E24F4-ADFC-407D-A87C-57876863862E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5724232" y="2465011"/>
            <a:ext cx="2895103" cy="3169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6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43" name="Item 5 Text">
            <a:extLst>
              <a:ext uri="{FF2B5EF4-FFF2-40B4-BE49-F238E27FC236}">
                <a16:creationId xmlns:a16="http://schemas.microsoft.com/office/drawing/2014/main" id="{06BC9547-5CA5-4871-A52E-478C55785DAA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5724232" y="2801009"/>
            <a:ext cx="2895103" cy="54864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2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44" name="Item 6 Title">
            <a:extLst>
              <a:ext uri="{FF2B5EF4-FFF2-40B4-BE49-F238E27FC236}">
                <a16:creationId xmlns:a16="http://schemas.microsoft.com/office/drawing/2014/main" id="{64F76CE0-35A5-4304-920D-2B9471C0FBDC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5724232" y="3518014"/>
            <a:ext cx="2895103" cy="3169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6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45" name="Item 6 Text">
            <a:extLst>
              <a:ext uri="{FF2B5EF4-FFF2-40B4-BE49-F238E27FC236}">
                <a16:creationId xmlns:a16="http://schemas.microsoft.com/office/drawing/2014/main" id="{DD69F438-DA31-4E08-BF66-576904C0656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5724232" y="3844485"/>
            <a:ext cx="2895103" cy="54864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2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20" name="Page Number">
            <a:extLst>
              <a:ext uri="{FF2B5EF4-FFF2-40B4-BE49-F238E27FC236}">
                <a16:creationId xmlns:a16="http://schemas.microsoft.com/office/drawing/2014/main" id="{9F557C48-BE62-4248-9796-19772B87DE87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0" i="0" baseline="0" dirty="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               </a:t>
            </a:r>
            <a:fld id="{F2C1E792-EDA4-4DC5-8412-A2C2E5D30ADF}" type="slidenum">
              <a:rPr lang="en-US" sz="1000" b="0" i="0" baseline="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pPr algn="r" defTabSz="685783">
                <a:defRPr/>
              </a:pPr>
              <a:t>‹#›</a:t>
            </a:fld>
            <a:endParaRPr lang="en-US" sz="1000" b="0" i="0" baseline="0" dirty="0">
              <a:solidFill>
                <a:schemeClr val="tx1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1" name="WSE logo">
            <a:extLst>
              <a:ext uri="{FF2B5EF4-FFF2-40B4-BE49-F238E27FC236}">
                <a16:creationId xmlns:a16="http://schemas.microsoft.com/office/drawing/2014/main" id="{6CB826C5-83CA-46C3-BD25-55E75A1EF0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384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  <p:hf hdr="0" ftr="0" dt="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Items and Text - Numb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">
            <a:extLst>
              <a:ext uri="{FF2B5EF4-FFF2-40B4-BE49-F238E27FC236}">
                <a16:creationId xmlns:a16="http://schemas.microsoft.com/office/drawing/2014/main" id="{7AA35A02-5774-42F0-A1FA-B29AFC5020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919" y="107117"/>
            <a:ext cx="8085415" cy="857543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1234D5D-7B7D-4750-82D4-FEA47688D8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6682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2" name="Item 1">
            <a:extLst>
              <a:ext uri="{FF2B5EF4-FFF2-40B4-BE49-F238E27FC236}">
                <a16:creationId xmlns:a16="http://schemas.microsoft.com/office/drawing/2014/main" id="{671CE112-5F0A-401E-B99E-912F29D882E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36331" y="1411274"/>
            <a:ext cx="778180" cy="50910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3000" b="1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00</a:t>
            </a:r>
          </a:p>
        </p:txBody>
      </p:sp>
      <p:sp>
        <p:nvSpPr>
          <p:cNvPr id="53" name="Item 1 Title">
            <a:extLst>
              <a:ext uri="{FF2B5EF4-FFF2-40B4-BE49-F238E27FC236}">
                <a16:creationId xmlns:a16="http://schemas.microsoft.com/office/drawing/2014/main" id="{564750F6-2603-4368-BB0A-EA5F9650E23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454034" y="1411274"/>
            <a:ext cx="2670292" cy="50910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16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add title</a:t>
            </a:r>
          </a:p>
        </p:txBody>
      </p:sp>
      <p:sp>
        <p:nvSpPr>
          <p:cNvPr id="49" name="Item 1 Text">
            <a:extLst>
              <a:ext uri="{FF2B5EF4-FFF2-40B4-BE49-F238E27FC236}">
                <a16:creationId xmlns:a16="http://schemas.microsoft.com/office/drawing/2014/main" id="{BEC0F934-9D51-44E6-A53D-A571EEE44F9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36331" y="2244604"/>
            <a:ext cx="3587995" cy="2317872"/>
          </a:xfrm>
          <a:prstGeom prst="rect">
            <a:avLst/>
          </a:prstGeom>
        </p:spPr>
        <p:txBody>
          <a:bodyPr>
            <a:noAutofit/>
          </a:bodyPr>
          <a:lstStyle>
            <a:lvl1pPr marL="227013" indent="-227013" algn="l">
              <a:buClr>
                <a:srgbClr val="092C74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69913" indent="-227013">
              <a:buClr>
                <a:srgbClr val="092C74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rgbClr val="092C74"/>
              </a:buClr>
              <a:defRPr sz="1600"/>
            </a:lvl3pPr>
          </a:lstStyle>
          <a:p>
            <a:pPr lvl="0"/>
            <a:r>
              <a:rPr lang="en-US" noProof="0" dirty="0"/>
              <a:t>Click to add bullets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</p:txBody>
      </p:sp>
      <p:sp>
        <p:nvSpPr>
          <p:cNvPr id="55" name="Item 2">
            <a:extLst>
              <a:ext uri="{FF2B5EF4-FFF2-40B4-BE49-F238E27FC236}">
                <a16:creationId xmlns:a16="http://schemas.microsoft.com/office/drawing/2014/main" id="{2DF5513A-26DB-4BCC-B646-BCE427C05D6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019675" y="1407603"/>
            <a:ext cx="778180" cy="50910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3000" b="1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00</a:t>
            </a:r>
          </a:p>
        </p:txBody>
      </p:sp>
      <p:sp>
        <p:nvSpPr>
          <p:cNvPr id="56" name="Item 2 Title">
            <a:extLst>
              <a:ext uri="{FF2B5EF4-FFF2-40B4-BE49-F238E27FC236}">
                <a16:creationId xmlns:a16="http://schemas.microsoft.com/office/drawing/2014/main" id="{775C0911-DC78-438D-982E-EE27D2BE823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943601" y="1411274"/>
            <a:ext cx="2664068" cy="50910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16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add title</a:t>
            </a:r>
          </a:p>
        </p:txBody>
      </p:sp>
      <p:sp>
        <p:nvSpPr>
          <p:cNvPr id="50" name="Item 2 Text">
            <a:extLst>
              <a:ext uri="{FF2B5EF4-FFF2-40B4-BE49-F238E27FC236}">
                <a16:creationId xmlns:a16="http://schemas.microsoft.com/office/drawing/2014/main" id="{98E448A1-8C8C-453C-90F9-C66DB75DCF3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019675" y="2244604"/>
            <a:ext cx="3587995" cy="2317872"/>
          </a:xfrm>
          <a:prstGeom prst="rect">
            <a:avLst/>
          </a:prstGeom>
        </p:spPr>
        <p:txBody>
          <a:bodyPr>
            <a:noAutofit/>
          </a:bodyPr>
          <a:lstStyle>
            <a:lvl1pPr marL="227013" indent="-227013" algn="l">
              <a:buClr>
                <a:srgbClr val="092C74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69913" indent="-227013">
              <a:buClr>
                <a:srgbClr val="092C74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rgbClr val="092C74"/>
              </a:buClr>
              <a:defRPr sz="1600"/>
            </a:lvl3pPr>
          </a:lstStyle>
          <a:p>
            <a:pPr lvl="0"/>
            <a:r>
              <a:rPr lang="en-US" noProof="0" dirty="0"/>
              <a:t>Click to add bullets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</p:txBody>
      </p:sp>
      <p:sp>
        <p:nvSpPr>
          <p:cNvPr id="13" name="Page Number">
            <a:extLst>
              <a:ext uri="{FF2B5EF4-FFF2-40B4-BE49-F238E27FC236}">
                <a16:creationId xmlns:a16="http://schemas.microsoft.com/office/drawing/2014/main" id="{5C874A4D-437B-47FA-9801-0B5730C4AFA2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0" i="0" baseline="0" dirty="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               </a:t>
            </a:r>
            <a:fld id="{F2C1E792-EDA4-4DC5-8412-A2C2E5D30ADF}" type="slidenum">
              <a:rPr lang="en-US" sz="1000" b="0" i="0" baseline="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pPr algn="r" defTabSz="685783">
                <a:defRPr/>
              </a:pPr>
              <a:t>‹#›</a:t>
            </a:fld>
            <a:endParaRPr lang="en-US" sz="1000" b="0" i="0" baseline="0" dirty="0">
              <a:solidFill>
                <a:schemeClr val="tx1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5" name="WSE logo">
            <a:extLst>
              <a:ext uri="{FF2B5EF4-FFF2-40B4-BE49-F238E27FC236}">
                <a16:creationId xmlns:a16="http://schemas.microsoft.com/office/drawing/2014/main" id="{20DC7941-9718-4A82-83B9-1DDFA28D55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5297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tems and Text - Numb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">
            <a:extLst>
              <a:ext uri="{FF2B5EF4-FFF2-40B4-BE49-F238E27FC236}">
                <a16:creationId xmlns:a16="http://schemas.microsoft.com/office/drawing/2014/main" id="{295453A6-EC5B-4B81-81A5-76D3459C426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919" y="107119"/>
            <a:ext cx="8085415" cy="857542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1234D5D-7B7D-4750-82D4-FEA47688D8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6682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2" name="Item 1">
            <a:extLst>
              <a:ext uri="{FF2B5EF4-FFF2-40B4-BE49-F238E27FC236}">
                <a16:creationId xmlns:a16="http://schemas.microsoft.com/office/drawing/2014/main" id="{671CE112-5F0A-401E-B99E-912F29D882E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36331" y="1411274"/>
            <a:ext cx="778180" cy="50910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3000" b="1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00</a:t>
            </a:r>
          </a:p>
        </p:txBody>
      </p:sp>
      <p:sp>
        <p:nvSpPr>
          <p:cNvPr id="53" name="Item 1 Title">
            <a:extLst>
              <a:ext uri="{FF2B5EF4-FFF2-40B4-BE49-F238E27FC236}">
                <a16:creationId xmlns:a16="http://schemas.microsoft.com/office/drawing/2014/main" id="{564750F6-2603-4368-BB0A-EA5F9650E23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454034" y="1411274"/>
            <a:ext cx="1580401" cy="50910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16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add title</a:t>
            </a:r>
          </a:p>
        </p:txBody>
      </p:sp>
      <p:sp>
        <p:nvSpPr>
          <p:cNvPr id="49" name="Item 1 Text">
            <a:extLst>
              <a:ext uri="{FF2B5EF4-FFF2-40B4-BE49-F238E27FC236}">
                <a16:creationId xmlns:a16="http://schemas.microsoft.com/office/drawing/2014/main" id="{BEC0F934-9D51-44E6-A53D-A571EEE44F9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36331" y="2244604"/>
            <a:ext cx="2498103" cy="2317872"/>
          </a:xfrm>
          <a:prstGeom prst="rect">
            <a:avLst/>
          </a:prstGeom>
        </p:spPr>
        <p:txBody>
          <a:bodyPr>
            <a:noAutofit/>
          </a:bodyPr>
          <a:lstStyle>
            <a:lvl1pPr marL="227013" indent="-227013" algn="l">
              <a:buClr>
                <a:srgbClr val="092C74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69913" indent="-227013">
              <a:buClr>
                <a:srgbClr val="092C74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rgbClr val="092C74"/>
              </a:buClr>
              <a:defRPr sz="1600"/>
            </a:lvl3pPr>
          </a:lstStyle>
          <a:p>
            <a:pPr lvl="0"/>
            <a:r>
              <a:rPr lang="en-US" noProof="0" dirty="0"/>
              <a:t>Click to add bullets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</p:txBody>
      </p:sp>
      <p:sp>
        <p:nvSpPr>
          <p:cNvPr id="55" name="Item 2">
            <a:extLst>
              <a:ext uri="{FF2B5EF4-FFF2-40B4-BE49-F238E27FC236}">
                <a16:creationId xmlns:a16="http://schemas.microsoft.com/office/drawing/2014/main" id="{2DF5513A-26DB-4BCC-B646-BCE427C05D6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322948" y="1411274"/>
            <a:ext cx="778180" cy="50910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3000" b="1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00</a:t>
            </a:r>
          </a:p>
        </p:txBody>
      </p:sp>
      <p:sp>
        <p:nvSpPr>
          <p:cNvPr id="56" name="Item 2 Title">
            <a:extLst>
              <a:ext uri="{FF2B5EF4-FFF2-40B4-BE49-F238E27FC236}">
                <a16:creationId xmlns:a16="http://schemas.microsoft.com/office/drawing/2014/main" id="{775C0911-DC78-438D-982E-EE27D2BE823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240650" y="1411274"/>
            <a:ext cx="1580401" cy="50910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16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add title</a:t>
            </a:r>
          </a:p>
        </p:txBody>
      </p:sp>
      <p:sp>
        <p:nvSpPr>
          <p:cNvPr id="50" name="Item 2 Text">
            <a:extLst>
              <a:ext uri="{FF2B5EF4-FFF2-40B4-BE49-F238E27FC236}">
                <a16:creationId xmlns:a16="http://schemas.microsoft.com/office/drawing/2014/main" id="{98E448A1-8C8C-453C-90F9-C66DB75DCF3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322948" y="2244604"/>
            <a:ext cx="2498103" cy="2317872"/>
          </a:xfrm>
          <a:prstGeom prst="rect">
            <a:avLst/>
          </a:prstGeom>
        </p:spPr>
        <p:txBody>
          <a:bodyPr>
            <a:noAutofit/>
          </a:bodyPr>
          <a:lstStyle>
            <a:lvl1pPr marL="227013" indent="-227013" algn="l">
              <a:buClr>
                <a:srgbClr val="092C74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69913" indent="-227013">
              <a:buClr>
                <a:srgbClr val="092C74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rgbClr val="092C74"/>
              </a:buClr>
              <a:defRPr sz="1600"/>
            </a:lvl3pPr>
          </a:lstStyle>
          <a:p>
            <a:pPr lvl="0"/>
            <a:r>
              <a:rPr lang="en-US" noProof="0" dirty="0"/>
              <a:t>Click to add bullets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</p:txBody>
      </p:sp>
      <p:sp>
        <p:nvSpPr>
          <p:cNvPr id="58" name="Item 3">
            <a:extLst>
              <a:ext uri="{FF2B5EF4-FFF2-40B4-BE49-F238E27FC236}">
                <a16:creationId xmlns:a16="http://schemas.microsoft.com/office/drawing/2014/main" id="{D26DFFB9-1EEE-4955-8A60-F1A0795C397B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109566" y="1411274"/>
            <a:ext cx="778180" cy="50910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3000" b="1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00</a:t>
            </a:r>
          </a:p>
        </p:txBody>
      </p:sp>
      <p:sp>
        <p:nvSpPr>
          <p:cNvPr id="59" name="Item 3 Title">
            <a:extLst>
              <a:ext uri="{FF2B5EF4-FFF2-40B4-BE49-F238E27FC236}">
                <a16:creationId xmlns:a16="http://schemas.microsoft.com/office/drawing/2014/main" id="{6B8167EF-94E2-4549-81E1-E9702B15C161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7027269" y="1411274"/>
            <a:ext cx="1580401" cy="50910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16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add title</a:t>
            </a:r>
          </a:p>
        </p:txBody>
      </p:sp>
      <p:sp>
        <p:nvSpPr>
          <p:cNvPr id="51" name="Item 3 Text">
            <a:extLst>
              <a:ext uri="{FF2B5EF4-FFF2-40B4-BE49-F238E27FC236}">
                <a16:creationId xmlns:a16="http://schemas.microsoft.com/office/drawing/2014/main" id="{475581DD-A85C-4AC1-BF7D-FCB7CF083663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109566" y="2244604"/>
            <a:ext cx="2498103" cy="2317872"/>
          </a:xfrm>
          <a:prstGeom prst="rect">
            <a:avLst/>
          </a:prstGeom>
        </p:spPr>
        <p:txBody>
          <a:bodyPr>
            <a:noAutofit/>
          </a:bodyPr>
          <a:lstStyle>
            <a:lvl1pPr marL="227013" indent="-227013" algn="l">
              <a:buClr>
                <a:srgbClr val="092C74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69913" indent="-227013">
              <a:buClr>
                <a:srgbClr val="092C74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rgbClr val="092C74"/>
              </a:buClr>
              <a:defRPr sz="1600"/>
            </a:lvl3pPr>
          </a:lstStyle>
          <a:p>
            <a:pPr lvl="0"/>
            <a:r>
              <a:rPr lang="en-US" noProof="0" dirty="0"/>
              <a:t>Click to add bullets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</p:txBody>
      </p:sp>
      <p:sp>
        <p:nvSpPr>
          <p:cNvPr id="17" name="Page Number">
            <a:extLst>
              <a:ext uri="{FF2B5EF4-FFF2-40B4-BE49-F238E27FC236}">
                <a16:creationId xmlns:a16="http://schemas.microsoft.com/office/drawing/2014/main" id="{D23960BB-6DCC-47C0-8EE1-1415CC30BBAB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0" i="0" baseline="0" dirty="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               </a:t>
            </a:r>
            <a:fld id="{F2C1E792-EDA4-4DC5-8412-A2C2E5D30ADF}" type="slidenum">
              <a:rPr lang="en-US" sz="1000" b="0" i="0" baseline="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pPr algn="r" defTabSz="685783">
                <a:defRPr/>
              </a:pPr>
              <a:t>‹#›</a:t>
            </a:fld>
            <a:endParaRPr lang="en-US" sz="1000" b="0" i="0" baseline="0" dirty="0">
              <a:solidFill>
                <a:schemeClr val="tx1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8" name="WSE logo">
            <a:extLst>
              <a:ext uri="{FF2B5EF4-FFF2-40B4-BE49-F238E27FC236}">
                <a16:creationId xmlns:a16="http://schemas.microsoft.com/office/drawing/2014/main" id="{80F1C36A-58C0-4A77-B709-5E152A98E6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007880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Items and Text - Sim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">
            <a:extLst>
              <a:ext uri="{FF2B5EF4-FFF2-40B4-BE49-F238E27FC236}">
                <a16:creationId xmlns:a16="http://schemas.microsoft.com/office/drawing/2014/main" id="{562DE9AC-3143-4C46-8BEE-302ABA5A650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919" y="107119"/>
            <a:ext cx="8085415" cy="857542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57C6571-A67F-444A-A354-24A6AEAAE8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6682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4" name="Item 1 Title">
            <a:extLst>
              <a:ext uri="{FF2B5EF4-FFF2-40B4-BE49-F238E27FC236}">
                <a16:creationId xmlns:a16="http://schemas.microsoft.com/office/drawing/2014/main" id="{828417AB-2C14-404F-8453-77B0EEB01EE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36330" y="1463046"/>
            <a:ext cx="1817849" cy="26997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Title Here</a:t>
            </a:r>
          </a:p>
        </p:txBody>
      </p:sp>
      <p:sp>
        <p:nvSpPr>
          <p:cNvPr id="53" name="Item 1 Text">
            <a:extLst>
              <a:ext uri="{FF2B5EF4-FFF2-40B4-BE49-F238E27FC236}">
                <a16:creationId xmlns:a16="http://schemas.microsoft.com/office/drawing/2014/main" id="{5EF51092-4CA9-4A33-86C8-1C731C02A14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36330" y="1947761"/>
            <a:ext cx="1817849" cy="2582141"/>
          </a:xfrm>
          <a:prstGeom prst="rect">
            <a:avLst/>
          </a:prstGeom>
        </p:spPr>
        <p:txBody>
          <a:bodyPr>
            <a:noAutofit/>
          </a:bodyPr>
          <a:lstStyle>
            <a:lvl1pPr marL="117475" indent="-117475" algn="l">
              <a:buClr>
                <a:srgbClr val="092C74"/>
              </a:buClr>
              <a:buFont typeface="Wingdings" panose="05000000000000000000" pitchFamily="2" charset="2"/>
              <a:buChar char="§"/>
              <a:defRPr sz="14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4488" indent="-117475">
              <a:buClr>
                <a:srgbClr val="092C74"/>
              </a:buClr>
              <a:buFont typeface="Courier New" panose="02070309020205020404" pitchFamily="49" charset="0"/>
              <a:buChar char="o"/>
              <a:defRPr sz="1400"/>
            </a:lvl2pPr>
          </a:lstStyle>
          <a:p>
            <a:pPr lvl="0"/>
            <a:r>
              <a:rPr lang="en-US" noProof="0" dirty="0"/>
              <a:t>Click to add bullets</a:t>
            </a:r>
          </a:p>
          <a:p>
            <a:pPr lvl="1"/>
            <a:r>
              <a:rPr lang="en-US" noProof="0" dirty="0"/>
              <a:t>Second level</a:t>
            </a:r>
          </a:p>
        </p:txBody>
      </p:sp>
      <p:sp>
        <p:nvSpPr>
          <p:cNvPr id="56" name="Item 2 Title">
            <a:extLst>
              <a:ext uri="{FF2B5EF4-FFF2-40B4-BE49-F238E27FC236}">
                <a16:creationId xmlns:a16="http://schemas.microsoft.com/office/drawing/2014/main" id="{1DDA60E4-281E-47DA-825D-C391409189E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614968" y="1447994"/>
            <a:ext cx="1817849" cy="26997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Title Here</a:t>
            </a:r>
          </a:p>
        </p:txBody>
      </p:sp>
      <p:sp>
        <p:nvSpPr>
          <p:cNvPr id="55" name="Item 2 Text">
            <a:extLst>
              <a:ext uri="{FF2B5EF4-FFF2-40B4-BE49-F238E27FC236}">
                <a16:creationId xmlns:a16="http://schemas.microsoft.com/office/drawing/2014/main" id="{D5E68B19-4B0E-4A5D-9C14-62AA3BD942B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614968" y="1932709"/>
            <a:ext cx="1817849" cy="2582141"/>
          </a:xfrm>
          <a:prstGeom prst="rect">
            <a:avLst/>
          </a:prstGeom>
        </p:spPr>
        <p:txBody>
          <a:bodyPr>
            <a:noAutofit/>
          </a:bodyPr>
          <a:lstStyle>
            <a:lvl1pPr marL="117475" indent="-117475" algn="l">
              <a:buClr>
                <a:schemeClr val="tx2"/>
              </a:buClr>
              <a:buFont typeface="Wingdings" panose="05000000000000000000" pitchFamily="2" charset="2"/>
              <a:buChar char="§"/>
              <a:defRPr sz="14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4488" indent="-117475">
              <a:buClr>
                <a:schemeClr val="tx2"/>
              </a:buClr>
              <a:buFont typeface="Courier New" panose="02070309020205020404" pitchFamily="49" charset="0"/>
              <a:buChar char="o"/>
              <a:defRPr sz="1400"/>
            </a:lvl2pPr>
          </a:lstStyle>
          <a:p>
            <a:pPr lvl="0"/>
            <a:r>
              <a:rPr lang="en-US" noProof="0"/>
              <a:t>Click to add bullets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58" name="Item 3 Title">
            <a:extLst>
              <a:ext uri="{FF2B5EF4-FFF2-40B4-BE49-F238E27FC236}">
                <a16:creationId xmlns:a16="http://schemas.microsoft.com/office/drawing/2014/main" id="{010623E4-A6FF-4A18-B236-B835BC6017F9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693606" y="1447994"/>
            <a:ext cx="1817849" cy="26997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Title Here</a:t>
            </a:r>
          </a:p>
        </p:txBody>
      </p:sp>
      <p:sp>
        <p:nvSpPr>
          <p:cNvPr id="57" name="Item 3 Text">
            <a:extLst>
              <a:ext uri="{FF2B5EF4-FFF2-40B4-BE49-F238E27FC236}">
                <a16:creationId xmlns:a16="http://schemas.microsoft.com/office/drawing/2014/main" id="{EA73AD4B-8431-41F5-9F29-39748C414583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693606" y="1932709"/>
            <a:ext cx="1817849" cy="2582141"/>
          </a:xfrm>
          <a:prstGeom prst="rect">
            <a:avLst/>
          </a:prstGeom>
        </p:spPr>
        <p:txBody>
          <a:bodyPr>
            <a:noAutofit/>
          </a:bodyPr>
          <a:lstStyle>
            <a:lvl1pPr marL="117475" indent="-117475" algn="l">
              <a:buClr>
                <a:srgbClr val="092C74"/>
              </a:buClr>
              <a:buFont typeface="Wingdings" panose="05000000000000000000" pitchFamily="2" charset="2"/>
              <a:buChar char="§"/>
              <a:defRPr sz="14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4488" indent="-117475">
              <a:buClr>
                <a:srgbClr val="092C74"/>
              </a:buClr>
              <a:buFont typeface="Courier New" panose="02070309020205020404" pitchFamily="49" charset="0"/>
              <a:buChar char="o"/>
              <a:defRPr sz="1400"/>
            </a:lvl2pPr>
          </a:lstStyle>
          <a:p>
            <a:pPr lvl="0"/>
            <a:r>
              <a:rPr lang="en-US" noProof="0" dirty="0"/>
              <a:t>Click to add bullets</a:t>
            </a:r>
          </a:p>
          <a:p>
            <a:pPr lvl="1"/>
            <a:r>
              <a:rPr lang="en-US" noProof="0" dirty="0"/>
              <a:t>Second level</a:t>
            </a:r>
          </a:p>
        </p:txBody>
      </p:sp>
      <p:sp>
        <p:nvSpPr>
          <p:cNvPr id="60" name="Item 4 Title">
            <a:extLst>
              <a:ext uri="{FF2B5EF4-FFF2-40B4-BE49-F238E27FC236}">
                <a16:creationId xmlns:a16="http://schemas.microsoft.com/office/drawing/2014/main" id="{F80C40EE-0FC7-4E50-BCBE-6462A3F6A998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789823" y="1447994"/>
            <a:ext cx="1817849" cy="26997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Title Here</a:t>
            </a:r>
          </a:p>
        </p:txBody>
      </p:sp>
      <p:sp>
        <p:nvSpPr>
          <p:cNvPr id="59" name="Item 4 Text">
            <a:extLst>
              <a:ext uri="{FF2B5EF4-FFF2-40B4-BE49-F238E27FC236}">
                <a16:creationId xmlns:a16="http://schemas.microsoft.com/office/drawing/2014/main" id="{62E2E31C-DF1E-436B-AB25-5E4D63D11C11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789823" y="1932709"/>
            <a:ext cx="1817849" cy="2582141"/>
          </a:xfrm>
          <a:prstGeom prst="rect">
            <a:avLst/>
          </a:prstGeom>
        </p:spPr>
        <p:txBody>
          <a:bodyPr>
            <a:noAutofit/>
          </a:bodyPr>
          <a:lstStyle>
            <a:lvl1pPr marL="117475" indent="-117475" algn="l">
              <a:buClr>
                <a:schemeClr val="tx2"/>
              </a:buClr>
              <a:buFont typeface="Wingdings" panose="05000000000000000000" pitchFamily="2" charset="2"/>
              <a:buChar char="§"/>
              <a:defRPr sz="14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4488" indent="-117475">
              <a:buClr>
                <a:schemeClr val="tx2"/>
              </a:buClr>
              <a:buFont typeface="Courier New" panose="02070309020205020404" pitchFamily="49" charset="0"/>
              <a:buChar char="o"/>
              <a:defRPr sz="1400"/>
            </a:lvl2pPr>
          </a:lstStyle>
          <a:p>
            <a:pPr lvl="0"/>
            <a:r>
              <a:rPr lang="en-US" noProof="0"/>
              <a:t>Click to add bullets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14" name="Page Number">
            <a:extLst>
              <a:ext uri="{FF2B5EF4-FFF2-40B4-BE49-F238E27FC236}">
                <a16:creationId xmlns:a16="http://schemas.microsoft.com/office/drawing/2014/main" id="{CF4BC876-D827-4E5E-A572-DF3D59B88245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0" i="0" baseline="0" dirty="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               </a:t>
            </a:r>
            <a:fld id="{F2C1E792-EDA4-4DC5-8412-A2C2E5D30ADF}" type="slidenum">
              <a:rPr lang="en-US" sz="1000" b="0" i="0" baseline="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pPr algn="r" defTabSz="685783">
                <a:defRPr/>
              </a:pPr>
              <a:t>‹#›</a:t>
            </a:fld>
            <a:endParaRPr lang="en-US" sz="1000" b="0" i="0" baseline="0" dirty="0">
              <a:solidFill>
                <a:schemeClr val="tx1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6" name="WSE logo">
            <a:extLst>
              <a:ext uri="{FF2B5EF4-FFF2-40B4-BE49-F238E27FC236}">
                <a16:creationId xmlns:a16="http://schemas.microsoft.com/office/drawing/2014/main" id="{9BB8FB21-BFAB-4131-ADE3-626699BE3E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784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 and Image - Sim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">
            <a:extLst>
              <a:ext uri="{FF2B5EF4-FFF2-40B4-BE49-F238E27FC236}">
                <a16:creationId xmlns:a16="http://schemas.microsoft.com/office/drawing/2014/main" id="{08DC6AAE-017C-4253-840E-AB4D795A3E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2234" y="304800"/>
            <a:ext cx="3607289" cy="890244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8EA6AD7-2136-4D32-B4FA-6F27E804E7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22960" y="1197160"/>
            <a:ext cx="778180" cy="103340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Bullets">
            <a:extLst>
              <a:ext uri="{FF2B5EF4-FFF2-40B4-BE49-F238E27FC236}">
                <a16:creationId xmlns:a16="http://schemas.microsoft.com/office/drawing/2014/main" id="{489A78E5-4DD4-4398-92E6-73293FB04D0D}"/>
              </a:ext>
            </a:extLst>
          </p:cNvPr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732234" y="1545336"/>
            <a:ext cx="3607289" cy="2926080"/>
          </a:xfrm>
          <a:prstGeom prst="rect">
            <a:avLst/>
          </a:prstGeom>
        </p:spPr>
        <p:txBody>
          <a:bodyPr>
            <a:noAutofit/>
          </a:bodyPr>
          <a:lstStyle>
            <a:lvl1pPr marL="230188" indent="-230188">
              <a:spcBef>
                <a:spcPts val="750"/>
              </a:spcBef>
              <a:buClr>
                <a:srgbClr val="092C74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71500" indent="-228600">
              <a:buClr>
                <a:srgbClr val="092C74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rgbClr val="092C74"/>
              </a:buClr>
              <a:defRPr sz="1600"/>
            </a:lvl3pPr>
          </a:lstStyle>
          <a:p>
            <a:pPr lvl="0"/>
            <a:r>
              <a:rPr lang="en-US" noProof="0" dirty="0"/>
              <a:t>Click to add bullets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</p:txBody>
      </p:sp>
      <p:sp>
        <p:nvSpPr>
          <p:cNvPr id="5" name="Picture">
            <a:extLst>
              <a:ext uri="{FF2B5EF4-FFF2-40B4-BE49-F238E27FC236}">
                <a16:creationId xmlns:a16="http://schemas.microsoft.com/office/drawing/2014/main" id="{75B79D34-DFEF-4AC5-AC86-378A247C4C3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804477" y="0"/>
            <a:ext cx="3607289" cy="5143500"/>
          </a:xfrm>
          <a:custGeom>
            <a:avLst/>
            <a:gdLst>
              <a:gd name="connsiteX0" fmla="*/ 0 w 3657600"/>
              <a:gd name="connsiteY0" fmla="*/ 0 h 4343400"/>
              <a:gd name="connsiteX1" fmla="*/ 3657600 w 3657600"/>
              <a:gd name="connsiteY1" fmla="*/ 0 h 4343400"/>
              <a:gd name="connsiteX2" fmla="*/ 3657600 w 3657600"/>
              <a:gd name="connsiteY2" fmla="*/ 4343400 h 4343400"/>
              <a:gd name="connsiteX3" fmla="*/ 0 w 3657600"/>
              <a:gd name="connsiteY3" fmla="*/ 4343400 h 4343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57600" h="4343400">
                <a:moveTo>
                  <a:pt x="0" y="0"/>
                </a:moveTo>
                <a:lnTo>
                  <a:pt x="3657600" y="0"/>
                </a:lnTo>
                <a:lnTo>
                  <a:pt x="3657600" y="4343400"/>
                </a:lnTo>
                <a:lnTo>
                  <a:pt x="0" y="4343400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id-ID"/>
          </a:p>
        </p:txBody>
      </p:sp>
      <p:sp>
        <p:nvSpPr>
          <p:cNvPr id="14" name="Picture Citation">
            <a:extLst>
              <a:ext uri="{FF2B5EF4-FFF2-40B4-BE49-F238E27FC236}">
                <a16:creationId xmlns:a16="http://schemas.microsoft.com/office/drawing/2014/main" id="{355E0E6A-E25B-428F-BA8C-4A0886B089F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371461" y="4860168"/>
            <a:ext cx="1426796" cy="200055"/>
          </a:xfrm>
          <a:prstGeom prst="rect">
            <a:avLst/>
          </a:prstGeom>
        </p:spPr>
        <p:txBody>
          <a:bodyPr anchor="ctr"/>
          <a:lstStyle>
            <a:lvl1pPr algn="r">
              <a:buNone/>
              <a:defRPr sz="1050"/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 dirty="0"/>
              <a:t>(Author, Year)</a:t>
            </a:r>
          </a:p>
        </p:txBody>
      </p:sp>
      <p:pic>
        <p:nvPicPr>
          <p:cNvPr id="9" name="WSE logo">
            <a:extLst>
              <a:ext uri="{FF2B5EF4-FFF2-40B4-BE49-F238E27FC236}">
                <a16:creationId xmlns:a16="http://schemas.microsoft.com/office/drawing/2014/main" id="{D3042606-CA6F-4BC4-80EF-92D44CA318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  <p:sp>
        <p:nvSpPr>
          <p:cNvPr id="12" name="Page Number">
            <a:extLst>
              <a:ext uri="{FF2B5EF4-FFF2-40B4-BE49-F238E27FC236}">
                <a16:creationId xmlns:a16="http://schemas.microsoft.com/office/drawing/2014/main" id="{01F6A14B-EEAE-2542-8809-4C8C18188C92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0" i="0" baseline="0" dirty="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               </a:t>
            </a:r>
            <a:fld id="{F2C1E792-EDA4-4DC5-8412-A2C2E5D30ADF}" type="slidenum">
              <a:rPr lang="en-US" sz="1000" b="0" i="0" baseline="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pPr algn="r" defTabSz="685783">
                <a:defRPr/>
              </a:pPr>
              <a:t>‹#›</a:t>
            </a:fld>
            <a:endParaRPr lang="en-US" sz="1000" b="0" i="0" baseline="0" dirty="0">
              <a:solidFill>
                <a:schemeClr val="tx1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088288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tems and Text - Dark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0D8B841-262A-4B03-B51F-86A89C000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322279"/>
            <a:ext cx="9144000" cy="2743200"/>
          </a:xfrm>
          <a:prstGeom prst="rect">
            <a:avLst/>
          </a:prstGeom>
          <a:solidFill>
            <a:schemeClr val="tx2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35"/>
            <a:endParaRPr lang="uk-UA" sz="1400">
              <a:solidFill>
                <a:srgbClr val="F2F2F5"/>
              </a:solidFill>
              <a:latin typeface="Roboto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582B397-6BB2-4E5C-A669-F186A3D523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6682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Title">
            <a:extLst>
              <a:ext uri="{FF2B5EF4-FFF2-40B4-BE49-F238E27FC236}">
                <a16:creationId xmlns:a16="http://schemas.microsoft.com/office/drawing/2014/main" id="{4AD5310A-E63C-46AA-841F-B738FFBFC09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919" y="107119"/>
            <a:ext cx="8085415" cy="857542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8" name="Item 1 Title">
            <a:extLst>
              <a:ext uri="{FF2B5EF4-FFF2-40B4-BE49-F238E27FC236}">
                <a16:creationId xmlns:a16="http://schemas.microsoft.com/office/drawing/2014/main" id="{5CE35401-0622-4F68-B52B-0F9A26D1D1F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92988" y="2118249"/>
            <a:ext cx="2101790" cy="3169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000" b="1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Item Title</a:t>
            </a:r>
          </a:p>
        </p:txBody>
      </p:sp>
      <p:sp>
        <p:nvSpPr>
          <p:cNvPr id="19" name="Item 1 Text">
            <a:extLst>
              <a:ext uri="{FF2B5EF4-FFF2-40B4-BE49-F238E27FC236}">
                <a16:creationId xmlns:a16="http://schemas.microsoft.com/office/drawing/2014/main" id="{719B202F-5339-48FA-88EA-2887B53BB13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92988" y="2498938"/>
            <a:ext cx="2101791" cy="114913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200" b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20" name="Item 2 Title">
            <a:extLst>
              <a:ext uri="{FF2B5EF4-FFF2-40B4-BE49-F238E27FC236}">
                <a16:creationId xmlns:a16="http://schemas.microsoft.com/office/drawing/2014/main" id="{155CFADC-A293-4DC1-B7C0-7F7CAF86EDE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525730" y="2118249"/>
            <a:ext cx="2101790" cy="3169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000" b="1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Item Title</a:t>
            </a:r>
          </a:p>
        </p:txBody>
      </p:sp>
      <p:sp>
        <p:nvSpPr>
          <p:cNvPr id="21" name="Item 2 Text">
            <a:extLst>
              <a:ext uri="{FF2B5EF4-FFF2-40B4-BE49-F238E27FC236}">
                <a16:creationId xmlns:a16="http://schemas.microsoft.com/office/drawing/2014/main" id="{9BA58F50-BBFB-4D8E-971B-70C7E6E2E1E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525729" y="2498938"/>
            <a:ext cx="2101791" cy="114913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200" b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22" name="Item 3 Title">
            <a:extLst>
              <a:ext uri="{FF2B5EF4-FFF2-40B4-BE49-F238E27FC236}">
                <a16:creationId xmlns:a16="http://schemas.microsoft.com/office/drawing/2014/main" id="{C2583F76-A149-4B1E-B2E1-E81708D7BAC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488014" y="2118249"/>
            <a:ext cx="2101790" cy="3169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000" b="1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Item Title</a:t>
            </a:r>
          </a:p>
        </p:txBody>
      </p:sp>
      <p:sp>
        <p:nvSpPr>
          <p:cNvPr id="23" name="Item 3 Text">
            <a:extLst>
              <a:ext uri="{FF2B5EF4-FFF2-40B4-BE49-F238E27FC236}">
                <a16:creationId xmlns:a16="http://schemas.microsoft.com/office/drawing/2014/main" id="{183F46EB-750F-4011-9A50-C39EEC86CF7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488014" y="2498938"/>
            <a:ext cx="2101791" cy="114913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200" b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15" name="Page Number">
            <a:extLst>
              <a:ext uri="{FF2B5EF4-FFF2-40B4-BE49-F238E27FC236}">
                <a16:creationId xmlns:a16="http://schemas.microsoft.com/office/drawing/2014/main" id="{97A8C763-37D1-4725-B3D2-FC0A67A964F5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0" i="0" baseline="0" dirty="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               </a:t>
            </a:r>
            <a:fld id="{F2C1E792-EDA4-4DC5-8412-A2C2E5D30ADF}" type="slidenum">
              <a:rPr lang="en-US" sz="1000" b="0" i="0" baseline="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pPr algn="r" defTabSz="685783">
                <a:defRPr/>
              </a:pPr>
              <a:t>‹#›</a:t>
            </a:fld>
            <a:endParaRPr lang="en-US" sz="1000" b="0" i="0" baseline="0" dirty="0">
              <a:solidFill>
                <a:schemeClr val="tx1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7" name="WSE logo">
            <a:extLst>
              <a:ext uri="{FF2B5EF4-FFF2-40B4-BE49-F238E27FC236}">
                <a16:creationId xmlns:a16="http://schemas.microsoft.com/office/drawing/2014/main" id="{2EF39E04-01D7-4A82-82EA-2710EF2F19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509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  <p:hf hdr="0" ftr="0" dt="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 Items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1314DC-C137-41F8-98CE-32A5569A34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chemeClr val="tx2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35"/>
            <a:endParaRPr lang="uk-UA" sz="1400">
              <a:solidFill>
                <a:srgbClr val="0A091B"/>
              </a:solidFill>
              <a:latin typeface="Roboto"/>
            </a:endParaRPr>
          </a:p>
        </p:txBody>
      </p:sp>
      <p:sp>
        <p:nvSpPr>
          <p:cNvPr id="18" name="Title">
            <a:extLst>
              <a:ext uri="{FF2B5EF4-FFF2-40B4-BE49-F238E27FC236}">
                <a16:creationId xmlns:a16="http://schemas.microsoft.com/office/drawing/2014/main" id="{41763441-4DFB-415A-8FDD-F25000B4226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9437" y="212651"/>
            <a:ext cx="3706784" cy="868462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C47E358B-7B56-4BC0-B6CA-543BB35648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11480" y="1083327"/>
            <a:ext cx="778180" cy="103340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Picture"/>
          <p:cNvSpPr>
            <a:spLocks noGrp="1"/>
          </p:cNvSpPr>
          <p:nvPr>
            <p:ph type="pic" sz="quarter" idx="12"/>
          </p:nvPr>
        </p:nvSpPr>
        <p:spPr>
          <a:xfrm>
            <a:off x="4572000" y="0"/>
            <a:ext cx="4572000" cy="5143500"/>
          </a:xfrm>
          <a:prstGeom prst="rect">
            <a:avLst/>
          </a:prstGeom>
        </p:spPr>
        <p:txBody>
          <a:bodyPr/>
          <a:lstStyle>
            <a:lvl1pPr>
              <a:buNone/>
              <a:defRPr/>
            </a:lvl1pPr>
          </a:lstStyle>
          <a:p>
            <a:endParaRPr lang="uk-UA" dirty="0"/>
          </a:p>
        </p:txBody>
      </p:sp>
      <p:sp>
        <p:nvSpPr>
          <p:cNvPr id="16" name="Picture Citation">
            <a:extLst>
              <a:ext uri="{FF2B5EF4-FFF2-40B4-BE49-F238E27FC236}">
                <a16:creationId xmlns:a16="http://schemas.microsoft.com/office/drawing/2014/main" id="{90C07639-CECF-46C2-ADBD-7DAC7ABB98B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145204" y="4907946"/>
            <a:ext cx="1426796" cy="200055"/>
          </a:xfrm>
          <a:prstGeom prst="rect">
            <a:avLst/>
          </a:prstGeom>
        </p:spPr>
        <p:txBody>
          <a:bodyPr anchor="ctr"/>
          <a:lstStyle>
            <a:lvl1pPr algn="r">
              <a:buNone/>
              <a:defRPr sz="1050">
                <a:solidFill>
                  <a:schemeClr val="bg1"/>
                </a:solidFill>
              </a:defRPr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 dirty="0"/>
              <a:t>(Author, Year)</a:t>
            </a:r>
          </a:p>
        </p:txBody>
      </p:sp>
      <p:sp>
        <p:nvSpPr>
          <p:cNvPr id="36" name="Item 1 Title">
            <a:extLst>
              <a:ext uri="{FF2B5EF4-FFF2-40B4-BE49-F238E27FC236}">
                <a16:creationId xmlns:a16="http://schemas.microsoft.com/office/drawing/2014/main" id="{5A2FFEA5-78D4-4F42-8199-3E026DEC8F9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414656" y="1428826"/>
            <a:ext cx="2631564" cy="32003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 b="1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add Item 1</a:t>
            </a:r>
          </a:p>
        </p:txBody>
      </p:sp>
      <p:sp>
        <p:nvSpPr>
          <p:cNvPr id="37" name="Item 1 Text">
            <a:extLst>
              <a:ext uri="{FF2B5EF4-FFF2-40B4-BE49-F238E27FC236}">
                <a16:creationId xmlns:a16="http://schemas.microsoft.com/office/drawing/2014/main" id="{227AE2F4-71EB-4595-8BFD-8A2BBCA8FB4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414656" y="1762138"/>
            <a:ext cx="2631564" cy="36576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000" b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38" name="Item 2 Title">
            <a:extLst>
              <a:ext uri="{FF2B5EF4-FFF2-40B4-BE49-F238E27FC236}">
                <a16:creationId xmlns:a16="http://schemas.microsoft.com/office/drawing/2014/main" id="{345A8F90-2745-42D6-A5DD-A6FA8552EB4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414656" y="2322869"/>
            <a:ext cx="2631564" cy="32004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500" b="1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add Item 2</a:t>
            </a:r>
          </a:p>
        </p:txBody>
      </p:sp>
      <p:sp>
        <p:nvSpPr>
          <p:cNvPr id="39" name="Item 2 Text">
            <a:extLst>
              <a:ext uri="{FF2B5EF4-FFF2-40B4-BE49-F238E27FC236}">
                <a16:creationId xmlns:a16="http://schemas.microsoft.com/office/drawing/2014/main" id="{1AD0D53E-20B9-43F3-ADFF-9C23B04A85D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414656" y="2658089"/>
            <a:ext cx="2631564" cy="36576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000" b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41" name="Item 3 Title">
            <a:extLst>
              <a:ext uri="{FF2B5EF4-FFF2-40B4-BE49-F238E27FC236}">
                <a16:creationId xmlns:a16="http://schemas.microsoft.com/office/drawing/2014/main" id="{0E415360-5B51-466C-A6F2-E55A2B6F08F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414656" y="3238702"/>
            <a:ext cx="2631564" cy="32004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500" b="1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add Item 3</a:t>
            </a:r>
          </a:p>
        </p:txBody>
      </p:sp>
      <p:sp>
        <p:nvSpPr>
          <p:cNvPr id="42" name="Item 3 Text">
            <a:extLst>
              <a:ext uri="{FF2B5EF4-FFF2-40B4-BE49-F238E27FC236}">
                <a16:creationId xmlns:a16="http://schemas.microsoft.com/office/drawing/2014/main" id="{D3612866-9A4B-4847-A6D5-8268D9C4E07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414656" y="3579468"/>
            <a:ext cx="2631564" cy="36576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000" b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43" name="Item 4 Title">
            <a:extLst>
              <a:ext uri="{FF2B5EF4-FFF2-40B4-BE49-F238E27FC236}">
                <a16:creationId xmlns:a16="http://schemas.microsoft.com/office/drawing/2014/main" id="{3F85E08E-3D8F-4BCA-8B02-B5D69C061E6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414656" y="4153894"/>
            <a:ext cx="2631564" cy="32004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500" b="1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add Item 4</a:t>
            </a:r>
          </a:p>
        </p:txBody>
      </p:sp>
      <p:sp>
        <p:nvSpPr>
          <p:cNvPr id="44" name="Item 4 Text">
            <a:extLst>
              <a:ext uri="{FF2B5EF4-FFF2-40B4-BE49-F238E27FC236}">
                <a16:creationId xmlns:a16="http://schemas.microsoft.com/office/drawing/2014/main" id="{C1F16FCB-5383-489D-9570-344080E60EB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414656" y="4475797"/>
            <a:ext cx="2631564" cy="36576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000" b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4" name="Page Number">
            <a:extLst>
              <a:ext uri="{FF2B5EF4-FFF2-40B4-BE49-F238E27FC236}">
                <a16:creationId xmlns:a16="http://schemas.microsoft.com/office/drawing/2014/main" id="{AD80480C-BCE4-F8AE-1888-D35CDB29D6DE}"/>
              </a:ext>
            </a:extLst>
          </p:cNvPr>
          <p:cNvSpPr txBox="1"/>
          <p:nvPr userDrawn="1"/>
        </p:nvSpPr>
        <p:spPr>
          <a:xfrm>
            <a:off x="-400049" y="4895931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ahoma"/>
                <a:ea typeface="Tahoma" panose="020B0604030504040204" pitchFamily="34" charset="0"/>
                <a:cs typeface="Tahoma" panose="020B0604030504040204" pitchFamily="34" charset="0"/>
              </a:rPr>
              <a:t>                </a:t>
            </a:r>
            <a:fld id="{F2C1E792-EDA4-4DC5-8412-A2C2E5D30ADF}" type="slidenum"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ahoma"/>
                <a:ea typeface="Tahoma" panose="020B0604030504040204" pitchFamily="34" charset="0"/>
                <a:cs typeface="Tahoma" panose="020B0604030504040204" pitchFamily="34" charset="0"/>
              </a:rPr>
              <a:pPr marL="0" marR="0" lvl="0" indent="0" algn="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ahoma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6377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  <p:hf hdr="0" ftr="0" dt="0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 Items and Image - Light Blue">
    <p:bg>
      <p:bgPr>
        <a:solidFill>
          <a:srgbClr val="69AC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">
            <a:extLst>
              <a:ext uri="{FF2B5EF4-FFF2-40B4-BE49-F238E27FC236}">
                <a16:creationId xmlns:a16="http://schemas.microsoft.com/office/drawing/2014/main" id="{22286680-84B1-468A-8675-164CE439317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80016" y="212650"/>
            <a:ext cx="3706784" cy="869809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rgbClr val="092C74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4572000" cy="5143500"/>
          </a:xfrm>
          <a:prstGeom prst="rect">
            <a:avLst/>
          </a:prstGeom>
        </p:spPr>
        <p:txBody>
          <a:bodyPr/>
          <a:lstStyle>
            <a:lvl1pPr>
              <a:buNone/>
              <a:defRPr/>
            </a:lvl1pPr>
          </a:lstStyle>
          <a:p>
            <a:endParaRPr lang="uk-UA" dirty="0"/>
          </a:p>
        </p:txBody>
      </p:sp>
      <p:sp>
        <p:nvSpPr>
          <p:cNvPr id="18" name="Picture Citation">
            <a:extLst>
              <a:ext uri="{FF2B5EF4-FFF2-40B4-BE49-F238E27FC236}">
                <a16:creationId xmlns:a16="http://schemas.microsoft.com/office/drawing/2014/main" id="{13223670-BBEB-4361-8EA3-4E1A5435EEF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572000" y="4860169"/>
            <a:ext cx="1426796" cy="200055"/>
          </a:xfrm>
          <a:prstGeom prst="rect">
            <a:avLst/>
          </a:prstGeom>
        </p:spPr>
        <p:txBody>
          <a:bodyPr anchor="ctr"/>
          <a:lstStyle>
            <a:lvl1pPr algn="l">
              <a:buNone/>
              <a:defRPr sz="1050">
                <a:solidFill>
                  <a:srgbClr val="092C74"/>
                </a:solidFill>
              </a:defRPr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 dirty="0"/>
              <a:t>(Author, Year)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4BBB1EC0-18D2-43C4-9328-501A6434B5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047488" y="1083767"/>
            <a:ext cx="778180" cy="103340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0" name="Item 1 Title">
            <a:extLst>
              <a:ext uri="{FF2B5EF4-FFF2-40B4-BE49-F238E27FC236}">
                <a16:creationId xmlns:a16="http://schemas.microsoft.com/office/drawing/2014/main" id="{BF4C2CE7-8EAB-4C95-B1DF-56077F3C7D9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700906" y="1428826"/>
            <a:ext cx="2631564" cy="32003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 b="1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add Item 1</a:t>
            </a:r>
          </a:p>
        </p:txBody>
      </p:sp>
      <p:sp>
        <p:nvSpPr>
          <p:cNvPr id="31" name="Item 1 Text">
            <a:extLst>
              <a:ext uri="{FF2B5EF4-FFF2-40B4-BE49-F238E27FC236}">
                <a16:creationId xmlns:a16="http://schemas.microsoft.com/office/drawing/2014/main" id="{E625F40A-7E88-4825-BA8B-6E8F98F70D5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700906" y="1762138"/>
            <a:ext cx="2631564" cy="36576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000" b="0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32" name="Item 2 Title">
            <a:extLst>
              <a:ext uri="{FF2B5EF4-FFF2-40B4-BE49-F238E27FC236}">
                <a16:creationId xmlns:a16="http://schemas.microsoft.com/office/drawing/2014/main" id="{EAF7F9B1-5558-4A7E-91C6-7DB8DC4B3ED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700906" y="2322869"/>
            <a:ext cx="2631564" cy="32004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500" b="1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add Item 2</a:t>
            </a:r>
          </a:p>
        </p:txBody>
      </p:sp>
      <p:sp>
        <p:nvSpPr>
          <p:cNvPr id="33" name="Item 2 Text">
            <a:extLst>
              <a:ext uri="{FF2B5EF4-FFF2-40B4-BE49-F238E27FC236}">
                <a16:creationId xmlns:a16="http://schemas.microsoft.com/office/drawing/2014/main" id="{8A58E8F1-F71E-4337-A348-930BBBE80E8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700906" y="2658089"/>
            <a:ext cx="2631564" cy="36576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000" b="0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34" name="Item 3 Title">
            <a:extLst>
              <a:ext uri="{FF2B5EF4-FFF2-40B4-BE49-F238E27FC236}">
                <a16:creationId xmlns:a16="http://schemas.microsoft.com/office/drawing/2014/main" id="{B7ACD949-03A3-43F6-ACE5-5D98460782A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700906" y="3238702"/>
            <a:ext cx="2631564" cy="32004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500" b="1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add Item 3</a:t>
            </a:r>
          </a:p>
        </p:txBody>
      </p:sp>
      <p:sp>
        <p:nvSpPr>
          <p:cNvPr id="35" name="Item 3 Text">
            <a:extLst>
              <a:ext uri="{FF2B5EF4-FFF2-40B4-BE49-F238E27FC236}">
                <a16:creationId xmlns:a16="http://schemas.microsoft.com/office/drawing/2014/main" id="{10259CDC-B4C8-4DEE-9798-0066E12E950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700906" y="3579468"/>
            <a:ext cx="2631564" cy="36576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000" b="0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36" name="Item 4 Title">
            <a:extLst>
              <a:ext uri="{FF2B5EF4-FFF2-40B4-BE49-F238E27FC236}">
                <a16:creationId xmlns:a16="http://schemas.microsoft.com/office/drawing/2014/main" id="{12305E31-24E6-4A77-886F-5014FEE1736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700906" y="4153894"/>
            <a:ext cx="2631564" cy="32004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500" b="1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add Item 4</a:t>
            </a:r>
          </a:p>
        </p:txBody>
      </p:sp>
      <p:sp>
        <p:nvSpPr>
          <p:cNvPr id="37" name="Item 4 Text">
            <a:extLst>
              <a:ext uri="{FF2B5EF4-FFF2-40B4-BE49-F238E27FC236}">
                <a16:creationId xmlns:a16="http://schemas.microsoft.com/office/drawing/2014/main" id="{FDA9282E-D47F-4C92-9C94-945CC2D37AA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700906" y="4475797"/>
            <a:ext cx="2631564" cy="36576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000" b="0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16" name="Page Number">
            <a:extLst>
              <a:ext uri="{FF2B5EF4-FFF2-40B4-BE49-F238E27FC236}">
                <a16:creationId xmlns:a16="http://schemas.microsoft.com/office/drawing/2014/main" id="{1EFCF2D6-1B7A-475C-8D39-C1DC70050108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0" i="0" baseline="0" dirty="0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               </a:t>
            </a:r>
            <a:fld id="{F2C1E792-EDA4-4DC5-8412-A2C2E5D30ADF}" type="slidenum">
              <a:rPr lang="en-US" sz="1000" b="0" i="0" baseline="0">
                <a:solidFill>
                  <a:srgbClr val="092C74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pPr algn="r" defTabSz="685783">
                <a:defRPr/>
              </a:pPr>
              <a:t>‹#›</a:t>
            </a:fld>
            <a:endParaRPr lang="en-US" sz="1000" b="0" i="0" baseline="0" dirty="0">
              <a:solidFill>
                <a:srgbClr val="092C74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7611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  <p:hf hdr="0" ftr="0" dt="0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2 Items and Text - Numb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">
            <a:extLst>
              <a:ext uri="{FF2B5EF4-FFF2-40B4-BE49-F238E27FC236}">
                <a16:creationId xmlns:a16="http://schemas.microsoft.com/office/drawing/2014/main" id="{3FC4CE32-48E2-3B4B-A344-FA1B60CC379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919" y="107119"/>
            <a:ext cx="8085415" cy="857542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1234D5D-7B7D-4750-82D4-FEA47688D8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6682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2" name="Item 1">
            <a:extLst>
              <a:ext uri="{FF2B5EF4-FFF2-40B4-BE49-F238E27FC236}">
                <a16:creationId xmlns:a16="http://schemas.microsoft.com/office/drawing/2014/main" id="{671CE112-5F0A-401E-B99E-912F29D882E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33919" y="1125404"/>
            <a:ext cx="3587994" cy="509105"/>
          </a:xfrm>
          <a:prstGeom prst="rect">
            <a:avLst/>
          </a:prstGeom>
          <a:solidFill>
            <a:schemeClr val="tx2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49" name="Item 1 Text">
            <a:extLst>
              <a:ext uri="{FF2B5EF4-FFF2-40B4-BE49-F238E27FC236}">
                <a16:creationId xmlns:a16="http://schemas.microsoft.com/office/drawing/2014/main" id="{BEC0F934-9D51-44E6-A53D-A571EEE44F9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33919" y="1732115"/>
            <a:ext cx="3587995" cy="2955829"/>
          </a:xfrm>
          <a:prstGeom prst="rect">
            <a:avLst/>
          </a:prstGeom>
          <a:ln w="6350">
            <a:solidFill>
              <a:schemeClr val="bg2"/>
            </a:solidFill>
          </a:ln>
        </p:spPr>
        <p:txBody>
          <a:bodyPr>
            <a:noAutofit/>
          </a:bodyPr>
          <a:lstStyle>
            <a:lvl1pPr marL="227013" indent="-227013" algn="l">
              <a:buClr>
                <a:srgbClr val="092C74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69913" indent="-227013">
              <a:buClr>
                <a:srgbClr val="092C74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rgbClr val="092C74"/>
              </a:buClr>
              <a:defRPr sz="1600"/>
            </a:lvl3pPr>
          </a:lstStyle>
          <a:p>
            <a:pPr lvl="0"/>
            <a:r>
              <a:rPr lang="en-US" dirty="0"/>
              <a:t>Click to add bullets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5" name="Item 2">
            <a:extLst>
              <a:ext uri="{FF2B5EF4-FFF2-40B4-BE49-F238E27FC236}">
                <a16:creationId xmlns:a16="http://schemas.microsoft.com/office/drawing/2014/main" id="{2DF5513A-26DB-4BCC-B646-BCE427C05D6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017263" y="1121733"/>
            <a:ext cx="3587994" cy="509105"/>
          </a:xfrm>
          <a:prstGeom prst="rect">
            <a:avLst/>
          </a:prstGeom>
          <a:solidFill>
            <a:schemeClr val="tx2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50" name="Item 2 Text">
            <a:extLst>
              <a:ext uri="{FF2B5EF4-FFF2-40B4-BE49-F238E27FC236}">
                <a16:creationId xmlns:a16="http://schemas.microsoft.com/office/drawing/2014/main" id="{98E448A1-8C8C-453C-90F9-C66DB75DCF3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017263" y="1732115"/>
            <a:ext cx="3587995" cy="2955829"/>
          </a:xfrm>
          <a:prstGeom prst="rect">
            <a:avLst/>
          </a:prstGeom>
          <a:ln w="6350">
            <a:solidFill>
              <a:schemeClr val="bg2"/>
            </a:solidFill>
          </a:ln>
        </p:spPr>
        <p:txBody>
          <a:bodyPr>
            <a:noAutofit/>
          </a:bodyPr>
          <a:lstStyle>
            <a:lvl1pPr marL="227013" indent="-227013" algn="l">
              <a:buClr>
                <a:srgbClr val="092C74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69913" indent="-227013">
              <a:buClr>
                <a:srgbClr val="092C74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rgbClr val="092C74"/>
              </a:buClr>
              <a:defRPr sz="1600"/>
            </a:lvl3pPr>
          </a:lstStyle>
          <a:p>
            <a:pPr lvl="0"/>
            <a:r>
              <a:rPr lang="en-US" dirty="0"/>
              <a:t>Click to add bullets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3" name="Page Number">
            <a:extLst>
              <a:ext uri="{FF2B5EF4-FFF2-40B4-BE49-F238E27FC236}">
                <a16:creationId xmlns:a16="http://schemas.microsoft.com/office/drawing/2014/main" id="{5C874A4D-437B-47FA-9801-0B5730C4AFA2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/>
                <a:ea typeface="Tahoma" panose="020B0604030504040204" pitchFamily="34" charset="0"/>
                <a:cs typeface="Tahoma" panose="020B0604030504040204" pitchFamily="34" charset="0"/>
              </a:rPr>
              <a:t>                </a:t>
            </a:r>
            <a:fld id="{F2C1E792-EDA4-4DC5-8412-A2C2E5D30ADF}" type="slidenum"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/>
                <a:ea typeface="Tahoma" panose="020B0604030504040204" pitchFamily="34" charset="0"/>
                <a:cs typeface="Tahoma" panose="020B0604030504040204" pitchFamily="34" charset="0"/>
              </a:rPr>
              <a:pPr marL="0" marR="0" lvl="0" indent="0" algn="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ahoma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5" name="WSE logo">
            <a:extLst>
              <a:ext uri="{FF2B5EF4-FFF2-40B4-BE49-F238E27FC236}">
                <a16:creationId xmlns:a16="http://schemas.microsoft.com/office/drawing/2014/main" id="{20DC7941-9718-4A82-83B9-1DDFA28D55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76191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3 Items and Text - Numb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">
            <a:extLst>
              <a:ext uri="{FF2B5EF4-FFF2-40B4-BE49-F238E27FC236}">
                <a16:creationId xmlns:a16="http://schemas.microsoft.com/office/drawing/2014/main" id="{B452B98A-49AE-D745-88D4-EBD54A1A32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919" y="107119"/>
            <a:ext cx="8085415" cy="857542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1234D5D-7B7D-4750-82D4-FEA47688D8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6682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2" name="Item 1">
            <a:extLst>
              <a:ext uri="{FF2B5EF4-FFF2-40B4-BE49-F238E27FC236}">
                <a16:creationId xmlns:a16="http://schemas.microsoft.com/office/drawing/2014/main" id="{671CE112-5F0A-401E-B99E-912F29D882E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36330" y="1190555"/>
            <a:ext cx="2498103" cy="509105"/>
          </a:xfrm>
          <a:prstGeom prst="rect">
            <a:avLst/>
          </a:prstGeom>
          <a:solidFill>
            <a:schemeClr val="tx2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49" name="Item 1 Text">
            <a:extLst>
              <a:ext uri="{FF2B5EF4-FFF2-40B4-BE49-F238E27FC236}">
                <a16:creationId xmlns:a16="http://schemas.microsoft.com/office/drawing/2014/main" id="{BEC0F934-9D51-44E6-A53D-A571EEE44F9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36331" y="1820193"/>
            <a:ext cx="2498103" cy="2742283"/>
          </a:xfrm>
          <a:prstGeom prst="rect">
            <a:avLst/>
          </a:prstGeom>
          <a:ln w="6350">
            <a:solidFill>
              <a:schemeClr val="bg2"/>
            </a:solidFill>
          </a:ln>
        </p:spPr>
        <p:txBody>
          <a:bodyPr>
            <a:noAutofit/>
          </a:bodyPr>
          <a:lstStyle>
            <a:lvl1pPr marL="227013" indent="-227013" algn="l">
              <a:buClr>
                <a:srgbClr val="092C74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69913" indent="-227013">
              <a:buClr>
                <a:srgbClr val="092C74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rgbClr val="092C74"/>
              </a:buClr>
              <a:defRPr sz="1600"/>
            </a:lvl3pPr>
          </a:lstStyle>
          <a:p>
            <a:pPr lvl="0"/>
            <a:r>
              <a:rPr lang="en-US" dirty="0"/>
              <a:t>Click to add bullets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5" name="Item 2">
            <a:extLst>
              <a:ext uri="{FF2B5EF4-FFF2-40B4-BE49-F238E27FC236}">
                <a16:creationId xmlns:a16="http://schemas.microsoft.com/office/drawing/2014/main" id="{2DF5513A-26DB-4BCC-B646-BCE427C05D6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322947" y="1190555"/>
            <a:ext cx="2498103" cy="509105"/>
          </a:xfrm>
          <a:prstGeom prst="rect">
            <a:avLst/>
          </a:prstGeom>
          <a:solidFill>
            <a:schemeClr val="tx2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50" name="Item 2 Text">
            <a:extLst>
              <a:ext uri="{FF2B5EF4-FFF2-40B4-BE49-F238E27FC236}">
                <a16:creationId xmlns:a16="http://schemas.microsoft.com/office/drawing/2014/main" id="{98E448A1-8C8C-453C-90F9-C66DB75DCF3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322948" y="1820193"/>
            <a:ext cx="2498103" cy="2742283"/>
          </a:xfrm>
          <a:prstGeom prst="rect">
            <a:avLst/>
          </a:prstGeom>
          <a:ln w="6350">
            <a:solidFill>
              <a:schemeClr val="bg2"/>
            </a:solidFill>
          </a:ln>
        </p:spPr>
        <p:txBody>
          <a:bodyPr>
            <a:noAutofit/>
          </a:bodyPr>
          <a:lstStyle>
            <a:lvl1pPr marL="227013" indent="-227013" algn="l">
              <a:buClr>
                <a:srgbClr val="092C74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69913" indent="-227013">
              <a:buClr>
                <a:srgbClr val="092C74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rgbClr val="092C74"/>
              </a:buClr>
              <a:defRPr sz="1600"/>
            </a:lvl3pPr>
          </a:lstStyle>
          <a:p>
            <a:pPr lvl="0"/>
            <a:r>
              <a:rPr lang="en-US" dirty="0"/>
              <a:t>Click to add bullets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8" name="Item 3">
            <a:extLst>
              <a:ext uri="{FF2B5EF4-FFF2-40B4-BE49-F238E27FC236}">
                <a16:creationId xmlns:a16="http://schemas.microsoft.com/office/drawing/2014/main" id="{D26DFFB9-1EEE-4955-8A60-F1A0795C397B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109565" y="1190555"/>
            <a:ext cx="2498103" cy="509105"/>
          </a:xfrm>
          <a:prstGeom prst="rect">
            <a:avLst/>
          </a:prstGeom>
          <a:solidFill>
            <a:schemeClr val="tx2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51" name="Item 3 Text">
            <a:extLst>
              <a:ext uri="{FF2B5EF4-FFF2-40B4-BE49-F238E27FC236}">
                <a16:creationId xmlns:a16="http://schemas.microsoft.com/office/drawing/2014/main" id="{475581DD-A85C-4AC1-BF7D-FCB7CF083663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109566" y="1820193"/>
            <a:ext cx="2498103" cy="2742283"/>
          </a:xfrm>
          <a:prstGeom prst="rect">
            <a:avLst/>
          </a:prstGeom>
          <a:ln w="6350">
            <a:solidFill>
              <a:schemeClr val="bg2"/>
            </a:solidFill>
          </a:ln>
        </p:spPr>
        <p:txBody>
          <a:bodyPr>
            <a:noAutofit/>
          </a:bodyPr>
          <a:lstStyle>
            <a:lvl1pPr marL="227013" indent="-227013" algn="l">
              <a:buClr>
                <a:srgbClr val="092C74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69913" indent="-227013">
              <a:buClr>
                <a:srgbClr val="092C74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rgbClr val="092C74"/>
              </a:buClr>
              <a:defRPr sz="1600"/>
            </a:lvl3pPr>
          </a:lstStyle>
          <a:p>
            <a:pPr lvl="0"/>
            <a:r>
              <a:rPr lang="en-US" dirty="0"/>
              <a:t>Click to add bullets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7" name="Page Number">
            <a:extLst>
              <a:ext uri="{FF2B5EF4-FFF2-40B4-BE49-F238E27FC236}">
                <a16:creationId xmlns:a16="http://schemas.microsoft.com/office/drawing/2014/main" id="{D23960BB-6DCC-47C0-8EE1-1415CC30BBAB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/>
                <a:ea typeface="Tahoma" panose="020B0604030504040204" pitchFamily="34" charset="0"/>
                <a:cs typeface="Tahoma" panose="020B0604030504040204" pitchFamily="34" charset="0"/>
              </a:rPr>
              <a:t>                </a:t>
            </a:r>
            <a:fld id="{F2C1E792-EDA4-4DC5-8412-A2C2E5D30ADF}" type="slidenum"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/>
                <a:ea typeface="Tahoma" panose="020B0604030504040204" pitchFamily="34" charset="0"/>
                <a:cs typeface="Tahoma" panose="020B0604030504040204" pitchFamily="34" charset="0"/>
              </a:rPr>
              <a:pPr marL="0" marR="0" lvl="0" indent="0" algn="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ahoma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8" name="WSE logo">
            <a:extLst>
              <a:ext uri="{FF2B5EF4-FFF2-40B4-BE49-F238E27FC236}">
                <a16:creationId xmlns:a16="http://schemas.microsoft.com/office/drawing/2014/main" id="{80F1C36A-58C0-4A77-B709-5E152A98E6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20876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Items and Text - Sim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">
            <a:extLst>
              <a:ext uri="{FF2B5EF4-FFF2-40B4-BE49-F238E27FC236}">
                <a16:creationId xmlns:a16="http://schemas.microsoft.com/office/drawing/2014/main" id="{E5F8C0C4-F46E-7C48-AC3A-8898F331F8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919" y="107119"/>
            <a:ext cx="8085415" cy="857542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57C6571-A67F-444A-A354-24A6AEAAE8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6682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4" name="Item 1 Title">
            <a:extLst>
              <a:ext uri="{FF2B5EF4-FFF2-40B4-BE49-F238E27FC236}">
                <a16:creationId xmlns:a16="http://schemas.microsoft.com/office/drawing/2014/main" id="{828417AB-2C14-404F-8453-77B0EEB01EE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36330" y="1147734"/>
            <a:ext cx="1817849" cy="269978"/>
          </a:xfrm>
          <a:prstGeom prst="rect">
            <a:avLst/>
          </a:prstGeom>
          <a:solidFill>
            <a:schemeClr val="tx2"/>
          </a:solidFill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Title Here</a:t>
            </a:r>
          </a:p>
        </p:txBody>
      </p:sp>
      <p:sp>
        <p:nvSpPr>
          <p:cNvPr id="53" name="Item 1 Text">
            <a:extLst>
              <a:ext uri="{FF2B5EF4-FFF2-40B4-BE49-F238E27FC236}">
                <a16:creationId xmlns:a16="http://schemas.microsoft.com/office/drawing/2014/main" id="{5EF51092-4CA9-4A33-86C8-1C731C02A14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36330" y="1585735"/>
            <a:ext cx="1817849" cy="2944168"/>
          </a:xfrm>
          <a:prstGeom prst="rect">
            <a:avLst/>
          </a:prstGeom>
          <a:ln w="6350">
            <a:solidFill>
              <a:schemeClr val="bg2"/>
            </a:solidFill>
          </a:ln>
        </p:spPr>
        <p:txBody>
          <a:bodyPr>
            <a:noAutofit/>
          </a:bodyPr>
          <a:lstStyle>
            <a:lvl1pPr marL="117475" indent="-117475" algn="l">
              <a:buClr>
                <a:srgbClr val="092C74"/>
              </a:buClr>
              <a:buFont typeface="Wingdings" panose="05000000000000000000" pitchFamily="2" charset="2"/>
              <a:buChar char="§"/>
              <a:defRPr sz="14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4488" indent="-117475">
              <a:buClr>
                <a:srgbClr val="092C74"/>
              </a:buClr>
              <a:buFont typeface="Courier New" panose="02070309020205020404" pitchFamily="49" charset="0"/>
              <a:buChar char="o"/>
              <a:defRPr sz="1400"/>
            </a:lvl2pPr>
          </a:lstStyle>
          <a:p>
            <a:pPr lvl="0"/>
            <a:r>
              <a:rPr lang="en-US" dirty="0"/>
              <a:t>Click to add bullets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56" name="Item 2 Title">
            <a:extLst>
              <a:ext uri="{FF2B5EF4-FFF2-40B4-BE49-F238E27FC236}">
                <a16:creationId xmlns:a16="http://schemas.microsoft.com/office/drawing/2014/main" id="{1DDA60E4-281E-47DA-825D-C391409189E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614968" y="1132682"/>
            <a:ext cx="1817849" cy="269978"/>
          </a:xfrm>
          <a:prstGeom prst="rect">
            <a:avLst/>
          </a:prstGeom>
          <a:solidFill>
            <a:schemeClr val="tx2"/>
          </a:solidFill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Title Here</a:t>
            </a:r>
          </a:p>
        </p:txBody>
      </p:sp>
      <p:sp>
        <p:nvSpPr>
          <p:cNvPr id="55" name="Item 2 Text">
            <a:extLst>
              <a:ext uri="{FF2B5EF4-FFF2-40B4-BE49-F238E27FC236}">
                <a16:creationId xmlns:a16="http://schemas.microsoft.com/office/drawing/2014/main" id="{D5E68B19-4B0E-4A5D-9C14-62AA3BD942B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614968" y="1570683"/>
            <a:ext cx="1817849" cy="2944168"/>
          </a:xfrm>
          <a:prstGeom prst="rect">
            <a:avLst/>
          </a:prstGeom>
          <a:ln w="6350">
            <a:solidFill>
              <a:schemeClr val="bg2"/>
            </a:solidFill>
          </a:ln>
        </p:spPr>
        <p:txBody>
          <a:bodyPr>
            <a:noAutofit/>
          </a:bodyPr>
          <a:lstStyle>
            <a:lvl1pPr marL="117475" indent="-117475" algn="l">
              <a:buClr>
                <a:srgbClr val="092C74"/>
              </a:buClr>
              <a:buFont typeface="Wingdings" panose="05000000000000000000" pitchFamily="2" charset="2"/>
              <a:buChar char="§"/>
              <a:defRPr sz="14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4488" indent="-117475">
              <a:buClr>
                <a:schemeClr val="tx2"/>
              </a:buClr>
              <a:buFont typeface="Courier New" panose="02070309020205020404" pitchFamily="49" charset="0"/>
              <a:buChar char="o"/>
              <a:defRPr sz="1400"/>
            </a:lvl2pPr>
          </a:lstStyle>
          <a:p>
            <a:pPr lvl="0"/>
            <a:r>
              <a:rPr lang="en-US" dirty="0"/>
              <a:t>Click to add bullets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58" name="Item 3 Title">
            <a:extLst>
              <a:ext uri="{FF2B5EF4-FFF2-40B4-BE49-F238E27FC236}">
                <a16:creationId xmlns:a16="http://schemas.microsoft.com/office/drawing/2014/main" id="{010623E4-A6FF-4A18-B236-B835BC6017F9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693606" y="1132682"/>
            <a:ext cx="1817849" cy="269978"/>
          </a:xfrm>
          <a:prstGeom prst="rect">
            <a:avLst/>
          </a:prstGeom>
          <a:solidFill>
            <a:schemeClr val="tx2"/>
          </a:solidFill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Title Here</a:t>
            </a:r>
          </a:p>
        </p:txBody>
      </p:sp>
      <p:sp>
        <p:nvSpPr>
          <p:cNvPr id="57" name="Item 3 Text">
            <a:extLst>
              <a:ext uri="{FF2B5EF4-FFF2-40B4-BE49-F238E27FC236}">
                <a16:creationId xmlns:a16="http://schemas.microsoft.com/office/drawing/2014/main" id="{EA73AD4B-8431-41F5-9F29-39748C414583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693606" y="1570683"/>
            <a:ext cx="1817849" cy="2944168"/>
          </a:xfrm>
          <a:prstGeom prst="rect">
            <a:avLst/>
          </a:prstGeom>
          <a:ln w="6350">
            <a:solidFill>
              <a:schemeClr val="bg2"/>
            </a:solidFill>
          </a:ln>
        </p:spPr>
        <p:txBody>
          <a:bodyPr>
            <a:noAutofit/>
          </a:bodyPr>
          <a:lstStyle>
            <a:lvl1pPr marL="117475" indent="-117475" algn="l">
              <a:buClr>
                <a:srgbClr val="092C74"/>
              </a:buClr>
              <a:buFont typeface="Wingdings" panose="05000000000000000000" pitchFamily="2" charset="2"/>
              <a:buChar char="§"/>
              <a:defRPr sz="14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4488" indent="-117475">
              <a:buClr>
                <a:srgbClr val="092C74"/>
              </a:buClr>
              <a:buFont typeface="Courier New" panose="02070309020205020404" pitchFamily="49" charset="0"/>
              <a:buChar char="o"/>
              <a:defRPr sz="1400"/>
            </a:lvl2pPr>
          </a:lstStyle>
          <a:p>
            <a:pPr lvl="0"/>
            <a:r>
              <a:rPr lang="en-US" dirty="0"/>
              <a:t>Click to add bullets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60" name="Item 4 Title">
            <a:extLst>
              <a:ext uri="{FF2B5EF4-FFF2-40B4-BE49-F238E27FC236}">
                <a16:creationId xmlns:a16="http://schemas.microsoft.com/office/drawing/2014/main" id="{F80C40EE-0FC7-4E50-BCBE-6462A3F6A998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789823" y="1132682"/>
            <a:ext cx="1817849" cy="269978"/>
          </a:xfrm>
          <a:prstGeom prst="rect">
            <a:avLst/>
          </a:prstGeom>
          <a:solidFill>
            <a:schemeClr val="tx2"/>
          </a:solidFill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Title Here</a:t>
            </a:r>
          </a:p>
        </p:txBody>
      </p:sp>
      <p:sp>
        <p:nvSpPr>
          <p:cNvPr id="59" name="Item 4 Text">
            <a:extLst>
              <a:ext uri="{FF2B5EF4-FFF2-40B4-BE49-F238E27FC236}">
                <a16:creationId xmlns:a16="http://schemas.microsoft.com/office/drawing/2014/main" id="{62E2E31C-DF1E-436B-AB25-5E4D63D11C11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789823" y="1570683"/>
            <a:ext cx="1817849" cy="2944168"/>
          </a:xfrm>
          <a:prstGeom prst="rect">
            <a:avLst/>
          </a:prstGeom>
          <a:ln w="6350">
            <a:solidFill>
              <a:schemeClr val="bg2"/>
            </a:solidFill>
          </a:ln>
        </p:spPr>
        <p:txBody>
          <a:bodyPr>
            <a:noAutofit/>
          </a:bodyPr>
          <a:lstStyle>
            <a:lvl1pPr marL="117475" indent="-117475" algn="l">
              <a:buClr>
                <a:srgbClr val="092C74"/>
              </a:buClr>
              <a:buFont typeface="Wingdings" panose="05000000000000000000" pitchFamily="2" charset="2"/>
              <a:buChar char="§"/>
              <a:defRPr sz="14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4488" indent="-117475">
              <a:buClr>
                <a:schemeClr val="tx2"/>
              </a:buClr>
              <a:buFont typeface="Courier New" panose="02070309020205020404" pitchFamily="49" charset="0"/>
              <a:buChar char="o"/>
              <a:defRPr sz="1400"/>
            </a:lvl2pPr>
          </a:lstStyle>
          <a:p>
            <a:pPr lvl="0"/>
            <a:r>
              <a:rPr lang="en-US" dirty="0"/>
              <a:t>Click to add bullets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Page Number">
            <a:extLst>
              <a:ext uri="{FF2B5EF4-FFF2-40B4-BE49-F238E27FC236}">
                <a16:creationId xmlns:a16="http://schemas.microsoft.com/office/drawing/2014/main" id="{CF4BC876-D827-4E5E-A572-DF3D59B88245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/>
                <a:ea typeface="Tahoma" panose="020B0604030504040204" pitchFamily="34" charset="0"/>
                <a:cs typeface="Tahoma" panose="020B0604030504040204" pitchFamily="34" charset="0"/>
              </a:rPr>
              <a:t>                </a:t>
            </a:r>
            <a:fld id="{F2C1E792-EDA4-4DC5-8412-A2C2E5D30ADF}" type="slidenum"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/>
                <a:ea typeface="Tahoma" panose="020B0604030504040204" pitchFamily="34" charset="0"/>
                <a:cs typeface="Tahoma" panose="020B0604030504040204" pitchFamily="34" charset="0"/>
              </a:rPr>
              <a:pPr marL="0" marR="0" lvl="0" indent="0" algn="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ahoma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6" name="WSE logo">
            <a:extLst>
              <a:ext uri="{FF2B5EF4-FFF2-40B4-BE49-F238E27FC236}">
                <a16:creationId xmlns:a16="http://schemas.microsoft.com/office/drawing/2014/main" id="{9BB8FB21-BFAB-4131-ADE3-626699BE3E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65173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4 Items and Text - Sim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">
            <a:extLst>
              <a:ext uri="{FF2B5EF4-FFF2-40B4-BE49-F238E27FC236}">
                <a16:creationId xmlns:a16="http://schemas.microsoft.com/office/drawing/2014/main" id="{A42F6F62-4CCC-134C-94B4-C90A17781E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919" y="107119"/>
            <a:ext cx="8085415" cy="857542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57C6571-A67F-444A-A354-24A6AEAAE8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6682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4" name="Item 1 Title">
            <a:extLst>
              <a:ext uri="{FF2B5EF4-FFF2-40B4-BE49-F238E27FC236}">
                <a16:creationId xmlns:a16="http://schemas.microsoft.com/office/drawing/2014/main" id="{828417AB-2C14-404F-8453-77B0EEB01EE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36245" y="1158793"/>
            <a:ext cx="1554480" cy="269978"/>
          </a:xfrm>
          <a:prstGeom prst="rect">
            <a:avLst/>
          </a:prstGeom>
          <a:solidFill>
            <a:schemeClr val="tx2"/>
          </a:solidFill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Title Here</a:t>
            </a:r>
          </a:p>
        </p:txBody>
      </p:sp>
      <p:sp>
        <p:nvSpPr>
          <p:cNvPr id="18" name="Table or Image">
            <a:extLst>
              <a:ext uri="{FF2B5EF4-FFF2-40B4-BE49-F238E27FC236}">
                <a16:creationId xmlns:a16="http://schemas.microsoft.com/office/drawing/2014/main" id="{DDD4E2F5-1A81-4241-9AE5-D5CFB69EC292}"/>
              </a:ext>
            </a:extLst>
          </p:cNvPr>
          <p:cNvSpPr>
            <a:spLocks noGrp="1"/>
          </p:cNvSpPr>
          <p:nvPr>
            <p:ph sz="quarter" idx="34" hasCustomPrompt="1"/>
          </p:nvPr>
        </p:nvSpPr>
        <p:spPr>
          <a:xfrm>
            <a:off x="136245" y="1585735"/>
            <a:ext cx="1554480" cy="2944167"/>
          </a:xfrm>
          <a:prstGeom prst="rect">
            <a:avLst/>
          </a:prstGeom>
          <a:ln w="12700">
            <a:solidFill>
              <a:schemeClr val="bg2"/>
            </a:solidFill>
          </a:ln>
        </p:spPr>
        <p:txBody>
          <a:bodyPr/>
          <a:lstStyle>
            <a:lvl1pPr marL="112713" indent="-112713">
              <a:buClr>
                <a:srgbClr val="092C74"/>
              </a:buClr>
              <a:buFont typeface="Wingdings" panose="05000000000000000000" pitchFamily="2" charset="2"/>
              <a:buChar char="§"/>
              <a:defRPr sz="1400"/>
            </a:lvl1pPr>
            <a:lvl2pPr marL="568325" indent="-225425">
              <a:buClr>
                <a:schemeClr val="tx2"/>
              </a:buClr>
              <a:buFont typeface="Courier New" panose="02070309020205020404" pitchFamily="49" charset="0"/>
              <a:buChar char="o"/>
              <a:defRPr sz="1800"/>
            </a:lvl2pPr>
            <a:lvl3pPr marL="914400" indent="-228600">
              <a:buClr>
                <a:schemeClr val="tx2"/>
              </a:buClr>
              <a:buFont typeface="Arial" panose="020B0604020202020204" pitchFamily="34" charset="0"/>
              <a:buChar char="•"/>
              <a:defRPr sz="1800"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/>
              <a:t>Click to add first-level bullet or image</a:t>
            </a:r>
          </a:p>
        </p:txBody>
      </p:sp>
      <p:sp>
        <p:nvSpPr>
          <p:cNvPr id="56" name="Item 2 Title">
            <a:extLst>
              <a:ext uri="{FF2B5EF4-FFF2-40B4-BE49-F238E27FC236}">
                <a16:creationId xmlns:a16="http://schemas.microsoft.com/office/drawing/2014/main" id="{1DDA60E4-281E-47DA-825D-C391409189E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940518" y="1177378"/>
            <a:ext cx="1554480" cy="269978"/>
          </a:xfrm>
          <a:prstGeom prst="rect">
            <a:avLst/>
          </a:prstGeom>
          <a:solidFill>
            <a:schemeClr val="tx2"/>
          </a:solidFill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Title Here</a:t>
            </a:r>
          </a:p>
        </p:txBody>
      </p:sp>
      <p:sp>
        <p:nvSpPr>
          <p:cNvPr id="19" name="Table or Image">
            <a:extLst>
              <a:ext uri="{FF2B5EF4-FFF2-40B4-BE49-F238E27FC236}">
                <a16:creationId xmlns:a16="http://schemas.microsoft.com/office/drawing/2014/main" id="{F77511AE-C7BF-5C49-A300-0159E6B307C6}"/>
              </a:ext>
            </a:extLst>
          </p:cNvPr>
          <p:cNvSpPr>
            <a:spLocks noGrp="1"/>
          </p:cNvSpPr>
          <p:nvPr>
            <p:ph sz="quarter" idx="35" hasCustomPrompt="1"/>
          </p:nvPr>
        </p:nvSpPr>
        <p:spPr>
          <a:xfrm>
            <a:off x="1940518" y="1585735"/>
            <a:ext cx="1554480" cy="2944167"/>
          </a:xfrm>
          <a:prstGeom prst="rect">
            <a:avLst/>
          </a:prstGeom>
          <a:ln w="12700">
            <a:solidFill>
              <a:schemeClr val="bg2"/>
            </a:solidFill>
          </a:ln>
        </p:spPr>
        <p:txBody>
          <a:bodyPr/>
          <a:lstStyle>
            <a:lvl1pPr marL="112713" indent="-112713">
              <a:buClr>
                <a:srgbClr val="092C74"/>
              </a:buClr>
              <a:buFont typeface="Wingdings" panose="05000000000000000000" pitchFamily="2" charset="2"/>
              <a:buChar char="§"/>
              <a:defRPr sz="1400"/>
            </a:lvl1pPr>
            <a:lvl2pPr marL="568325" indent="-225425">
              <a:buClr>
                <a:schemeClr val="tx2"/>
              </a:buClr>
              <a:buFont typeface="Courier New" panose="02070309020205020404" pitchFamily="49" charset="0"/>
              <a:buChar char="o"/>
              <a:defRPr sz="1800"/>
            </a:lvl2pPr>
            <a:lvl3pPr marL="914400" indent="-228600">
              <a:buClr>
                <a:schemeClr val="tx2"/>
              </a:buClr>
              <a:buFont typeface="Arial" panose="020B0604020202020204" pitchFamily="34" charset="0"/>
              <a:buChar char="•"/>
              <a:defRPr sz="1800"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/>
              <a:t>Click to add first-level bullet or image</a:t>
            </a:r>
          </a:p>
        </p:txBody>
      </p:sp>
      <p:sp>
        <p:nvSpPr>
          <p:cNvPr id="58" name="Item 3 Title">
            <a:extLst>
              <a:ext uri="{FF2B5EF4-FFF2-40B4-BE49-F238E27FC236}">
                <a16:creationId xmlns:a16="http://schemas.microsoft.com/office/drawing/2014/main" id="{010623E4-A6FF-4A18-B236-B835BC6017F9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755301" y="1161448"/>
            <a:ext cx="1554480" cy="269978"/>
          </a:xfrm>
          <a:prstGeom prst="rect">
            <a:avLst/>
          </a:prstGeom>
          <a:solidFill>
            <a:schemeClr val="tx2"/>
          </a:solidFill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Title Here</a:t>
            </a:r>
          </a:p>
        </p:txBody>
      </p:sp>
      <p:sp>
        <p:nvSpPr>
          <p:cNvPr id="20" name="Table or Image">
            <a:extLst>
              <a:ext uri="{FF2B5EF4-FFF2-40B4-BE49-F238E27FC236}">
                <a16:creationId xmlns:a16="http://schemas.microsoft.com/office/drawing/2014/main" id="{DA770E6D-EA2A-544D-B9F7-A7FC458B64A0}"/>
              </a:ext>
            </a:extLst>
          </p:cNvPr>
          <p:cNvSpPr>
            <a:spLocks noGrp="1"/>
          </p:cNvSpPr>
          <p:nvPr>
            <p:ph sz="quarter" idx="36" hasCustomPrompt="1"/>
          </p:nvPr>
        </p:nvSpPr>
        <p:spPr>
          <a:xfrm>
            <a:off x="3755301" y="1585734"/>
            <a:ext cx="1554480" cy="2944167"/>
          </a:xfrm>
          <a:prstGeom prst="rect">
            <a:avLst/>
          </a:prstGeom>
          <a:ln w="12700">
            <a:solidFill>
              <a:schemeClr val="bg2"/>
            </a:solidFill>
          </a:ln>
        </p:spPr>
        <p:txBody>
          <a:bodyPr/>
          <a:lstStyle>
            <a:lvl1pPr marL="112713" indent="-112713">
              <a:buClr>
                <a:srgbClr val="092C74"/>
              </a:buClr>
              <a:buFont typeface="Wingdings" panose="05000000000000000000" pitchFamily="2" charset="2"/>
              <a:buChar char="§"/>
              <a:defRPr sz="1400"/>
            </a:lvl1pPr>
            <a:lvl2pPr marL="568325" indent="-225425">
              <a:buClr>
                <a:schemeClr val="tx2"/>
              </a:buClr>
              <a:buFont typeface="Courier New" panose="02070309020205020404" pitchFamily="49" charset="0"/>
              <a:buChar char="o"/>
              <a:defRPr sz="1800"/>
            </a:lvl2pPr>
            <a:lvl3pPr marL="914400" indent="-228600">
              <a:buClr>
                <a:schemeClr val="tx2"/>
              </a:buClr>
              <a:buFont typeface="Arial" panose="020B0604020202020204" pitchFamily="34" charset="0"/>
              <a:buChar char="•"/>
              <a:defRPr sz="1800"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/>
              <a:t>Click to add first-level bullet or image</a:t>
            </a:r>
          </a:p>
        </p:txBody>
      </p:sp>
      <p:sp>
        <p:nvSpPr>
          <p:cNvPr id="60" name="Item 4 Title">
            <a:extLst>
              <a:ext uri="{FF2B5EF4-FFF2-40B4-BE49-F238E27FC236}">
                <a16:creationId xmlns:a16="http://schemas.microsoft.com/office/drawing/2014/main" id="{F80C40EE-0FC7-4E50-BCBE-6462A3F6A998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612124" y="1156358"/>
            <a:ext cx="1554480" cy="269978"/>
          </a:xfrm>
          <a:prstGeom prst="rect">
            <a:avLst/>
          </a:prstGeom>
          <a:solidFill>
            <a:schemeClr val="tx2"/>
          </a:solidFill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Title Here</a:t>
            </a:r>
          </a:p>
        </p:txBody>
      </p:sp>
      <p:sp>
        <p:nvSpPr>
          <p:cNvPr id="21" name="Table or Image">
            <a:extLst>
              <a:ext uri="{FF2B5EF4-FFF2-40B4-BE49-F238E27FC236}">
                <a16:creationId xmlns:a16="http://schemas.microsoft.com/office/drawing/2014/main" id="{61CE47B8-4BB9-A84E-869C-30790EAB0AC1}"/>
              </a:ext>
            </a:extLst>
          </p:cNvPr>
          <p:cNvSpPr>
            <a:spLocks noGrp="1"/>
          </p:cNvSpPr>
          <p:nvPr>
            <p:ph sz="quarter" idx="37" hasCustomPrompt="1"/>
          </p:nvPr>
        </p:nvSpPr>
        <p:spPr>
          <a:xfrm>
            <a:off x="5612124" y="1577526"/>
            <a:ext cx="1554480" cy="2944167"/>
          </a:xfrm>
          <a:prstGeom prst="rect">
            <a:avLst/>
          </a:prstGeom>
          <a:ln w="12700">
            <a:solidFill>
              <a:schemeClr val="bg2"/>
            </a:solidFill>
          </a:ln>
        </p:spPr>
        <p:txBody>
          <a:bodyPr/>
          <a:lstStyle>
            <a:lvl1pPr marL="112713" indent="-112713">
              <a:buClr>
                <a:srgbClr val="092C74"/>
              </a:buClr>
              <a:buFont typeface="Wingdings" panose="05000000000000000000" pitchFamily="2" charset="2"/>
              <a:buChar char="§"/>
              <a:defRPr sz="1400"/>
            </a:lvl1pPr>
            <a:lvl2pPr marL="568325" indent="-225425">
              <a:buClr>
                <a:schemeClr val="tx2"/>
              </a:buClr>
              <a:buFont typeface="Courier New" panose="02070309020205020404" pitchFamily="49" charset="0"/>
              <a:buChar char="o"/>
              <a:defRPr sz="1800"/>
            </a:lvl2pPr>
            <a:lvl3pPr marL="914400" indent="-228600">
              <a:buClr>
                <a:schemeClr val="tx2"/>
              </a:buClr>
              <a:buFont typeface="Arial" panose="020B0604020202020204" pitchFamily="34" charset="0"/>
              <a:buChar char="•"/>
              <a:defRPr sz="1800"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/>
              <a:t>Click to add first-level bullet or image</a:t>
            </a:r>
          </a:p>
        </p:txBody>
      </p:sp>
      <p:sp>
        <p:nvSpPr>
          <p:cNvPr id="22" name="Item 4 Title">
            <a:extLst>
              <a:ext uri="{FF2B5EF4-FFF2-40B4-BE49-F238E27FC236}">
                <a16:creationId xmlns:a16="http://schemas.microsoft.com/office/drawing/2014/main" id="{73A9FB82-86AB-A14D-B614-A001BB31BF37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7458437" y="1156358"/>
            <a:ext cx="1554480" cy="269978"/>
          </a:xfrm>
          <a:prstGeom prst="rect">
            <a:avLst/>
          </a:prstGeom>
          <a:solidFill>
            <a:schemeClr val="tx2"/>
          </a:solidFill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Title Here</a:t>
            </a:r>
          </a:p>
        </p:txBody>
      </p:sp>
      <p:sp>
        <p:nvSpPr>
          <p:cNvPr id="23" name="Table or Image">
            <a:extLst>
              <a:ext uri="{FF2B5EF4-FFF2-40B4-BE49-F238E27FC236}">
                <a16:creationId xmlns:a16="http://schemas.microsoft.com/office/drawing/2014/main" id="{F17C3906-CD72-3449-B9D3-E90ED24E9D2A}"/>
              </a:ext>
            </a:extLst>
          </p:cNvPr>
          <p:cNvSpPr>
            <a:spLocks noGrp="1"/>
          </p:cNvSpPr>
          <p:nvPr>
            <p:ph sz="quarter" idx="39" hasCustomPrompt="1"/>
          </p:nvPr>
        </p:nvSpPr>
        <p:spPr>
          <a:xfrm>
            <a:off x="7458437" y="1577525"/>
            <a:ext cx="1554480" cy="2944167"/>
          </a:xfrm>
          <a:prstGeom prst="rect">
            <a:avLst/>
          </a:prstGeom>
          <a:ln w="12700">
            <a:solidFill>
              <a:schemeClr val="bg2"/>
            </a:solidFill>
          </a:ln>
        </p:spPr>
        <p:txBody>
          <a:bodyPr/>
          <a:lstStyle>
            <a:lvl1pPr marL="112713" indent="-112713">
              <a:buClr>
                <a:srgbClr val="092C74"/>
              </a:buClr>
              <a:buFont typeface="Wingdings" panose="05000000000000000000" pitchFamily="2" charset="2"/>
              <a:buChar char="§"/>
              <a:defRPr sz="1400"/>
            </a:lvl1pPr>
            <a:lvl2pPr marL="568325" indent="-225425">
              <a:buClr>
                <a:schemeClr val="tx2"/>
              </a:buClr>
              <a:buFont typeface="Courier New" panose="02070309020205020404" pitchFamily="49" charset="0"/>
              <a:buChar char="o"/>
              <a:defRPr sz="1800"/>
            </a:lvl2pPr>
            <a:lvl3pPr marL="914400" indent="-228600">
              <a:buClr>
                <a:schemeClr val="tx2"/>
              </a:buClr>
              <a:buFont typeface="Arial" panose="020B0604020202020204" pitchFamily="34" charset="0"/>
              <a:buChar char="•"/>
              <a:defRPr sz="1800"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/>
              <a:t>Click to add first-level bullet or image</a:t>
            </a:r>
          </a:p>
        </p:txBody>
      </p:sp>
      <p:pic>
        <p:nvPicPr>
          <p:cNvPr id="16" name="WSE logo">
            <a:extLst>
              <a:ext uri="{FF2B5EF4-FFF2-40B4-BE49-F238E27FC236}">
                <a16:creationId xmlns:a16="http://schemas.microsoft.com/office/drawing/2014/main" id="{9BB8FB21-BFAB-4131-ADE3-626699BE3E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  <p:sp>
        <p:nvSpPr>
          <p:cNvPr id="14" name="Page Number">
            <a:extLst>
              <a:ext uri="{FF2B5EF4-FFF2-40B4-BE49-F238E27FC236}">
                <a16:creationId xmlns:a16="http://schemas.microsoft.com/office/drawing/2014/main" id="{CF4BC876-D827-4E5E-A572-DF3D59B88245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/>
                <a:ea typeface="Tahoma" panose="020B0604030504040204" pitchFamily="34" charset="0"/>
                <a:cs typeface="Tahoma" panose="020B0604030504040204" pitchFamily="34" charset="0"/>
              </a:rPr>
              <a:t>                </a:t>
            </a:r>
            <a:fld id="{F2C1E792-EDA4-4DC5-8412-A2C2E5D30ADF}" type="slidenum"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/>
                <a:ea typeface="Tahoma" panose="020B0604030504040204" pitchFamily="34" charset="0"/>
                <a:cs typeface="Tahoma" panose="020B0604030504040204" pitchFamily="34" charset="0"/>
              </a:rPr>
              <a:pPr marL="0" marR="0" lvl="0" indent="0" algn="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ahoma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755463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Items and Text - Blu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">
            <a:extLst>
              <a:ext uri="{FF2B5EF4-FFF2-40B4-BE49-F238E27FC236}">
                <a16:creationId xmlns:a16="http://schemas.microsoft.com/office/drawing/2014/main" id="{2778FCE4-C62E-45FA-8069-17E0CDE1361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919" y="455555"/>
            <a:ext cx="8085415" cy="509105"/>
          </a:xfrm>
          <a:prstGeom prst="rect">
            <a:avLst/>
          </a:prstGeom>
        </p:spPr>
        <p:txBody>
          <a:bodyPr anchor="ctr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F9DD6EC-3A2E-4812-A2E6-1C882E728C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6682"/>
            <a:ext cx="778180" cy="103340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1" name="Rounded Rectangle 50">
            <a:extLst>
              <a:ext uri="{FF2B5EF4-FFF2-40B4-BE49-F238E27FC236}">
                <a16:creationId xmlns:a16="http://schemas.microsoft.com/office/drawing/2014/main" id="{7911D00D-6CBC-4CBB-BA40-3F7DD5D6EF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1176111"/>
            <a:ext cx="3713441" cy="3523139"/>
          </a:xfrm>
          <a:prstGeom prst="roundRect">
            <a:avLst>
              <a:gd name="adj" fmla="val 9375"/>
            </a:avLst>
          </a:prstGeom>
          <a:solidFill>
            <a:schemeClr val="bg1"/>
          </a:solidFill>
          <a:ln w="38100" cap="flat" cmpd="sng" algn="ctr">
            <a:solidFill>
              <a:schemeClr val="bg1">
                <a:lumMod val="75000"/>
              </a:schemeClr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0287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500" b="0" i="0" u="none" strike="noStrike" kern="0" cap="none" spc="0" normalizeH="0" baseline="0" noProof="0" dirty="0">
              <a:ln>
                <a:noFill/>
              </a:ln>
              <a:solidFill>
                <a:srgbClr val="0A091B"/>
              </a:solidFill>
              <a:effectLst/>
              <a:uLnTx/>
              <a:uFillTx/>
              <a:latin typeface="Roboto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3" name="Freeform 51">
            <a:extLst>
              <a:ext uri="{FF2B5EF4-FFF2-40B4-BE49-F238E27FC236}">
                <a16:creationId xmlns:a16="http://schemas.microsoft.com/office/drawing/2014/main" id="{3070A7B9-8096-4FC1-B9A9-1DC3667A84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79" y="3881340"/>
            <a:ext cx="3713441" cy="830478"/>
          </a:xfrm>
          <a:custGeom>
            <a:avLst/>
            <a:gdLst>
              <a:gd name="connsiteX0" fmla="*/ 0 w 3657600"/>
              <a:gd name="connsiteY0" fmla="*/ 0 h 914400"/>
              <a:gd name="connsiteX1" fmla="*/ 3657600 w 3657600"/>
              <a:gd name="connsiteY1" fmla="*/ 0 h 914400"/>
              <a:gd name="connsiteX2" fmla="*/ 3657600 w 3657600"/>
              <a:gd name="connsiteY2" fmla="*/ 571500 h 914400"/>
              <a:gd name="connsiteX3" fmla="*/ 3314700 w 3657600"/>
              <a:gd name="connsiteY3" fmla="*/ 914400 h 914400"/>
              <a:gd name="connsiteX4" fmla="*/ 342900 w 3657600"/>
              <a:gd name="connsiteY4" fmla="*/ 914400 h 914400"/>
              <a:gd name="connsiteX5" fmla="*/ 0 w 3657600"/>
              <a:gd name="connsiteY5" fmla="*/ 57150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57600" h="914400">
                <a:moveTo>
                  <a:pt x="0" y="0"/>
                </a:moveTo>
                <a:lnTo>
                  <a:pt x="3657600" y="0"/>
                </a:lnTo>
                <a:lnTo>
                  <a:pt x="3657600" y="571500"/>
                </a:lnTo>
                <a:cubicBezTo>
                  <a:pt x="3657600" y="760878"/>
                  <a:pt x="3504078" y="914400"/>
                  <a:pt x="3314700" y="914400"/>
                </a:cubicBezTo>
                <a:lnTo>
                  <a:pt x="342900" y="914400"/>
                </a:lnTo>
                <a:cubicBezTo>
                  <a:pt x="153522" y="914400"/>
                  <a:pt x="0" y="760878"/>
                  <a:pt x="0" y="571500"/>
                </a:cubicBezTo>
                <a:close/>
              </a:path>
            </a:pathLst>
          </a:custGeom>
          <a:solidFill>
            <a:schemeClr val="tx2"/>
          </a:solidFill>
          <a:ln w="25400" cap="flat" cmpd="sng" algn="ctr">
            <a:solidFill>
              <a:schemeClr val="tx2"/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 defTabSz="685835"/>
            <a:endParaRPr lang="uk-UA" sz="1500" b="1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8" name="Item 3 Title">
            <a:extLst>
              <a:ext uri="{FF2B5EF4-FFF2-40B4-BE49-F238E27FC236}">
                <a16:creationId xmlns:a16="http://schemas.microsoft.com/office/drawing/2014/main" id="{CBB1EDA8-6036-4E17-9138-598F3F97F68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40078" y="4096227"/>
            <a:ext cx="3713441" cy="33263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/>
              <a:t>Click to add</a:t>
            </a:r>
          </a:p>
        </p:txBody>
      </p:sp>
      <p:sp>
        <p:nvSpPr>
          <p:cNvPr id="42" name="Item 3 Text">
            <a:extLst>
              <a:ext uri="{FF2B5EF4-FFF2-40B4-BE49-F238E27FC236}">
                <a16:creationId xmlns:a16="http://schemas.microsoft.com/office/drawing/2014/main" id="{39A1E9ED-B596-479E-82B0-63CC2B1444E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86674" y="1308897"/>
            <a:ext cx="3220250" cy="2411524"/>
          </a:xfrm>
          <a:prstGeom prst="rect">
            <a:avLst/>
          </a:prstGeom>
        </p:spPr>
        <p:txBody>
          <a:bodyPr>
            <a:noAutofit/>
          </a:bodyPr>
          <a:lstStyle>
            <a:lvl1pPr marL="231775" indent="-231775" algn="l">
              <a:buClr>
                <a:srgbClr val="092C74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69913" indent="-227013">
              <a:buClr>
                <a:srgbClr val="092C74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rgbClr val="092C74"/>
              </a:buClr>
              <a:buFont typeface="Arial" panose="020B0604020202020204" pitchFamily="34" charset="0"/>
              <a:buChar char="•"/>
              <a:defRPr sz="1600"/>
            </a:lvl3pPr>
          </a:lstStyle>
          <a:p>
            <a:pPr lvl="0"/>
            <a:r>
              <a:rPr lang="en-US" dirty="0"/>
              <a:t>Click to add bullets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4" name="Page Number">
            <a:extLst>
              <a:ext uri="{FF2B5EF4-FFF2-40B4-BE49-F238E27FC236}">
                <a16:creationId xmlns:a16="http://schemas.microsoft.com/office/drawing/2014/main" id="{8866A15F-DCF2-4E46-9717-924DF8C8B4D6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0" i="0" baseline="0" dirty="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               </a:t>
            </a:r>
            <a:fld id="{F2C1E792-EDA4-4DC5-8412-A2C2E5D30ADF}" type="slidenum">
              <a:rPr lang="en-US" sz="1000" b="0" i="0" baseline="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pPr algn="r" defTabSz="685783">
                <a:defRPr/>
              </a:pPr>
              <a:t>‹#›</a:t>
            </a:fld>
            <a:endParaRPr lang="en-US" sz="1000" b="0" i="0" baseline="0" dirty="0">
              <a:solidFill>
                <a:schemeClr val="tx1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5" name="WSE logo">
            <a:extLst>
              <a:ext uri="{FF2B5EF4-FFF2-40B4-BE49-F238E27FC236}">
                <a16:creationId xmlns:a16="http://schemas.microsoft.com/office/drawing/2014/main" id="{19FC6418-4FC7-4934-8CD1-E5AF55A2DC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  <p:sp>
        <p:nvSpPr>
          <p:cNvPr id="18" name="Rounded Rectangle 50">
            <a:extLst>
              <a:ext uri="{FF2B5EF4-FFF2-40B4-BE49-F238E27FC236}">
                <a16:creationId xmlns:a16="http://schemas.microsoft.com/office/drawing/2014/main" id="{2BBEC93B-8D0C-42F1-9399-D1D817997F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790480" y="1176111"/>
            <a:ext cx="3713441" cy="3523139"/>
          </a:xfrm>
          <a:prstGeom prst="roundRect">
            <a:avLst>
              <a:gd name="adj" fmla="val 9375"/>
            </a:avLst>
          </a:prstGeom>
          <a:solidFill>
            <a:schemeClr val="bg1"/>
          </a:solidFill>
          <a:ln w="38100" cap="flat" cmpd="sng" algn="ctr">
            <a:solidFill>
              <a:schemeClr val="bg1">
                <a:lumMod val="75000"/>
              </a:schemeClr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0287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500" b="0" i="0" u="none" strike="noStrike" kern="0" cap="none" spc="0" normalizeH="0" baseline="0" noProof="0" dirty="0">
              <a:ln>
                <a:noFill/>
              </a:ln>
              <a:solidFill>
                <a:srgbClr val="0A091B"/>
              </a:solidFill>
              <a:effectLst/>
              <a:uLnTx/>
              <a:uFillTx/>
              <a:latin typeface="Roboto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" name="Freeform 51">
            <a:extLst>
              <a:ext uri="{FF2B5EF4-FFF2-40B4-BE49-F238E27FC236}">
                <a16:creationId xmlns:a16="http://schemas.microsoft.com/office/drawing/2014/main" id="{2050C419-8432-46BA-8661-3080C6E30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790479" y="3881340"/>
            <a:ext cx="3713441" cy="817910"/>
          </a:xfrm>
          <a:custGeom>
            <a:avLst/>
            <a:gdLst>
              <a:gd name="connsiteX0" fmla="*/ 0 w 3657600"/>
              <a:gd name="connsiteY0" fmla="*/ 0 h 914400"/>
              <a:gd name="connsiteX1" fmla="*/ 3657600 w 3657600"/>
              <a:gd name="connsiteY1" fmla="*/ 0 h 914400"/>
              <a:gd name="connsiteX2" fmla="*/ 3657600 w 3657600"/>
              <a:gd name="connsiteY2" fmla="*/ 571500 h 914400"/>
              <a:gd name="connsiteX3" fmla="*/ 3314700 w 3657600"/>
              <a:gd name="connsiteY3" fmla="*/ 914400 h 914400"/>
              <a:gd name="connsiteX4" fmla="*/ 342900 w 3657600"/>
              <a:gd name="connsiteY4" fmla="*/ 914400 h 914400"/>
              <a:gd name="connsiteX5" fmla="*/ 0 w 3657600"/>
              <a:gd name="connsiteY5" fmla="*/ 57150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57600" h="914400">
                <a:moveTo>
                  <a:pt x="0" y="0"/>
                </a:moveTo>
                <a:lnTo>
                  <a:pt x="3657600" y="0"/>
                </a:lnTo>
                <a:lnTo>
                  <a:pt x="3657600" y="571500"/>
                </a:lnTo>
                <a:cubicBezTo>
                  <a:pt x="3657600" y="760878"/>
                  <a:pt x="3504078" y="914400"/>
                  <a:pt x="3314700" y="914400"/>
                </a:cubicBezTo>
                <a:lnTo>
                  <a:pt x="342900" y="914400"/>
                </a:lnTo>
                <a:cubicBezTo>
                  <a:pt x="153522" y="914400"/>
                  <a:pt x="0" y="760878"/>
                  <a:pt x="0" y="571500"/>
                </a:cubicBezTo>
                <a:close/>
              </a:path>
            </a:pathLst>
          </a:custGeom>
          <a:solidFill>
            <a:schemeClr val="bg2"/>
          </a:solidFill>
          <a:ln w="25400" cap="flat" cmpd="sng" algn="ctr">
            <a:solidFill>
              <a:srgbClr val="69ACE5"/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 defTabSz="685835"/>
            <a:endParaRPr lang="uk-UA" sz="1500" b="1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0" name="Item 3 Title">
            <a:extLst>
              <a:ext uri="{FF2B5EF4-FFF2-40B4-BE49-F238E27FC236}">
                <a16:creationId xmlns:a16="http://schemas.microsoft.com/office/drawing/2014/main" id="{EFBDE9D0-690A-43C3-822C-65E41613E13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790479" y="4096227"/>
            <a:ext cx="3713441" cy="33263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dirty="0"/>
              <a:t>Click to add</a:t>
            </a:r>
          </a:p>
        </p:txBody>
      </p:sp>
      <p:sp>
        <p:nvSpPr>
          <p:cNvPr id="27" name="Item 3 Text">
            <a:extLst>
              <a:ext uri="{FF2B5EF4-FFF2-40B4-BE49-F238E27FC236}">
                <a16:creationId xmlns:a16="http://schemas.microsoft.com/office/drawing/2014/main" id="{E31A1006-0A40-451E-B49D-5D7AE05EC55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037074" y="1308897"/>
            <a:ext cx="3220250" cy="2411524"/>
          </a:xfrm>
          <a:prstGeom prst="rect">
            <a:avLst/>
          </a:prstGeom>
        </p:spPr>
        <p:txBody>
          <a:bodyPr>
            <a:noAutofit/>
          </a:bodyPr>
          <a:lstStyle>
            <a:lvl1pPr marL="231775" indent="-231775" algn="l">
              <a:buClr>
                <a:srgbClr val="092C74"/>
              </a:buClr>
              <a:buFont typeface="Wingdings" panose="05000000000000000000" pitchFamily="2" charset="2"/>
              <a:buChar char="§"/>
              <a:defRPr lang="en-US" sz="1600" dirty="0"/>
            </a:lvl1pPr>
            <a:lvl2pPr marL="569913" indent="-227013">
              <a:buClr>
                <a:srgbClr val="092C74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rgbClr val="092C74"/>
              </a:buClr>
              <a:buFont typeface="Arial" panose="020B0604020202020204" pitchFamily="34" charset="0"/>
              <a:buChar char="•"/>
              <a:defRPr sz="1600"/>
            </a:lvl3pPr>
          </a:lstStyle>
          <a:p>
            <a:pPr lvl="0"/>
            <a:r>
              <a:rPr lang="en-US" dirty="0"/>
              <a:t>Click to add bullets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250745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  <p:hf hdr="0" ftr="0" dt="0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4 Items and Text - Blu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">
            <a:extLst>
              <a:ext uri="{FF2B5EF4-FFF2-40B4-BE49-F238E27FC236}">
                <a16:creationId xmlns:a16="http://schemas.microsoft.com/office/drawing/2014/main" id="{2778FCE4-C62E-45FA-8069-17E0CDE1361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919" y="455555"/>
            <a:ext cx="8085415" cy="509105"/>
          </a:xfrm>
          <a:prstGeom prst="rect">
            <a:avLst/>
          </a:prstGeom>
        </p:spPr>
        <p:txBody>
          <a:bodyPr anchor="ctr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F9DD6EC-3A2E-4812-A2E6-1C882E728C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6682"/>
            <a:ext cx="778180" cy="103340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Rounded Rectangle 50">
            <a:extLst>
              <a:ext uri="{FF2B5EF4-FFF2-40B4-BE49-F238E27FC236}">
                <a16:creationId xmlns:a16="http://schemas.microsoft.com/office/drawing/2014/main" id="{0F0864E6-B7A6-4C69-8357-3EDC0D214F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22711" y="1255594"/>
            <a:ext cx="2517784" cy="3013670"/>
          </a:xfrm>
          <a:prstGeom prst="roundRect">
            <a:avLst>
              <a:gd name="adj" fmla="val 9375"/>
            </a:avLst>
          </a:prstGeom>
          <a:solidFill>
            <a:schemeClr val="bg1"/>
          </a:solidFill>
          <a:ln w="38100" cap="flat" cmpd="sng" algn="ctr">
            <a:solidFill>
              <a:schemeClr val="bg1">
                <a:lumMod val="75000"/>
              </a:schemeClr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0287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500" b="0" i="0" u="none" strike="noStrike" kern="0" cap="none" spc="0" normalizeH="0" baseline="0" noProof="0" dirty="0">
              <a:ln>
                <a:noFill/>
              </a:ln>
              <a:solidFill>
                <a:srgbClr val="0A091B"/>
              </a:solidFill>
              <a:effectLst/>
              <a:uLnTx/>
              <a:uFillTx/>
              <a:latin typeface="Roboto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Freeform 51">
            <a:extLst>
              <a:ext uri="{FF2B5EF4-FFF2-40B4-BE49-F238E27FC236}">
                <a16:creationId xmlns:a16="http://schemas.microsoft.com/office/drawing/2014/main" id="{CF7F85ED-1788-4035-BB4F-6D29785212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22712" y="3500651"/>
            <a:ext cx="2517784" cy="768613"/>
          </a:xfrm>
          <a:custGeom>
            <a:avLst/>
            <a:gdLst>
              <a:gd name="connsiteX0" fmla="*/ 0 w 3657600"/>
              <a:gd name="connsiteY0" fmla="*/ 0 h 914400"/>
              <a:gd name="connsiteX1" fmla="*/ 3657600 w 3657600"/>
              <a:gd name="connsiteY1" fmla="*/ 0 h 914400"/>
              <a:gd name="connsiteX2" fmla="*/ 3657600 w 3657600"/>
              <a:gd name="connsiteY2" fmla="*/ 571500 h 914400"/>
              <a:gd name="connsiteX3" fmla="*/ 3314700 w 3657600"/>
              <a:gd name="connsiteY3" fmla="*/ 914400 h 914400"/>
              <a:gd name="connsiteX4" fmla="*/ 342900 w 3657600"/>
              <a:gd name="connsiteY4" fmla="*/ 914400 h 914400"/>
              <a:gd name="connsiteX5" fmla="*/ 0 w 3657600"/>
              <a:gd name="connsiteY5" fmla="*/ 57150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57600" h="914400">
                <a:moveTo>
                  <a:pt x="0" y="0"/>
                </a:moveTo>
                <a:lnTo>
                  <a:pt x="3657600" y="0"/>
                </a:lnTo>
                <a:lnTo>
                  <a:pt x="3657600" y="571500"/>
                </a:lnTo>
                <a:cubicBezTo>
                  <a:pt x="3657600" y="760878"/>
                  <a:pt x="3504078" y="914400"/>
                  <a:pt x="3314700" y="914400"/>
                </a:cubicBezTo>
                <a:lnTo>
                  <a:pt x="342900" y="914400"/>
                </a:lnTo>
                <a:cubicBezTo>
                  <a:pt x="153522" y="914400"/>
                  <a:pt x="0" y="760878"/>
                  <a:pt x="0" y="571500"/>
                </a:cubicBezTo>
                <a:close/>
              </a:path>
            </a:pathLst>
          </a:custGeom>
          <a:solidFill>
            <a:schemeClr val="tx2"/>
          </a:solidFill>
          <a:ln w="25400" cap="flat" cmpd="sng" algn="ctr">
            <a:solidFill>
              <a:srgbClr val="092C74"/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 defTabSz="685835"/>
            <a:endParaRPr lang="uk-UA" sz="1500" b="1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7" name="Item 2 Title">
            <a:extLst>
              <a:ext uri="{FF2B5EF4-FFF2-40B4-BE49-F238E27FC236}">
                <a16:creationId xmlns:a16="http://schemas.microsoft.com/office/drawing/2014/main" id="{DBAFC4B2-E381-4378-893A-B29557D5260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22710" y="3675682"/>
            <a:ext cx="2517784" cy="28453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/>
              <a:t>Click to add</a:t>
            </a:r>
          </a:p>
        </p:txBody>
      </p:sp>
      <p:sp>
        <p:nvSpPr>
          <p:cNvPr id="41" name="Item 2 Text">
            <a:extLst>
              <a:ext uri="{FF2B5EF4-FFF2-40B4-BE49-F238E27FC236}">
                <a16:creationId xmlns:a16="http://schemas.microsoft.com/office/drawing/2014/main" id="{5ACE404C-6884-4FD6-9E39-6F4642E21CC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41604" y="1485610"/>
            <a:ext cx="2183391" cy="1864915"/>
          </a:xfrm>
          <a:prstGeom prst="rect">
            <a:avLst/>
          </a:prstGeom>
        </p:spPr>
        <p:txBody>
          <a:bodyPr>
            <a:noAutofit/>
          </a:bodyPr>
          <a:lstStyle>
            <a:lvl1pPr marL="231775" indent="-231775" algn="l">
              <a:buClr>
                <a:srgbClr val="092C74"/>
              </a:buClr>
              <a:buFont typeface="Wingdings" panose="05000000000000000000" pitchFamily="2" charset="2"/>
              <a:buChar char="§"/>
              <a:defRPr lang="en-US" sz="1600" dirty="0"/>
            </a:lvl1pPr>
            <a:lvl2pPr marL="569913" indent="-227013">
              <a:buClr>
                <a:srgbClr val="092C74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rgbClr val="092C74"/>
              </a:buClr>
              <a:defRPr sz="1600"/>
            </a:lvl3pPr>
          </a:lstStyle>
          <a:p>
            <a:pPr lvl="0"/>
            <a:r>
              <a:rPr lang="en-US" dirty="0"/>
              <a:t>Click to add bullets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1" name="Rounded Rectangle 50">
            <a:extLst>
              <a:ext uri="{FF2B5EF4-FFF2-40B4-BE49-F238E27FC236}">
                <a16:creationId xmlns:a16="http://schemas.microsoft.com/office/drawing/2014/main" id="{7911D00D-6CBC-4CBB-BA40-3F7DD5D6EF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345861" y="1255594"/>
            <a:ext cx="2517784" cy="3013670"/>
          </a:xfrm>
          <a:prstGeom prst="roundRect">
            <a:avLst>
              <a:gd name="adj" fmla="val 9375"/>
            </a:avLst>
          </a:prstGeom>
          <a:solidFill>
            <a:schemeClr val="bg1"/>
          </a:solidFill>
          <a:ln w="38100" cap="flat" cmpd="sng" algn="ctr">
            <a:solidFill>
              <a:schemeClr val="bg1">
                <a:lumMod val="75000"/>
              </a:schemeClr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0287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500" b="0" i="0" u="none" strike="noStrike" kern="0" cap="none" spc="0" normalizeH="0" baseline="0" noProof="0" dirty="0">
              <a:ln>
                <a:noFill/>
              </a:ln>
              <a:solidFill>
                <a:srgbClr val="0A091B"/>
              </a:solidFill>
              <a:effectLst/>
              <a:uLnTx/>
              <a:uFillTx/>
              <a:latin typeface="Roboto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3" name="Freeform 51">
            <a:extLst>
              <a:ext uri="{FF2B5EF4-FFF2-40B4-BE49-F238E27FC236}">
                <a16:creationId xmlns:a16="http://schemas.microsoft.com/office/drawing/2014/main" id="{3070A7B9-8096-4FC1-B9A9-1DC3667A84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345861" y="3500651"/>
            <a:ext cx="2517785" cy="768613"/>
          </a:xfrm>
          <a:custGeom>
            <a:avLst/>
            <a:gdLst>
              <a:gd name="connsiteX0" fmla="*/ 0 w 3657600"/>
              <a:gd name="connsiteY0" fmla="*/ 0 h 914400"/>
              <a:gd name="connsiteX1" fmla="*/ 3657600 w 3657600"/>
              <a:gd name="connsiteY1" fmla="*/ 0 h 914400"/>
              <a:gd name="connsiteX2" fmla="*/ 3657600 w 3657600"/>
              <a:gd name="connsiteY2" fmla="*/ 571500 h 914400"/>
              <a:gd name="connsiteX3" fmla="*/ 3314700 w 3657600"/>
              <a:gd name="connsiteY3" fmla="*/ 914400 h 914400"/>
              <a:gd name="connsiteX4" fmla="*/ 342900 w 3657600"/>
              <a:gd name="connsiteY4" fmla="*/ 914400 h 914400"/>
              <a:gd name="connsiteX5" fmla="*/ 0 w 3657600"/>
              <a:gd name="connsiteY5" fmla="*/ 57150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57600" h="914400">
                <a:moveTo>
                  <a:pt x="0" y="0"/>
                </a:moveTo>
                <a:lnTo>
                  <a:pt x="3657600" y="0"/>
                </a:lnTo>
                <a:lnTo>
                  <a:pt x="3657600" y="571500"/>
                </a:lnTo>
                <a:cubicBezTo>
                  <a:pt x="3657600" y="760878"/>
                  <a:pt x="3504078" y="914400"/>
                  <a:pt x="3314700" y="914400"/>
                </a:cubicBezTo>
                <a:lnTo>
                  <a:pt x="342900" y="914400"/>
                </a:lnTo>
                <a:cubicBezTo>
                  <a:pt x="153522" y="914400"/>
                  <a:pt x="0" y="760878"/>
                  <a:pt x="0" y="571500"/>
                </a:cubicBezTo>
                <a:close/>
              </a:path>
            </a:pathLst>
          </a:custGeom>
          <a:solidFill>
            <a:schemeClr val="bg2"/>
          </a:solidFill>
          <a:ln w="25400" cap="flat" cmpd="sng" algn="ctr">
            <a:solidFill>
              <a:srgbClr val="69ACE5"/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 defTabSz="685835"/>
            <a:endParaRPr lang="uk-UA" sz="1500" b="1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8" name="Item 3 Title">
            <a:extLst>
              <a:ext uri="{FF2B5EF4-FFF2-40B4-BE49-F238E27FC236}">
                <a16:creationId xmlns:a16="http://schemas.microsoft.com/office/drawing/2014/main" id="{CBB1EDA8-6036-4E17-9138-598F3F97F68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45861" y="3683957"/>
            <a:ext cx="2517784" cy="28453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/>
              <a:t>Click to add</a:t>
            </a:r>
          </a:p>
        </p:txBody>
      </p:sp>
      <p:sp>
        <p:nvSpPr>
          <p:cNvPr id="42" name="Item 3 Text">
            <a:extLst>
              <a:ext uri="{FF2B5EF4-FFF2-40B4-BE49-F238E27FC236}">
                <a16:creationId xmlns:a16="http://schemas.microsoft.com/office/drawing/2014/main" id="{39A1E9ED-B596-479E-82B0-63CC2B1444E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464754" y="1485610"/>
            <a:ext cx="2183391" cy="1864915"/>
          </a:xfrm>
          <a:prstGeom prst="rect">
            <a:avLst/>
          </a:prstGeom>
        </p:spPr>
        <p:txBody>
          <a:bodyPr>
            <a:noAutofit/>
          </a:bodyPr>
          <a:lstStyle>
            <a:lvl1pPr marL="231775" indent="-231775" algn="l">
              <a:buClr>
                <a:srgbClr val="092C74"/>
              </a:buClr>
              <a:buFont typeface="Wingdings" panose="05000000000000000000" pitchFamily="2" charset="2"/>
              <a:buChar char="§"/>
              <a:defRPr lang="en-US" sz="1600" dirty="0"/>
            </a:lvl1pPr>
            <a:lvl2pPr marL="569913" indent="-227013">
              <a:buClr>
                <a:srgbClr val="092C74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5425">
              <a:buClr>
                <a:srgbClr val="092C74"/>
              </a:buClr>
              <a:defRPr sz="1600"/>
            </a:lvl3pPr>
          </a:lstStyle>
          <a:p>
            <a:pPr lvl="0"/>
            <a:r>
              <a:rPr lang="en-US" dirty="0"/>
              <a:t>Click to add bullets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5" name="Rounded Rectangle 50">
            <a:extLst>
              <a:ext uri="{FF2B5EF4-FFF2-40B4-BE49-F238E27FC236}">
                <a16:creationId xmlns:a16="http://schemas.microsoft.com/office/drawing/2014/main" id="{3906D885-91E2-495E-8164-51394DAE86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169016" y="1255594"/>
            <a:ext cx="2517784" cy="3013670"/>
          </a:xfrm>
          <a:prstGeom prst="roundRect">
            <a:avLst>
              <a:gd name="adj" fmla="val 9375"/>
            </a:avLst>
          </a:prstGeom>
          <a:solidFill>
            <a:schemeClr val="bg1"/>
          </a:solidFill>
          <a:ln w="38100" cap="flat" cmpd="sng" algn="ctr">
            <a:solidFill>
              <a:schemeClr val="bg1">
                <a:lumMod val="75000"/>
              </a:schemeClr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0287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500" b="0" i="0" u="none" strike="noStrike" kern="0" cap="none" spc="0" normalizeH="0" baseline="0" noProof="0" dirty="0">
              <a:ln>
                <a:noFill/>
              </a:ln>
              <a:solidFill>
                <a:srgbClr val="0A091B"/>
              </a:solidFill>
              <a:effectLst/>
              <a:uLnTx/>
              <a:uFillTx/>
              <a:latin typeface="Roboto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7" name="Freeform 51">
            <a:extLst>
              <a:ext uri="{FF2B5EF4-FFF2-40B4-BE49-F238E27FC236}">
                <a16:creationId xmlns:a16="http://schemas.microsoft.com/office/drawing/2014/main" id="{CEC72A60-0F45-4275-849F-4CE6DC1DAF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169017" y="3500651"/>
            <a:ext cx="2517784" cy="768613"/>
          </a:xfrm>
          <a:custGeom>
            <a:avLst/>
            <a:gdLst>
              <a:gd name="connsiteX0" fmla="*/ 0 w 3657600"/>
              <a:gd name="connsiteY0" fmla="*/ 0 h 914400"/>
              <a:gd name="connsiteX1" fmla="*/ 3657600 w 3657600"/>
              <a:gd name="connsiteY1" fmla="*/ 0 h 914400"/>
              <a:gd name="connsiteX2" fmla="*/ 3657600 w 3657600"/>
              <a:gd name="connsiteY2" fmla="*/ 571500 h 914400"/>
              <a:gd name="connsiteX3" fmla="*/ 3314700 w 3657600"/>
              <a:gd name="connsiteY3" fmla="*/ 914400 h 914400"/>
              <a:gd name="connsiteX4" fmla="*/ 342900 w 3657600"/>
              <a:gd name="connsiteY4" fmla="*/ 914400 h 914400"/>
              <a:gd name="connsiteX5" fmla="*/ 0 w 3657600"/>
              <a:gd name="connsiteY5" fmla="*/ 57150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57600" h="914400">
                <a:moveTo>
                  <a:pt x="0" y="0"/>
                </a:moveTo>
                <a:lnTo>
                  <a:pt x="3657600" y="0"/>
                </a:lnTo>
                <a:lnTo>
                  <a:pt x="3657600" y="571500"/>
                </a:lnTo>
                <a:cubicBezTo>
                  <a:pt x="3657600" y="760878"/>
                  <a:pt x="3504078" y="914400"/>
                  <a:pt x="3314700" y="914400"/>
                </a:cubicBezTo>
                <a:lnTo>
                  <a:pt x="342900" y="914400"/>
                </a:lnTo>
                <a:cubicBezTo>
                  <a:pt x="153522" y="914400"/>
                  <a:pt x="0" y="760878"/>
                  <a:pt x="0" y="571500"/>
                </a:cubicBezTo>
                <a:close/>
              </a:path>
            </a:pathLst>
          </a:custGeom>
          <a:solidFill>
            <a:schemeClr val="tx2"/>
          </a:solidFill>
          <a:ln w="25400" cap="flat" cmpd="sng" algn="ctr">
            <a:solidFill>
              <a:srgbClr val="092C74"/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 defTabSz="685835"/>
            <a:endParaRPr lang="uk-UA" sz="1500" b="1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9" name="Item 4 Title">
            <a:extLst>
              <a:ext uri="{FF2B5EF4-FFF2-40B4-BE49-F238E27FC236}">
                <a16:creationId xmlns:a16="http://schemas.microsoft.com/office/drawing/2014/main" id="{39E2E930-054A-4609-BFA9-2CE06617C61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169015" y="3677694"/>
            <a:ext cx="2517784" cy="28453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/>
              <a:t>Click to add</a:t>
            </a:r>
          </a:p>
        </p:txBody>
      </p:sp>
      <p:sp>
        <p:nvSpPr>
          <p:cNvPr id="43" name="Item 4 Text">
            <a:extLst>
              <a:ext uri="{FF2B5EF4-FFF2-40B4-BE49-F238E27FC236}">
                <a16:creationId xmlns:a16="http://schemas.microsoft.com/office/drawing/2014/main" id="{B72F7BCA-C0F0-43BC-B657-9FB6EFC2807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287909" y="1485610"/>
            <a:ext cx="2183391" cy="1864915"/>
          </a:xfrm>
          <a:prstGeom prst="rect">
            <a:avLst/>
          </a:prstGeom>
        </p:spPr>
        <p:txBody>
          <a:bodyPr>
            <a:noAutofit/>
          </a:bodyPr>
          <a:lstStyle>
            <a:lvl1pPr marL="231775" indent="-231775" algn="l">
              <a:buClr>
                <a:srgbClr val="092C74"/>
              </a:buClr>
              <a:buFont typeface="Wingdings" panose="05000000000000000000" pitchFamily="2" charset="2"/>
              <a:buChar char="§"/>
              <a:defRPr lang="en-US" sz="1600" dirty="0"/>
            </a:lvl1pPr>
            <a:lvl2pPr marL="569913" indent="-227013">
              <a:buClr>
                <a:srgbClr val="092C74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rgbClr val="092C74"/>
              </a:buClr>
              <a:defRPr sz="1600"/>
            </a:lvl3pPr>
          </a:lstStyle>
          <a:p>
            <a:pPr lvl="0"/>
            <a:r>
              <a:rPr lang="en-US" dirty="0"/>
              <a:t>Click to add bullets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4" name="Page Number">
            <a:extLst>
              <a:ext uri="{FF2B5EF4-FFF2-40B4-BE49-F238E27FC236}">
                <a16:creationId xmlns:a16="http://schemas.microsoft.com/office/drawing/2014/main" id="{8866A15F-DCF2-4E46-9717-924DF8C8B4D6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0" i="0" baseline="0" dirty="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               </a:t>
            </a:r>
            <a:fld id="{F2C1E792-EDA4-4DC5-8412-A2C2E5D30ADF}" type="slidenum">
              <a:rPr lang="en-US" sz="1000" b="0" i="0" baseline="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pPr algn="r" defTabSz="685783">
                <a:defRPr/>
              </a:pPr>
              <a:t>‹#›</a:t>
            </a:fld>
            <a:endParaRPr lang="en-US" sz="1000" b="0" i="0" baseline="0" dirty="0">
              <a:solidFill>
                <a:schemeClr val="tx1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5" name="WSE logo">
            <a:extLst>
              <a:ext uri="{FF2B5EF4-FFF2-40B4-BE49-F238E27FC236}">
                <a16:creationId xmlns:a16="http://schemas.microsoft.com/office/drawing/2014/main" id="{19FC6418-4FC7-4934-8CD1-E5AF55A2DC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6595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  <p:hf hdr="0" ftr="0" dt="0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Items and Text - Blu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">
            <a:extLst>
              <a:ext uri="{FF2B5EF4-FFF2-40B4-BE49-F238E27FC236}">
                <a16:creationId xmlns:a16="http://schemas.microsoft.com/office/drawing/2014/main" id="{2778FCE4-C62E-45FA-8069-17E0CDE1361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919" y="107119"/>
            <a:ext cx="8085415" cy="857542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F9DD6EC-3A2E-4812-A2E6-1C882E728C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6682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ounded Rectangle 50">
            <a:extLst>
              <a:ext uri="{FF2B5EF4-FFF2-40B4-BE49-F238E27FC236}">
                <a16:creationId xmlns:a16="http://schemas.microsoft.com/office/drawing/2014/main" id="{292223D0-D3C4-4777-99E4-9D82F50EBA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57200" y="1501770"/>
            <a:ext cx="1790404" cy="2685606"/>
          </a:xfrm>
          <a:prstGeom prst="roundRect">
            <a:avLst>
              <a:gd name="adj" fmla="val 9375"/>
            </a:avLst>
          </a:prstGeom>
          <a:solidFill>
            <a:schemeClr val="bg1"/>
          </a:solidFill>
          <a:ln w="38100" cap="flat" cmpd="sng" algn="ctr">
            <a:solidFill>
              <a:schemeClr val="bg1">
                <a:lumMod val="75000"/>
              </a:schemeClr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0287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500" b="0" i="0" u="none" strike="noStrike" kern="0" cap="none" spc="0" normalizeH="0" baseline="0" noProof="0" dirty="0">
              <a:ln>
                <a:noFill/>
              </a:ln>
              <a:solidFill>
                <a:srgbClr val="0A091B"/>
              </a:solidFill>
              <a:effectLst/>
              <a:uLnTx/>
              <a:uFillTx/>
              <a:latin typeface="Roboto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Freeform 51">
            <a:extLst>
              <a:ext uri="{FF2B5EF4-FFF2-40B4-BE49-F238E27FC236}">
                <a16:creationId xmlns:a16="http://schemas.microsoft.com/office/drawing/2014/main" id="{31EE5489-B926-442C-94BA-1A6E7A337E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57200" y="3739776"/>
            <a:ext cx="1790404" cy="447601"/>
          </a:xfrm>
          <a:custGeom>
            <a:avLst/>
            <a:gdLst>
              <a:gd name="connsiteX0" fmla="*/ 0 w 3657600"/>
              <a:gd name="connsiteY0" fmla="*/ 0 h 914400"/>
              <a:gd name="connsiteX1" fmla="*/ 3657600 w 3657600"/>
              <a:gd name="connsiteY1" fmla="*/ 0 h 914400"/>
              <a:gd name="connsiteX2" fmla="*/ 3657600 w 3657600"/>
              <a:gd name="connsiteY2" fmla="*/ 571500 h 914400"/>
              <a:gd name="connsiteX3" fmla="*/ 3314700 w 3657600"/>
              <a:gd name="connsiteY3" fmla="*/ 914400 h 914400"/>
              <a:gd name="connsiteX4" fmla="*/ 342900 w 3657600"/>
              <a:gd name="connsiteY4" fmla="*/ 914400 h 914400"/>
              <a:gd name="connsiteX5" fmla="*/ 0 w 3657600"/>
              <a:gd name="connsiteY5" fmla="*/ 57150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57600" h="914400">
                <a:moveTo>
                  <a:pt x="0" y="0"/>
                </a:moveTo>
                <a:lnTo>
                  <a:pt x="3657600" y="0"/>
                </a:lnTo>
                <a:lnTo>
                  <a:pt x="3657600" y="571500"/>
                </a:lnTo>
                <a:cubicBezTo>
                  <a:pt x="3657600" y="760878"/>
                  <a:pt x="3504078" y="914400"/>
                  <a:pt x="3314700" y="914400"/>
                </a:cubicBezTo>
                <a:lnTo>
                  <a:pt x="342900" y="914400"/>
                </a:lnTo>
                <a:cubicBezTo>
                  <a:pt x="153522" y="914400"/>
                  <a:pt x="0" y="760878"/>
                  <a:pt x="0" y="571500"/>
                </a:cubicBezTo>
                <a:close/>
              </a:path>
            </a:pathLst>
          </a:custGeom>
          <a:solidFill>
            <a:schemeClr val="bg2"/>
          </a:solidFill>
          <a:ln w="25400" cap="flat" cmpd="sng" algn="ctr">
            <a:solidFill>
              <a:srgbClr val="69ACE5"/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 defTabSz="685835"/>
            <a:endParaRPr lang="uk-UA" sz="150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Rounded Rectangle 50">
            <a:extLst>
              <a:ext uri="{FF2B5EF4-FFF2-40B4-BE49-F238E27FC236}">
                <a16:creationId xmlns:a16="http://schemas.microsoft.com/office/drawing/2014/main" id="{0F0864E6-B7A6-4C69-8357-3EDC0D214F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603599" y="1501770"/>
            <a:ext cx="1790404" cy="2685606"/>
          </a:xfrm>
          <a:prstGeom prst="roundRect">
            <a:avLst>
              <a:gd name="adj" fmla="val 9375"/>
            </a:avLst>
          </a:prstGeom>
          <a:solidFill>
            <a:schemeClr val="bg1"/>
          </a:solidFill>
          <a:ln w="38100" cap="flat" cmpd="sng" algn="ctr">
            <a:solidFill>
              <a:schemeClr val="bg1">
                <a:lumMod val="75000"/>
              </a:schemeClr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0287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500" b="0" i="0" u="none" strike="noStrike" kern="0" cap="none" spc="0" normalizeH="0" baseline="0" noProof="0" dirty="0">
              <a:ln>
                <a:noFill/>
              </a:ln>
              <a:solidFill>
                <a:srgbClr val="0A091B"/>
              </a:solidFill>
              <a:effectLst/>
              <a:uLnTx/>
              <a:uFillTx/>
              <a:latin typeface="Roboto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Freeform 51">
            <a:extLst>
              <a:ext uri="{FF2B5EF4-FFF2-40B4-BE49-F238E27FC236}">
                <a16:creationId xmlns:a16="http://schemas.microsoft.com/office/drawing/2014/main" id="{CF7F85ED-1788-4035-BB4F-6D29785212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603599" y="3739776"/>
            <a:ext cx="1790404" cy="447601"/>
          </a:xfrm>
          <a:custGeom>
            <a:avLst/>
            <a:gdLst>
              <a:gd name="connsiteX0" fmla="*/ 0 w 3657600"/>
              <a:gd name="connsiteY0" fmla="*/ 0 h 914400"/>
              <a:gd name="connsiteX1" fmla="*/ 3657600 w 3657600"/>
              <a:gd name="connsiteY1" fmla="*/ 0 h 914400"/>
              <a:gd name="connsiteX2" fmla="*/ 3657600 w 3657600"/>
              <a:gd name="connsiteY2" fmla="*/ 571500 h 914400"/>
              <a:gd name="connsiteX3" fmla="*/ 3314700 w 3657600"/>
              <a:gd name="connsiteY3" fmla="*/ 914400 h 914400"/>
              <a:gd name="connsiteX4" fmla="*/ 342900 w 3657600"/>
              <a:gd name="connsiteY4" fmla="*/ 914400 h 914400"/>
              <a:gd name="connsiteX5" fmla="*/ 0 w 3657600"/>
              <a:gd name="connsiteY5" fmla="*/ 57150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57600" h="914400">
                <a:moveTo>
                  <a:pt x="0" y="0"/>
                </a:moveTo>
                <a:lnTo>
                  <a:pt x="3657600" y="0"/>
                </a:lnTo>
                <a:lnTo>
                  <a:pt x="3657600" y="571500"/>
                </a:lnTo>
                <a:cubicBezTo>
                  <a:pt x="3657600" y="760878"/>
                  <a:pt x="3504078" y="914400"/>
                  <a:pt x="3314700" y="914400"/>
                </a:cubicBezTo>
                <a:lnTo>
                  <a:pt x="342900" y="914400"/>
                </a:lnTo>
                <a:cubicBezTo>
                  <a:pt x="153522" y="914400"/>
                  <a:pt x="0" y="760878"/>
                  <a:pt x="0" y="571500"/>
                </a:cubicBezTo>
                <a:close/>
              </a:path>
            </a:pathLst>
          </a:custGeom>
          <a:solidFill>
            <a:schemeClr val="tx2"/>
          </a:solidFill>
          <a:ln w="25400" cap="flat" cmpd="sng" algn="ctr">
            <a:solidFill>
              <a:srgbClr val="092C74"/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 defTabSz="685835"/>
            <a:endParaRPr lang="uk-UA" sz="150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Rounded Rectangle 50">
            <a:extLst>
              <a:ext uri="{FF2B5EF4-FFF2-40B4-BE49-F238E27FC236}">
                <a16:creationId xmlns:a16="http://schemas.microsoft.com/office/drawing/2014/main" id="{3906D885-91E2-495E-8164-51394DAE86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896396" y="1501770"/>
            <a:ext cx="1790404" cy="2685606"/>
          </a:xfrm>
          <a:prstGeom prst="roundRect">
            <a:avLst>
              <a:gd name="adj" fmla="val 9375"/>
            </a:avLst>
          </a:prstGeom>
          <a:solidFill>
            <a:schemeClr val="bg1"/>
          </a:solidFill>
          <a:ln w="38100" cap="flat" cmpd="sng" algn="ctr">
            <a:solidFill>
              <a:schemeClr val="bg1">
                <a:lumMod val="75000"/>
              </a:schemeClr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0287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500" b="0" i="0" u="none" strike="noStrike" kern="0" cap="none" spc="0" normalizeH="0" baseline="0" noProof="0" dirty="0">
              <a:ln>
                <a:noFill/>
              </a:ln>
              <a:solidFill>
                <a:srgbClr val="0A091B"/>
              </a:solidFill>
              <a:effectLst/>
              <a:uLnTx/>
              <a:uFillTx/>
              <a:latin typeface="Roboto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7" name="Freeform 51">
            <a:extLst>
              <a:ext uri="{FF2B5EF4-FFF2-40B4-BE49-F238E27FC236}">
                <a16:creationId xmlns:a16="http://schemas.microsoft.com/office/drawing/2014/main" id="{CEC72A60-0F45-4275-849F-4CE6DC1DAF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896396" y="3739776"/>
            <a:ext cx="1790404" cy="447601"/>
          </a:xfrm>
          <a:custGeom>
            <a:avLst/>
            <a:gdLst>
              <a:gd name="connsiteX0" fmla="*/ 0 w 3657600"/>
              <a:gd name="connsiteY0" fmla="*/ 0 h 914400"/>
              <a:gd name="connsiteX1" fmla="*/ 3657600 w 3657600"/>
              <a:gd name="connsiteY1" fmla="*/ 0 h 914400"/>
              <a:gd name="connsiteX2" fmla="*/ 3657600 w 3657600"/>
              <a:gd name="connsiteY2" fmla="*/ 571500 h 914400"/>
              <a:gd name="connsiteX3" fmla="*/ 3314700 w 3657600"/>
              <a:gd name="connsiteY3" fmla="*/ 914400 h 914400"/>
              <a:gd name="connsiteX4" fmla="*/ 342900 w 3657600"/>
              <a:gd name="connsiteY4" fmla="*/ 914400 h 914400"/>
              <a:gd name="connsiteX5" fmla="*/ 0 w 3657600"/>
              <a:gd name="connsiteY5" fmla="*/ 57150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57600" h="914400">
                <a:moveTo>
                  <a:pt x="0" y="0"/>
                </a:moveTo>
                <a:lnTo>
                  <a:pt x="3657600" y="0"/>
                </a:lnTo>
                <a:lnTo>
                  <a:pt x="3657600" y="571500"/>
                </a:lnTo>
                <a:cubicBezTo>
                  <a:pt x="3657600" y="760878"/>
                  <a:pt x="3504078" y="914400"/>
                  <a:pt x="3314700" y="914400"/>
                </a:cubicBezTo>
                <a:lnTo>
                  <a:pt x="342900" y="914400"/>
                </a:lnTo>
                <a:cubicBezTo>
                  <a:pt x="153522" y="914400"/>
                  <a:pt x="0" y="760878"/>
                  <a:pt x="0" y="571500"/>
                </a:cubicBezTo>
                <a:close/>
              </a:path>
            </a:pathLst>
          </a:custGeom>
          <a:solidFill>
            <a:schemeClr val="tx2"/>
          </a:solidFill>
          <a:ln w="25400" cap="flat" cmpd="sng" algn="ctr">
            <a:solidFill>
              <a:srgbClr val="092C74"/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 defTabSz="685835"/>
            <a:endParaRPr lang="uk-UA" sz="150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1" name="Rounded Rectangle 50">
            <a:extLst>
              <a:ext uri="{FF2B5EF4-FFF2-40B4-BE49-F238E27FC236}">
                <a16:creationId xmlns:a16="http://schemas.microsoft.com/office/drawing/2014/main" id="{7911D00D-6CBC-4CBB-BA40-3F7DD5D6EF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749998" y="1501770"/>
            <a:ext cx="1790404" cy="2685606"/>
          </a:xfrm>
          <a:prstGeom prst="roundRect">
            <a:avLst>
              <a:gd name="adj" fmla="val 9375"/>
            </a:avLst>
          </a:prstGeom>
          <a:solidFill>
            <a:schemeClr val="bg1"/>
          </a:solidFill>
          <a:ln w="38100" cap="flat" cmpd="sng" algn="ctr">
            <a:solidFill>
              <a:schemeClr val="bg1">
                <a:lumMod val="75000"/>
              </a:schemeClr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0287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500" b="0" i="0" u="none" strike="noStrike" kern="0" cap="none" spc="0" normalizeH="0" baseline="0" noProof="0" dirty="0">
              <a:ln>
                <a:noFill/>
              </a:ln>
              <a:solidFill>
                <a:srgbClr val="0A091B"/>
              </a:solidFill>
              <a:effectLst/>
              <a:uLnTx/>
              <a:uFillTx/>
              <a:latin typeface="Roboto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3" name="Freeform 51">
            <a:extLst>
              <a:ext uri="{FF2B5EF4-FFF2-40B4-BE49-F238E27FC236}">
                <a16:creationId xmlns:a16="http://schemas.microsoft.com/office/drawing/2014/main" id="{3070A7B9-8096-4FC1-B9A9-1DC3667A84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749998" y="3739776"/>
            <a:ext cx="1790404" cy="447601"/>
          </a:xfrm>
          <a:custGeom>
            <a:avLst/>
            <a:gdLst>
              <a:gd name="connsiteX0" fmla="*/ 0 w 3657600"/>
              <a:gd name="connsiteY0" fmla="*/ 0 h 914400"/>
              <a:gd name="connsiteX1" fmla="*/ 3657600 w 3657600"/>
              <a:gd name="connsiteY1" fmla="*/ 0 h 914400"/>
              <a:gd name="connsiteX2" fmla="*/ 3657600 w 3657600"/>
              <a:gd name="connsiteY2" fmla="*/ 571500 h 914400"/>
              <a:gd name="connsiteX3" fmla="*/ 3314700 w 3657600"/>
              <a:gd name="connsiteY3" fmla="*/ 914400 h 914400"/>
              <a:gd name="connsiteX4" fmla="*/ 342900 w 3657600"/>
              <a:gd name="connsiteY4" fmla="*/ 914400 h 914400"/>
              <a:gd name="connsiteX5" fmla="*/ 0 w 3657600"/>
              <a:gd name="connsiteY5" fmla="*/ 57150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57600" h="914400">
                <a:moveTo>
                  <a:pt x="0" y="0"/>
                </a:moveTo>
                <a:lnTo>
                  <a:pt x="3657600" y="0"/>
                </a:lnTo>
                <a:lnTo>
                  <a:pt x="3657600" y="571500"/>
                </a:lnTo>
                <a:cubicBezTo>
                  <a:pt x="3657600" y="760878"/>
                  <a:pt x="3504078" y="914400"/>
                  <a:pt x="3314700" y="914400"/>
                </a:cubicBezTo>
                <a:lnTo>
                  <a:pt x="342900" y="914400"/>
                </a:lnTo>
                <a:cubicBezTo>
                  <a:pt x="153522" y="914400"/>
                  <a:pt x="0" y="760878"/>
                  <a:pt x="0" y="571500"/>
                </a:cubicBezTo>
                <a:close/>
              </a:path>
            </a:pathLst>
          </a:custGeom>
          <a:solidFill>
            <a:schemeClr val="bg2"/>
          </a:solidFill>
          <a:ln w="25400" cap="flat" cmpd="sng" algn="ctr">
            <a:solidFill>
              <a:srgbClr val="69ACE5"/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 defTabSz="685835"/>
            <a:endParaRPr lang="uk-UA" sz="150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6" name="Item 1 Title">
            <a:extLst>
              <a:ext uri="{FF2B5EF4-FFF2-40B4-BE49-F238E27FC236}">
                <a16:creationId xmlns:a16="http://schemas.microsoft.com/office/drawing/2014/main" id="{CBB440B9-9FB0-429F-AB08-BBD8A2B6902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7200" y="3829585"/>
            <a:ext cx="1790404" cy="28453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Click to add</a:t>
            </a:r>
          </a:p>
        </p:txBody>
      </p:sp>
      <p:sp>
        <p:nvSpPr>
          <p:cNvPr id="40" name="Item 1 Text">
            <a:extLst>
              <a:ext uri="{FF2B5EF4-FFF2-40B4-BE49-F238E27FC236}">
                <a16:creationId xmlns:a16="http://schemas.microsoft.com/office/drawing/2014/main" id="{B86E20F2-B95C-4AAF-A804-AC965C9DDA7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76094" y="2381251"/>
            <a:ext cx="1552616" cy="119575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2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37" name="Item 2 Title">
            <a:extLst>
              <a:ext uri="{FF2B5EF4-FFF2-40B4-BE49-F238E27FC236}">
                <a16:creationId xmlns:a16="http://schemas.microsoft.com/office/drawing/2014/main" id="{DBAFC4B2-E381-4378-893A-B29557D5260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603598" y="3821310"/>
            <a:ext cx="1790404" cy="28453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Click to add</a:t>
            </a:r>
          </a:p>
        </p:txBody>
      </p:sp>
      <p:sp>
        <p:nvSpPr>
          <p:cNvPr id="41" name="Item 2 Text">
            <a:extLst>
              <a:ext uri="{FF2B5EF4-FFF2-40B4-BE49-F238E27FC236}">
                <a16:creationId xmlns:a16="http://schemas.microsoft.com/office/drawing/2014/main" id="{5ACE404C-6884-4FD6-9E39-6F4642E21CC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722492" y="2381251"/>
            <a:ext cx="1552616" cy="119575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2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38" name="Item 3 Title">
            <a:extLst>
              <a:ext uri="{FF2B5EF4-FFF2-40B4-BE49-F238E27FC236}">
                <a16:creationId xmlns:a16="http://schemas.microsoft.com/office/drawing/2014/main" id="{CBB1EDA8-6036-4E17-9138-598F3F97F68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749998" y="3829585"/>
            <a:ext cx="1790404" cy="28453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Click to add</a:t>
            </a:r>
          </a:p>
        </p:txBody>
      </p:sp>
      <p:sp>
        <p:nvSpPr>
          <p:cNvPr id="42" name="Item 3 Text">
            <a:extLst>
              <a:ext uri="{FF2B5EF4-FFF2-40B4-BE49-F238E27FC236}">
                <a16:creationId xmlns:a16="http://schemas.microsoft.com/office/drawing/2014/main" id="{39A1E9ED-B596-479E-82B0-63CC2B1444E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868891" y="2381251"/>
            <a:ext cx="1552616" cy="119575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2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39" name="Item 4 Title">
            <a:extLst>
              <a:ext uri="{FF2B5EF4-FFF2-40B4-BE49-F238E27FC236}">
                <a16:creationId xmlns:a16="http://schemas.microsoft.com/office/drawing/2014/main" id="{39E2E930-054A-4609-BFA9-2CE06617C61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896395" y="3823322"/>
            <a:ext cx="1790404" cy="28453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Click to add</a:t>
            </a:r>
          </a:p>
        </p:txBody>
      </p:sp>
      <p:sp>
        <p:nvSpPr>
          <p:cNvPr id="43" name="Item 4 Text">
            <a:extLst>
              <a:ext uri="{FF2B5EF4-FFF2-40B4-BE49-F238E27FC236}">
                <a16:creationId xmlns:a16="http://schemas.microsoft.com/office/drawing/2014/main" id="{B72F7BCA-C0F0-43BC-B657-9FB6EFC2807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015291" y="2381251"/>
            <a:ext cx="1552616" cy="119575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2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24" name="Page Number">
            <a:extLst>
              <a:ext uri="{FF2B5EF4-FFF2-40B4-BE49-F238E27FC236}">
                <a16:creationId xmlns:a16="http://schemas.microsoft.com/office/drawing/2014/main" id="{8866A15F-DCF2-4E46-9717-924DF8C8B4D6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0" i="0" baseline="0" dirty="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               </a:t>
            </a:r>
            <a:fld id="{F2C1E792-EDA4-4DC5-8412-A2C2E5D30ADF}" type="slidenum">
              <a:rPr lang="en-US" sz="1000" b="0" i="0" baseline="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pPr algn="r" defTabSz="685783">
                <a:defRPr/>
              </a:pPr>
              <a:t>‹#›</a:t>
            </a:fld>
            <a:endParaRPr lang="en-US" sz="1000" b="0" i="0" baseline="0" dirty="0">
              <a:solidFill>
                <a:schemeClr val="tx1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5" name="WSE logo">
            <a:extLst>
              <a:ext uri="{FF2B5EF4-FFF2-40B4-BE49-F238E27FC236}">
                <a16:creationId xmlns:a16="http://schemas.microsoft.com/office/drawing/2014/main" id="{19FC6418-4FC7-4934-8CD1-E5AF55A2DC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5922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 and Image - Simple 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">
            <a:extLst>
              <a:ext uri="{FF2B5EF4-FFF2-40B4-BE49-F238E27FC236}">
                <a16:creationId xmlns:a16="http://schemas.microsoft.com/office/drawing/2014/main" id="{CB799A64-7BA6-4F73-8C2E-53459D5C88A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920" y="107119"/>
            <a:ext cx="8152880" cy="857542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D21F650-C42B-4B41-8CC9-AD6289B54C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5624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Bullets">
            <a:extLst>
              <a:ext uri="{FF2B5EF4-FFF2-40B4-BE49-F238E27FC236}">
                <a16:creationId xmlns:a16="http://schemas.microsoft.com/office/drawing/2014/main" id="{943C2D0A-A157-470D-A872-D9191D23B66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30352" y="1389888"/>
            <a:ext cx="3571875" cy="3134272"/>
          </a:xfrm>
          <a:prstGeom prst="rect">
            <a:avLst/>
          </a:prstGeom>
        </p:spPr>
        <p:txBody>
          <a:bodyPr>
            <a:noAutofit/>
          </a:bodyPr>
          <a:lstStyle>
            <a:lvl1pPr marL="258366" indent="-258366">
              <a:buClr>
                <a:srgbClr val="092C74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68325" indent="-225425">
              <a:buClr>
                <a:srgbClr val="092C74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rgbClr val="092C74"/>
              </a:buClr>
              <a:defRPr sz="1600"/>
            </a:lvl3pPr>
          </a:lstStyle>
          <a:p>
            <a:pPr lvl="0"/>
            <a:r>
              <a:rPr lang="en-US" noProof="0" dirty="0"/>
              <a:t>Click to add bullets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</p:txBody>
      </p:sp>
      <p:sp>
        <p:nvSpPr>
          <p:cNvPr id="5" name="Picture">
            <a:extLst>
              <a:ext uri="{FF2B5EF4-FFF2-40B4-BE49-F238E27FC236}">
                <a16:creationId xmlns:a16="http://schemas.microsoft.com/office/drawing/2014/main" id="{62263A2E-EA98-4267-A448-A9F7B45DA8F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 bwMode="auto">
          <a:xfrm>
            <a:off x="4572000" y="1389888"/>
            <a:ext cx="4114800" cy="3174968"/>
          </a:xfrm>
          <a:custGeom>
            <a:avLst/>
            <a:gdLst>
              <a:gd name="connsiteX0" fmla="*/ 0 w 5340626"/>
              <a:gd name="connsiteY0" fmla="*/ 0 h 3869635"/>
              <a:gd name="connsiteX1" fmla="*/ 5340626 w 5340626"/>
              <a:gd name="connsiteY1" fmla="*/ 0 h 3869635"/>
              <a:gd name="connsiteX2" fmla="*/ 5340626 w 5340626"/>
              <a:gd name="connsiteY2" fmla="*/ 3869635 h 3869635"/>
              <a:gd name="connsiteX3" fmla="*/ 0 w 5340626"/>
              <a:gd name="connsiteY3" fmla="*/ 3869635 h 3869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40626" h="3869635">
                <a:moveTo>
                  <a:pt x="0" y="0"/>
                </a:moveTo>
                <a:lnTo>
                  <a:pt x="5340626" y="0"/>
                </a:lnTo>
                <a:lnTo>
                  <a:pt x="5340626" y="3869635"/>
                </a:lnTo>
                <a:lnTo>
                  <a:pt x="0" y="3869635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noAutofit/>
          </a:bodyPr>
          <a:lstStyle>
            <a:lvl1pPr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Picture Citation">
            <a:extLst>
              <a:ext uri="{FF2B5EF4-FFF2-40B4-BE49-F238E27FC236}">
                <a16:creationId xmlns:a16="http://schemas.microsoft.com/office/drawing/2014/main" id="{370BA653-1209-4CAE-B920-460A0AC6A53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260004" y="4566886"/>
            <a:ext cx="1426796" cy="200055"/>
          </a:xfrm>
          <a:prstGeom prst="rect">
            <a:avLst/>
          </a:prstGeom>
        </p:spPr>
        <p:txBody>
          <a:bodyPr anchor="ctr"/>
          <a:lstStyle>
            <a:lvl1pPr algn="r">
              <a:buNone/>
              <a:defRPr sz="1050"/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 dirty="0"/>
              <a:t>(Author, Year)</a:t>
            </a:r>
          </a:p>
        </p:txBody>
      </p:sp>
      <p:sp>
        <p:nvSpPr>
          <p:cNvPr id="10" name="Page Number">
            <a:extLst>
              <a:ext uri="{FF2B5EF4-FFF2-40B4-BE49-F238E27FC236}">
                <a16:creationId xmlns:a16="http://schemas.microsoft.com/office/drawing/2014/main" id="{9B9A818F-3D06-4A28-8F25-13339F74D56D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0" i="0" baseline="0" dirty="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               </a:t>
            </a:r>
            <a:fld id="{F2C1E792-EDA4-4DC5-8412-A2C2E5D30ADF}" type="slidenum">
              <a:rPr lang="en-US" sz="1000" b="0" i="0" baseline="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pPr algn="r" defTabSz="685783">
                <a:defRPr/>
              </a:pPr>
              <a:t>‹#›</a:t>
            </a:fld>
            <a:endParaRPr lang="en-US" sz="1000" b="0" i="0" baseline="0" dirty="0">
              <a:solidFill>
                <a:schemeClr val="tx1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3" name="WSE logo">
            <a:extLst>
              <a:ext uri="{FF2B5EF4-FFF2-40B4-BE49-F238E27FC236}">
                <a16:creationId xmlns:a16="http://schemas.microsoft.com/office/drawing/2014/main" id="{A4943CF0-0E2F-4708-84F8-44218E3CFB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14291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Items and Text - Numb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">
            <a:extLst>
              <a:ext uri="{FF2B5EF4-FFF2-40B4-BE49-F238E27FC236}">
                <a16:creationId xmlns:a16="http://schemas.microsoft.com/office/drawing/2014/main" id="{23419849-0545-4B89-A5B7-FF533AE494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919" y="107119"/>
            <a:ext cx="8085415" cy="857542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DFD022E-F298-41C1-A7B7-039B713FE1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6682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8E92223-2425-4BB3-B685-E72F60D8C5DE}"/>
              </a:ext>
            </a:extLst>
          </p:cNvPr>
          <p:cNvSpPr/>
          <p:nvPr userDrawn="1"/>
        </p:nvSpPr>
        <p:spPr>
          <a:xfrm>
            <a:off x="0" y="1322279"/>
            <a:ext cx="9144000" cy="2743200"/>
          </a:xfrm>
          <a:prstGeom prst="rect">
            <a:avLst/>
          </a:prstGeom>
          <a:solidFill>
            <a:srgbClr val="092C74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35"/>
            <a:endParaRPr lang="uk-UA" sz="1400">
              <a:solidFill>
                <a:srgbClr val="F2F2F5"/>
              </a:solidFill>
              <a:latin typeface="Roboto"/>
            </a:endParaRPr>
          </a:p>
        </p:txBody>
      </p:sp>
      <p:sp>
        <p:nvSpPr>
          <p:cNvPr id="48" name="Item 1">
            <a:extLst>
              <a:ext uri="{FF2B5EF4-FFF2-40B4-BE49-F238E27FC236}">
                <a16:creationId xmlns:a16="http://schemas.microsoft.com/office/drawing/2014/main" id="{6D3B5A7A-FA71-45F6-B598-E0C3B7283DF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43128" y="1628441"/>
            <a:ext cx="1138620" cy="885871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5400" b="1">
                <a:solidFill>
                  <a:srgbClr val="69ACE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00</a:t>
            </a:r>
          </a:p>
        </p:txBody>
      </p:sp>
      <p:sp>
        <p:nvSpPr>
          <p:cNvPr id="49" name="Item 1 Title">
            <a:extLst>
              <a:ext uri="{FF2B5EF4-FFF2-40B4-BE49-F238E27FC236}">
                <a16:creationId xmlns:a16="http://schemas.microsoft.com/office/drawing/2014/main" id="{799131B7-F763-47D6-93E0-5165F0A5107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75507" y="1628442"/>
            <a:ext cx="2618125" cy="3169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0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50" name="Item 1 Text">
            <a:extLst>
              <a:ext uri="{FF2B5EF4-FFF2-40B4-BE49-F238E27FC236}">
                <a16:creationId xmlns:a16="http://schemas.microsoft.com/office/drawing/2014/main" id="{2D24E43C-2F40-4506-AF1F-B9C3166E889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766298" y="2009131"/>
            <a:ext cx="2618125" cy="50518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100" b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51" name="Item 2">
            <a:extLst>
              <a:ext uri="{FF2B5EF4-FFF2-40B4-BE49-F238E27FC236}">
                <a16:creationId xmlns:a16="http://schemas.microsoft.com/office/drawing/2014/main" id="{74774B04-A3DF-4AA9-9343-BB068D544B4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750370" y="1623264"/>
            <a:ext cx="1138620" cy="891049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5400" b="1">
                <a:solidFill>
                  <a:srgbClr val="69ACE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00</a:t>
            </a:r>
          </a:p>
        </p:txBody>
      </p:sp>
      <p:sp>
        <p:nvSpPr>
          <p:cNvPr id="52" name="Item 2 Title">
            <a:extLst>
              <a:ext uri="{FF2B5EF4-FFF2-40B4-BE49-F238E27FC236}">
                <a16:creationId xmlns:a16="http://schemas.microsoft.com/office/drawing/2014/main" id="{3531EBBF-C805-4E8A-9227-766EB6C3A8E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982750" y="1623265"/>
            <a:ext cx="2618125" cy="3169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0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53" name="Item 2 Text">
            <a:extLst>
              <a:ext uri="{FF2B5EF4-FFF2-40B4-BE49-F238E27FC236}">
                <a16:creationId xmlns:a16="http://schemas.microsoft.com/office/drawing/2014/main" id="{D7BBE6EB-6807-4CBE-BB58-5B8D9321D0E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973540" y="2003955"/>
            <a:ext cx="2618125" cy="51036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100" b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57" name="Item 3">
            <a:extLst>
              <a:ext uri="{FF2B5EF4-FFF2-40B4-BE49-F238E27FC236}">
                <a16:creationId xmlns:a16="http://schemas.microsoft.com/office/drawing/2014/main" id="{38486228-4BB2-43AE-9377-DBADDC1303A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43128" y="2817420"/>
            <a:ext cx="1138620" cy="944953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5400" b="1">
                <a:solidFill>
                  <a:srgbClr val="69ACE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00</a:t>
            </a:r>
          </a:p>
        </p:txBody>
      </p:sp>
      <p:sp>
        <p:nvSpPr>
          <p:cNvPr id="58" name="Item 3 Title">
            <a:extLst>
              <a:ext uri="{FF2B5EF4-FFF2-40B4-BE49-F238E27FC236}">
                <a16:creationId xmlns:a16="http://schemas.microsoft.com/office/drawing/2014/main" id="{8692B854-CADA-4E07-8BD7-69FFD6673561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775507" y="2817420"/>
            <a:ext cx="2618125" cy="3169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0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59" name="Item 3 Text">
            <a:extLst>
              <a:ext uri="{FF2B5EF4-FFF2-40B4-BE49-F238E27FC236}">
                <a16:creationId xmlns:a16="http://schemas.microsoft.com/office/drawing/2014/main" id="{F27699BB-0AEC-44C1-B1CC-D3562D17AD67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1766298" y="3198109"/>
            <a:ext cx="2618125" cy="56426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100" b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54" name="Item 4">
            <a:extLst>
              <a:ext uri="{FF2B5EF4-FFF2-40B4-BE49-F238E27FC236}">
                <a16:creationId xmlns:a16="http://schemas.microsoft.com/office/drawing/2014/main" id="{810A168E-980B-4151-B586-F2239D937E8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750370" y="2817421"/>
            <a:ext cx="1138620" cy="944952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5400" b="1">
                <a:solidFill>
                  <a:srgbClr val="69ACE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00</a:t>
            </a:r>
          </a:p>
        </p:txBody>
      </p:sp>
      <p:sp>
        <p:nvSpPr>
          <p:cNvPr id="55" name="Item 4 Title">
            <a:extLst>
              <a:ext uri="{FF2B5EF4-FFF2-40B4-BE49-F238E27FC236}">
                <a16:creationId xmlns:a16="http://schemas.microsoft.com/office/drawing/2014/main" id="{DDC595D8-EB71-43C5-84CE-CE8AB97F4AED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982750" y="2817420"/>
            <a:ext cx="2618125" cy="3169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0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56" name="Item 4 Text">
            <a:extLst>
              <a:ext uri="{FF2B5EF4-FFF2-40B4-BE49-F238E27FC236}">
                <a16:creationId xmlns:a16="http://schemas.microsoft.com/office/drawing/2014/main" id="{A79F3471-2DC3-4DFD-93E8-16AB2BF1B5C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5973540" y="3198110"/>
            <a:ext cx="2618125" cy="56426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100" b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19" name="Page Number">
            <a:extLst>
              <a:ext uri="{FF2B5EF4-FFF2-40B4-BE49-F238E27FC236}">
                <a16:creationId xmlns:a16="http://schemas.microsoft.com/office/drawing/2014/main" id="{B2B5D48A-DCAA-4355-8D13-9B74715A0CF6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0" i="0" baseline="0" dirty="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               </a:t>
            </a:r>
            <a:fld id="{F2C1E792-EDA4-4DC5-8412-A2C2E5D30ADF}" type="slidenum">
              <a:rPr lang="en-US" sz="1000" b="0" i="0" baseline="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pPr algn="r" defTabSz="685783">
                <a:defRPr/>
              </a:pPr>
              <a:t>‹#›</a:t>
            </a:fld>
            <a:endParaRPr lang="en-US" sz="1000" b="0" i="0" baseline="0" dirty="0">
              <a:solidFill>
                <a:schemeClr val="tx1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1" name="WSE logo">
            <a:extLst>
              <a:ext uri="{FF2B5EF4-FFF2-40B4-BE49-F238E27FC236}">
                <a16:creationId xmlns:a16="http://schemas.microsoft.com/office/drawing/2014/main" id="{C83FCD4E-D545-4E7C-8444-5C2049042C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3089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Items - Cyc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itle">
            <a:extLst>
              <a:ext uri="{FF2B5EF4-FFF2-40B4-BE49-F238E27FC236}">
                <a16:creationId xmlns:a16="http://schemas.microsoft.com/office/drawing/2014/main" id="{7E539BF3-9B27-418B-9CEE-4FF35DD5CE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919" y="150669"/>
            <a:ext cx="8085415" cy="813991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419C6D85-6054-4333-A45C-6D56E5C8FC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6682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Oval 7">
            <a:extLst>
              <a:ext uri="{FF2B5EF4-FFF2-40B4-BE49-F238E27FC236}">
                <a16:creationId xmlns:a16="http://schemas.microsoft.com/office/drawing/2014/main" id="{CCCF60EE-1BED-491D-B9BA-8143FCFB72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200400" y="1529177"/>
            <a:ext cx="2743200" cy="27432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bg1">
                <a:lumMod val="7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/>
            <a:endParaRPr lang="uk-UA" sz="1013">
              <a:solidFill>
                <a:srgbClr val="F2F2F5"/>
              </a:solidFill>
              <a:latin typeface="Roboto"/>
            </a:endParaRPr>
          </a:p>
        </p:txBody>
      </p:sp>
      <p:sp>
        <p:nvSpPr>
          <p:cNvPr id="15" name="Oval 3">
            <a:extLst>
              <a:ext uri="{FF2B5EF4-FFF2-40B4-BE49-F238E27FC236}">
                <a16:creationId xmlns:a16="http://schemas.microsoft.com/office/drawing/2014/main" id="{D820D5E2-D70E-40F8-996C-E42A9E0564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200400" y="1529177"/>
            <a:ext cx="914400" cy="9144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bg1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/>
            <a:endParaRPr lang="uk-UA" sz="3000" b="1" dirty="0">
              <a:solidFill>
                <a:srgbClr val="69ACE5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Oval 3">
            <a:extLst>
              <a:ext uri="{FF2B5EF4-FFF2-40B4-BE49-F238E27FC236}">
                <a16:creationId xmlns:a16="http://schemas.microsoft.com/office/drawing/2014/main" id="{915D9C8A-79D6-45FE-A769-F81341B6A4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029200" y="1529177"/>
            <a:ext cx="914400" cy="9144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bg1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685835"/>
            <a:endParaRPr lang="uk-UA" sz="3000" b="1" dirty="0">
              <a:solidFill>
                <a:srgbClr val="092C74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7" name="Oval 3">
            <a:extLst>
              <a:ext uri="{FF2B5EF4-FFF2-40B4-BE49-F238E27FC236}">
                <a16:creationId xmlns:a16="http://schemas.microsoft.com/office/drawing/2014/main" id="{C18A0C12-944E-4AFB-AA08-F2D684A8DC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029200" y="3339511"/>
            <a:ext cx="914400" cy="9144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bg1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685835"/>
            <a:endParaRPr lang="uk-UA" sz="3000" b="1" dirty="0">
              <a:solidFill>
                <a:srgbClr val="69ACE5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" name="Oval 3">
            <a:extLst>
              <a:ext uri="{FF2B5EF4-FFF2-40B4-BE49-F238E27FC236}">
                <a16:creationId xmlns:a16="http://schemas.microsoft.com/office/drawing/2014/main" id="{54B1F908-AE10-43AA-BBC9-E54F6EB098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200400" y="3339511"/>
            <a:ext cx="914400" cy="9144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bg1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685835"/>
            <a:endParaRPr lang="uk-UA" sz="3000" b="1" dirty="0">
              <a:solidFill>
                <a:srgbClr val="092C74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3" name="Item 1">
            <a:extLst>
              <a:ext uri="{FF2B5EF4-FFF2-40B4-BE49-F238E27FC236}">
                <a16:creationId xmlns:a16="http://schemas.microsoft.com/office/drawing/2014/main" id="{0B4A9D69-7C61-4078-8FE1-B23B404AC63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200399" y="1770465"/>
            <a:ext cx="914401" cy="43182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3000" b="1">
                <a:solidFill>
                  <a:srgbClr val="0072C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dirty="0"/>
              <a:t>00</a:t>
            </a:r>
          </a:p>
        </p:txBody>
      </p:sp>
      <p:sp>
        <p:nvSpPr>
          <p:cNvPr id="31" name="Item 1 Title">
            <a:extLst>
              <a:ext uri="{FF2B5EF4-FFF2-40B4-BE49-F238E27FC236}">
                <a16:creationId xmlns:a16="http://schemas.microsoft.com/office/drawing/2014/main" id="{C0436A26-D262-436C-8C61-BA2F8775F770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533919" y="1511739"/>
            <a:ext cx="2286246" cy="3169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2000" b="1">
                <a:solidFill>
                  <a:srgbClr val="0072C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32" name="Item 1 Text">
            <a:extLst>
              <a:ext uri="{FF2B5EF4-FFF2-40B4-BE49-F238E27FC236}">
                <a16:creationId xmlns:a16="http://schemas.microsoft.com/office/drawing/2014/main" id="{C7E732B7-944F-455D-BC24-3A11D5A0F6EA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533919" y="1892429"/>
            <a:ext cx="2286246" cy="55114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24" name="Item 2">
            <a:extLst>
              <a:ext uri="{FF2B5EF4-FFF2-40B4-BE49-F238E27FC236}">
                <a16:creationId xmlns:a16="http://schemas.microsoft.com/office/drawing/2014/main" id="{5CBD3746-18D1-47D5-987D-E36BEF9A659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029200" y="1770465"/>
            <a:ext cx="914401" cy="43182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30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dirty="0"/>
              <a:t>00</a:t>
            </a:r>
          </a:p>
        </p:txBody>
      </p:sp>
      <p:sp>
        <p:nvSpPr>
          <p:cNvPr id="27" name="Item 2 Title">
            <a:extLst>
              <a:ext uri="{FF2B5EF4-FFF2-40B4-BE49-F238E27FC236}">
                <a16:creationId xmlns:a16="http://schemas.microsoft.com/office/drawing/2014/main" id="{0CB2F2DC-96B3-4884-B03D-70BF73AC29B2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333089" y="1511740"/>
            <a:ext cx="2286246" cy="3169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0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28" name="Item 2 Text">
            <a:extLst>
              <a:ext uri="{FF2B5EF4-FFF2-40B4-BE49-F238E27FC236}">
                <a16:creationId xmlns:a16="http://schemas.microsoft.com/office/drawing/2014/main" id="{2E5E5FDF-1722-441B-A1BB-5F9859FCCDC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333089" y="1892430"/>
            <a:ext cx="2286246" cy="55114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2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25" name="Item 3">
            <a:extLst>
              <a:ext uri="{FF2B5EF4-FFF2-40B4-BE49-F238E27FC236}">
                <a16:creationId xmlns:a16="http://schemas.microsoft.com/office/drawing/2014/main" id="{56842972-1C06-42FE-85E3-B7FBE5A02AB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029200" y="3580798"/>
            <a:ext cx="914401" cy="43182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3000" b="1">
                <a:solidFill>
                  <a:srgbClr val="0072C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dirty="0"/>
              <a:t>00</a:t>
            </a:r>
          </a:p>
        </p:txBody>
      </p:sp>
      <p:sp>
        <p:nvSpPr>
          <p:cNvPr id="29" name="Item 3 Title">
            <a:extLst>
              <a:ext uri="{FF2B5EF4-FFF2-40B4-BE49-F238E27FC236}">
                <a16:creationId xmlns:a16="http://schemas.microsoft.com/office/drawing/2014/main" id="{95264F1E-DEC9-41B7-93B3-E9C4B85C4C67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333089" y="3329509"/>
            <a:ext cx="2286246" cy="3169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000" b="1">
                <a:solidFill>
                  <a:srgbClr val="0072C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30" name="Item 3 Text">
            <a:extLst>
              <a:ext uri="{FF2B5EF4-FFF2-40B4-BE49-F238E27FC236}">
                <a16:creationId xmlns:a16="http://schemas.microsoft.com/office/drawing/2014/main" id="{0AEC987B-A3A3-4497-9D60-7BD66C351640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333089" y="3710199"/>
            <a:ext cx="2286246" cy="55114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2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26" name="Item 4">
            <a:extLst>
              <a:ext uri="{FF2B5EF4-FFF2-40B4-BE49-F238E27FC236}">
                <a16:creationId xmlns:a16="http://schemas.microsoft.com/office/drawing/2014/main" id="{D5780A37-62F6-43AD-AFF9-5BA34D60031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200399" y="3580798"/>
            <a:ext cx="914401" cy="43182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30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dirty="0"/>
              <a:t>00</a:t>
            </a:r>
          </a:p>
        </p:txBody>
      </p:sp>
      <p:sp>
        <p:nvSpPr>
          <p:cNvPr id="33" name="Item 4 Title">
            <a:extLst>
              <a:ext uri="{FF2B5EF4-FFF2-40B4-BE49-F238E27FC236}">
                <a16:creationId xmlns:a16="http://schemas.microsoft.com/office/drawing/2014/main" id="{6AB04380-4CBA-4305-9BED-012A97108EE7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33919" y="3329509"/>
            <a:ext cx="2286246" cy="3169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20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34" name="Item 4 Text">
            <a:extLst>
              <a:ext uri="{FF2B5EF4-FFF2-40B4-BE49-F238E27FC236}">
                <a16:creationId xmlns:a16="http://schemas.microsoft.com/office/drawing/2014/main" id="{D395DBD5-7C77-4F82-9C58-E1B8D4A9E475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533919" y="3710199"/>
            <a:ext cx="2286246" cy="55114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37" name="Page Number">
            <a:extLst>
              <a:ext uri="{FF2B5EF4-FFF2-40B4-BE49-F238E27FC236}">
                <a16:creationId xmlns:a16="http://schemas.microsoft.com/office/drawing/2014/main" id="{337385C6-202F-425F-831F-B84FAA6ED347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0" i="0" baseline="0" dirty="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               </a:t>
            </a:r>
            <a:fld id="{F2C1E792-EDA4-4DC5-8412-A2C2E5D30ADF}" type="slidenum">
              <a:rPr lang="en-US" sz="1000" b="0" i="0" baseline="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pPr algn="r" defTabSz="685783">
                <a:defRPr/>
              </a:pPr>
              <a:t>‹#›</a:t>
            </a:fld>
            <a:endParaRPr lang="en-US" sz="1000" b="0" i="0" baseline="0" dirty="0">
              <a:solidFill>
                <a:schemeClr val="tx1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8" name="WSE logo">
            <a:extLst>
              <a:ext uri="{FF2B5EF4-FFF2-40B4-BE49-F238E27FC236}">
                <a16:creationId xmlns:a16="http://schemas.microsoft.com/office/drawing/2014/main" id="{933E971C-40DA-474D-96B8-B83B54C0B6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913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  <p:hf hdr="0" ftr="0" dt="0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graphic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">
            <a:extLst>
              <a:ext uri="{FF2B5EF4-FFF2-40B4-BE49-F238E27FC236}">
                <a16:creationId xmlns:a16="http://schemas.microsoft.com/office/drawing/2014/main" id="{9A560EA5-1934-452F-B7DA-9D16BD1F87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919" y="107119"/>
            <a:ext cx="8085415" cy="857542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4" name="Rectangle 26">
            <a:extLst>
              <a:ext uri="{FF2B5EF4-FFF2-40B4-BE49-F238E27FC236}">
                <a16:creationId xmlns:a16="http://schemas.microsoft.com/office/drawing/2014/main" id="{ADC3E0FB-FCB4-4F19-88D7-CB30CFF050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32982" y="2402483"/>
            <a:ext cx="2770963" cy="1771489"/>
          </a:xfrm>
          <a:custGeom>
            <a:avLst/>
            <a:gdLst>
              <a:gd name="connsiteX0" fmla="*/ 0 w 4355417"/>
              <a:gd name="connsiteY0" fmla="*/ 0 h 1790700"/>
              <a:gd name="connsiteX1" fmla="*/ 4355417 w 4355417"/>
              <a:gd name="connsiteY1" fmla="*/ 0 h 1790700"/>
              <a:gd name="connsiteX2" fmla="*/ 4355417 w 4355417"/>
              <a:gd name="connsiteY2" fmla="*/ 1790700 h 1790700"/>
              <a:gd name="connsiteX3" fmla="*/ 0 w 4355417"/>
              <a:gd name="connsiteY3" fmla="*/ 1790700 h 1790700"/>
              <a:gd name="connsiteX4" fmla="*/ 0 w 4355417"/>
              <a:gd name="connsiteY4" fmla="*/ 0 h 1790700"/>
              <a:gd name="connsiteX0" fmla="*/ 0 w 4831667"/>
              <a:gd name="connsiteY0" fmla="*/ 914400 h 1790700"/>
              <a:gd name="connsiteX1" fmla="*/ 4831667 w 4831667"/>
              <a:gd name="connsiteY1" fmla="*/ 0 h 1790700"/>
              <a:gd name="connsiteX2" fmla="*/ 4831667 w 4831667"/>
              <a:gd name="connsiteY2" fmla="*/ 1790700 h 1790700"/>
              <a:gd name="connsiteX3" fmla="*/ 476250 w 4831667"/>
              <a:gd name="connsiteY3" fmla="*/ 1790700 h 1790700"/>
              <a:gd name="connsiteX4" fmla="*/ 0 w 4831667"/>
              <a:gd name="connsiteY4" fmla="*/ 914400 h 1790700"/>
              <a:gd name="connsiteX0" fmla="*/ 0 w 5269817"/>
              <a:gd name="connsiteY0" fmla="*/ 2305050 h 3181350"/>
              <a:gd name="connsiteX1" fmla="*/ 5269817 w 5269817"/>
              <a:gd name="connsiteY1" fmla="*/ 0 h 3181350"/>
              <a:gd name="connsiteX2" fmla="*/ 4831667 w 5269817"/>
              <a:gd name="connsiteY2" fmla="*/ 3181350 h 3181350"/>
              <a:gd name="connsiteX3" fmla="*/ 476250 w 5269817"/>
              <a:gd name="connsiteY3" fmla="*/ 3181350 h 3181350"/>
              <a:gd name="connsiteX4" fmla="*/ 0 w 5269817"/>
              <a:gd name="connsiteY4" fmla="*/ 2305050 h 3181350"/>
              <a:gd name="connsiteX0" fmla="*/ 0 w 5288867"/>
              <a:gd name="connsiteY0" fmla="*/ 2305050 h 3181350"/>
              <a:gd name="connsiteX1" fmla="*/ 5269817 w 5288867"/>
              <a:gd name="connsiteY1" fmla="*/ 0 h 3181350"/>
              <a:gd name="connsiteX2" fmla="*/ 5288867 w 5288867"/>
              <a:gd name="connsiteY2" fmla="*/ 1790700 h 3181350"/>
              <a:gd name="connsiteX3" fmla="*/ 476250 w 5288867"/>
              <a:gd name="connsiteY3" fmla="*/ 3181350 h 3181350"/>
              <a:gd name="connsiteX4" fmla="*/ 0 w 5288867"/>
              <a:gd name="connsiteY4" fmla="*/ 2305050 h 3181350"/>
              <a:gd name="connsiteX0" fmla="*/ 0 w 5288867"/>
              <a:gd name="connsiteY0" fmla="*/ 2305050 h 4095750"/>
              <a:gd name="connsiteX1" fmla="*/ 5269817 w 5288867"/>
              <a:gd name="connsiteY1" fmla="*/ 0 h 4095750"/>
              <a:gd name="connsiteX2" fmla="*/ 5288867 w 5288867"/>
              <a:gd name="connsiteY2" fmla="*/ 1790700 h 4095750"/>
              <a:gd name="connsiteX3" fmla="*/ 19050 w 5288867"/>
              <a:gd name="connsiteY3" fmla="*/ 4095750 h 4095750"/>
              <a:gd name="connsiteX4" fmla="*/ 0 w 5288867"/>
              <a:gd name="connsiteY4" fmla="*/ 2305050 h 4095750"/>
              <a:gd name="connsiteX0" fmla="*/ 0 w 5284105"/>
              <a:gd name="connsiteY0" fmla="*/ 2309812 h 4095750"/>
              <a:gd name="connsiteX1" fmla="*/ 5265055 w 5284105"/>
              <a:gd name="connsiteY1" fmla="*/ 0 h 4095750"/>
              <a:gd name="connsiteX2" fmla="*/ 5284105 w 5284105"/>
              <a:gd name="connsiteY2" fmla="*/ 1790700 h 4095750"/>
              <a:gd name="connsiteX3" fmla="*/ 14288 w 5284105"/>
              <a:gd name="connsiteY3" fmla="*/ 4095750 h 4095750"/>
              <a:gd name="connsiteX4" fmla="*/ 0 w 5284105"/>
              <a:gd name="connsiteY4" fmla="*/ 2309812 h 4095750"/>
              <a:gd name="connsiteX0" fmla="*/ 0 w 5276961"/>
              <a:gd name="connsiteY0" fmla="*/ 2295525 h 4095750"/>
              <a:gd name="connsiteX1" fmla="*/ 5257911 w 5276961"/>
              <a:gd name="connsiteY1" fmla="*/ 0 h 4095750"/>
              <a:gd name="connsiteX2" fmla="*/ 5276961 w 5276961"/>
              <a:gd name="connsiteY2" fmla="*/ 1790700 h 4095750"/>
              <a:gd name="connsiteX3" fmla="*/ 7144 w 5276961"/>
              <a:gd name="connsiteY3" fmla="*/ 4095750 h 4095750"/>
              <a:gd name="connsiteX4" fmla="*/ 0 w 5276961"/>
              <a:gd name="connsiteY4" fmla="*/ 2295525 h 4095750"/>
              <a:gd name="connsiteX0" fmla="*/ 0 w 5276961"/>
              <a:gd name="connsiteY0" fmla="*/ 2295525 h 4090988"/>
              <a:gd name="connsiteX1" fmla="*/ 5257911 w 5276961"/>
              <a:gd name="connsiteY1" fmla="*/ 0 h 4090988"/>
              <a:gd name="connsiteX2" fmla="*/ 5276961 w 5276961"/>
              <a:gd name="connsiteY2" fmla="*/ 1790700 h 4090988"/>
              <a:gd name="connsiteX3" fmla="*/ 2381 w 5276961"/>
              <a:gd name="connsiteY3" fmla="*/ 4090988 h 4090988"/>
              <a:gd name="connsiteX4" fmla="*/ 0 w 5276961"/>
              <a:gd name="connsiteY4" fmla="*/ 2295525 h 4090988"/>
              <a:gd name="connsiteX0" fmla="*/ 0 w 5299186"/>
              <a:gd name="connsiteY0" fmla="*/ 2295525 h 4090988"/>
              <a:gd name="connsiteX1" fmla="*/ 5257911 w 5299186"/>
              <a:gd name="connsiteY1" fmla="*/ 0 h 4090988"/>
              <a:gd name="connsiteX2" fmla="*/ 5299186 w 5299186"/>
              <a:gd name="connsiteY2" fmla="*/ 1765300 h 4090988"/>
              <a:gd name="connsiteX3" fmla="*/ 2381 w 5299186"/>
              <a:gd name="connsiteY3" fmla="*/ 4090988 h 4090988"/>
              <a:gd name="connsiteX4" fmla="*/ 0 w 5299186"/>
              <a:gd name="connsiteY4" fmla="*/ 2295525 h 4090988"/>
              <a:gd name="connsiteX0" fmla="*/ 0 w 5308711"/>
              <a:gd name="connsiteY0" fmla="*/ 2308225 h 4103688"/>
              <a:gd name="connsiteX1" fmla="*/ 5308711 w 5308711"/>
              <a:gd name="connsiteY1" fmla="*/ 0 h 4103688"/>
              <a:gd name="connsiteX2" fmla="*/ 5299186 w 5308711"/>
              <a:gd name="connsiteY2" fmla="*/ 1778000 h 4103688"/>
              <a:gd name="connsiteX3" fmla="*/ 2381 w 5308711"/>
              <a:gd name="connsiteY3" fmla="*/ 4103688 h 4103688"/>
              <a:gd name="connsiteX4" fmla="*/ 0 w 5308711"/>
              <a:gd name="connsiteY4" fmla="*/ 2308225 h 4103688"/>
              <a:gd name="connsiteX0" fmla="*/ 0 w 5301567"/>
              <a:gd name="connsiteY0" fmla="*/ 2293938 h 4089401"/>
              <a:gd name="connsiteX1" fmla="*/ 5301567 w 5301567"/>
              <a:gd name="connsiteY1" fmla="*/ 0 h 4089401"/>
              <a:gd name="connsiteX2" fmla="*/ 5299186 w 5301567"/>
              <a:gd name="connsiteY2" fmla="*/ 1763713 h 4089401"/>
              <a:gd name="connsiteX3" fmla="*/ 2381 w 5301567"/>
              <a:gd name="connsiteY3" fmla="*/ 4089401 h 4089401"/>
              <a:gd name="connsiteX4" fmla="*/ 0 w 5301567"/>
              <a:gd name="connsiteY4" fmla="*/ 2293938 h 4089401"/>
              <a:gd name="connsiteX0" fmla="*/ 0 w 5301796"/>
              <a:gd name="connsiteY0" fmla="*/ 2293938 h 4089401"/>
              <a:gd name="connsiteX1" fmla="*/ 5301567 w 5301796"/>
              <a:gd name="connsiteY1" fmla="*/ 0 h 4089401"/>
              <a:gd name="connsiteX2" fmla="*/ 5301567 w 5301796"/>
              <a:gd name="connsiteY2" fmla="*/ 1782763 h 4089401"/>
              <a:gd name="connsiteX3" fmla="*/ 2381 w 5301796"/>
              <a:gd name="connsiteY3" fmla="*/ 4089401 h 4089401"/>
              <a:gd name="connsiteX4" fmla="*/ 0 w 5301796"/>
              <a:gd name="connsiteY4" fmla="*/ 2293938 h 4089401"/>
              <a:gd name="connsiteX0" fmla="*/ 0 w 5306397"/>
              <a:gd name="connsiteY0" fmla="*/ 2293938 h 4089401"/>
              <a:gd name="connsiteX1" fmla="*/ 5301567 w 5306397"/>
              <a:gd name="connsiteY1" fmla="*/ 0 h 4089401"/>
              <a:gd name="connsiteX2" fmla="*/ 5306329 w 5306397"/>
              <a:gd name="connsiteY2" fmla="*/ 1780382 h 4089401"/>
              <a:gd name="connsiteX3" fmla="*/ 2381 w 5306397"/>
              <a:gd name="connsiteY3" fmla="*/ 4089401 h 4089401"/>
              <a:gd name="connsiteX4" fmla="*/ 0 w 5306397"/>
              <a:gd name="connsiteY4" fmla="*/ 2293938 h 4089401"/>
              <a:gd name="connsiteX0" fmla="*/ 0 w 5306397"/>
              <a:gd name="connsiteY0" fmla="*/ 2305845 h 4089401"/>
              <a:gd name="connsiteX1" fmla="*/ 5301567 w 5306397"/>
              <a:gd name="connsiteY1" fmla="*/ 0 h 4089401"/>
              <a:gd name="connsiteX2" fmla="*/ 5306329 w 5306397"/>
              <a:gd name="connsiteY2" fmla="*/ 1780382 h 4089401"/>
              <a:gd name="connsiteX3" fmla="*/ 2381 w 5306397"/>
              <a:gd name="connsiteY3" fmla="*/ 4089401 h 4089401"/>
              <a:gd name="connsiteX4" fmla="*/ 0 w 5306397"/>
              <a:gd name="connsiteY4" fmla="*/ 2305845 h 4089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06397" h="4089401">
                <a:moveTo>
                  <a:pt x="0" y="2305845"/>
                </a:moveTo>
                <a:lnTo>
                  <a:pt x="5301567" y="0"/>
                </a:lnTo>
                <a:cubicBezTo>
                  <a:pt x="5300773" y="587904"/>
                  <a:pt x="5307123" y="1192478"/>
                  <a:pt x="5306329" y="1780382"/>
                </a:cubicBezTo>
                <a:lnTo>
                  <a:pt x="2381" y="4089401"/>
                </a:lnTo>
                <a:cubicBezTo>
                  <a:pt x="0" y="3489326"/>
                  <a:pt x="2381" y="2905920"/>
                  <a:pt x="0" y="2305845"/>
                </a:cubicBezTo>
                <a:close/>
              </a:path>
            </a:pathLst>
          </a:custGeom>
          <a:solidFill>
            <a:srgbClr val="0A091B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5143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506" b="0" i="0" u="none" strike="noStrike" kern="0" cap="none" spc="0" normalizeH="0" baseline="0" noProof="0" dirty="0">
              <a:ln>
                <a:noFill/>
              </a:ln>
              <a:solidFill>
                <a:srgbClr val="F2F2F5"/>
              </a:solidFill>
              <a:effectLst/>
              <a:uLnTx/>
              <a:uFillTx/>
              <a:latin typeface="Roboto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Rectangle 26">
            <a:extLst>
              <a:ext uri="{FF2B5EF4-FFF2-40B4-BE49-F238E27FC236}">
                <a16:creationId xmlns:a16="http://schemas.microsoft.com/office/drawing/2014/main" id="{91C4870C-A169-4B4B-86B5-7832B8F995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52179" y="1404647"/>
            <a:ext cx="2762363" cy="1772176"/>
          </a:xfrm>
          <a:custGeom>
            <a:avLst/>
            <a:gdLst>
              <a:gd name="connsiteX0" fmla="*/ 0 w 4355417"/>
              <a:gd name="connsiteY0" fmla="*/ 0 h 1790700"/>
              <a:gd name="connsiteX1" fmla="*/ 4355417 w 4355417"/>
              <a:gd name="connsiteY1" fmla="*/ 0 h 1790700"/>
              <a:gd name="connsiteX2" fmla="*/ 4355417 w 4355417"/>
              <a:gd name="connsiteY2" fmla="*/ 1790700 h 1790700"/>
              <a:gd name="connsiteX3" fmla="*/ 0 w 4355417"/>
              <a:gd name="connsiteY3" fmla="*/ 1790700 h 1790700"/>
              <a:gd name="connsiteX4" fmla="*/ 0 w 4355417"/>
              <a:gd name="connsiteY4" fmla="*/ 0 h 1790700"/>
              <a:gd name="connsiteX0" fmla="*/ 0 w 4831667"/>
              <a:gd name="connsiteY0" fmla="*/ 914400 h 1790700"/>
              <a:gd name="connsiteX1" fmla="*/ 4831667 w 4831667"/>
              <a:gd name="connsiteY1" fmla="*/ 0 h 1790700"/>
              <a:gd name="connsiteX2" fmla="*/ 4831667 w 4831667"/>
              <a:gd name="connsiteY2" fmla="*/ 1790700 h 1790700"/>
              <a:gd name="connsiteX3" fmla="*/ 476250 w 4831667"/>
              <a:gd name="connsiteY3" fmla="*/ 1790700 h 1790700"/>
              <a:gd name="connsiteX4" fmla="*/ 0 w 4831667"/>
              <a:gd name="connsiteY4" fmla="*/ 914400 h 1790700"/>
              <a:gd name="connsiteX0" fmla="*/ 0 w 5269817"/>
              <a:gd name="connsiteY0" fmla="*/ 2305050 h 3181350"/>
              <a:gd name="connsiteX1" fmla="*/ 5269817 w 5269817"/>
              <a:gd name="connsiteY1" fmla="*/ 0 h 3181350"/>
              <a:gd name="connsiteX2" fmla="*/ 4831667 w 5269817"/>
              <a:gd name="connsiteY2" fmla="*/ 3181350 h 3181350"/>
              <a:gd name="connsiteX3" fmla="*/ 476250 w 5269817"/>
              <a:gd name="connsiteY3" fmla="*/ 3181350 h 3181350"/>
              <a:gd name="connsiteX4" fmla="*/ 0 w 5269817"/>
              <a:gd name="connsiteY4" fmla="*/ 2305050 h 3181350"/>
              <a:gd name="connsiteX0" fmla="*/ 0 w 5288867"/>
              <a:gd name="connsiteY0" fmla="*/ 2305050 h 3181350"/>
              <a:gd name="connsiteX1" fmla="*/ 5269817 w 5288867"/>
              <a:gd name="connsiteY1" fmla="*/ 0 h 3181350"/>
              <a:gd name="connsiteX2" fmla="*/ 5288867 w 5288867"/>
              <a:gd name="connsiteY2" fmla="*/ 1790700 h 3181350"/>
              <a:gd name="connsiteX3" fmla="*/ 476250 w 5288867"/>
              <a:gd name="connsiteY3" fmla="*/ 3181350 h 3181350"/>
              <a:gd name="connsiteX4" fmla="*/ 0 w 5288867"/>
              <a:gd name="connsiteY4" fmla="*/ 2305050 h 3181350"/>
              <a:gd name="connsiteX0" fmla="*/ 0 w 5288867"/>
              <a:gd name="connsiteY0" fmla="*/ 2305050 h 4095750"/>
              <a:gd name="connsiteX1" fmla="*/ 5269817 w 5288867"/>
              <a:gd name="connsiteY1" fmla="*/ 0 h 4095750"/>
              <a:gd name="connsiteX2" fmla="*/ 5288867 w 5288867"/>
              <a:gd name="connsiteY2" fmla="*/ 1790700 h 4095750"/>
              <a:gd name="connsiteX3" fmla="*/ 19050 w 5288867"/>
              <a:gd name="connsiteY3" fmla="*/ 4095750 h 4095750"/>
              <a:gd name="connsiteX4" fmla="*/ 0 w 5288867"/>
              <a:gd name="connsiteY4" fmla="*/ 2305050 h 4095750"/>
              <a:gd name="connsiteX0" fmla="*/ 0 w 5284105"/>
              <a:gd name="connsiteY0" fmla="*/ 2309812 h 4095750"/>
              <a:gd name="connsiteX1" fmla="*/ 5265055 w 5284105"/>
              <a:gd name="connsiteY1" fmla="*/ 0 h 4095750"/>
              <a:gd name="connsiteX2" fmla="*/ 5284105 w 5284105"/>
              <a:gd name="connsiteY2" fmla="*/ 1790700 h 4095750"/>
              <a:gd name="connsiteX3" fmla="*/ 14288 w 5284105"/>
              <a:gd name="connsiteY3" fmla="*/ 4095750 h 4095750"/>
              <a:gd name="connsiteX4" fmla="*/ 0 w 5284105"/>
              <a:gd name="connsiteY4" fmla="*/ 2309812 h 4095750"/>
              <a:gd name="connsiteX0" fmla="*/ 0 w 5276961"/>
              <a:gd name="connsiteY0" fmla="*/ 2295525 h 4095750"/>
              <a:gd name="connsiteX1" fmla="*/ 5257911 w 5276961"/>
              <a:gd name="connsiteY1" fmla="*/ 0 h 4095750"/>
              <a:gd name="connsiteX2" fmla="*/ 5276961 w 5276961"/>
              <a:gd name="connsiteY2" fmla="*/ 1790700 h 4095750"/>
              <a:gd name="connsiteX3" fmla="*/ 7144 w 5276961"/>
              <a:gd name="connsiteY3" fmla="*/ 4095750 h 4095750"/>
              <a:gd name="connsiteX4" fmla="*/ 0 w 5276961"/>
              <a:gd name="connsiteY4" fmla="*/ 2295525 h 4095750"/>
              <a:gd name="connsiteX0" fmla="*/ 0 w 5276961"/>
              <a:gd name="connsiteY0" fmla="*/ 2295525 h 4090988"/>
              <a:gd name="connsiteX1" fmla="*/ 5257911 w 5276961"/>
              <a:gd name="connsiteY1" fmla="*/ 0 h 4090988"/>
              <a:gd name="connsiteX2" fmla="*/ 5276961 w 5276961"/>
              <a:gd name="connsiteY2" fmla="*/ 1790700 h 4090988"/>
              <a:gd name="connsiteX3" fmla="*/ 2381 w 5276961"/>
              <a:gd name="connsiteY3" fmla="*/ 4090988 h 4090988"/>
              <a:gd name="connsiteX4" fmla="*/ 0 w 5276961"/>
              <a:gd name="connsiteY4" fmla="*/ 2295525 h 4090988"/>
              <a:gd name="connsiteX0" fmla="*/ 0 w 5299186"/>
              <a:gd name="connsiteY0" fmla="*/ 2295525 h 4090988"/>
              <a:gd name="connsiteX1" fmla="*/ 5257911 w 5299186"/>
              <a:gd name="connsiteY1" fmla="*/ 0 h 4090988"/>
              <a:gd name="connsiteX2" fmla="*/ 5299186 w 5299186"/>
              <a:gd name="connsiteY2" fmla="*/ 1765300 h 4090988"/>
              <a:gd name="connsiteX3" fmla="*/ 2381 w 5299186"/>
              <a:gd name="connsiteY3" fmla="*/ 4090988 h 4090988"/>
              <a:gd name="connsiteX4" fmla="*/ 0 w 5299186"/>
              <a:gd name="connsiteY4" fmla="*/ 2295525 h 4090988"/>
              <a:gd name="connsiteX0" fmla="*/ 0 w 5308711"/>
              <a:gd name="connsiteY0" fmla="*/ 2308225 h 4103688"/>
              <a:gd name="connsiteX1" fmla="*/ 5308711 w 5308711"/>
              <a:gd name="connsiteY1" fmla="*/ 0 h 4103688"/>
              <a:gd name="connsiteX2" fmla="*/ 5299186 w 5308711"/>
              <a:gd name="connsiteY2" fmla="*/ 1778000 h 4103688"/>
              <a:gd name="connsiteX3" fmla="*/ 2381 w 5308711"/>
              <a:gd name="connsiteY3" fmla="*/ 4103688 h 4103688"/>
              <a:gd name="connsiteX4" fmla="*/ 0 w 5308711"/>
              <a:gd name="connsiteY4" fmla="*/ 2308225 h 4103688"/>
              <a:gd name="connsiteX0" fmla="*/ 0 w 5308711"/>
              <a:gd name="connsiteY0" fmla="*/ 2301875 h 4103688"/>
              <a:gd name="connsiteX1" fmla="*/ 5308711 w 5308711"/>
              <a:gd name="connsiteY1" fmla="*/ 0 h 4103688"/>
              <a:gd name="connsiteX2" fmla="*/ 5299186 w 5308711"/>
              <a:gd name="connsiteY2" fmla="*/ 1778000 h 4103688"/>
              <a:gd name="connsiteX3" fmla="*/ 2381 w 5308711"/>
              <a:gd name="connsiteY3" fmla="*/ 4103688 h 4103688"/>
              <a:gd name="connsiteX4" fmla="*/ 0 w 5308711"/>
              <a:gd name="connsiteY4" fmla="*/ 2301875 h 4103688"/>
              <a:gd name="connsiteX0" fmla="*/ 4384 w 5313095"/>
              <a:gd name="connsiteY0" fmla="*/ 2301875 h 4094163"/>
              <a:gd name="connsiteX1" fmla="*/ 5313095 w 5313095"/>
              <a:gd name="connsiteY1" fmla="*/ 0 h 4094163"/>
              <a:gd name="connsiteX2" fmla="*/ 5303570 w 5313095"/>
              <a:gd name="connsiteY2" fmla="*/ 1778000 h 4094163"/>
              <a:gd name="connsiteX3" fmla="*/ 415 w 5313095"/>
              <a:gd name="connsiteY3" fmla="*/ 4094163 h 4094163"/>
              <a:gd name="connsiteX4" fmla="*/ 4384 w 5313095"/>
              <a:gd name="connsiteY4" fmla="*/ 2301875 h 4094163"/>
              <a:gd name="connsiteX0" fmla="*/ 0 w 5308711"/>
              <a:gd name="connsiteY0" fmla="*/ 2301875 h 4090988"/>
              <a:gd name="connsiteX1" fmla="*/ 5308711 w 5308711"/>
              <a:gd name="connsiteY1" fmla="*/ 0 h 4090988"/>
              <a:gd name="connsiteX2" fmla="*/ 5299186 w 5308711"/>
              <a:gd name="connsiteY2" fmla="*/ 1778000 h 4090988"/>
              <a:gd name="connsiteX3" fmla="*/ 2381 w 5308711"/>
              <a:gd name="connsiteY3" fmla="*/ 4090988 h 4090988"/>
              <a:gd name="connsiteX4" fmla="*/ 0 w 5308711"/>
              <a:gd name="connsiteY4" fmla="*/ 2301875 h 4090988"/>
              <a:gd name="connsiteX0" fmla="*/ 0 w 5308711"/>
              <a:gd name="connsiteY0" fmla="*/ 2309019 h 4090988"/>
              <a:gd name="connsiteX1" fmla="*/ 5308711 w 5308711"/>
              <a:gd name="connsiteY1" fmla="*/ 0 h 4090988"/>
              <a:gd name="connsiteX2" fmla="*/ 5299186 w 5308711"/>
              <a:gd name="connsiteY2" fmla="*/ 1778000 h 4090988"/>
              <a:gd name="connsiteX3" fmla="*/ 2381 w 5308711"/>
              <a:gd name="connsiteY3" fmla="*/ 4090988 h 4090988"/>
              <a:gd name="connsiteX4" fmla="*/ 0 w 5308711"/>
              <a:gd name="connsiteY4" fmla="*/ 2309019 h 4090988"/>
              <a:gd name="connsiteX0" fmla="*/ 0 w 5308711"/>
              <a:gd name="connsiteY0" fmla="*/ 2299494 h 4090988"/>
              <a:gd name="connsiteX1" fmla="*/ 5308711 w 5308711"/>
              <a:gd name="connsiteY1" fmla="*/ 0 h 4090988"/>
              <a:gd name="connsiteX2" fmla="*/ 5299186 w 5308711"/>
              <a:gd name="connsiteY2" fmla="*/ 1778000 h 4090988"/>
              <a:gd name="connsiteX3" fmla="*/ 2381 w 5308711"/>
              <a:gd name="connsiteY3" fmla="*/ 4090988 h 4090988"/>
              <a:gd name="connsiteX4" fmla="*/ 0 w 5308711"/>
              <a:gd name="connsiteY4" fmla="*/ 2299494 h 4090988"/>
              <a:gd name="connsiteX0" fmla="*/ 0 w 5318236"/>
              <a:gd name="connsiteY0" fmla="*/ 2299494 h 4090988"/>
              <a:gd name="connsiteX1" fmla="*/ 5318236 w 5318236"/>
              <a:gd name="connsiteY1" fmla="*/ 0 h 4090988"/>
              <a:gd name="connsiteX2" fmla="*/ 5308711 w 5318236"/>
              <a:gd name="connsiteY2" fmla="*/ 1778000 h 4090988"/>
              <a:gd name="connsiteX3" fmla="*/ 11906 w 5318236"/>
              <a:gd name="connsiteY3" fmla="*/ 4090988 h 4090988"/>
              <a:gd name="connsiteX4" fmla="*/ 0 w 5318236"/>
              <a:gd name="connsiteY4" fmla="*/ 2299494 h 4090988"/>
              <a:gd name="connsiteX0" fmla="*/ 0 w 5315855"/>
              <a:gd name="connsiteY0" fmla="*/ 2304257 h 4090988"/>
              <a:gd name="connsiteX1" fmla="*/ 5315855 w 5315855"/>
              <a:gd name="connsiteY1" fmla="*/ 0 h 4090988"/>
              <a:gd name="connsiteX2" fmla="*/ 5306330 w 5315855"/>
              <a:gd name="connsiteY2" fmla="*/ 1778000 h 4090988"/>
              <a:gd name="connsiteX3" fmla="*/ 9525 w 5315855"/>
              <a:gd name="connsiteY3" fmla="*/ 4090988 h 4090988"/>
              <a:gd name="connsiteX4" fmla="*/ 0 w 5315855"/>
              <a:gd name="connsiteY4" fmla="*/ 2304257 h 4090988"/>
              <a:gd name="connsiteX0" fmla="*/ 0 w 5315855"/>
              <a:gd name="connsiteY0" fmla="*/ 2301876 h 4090988"/>
              <a:gd name="connsiteX1" fmla="*/ 5315855 w 5315855"/>
              <a:gd name="connsiteY1" fmla="*/ 0 h 4090988"/>
              <a:gd name="connsiteX2" fmla="*/ 5306330 w 5315855"/>
              <a:gd name="connsiteY2" fmla="*/ 1778000 h 4090988"/>
              <a:gd name="connsiteX3" fmla="*/ 9525 w 5315855"/>
              <a:gd name="connsiteY3" fmla="*/ 4090988 h 4090988"/>
              <a:gd name="connsiteX4" fmla="*/ 0 w 5315855"/>
              <a:gd name="connsiteY4" fmla="*/ 2301876 h 4090988"/>
              <a:gd name="connsiteX0" fmla="*/ 0 w 5313474"/>
              <a:gd name="connsiteY0" fmla="*/ 2301876 h 4090988"/>
              <a:gd name="connsiteX1" fmla="*/ 5313474 w 5313474"/>
              <a:gd name="connsiteY1" fmla="*/ 0 h 4090988"/>
              <a:gd name="connsiteX2" fmla="*/ 5303949 w 5313474"/>
              <a:gd name="connsiteY2" fmla="*/ 1778000 h 4090988"/>
              <a:gd name="connsiteX3" fmla="*/ 7144 w 5313474"/>
              <a:gd name="connsiteY3" fmla="*/ 4090988 h 4090988"/>
              <a:gd name="connsiteX4" fmla="*/ 0 w 5313474"/>
              <a:gd name="connsiteY4" fmla="*/ 2301876 h 4090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13474" h="4090988">
                <a:moveTo>
                  <a:pt x="0" y="2301876"/>
                </a:moveTo>
                <a:lnTo>
                  <a:pt x="5313474" y="0"/>
                </a:lnTo>
                <a:lnTo>
                  <a:pt x="5303949" y="1778000"/>
                </a:lnTo>
                <a:lnTo>
                  <a:pt x="7144" y="4090988"/>
                </a:lnTo>
                <a:cubicBezTo>
                  <a:pt x="4763" y="3490913"/>
                  <a:pt x="2381" y="2901951"/>
                  <a:pt x="0" y="2301876"/>
                </a:cubicBezTo>
                <a:close/>
              </a:path>
            </a:pathLst>
          </a:custGeom>
          <a:solidFill>
            <a:srgbClr val="0A091B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5143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506" b="0" i="0" u="none" strike="noStrike" kern="0" cap="none" spc="0" normalizeH="0" baseline="0" noProof="0" dirty="0">
              <a:ln>
                <a:noFill/>
              </a:ln>
              <a:solidFill>
                <a:srgbClr val="F2F2F5"/>
              </a:solidFill>
              <a:effectLst/>
              <a:uLnTx/>
              <a:uFillTx/>
              <a:latin typeface="Roboto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6AB05CE-AAB5-4E94-B8A8-28D45053FA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43580" y="2400422"/>
            <a:ext cx="2770963" cy="775714"/>
          </a:xfrm>
          <a:prstGeom prst="rect">
            <a:avLst/>
          </a:prstGeom>
          <a:solidFill>
            <a:srgbClr val="69ACE5"/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5143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506" b="0" i="0" u="none" strike="noStrike" kern="0" cap="none" spc="0" normalizeH="0" baseline="0" noProof="0" dirty="0">
              <a:ln>
                <a:noFill/>
              </a:ln>
              <a:solidFill>
                <a:srgbClr val="F2F2F5"/>
              </a:solidFill>
              <a:effectLst/>
              <a:uLnTx/>
              <a:uFillTx/>
              <a:latin typeface="Roboto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B46CADE-1C6D-4552-A437-5CC28BD586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33919" y="3399634"/>
            <a:ext cx="2790306" cy="775714"/>
          </a:xfrm>
          <a:prstGeom prst="rect">
            <a:avLst/>
          </a:prstGeom>
          <a:solidFill>
            <a:srgbClr val="092C74"/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5143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506" b="0" i="0" u="none" strike="noStrike" kern="0" cap="none" spc="0" normalizeH="0" baseline="0" noProof="0" dirty="0">
              <a:ln>
                <a:noFill/>
              </a:ln>
              <a:solidFill>
                <a:srgbClr val="F2F2F5"/>
              </a:solidFill>
              <a:effectLst/>
              <a:uLnTx/>
              <a:uFillTx/>
              <a:latin typeface="Roboto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FD3218B-5651-4A6C-9CC0-32F9EBE3B2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32983" y="1401896"/>
            <a:ext cx="2791318" cy="775714"/>
          </a:xfrm>
          <a:prstGeom prst="rect">
            <a:avLst/>
          </a:prstGeom>
          <a:solidFill>
            <a:srgbClr val="092C74"/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5143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506" b="0" i="0" u="none" strike="noStrike" kern="0" cap="none" spc="0" normalizeH="0" baseline="0" noProof="0" dirty="0">
              <a:ln>
                <a:noFill/>
              </a:ln>
              <a:solidFill>
                <a:srgbClr val="F2F2F5"/>
              </a:solidFill>
              <a:effectLst/>
              <a:uLnTx/>
              <a:uFillTx/>
              <a:latin typeface="Roboto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Subtitle">
            <a:extLst>
              <a:ext uri="{FF2B5EF4-FFF2-40B4-BE49-F238E27FC236}">
                <a16:creationId xmlns:a16="http://schemas.microsoft.com/office/drawing/2014/main" id="{93BD0AF0-ECDA-41BB-BDBF-FABB50E8760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750230" y="1401897"/>
            <a:ext cx="4869303" cy="32212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75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Click to add subtitle</a:t>
            </a:r>
          </a:p>
        </p:txBody>
      </p:sp>
      <p:sp>
        <p:nvSpPr>
          <p:cNvPr id="28" name="Text">
            <a:extLst>
              <a:ext uri="{FF2B5EF4-FFF2-40B4-BE49-F238E27FC236}">
                <a16:creationId xmlns:a16="http://schemas.microsoft.com/office/drawing/2014/main" id="{E41B4165-89DA-4676-9A75-DB1A210A05D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754281" y="1905000"/>
            <a:ext cx="4865053" cy="2270348"/>
          </a:xfrm>
          <a:prstGeom prst="rect">
            <a:avLst/>
          </a:prstGeom>
        </p:spPr>
        <p:txBody>
          <a:bodyPr>
            <a:noAutofit/>
          </a:bodyPr>
          <a:lstStyle>
            <a:lvl1pPr marL="227013" indent="-227013" algn="l">
              <a:buClr>
                <a:srgbClr val="092C74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69913" indent="-227013">
              <a:buClr>
                <a:srgbClr val="092C74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rgbClr val="092C74"/>
              </a:buClr>
              <a:defRPr sz="1600"/>
            </a:lvl3pPr>
          </a:lstStyle>
          <a:p>
            <a:pPr lvl="0"/>
            <a:r>
              <a:rPr lang="en-US" noProof="0" dirty="0"/>
              <a:t>Click to add bullets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</p:txBody>
      </p:sp>
      <p:sp>
        <p:nvSpPr>
          <p:cNvPr id="29" name="Info 1">
            <a:extLst>
              <a:ext uri="{FF2B5EF4-FFF2-40B4-BE49-F238E27FC236}">
                <a16:creationId xmlns:a16="http://schemas.microsoft.com/office/drawing/2014/main" id="{7A4EBD99-E28A-467C-B8D7-DE90097836B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77623" y="1544276"/>
            <a:ext cx="831909" cy="512768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00</a:t>
            </a:r>
          </a:p>
        </p:txBody>
      </p:sp>
      <p:sp>
        <p:nvSpPr>
          <p:cNvPr id="30" name="Info 1 Text">
            <a:extLst>
              <a:ext uri="{FF2B5EF4-FFF2-40B4-BE49-F238E27FC236}">
                <a16:creationId xmlns:a16="http://schemas.microsoft.com/office/drawing/2014/main" id="{BEA326F2-4A47-4163-A88D-30223B697F3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633075" y="1544276"/>
            <a:ext cx="1529225" cy="49277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Clr>
                <a:srgbClr val="69ACE5"/>
              </a:buClr>
              <a:buFont typeface="Wingdings" panose="05000000000000000000" pitchFamily="2" charset="2"/>
              <a:buNone/>
              <a:defRPr sz="1000" b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38" name="Info 2">
            <a:extLst>
              <a:ext uri="{FF2B5EF4-FFF2-40B4-BE49-F238E27FC236}">
                <a16:creationId xmlns:a16="http://schemas.microsoft.com/office/drawing/2014/main" id="{879C946B-2418-4E80-B1B2-ED3029968EB2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77623" y="2538036"/>
            <a:ext cx="831909" cy="512768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20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00</a:t>
            </a:r>
          </a:p>
        </p:txBody>
      </p:sp>
      <p:sp>
        <p:nvSpPr>
          <p:cNvPr id="39" name="Info 2 Text">
            <a:extLst>
              <a:ext uri="{FF2B5EF4-FFF2-40B4-BE49-F238E27FC236}">
                <a16:creationId xmlns:a16="http://schemas.microsoft.com/office/drawing/2014/main" id="{5FE1DA00-8AD9-4506-895A-25E0FFF3A87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633075" y="2538036"/>
            <a:ext cx="1529225" cy="49277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Clr>
                <a:srgbClr val="69ACE5"/>
              </a:buClr>
              <a:buFont typeface="Wingdings" panose="05000000000000000000" pitchFamily="2" charset="2"/>
              <a:buNone/>
              <a:defRPr sz="1000" b="0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40" name="Info 3">
            <a:extLst>
              <a:ext uri="{FF2B5EF4-FFF2-40B4-BE49-F238E27FC236}">
                <a16:creationId xmlns:a16="http://schemas.microsoft.com/office/drawing/2014/main" id="{D8A0AFDE-8EFC-4A53-A922-179064B43B9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64942" y="3535187"/>
            <a:ext cx="831909" cy="512768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00</a:t>
            </a:r>
          </a:p>
        </p:txBody>
      </p:sp>
      <p:sp>
        <p:nvSpPr>
          <p:cNvPr id="41" name="Info 3 Text">
            <a:extLst>
              <a:ext uri="{FF2B5EF4-FFF2-40B4-BE49-F238E27FC236}">
                <a16:creationId xmlns:a16="http://schemas.microsoft.com/office/drawing/2014/main" id="{882D6DBF-7708-4AFA-B28F-215C8BC9314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620394" y="3535187"/>
            <a:ext cx="1529225" cy="49277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Clr>
                <a:srgbClr val="69ACE5"/>
              </a:buClr>
              <a:buFont typeface="Wingdings" panose="05000000000000000000" pitchFamily="2" charset="2"/>
              <a:buNone/>
              <a:defRPr sz="1000" b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85723690-B358-4783-A959-78E05177C4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6682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2" name="Page Number">
            <a:extLst>
              <a:ext uri="{FF2B5EF4-FFF2-40B4-BE49-F238E27FC236}">
                <a16:creationId xmlns:a16="http://schemas.microsoft.com/office/drawing/2014/main" id="{D99FFF48-9513-4D94-ADAF-4FDF160E3F90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0" i="0" baseline="0" dirty="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               </a:t>
            </a:r>
            <a:fld id="{F2C1E792-EDA4-4DC5-8412-A2C2E5D30ADF}" type="slidenum">
              <a:rPr lang="en-US" sz="1000" b="0" i="0" baseline="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pPr algn="r" defTabSz="685783">
                <a:defRPr/>
              </a:pPr>
              <a:t>‹#›</a:t>
            </a:fld>
            <a:endParaRPr lang="en-US" sz="1000" b="0" i="0" baseline="0" dirty="0">
              <a:solidFill>
                <a:schemeClr val="tx1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3" name="WSE logo">
            <a:extLst>
              <a:ext uri="{FF2B5EF4-FFF2-40B4-BE49-F238E27FC236}">
                <a16:creationId xmlns:a16="http://schemas.microsoft.com/office/drawing/2014/main" id="{C1400C22-623A-4FAB-86C9-A0AE2AD8DB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296512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cess Info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le">
            <a:extLst>
              <a:ext uri="{FF2B5EF4-FFF2-40B4-BE49-F238E27FC236}">
                <a16:creationId xmlns:a16="http://schemas.microsoft.com/office/drawing/2014/main" id="{0301AFB8-AD89-4017-8E38-5FA5A13A15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919" y="107119"/>
            <a:ext cx="8085415" cy="857542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 noProof="0"/>
              <a:t>Click to add title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DCE255FC-7EAC-49AE-B880-3463FB5519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>
          <a:xfrm>
            <a:off x="918769" y="1893781"/>
            <a:ext cx="1716572" cy="1716571"/>
          </a:xfrm>
          <a:prstGeom prst="ellipse">
            <a:avLst/>
          </a:prstGeom>
          <a:solidFill>
            <a:srgbClr val="092C74">
              <a:alpha val="75000"/>
            </a:srgbClr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34290" tIns="17145" rIns="34290" bIns="1714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5143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350" b="0" i="0" u="none" strike="noStrike" kern="0" cap="none" spc="0" normalizeH="0" baseline="0" noProof="0" dirty="0">
              <a:ln>
                <a:noFill/>
              </a:ln>
              <a:solidFill>
                <a:srgbClr val="F2F2F5"/>
              </a:solidFill>
              <a:effectLst/>
              <a:uLnTx/>
              <a:uFillTx/>
              <a:latin typeface="Roboto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3FDD1A5E-29DF-40B0-B20F-2459F3AA21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>
          <a:xfrm>
            <a:off x="2320636" y="1893781"/>
            <a:ext cx="1716572" cy="1716571"/>
          </a:xfrm>
          <a:prstGeom prst="ellipse">
            <a:avLst/>
          </a:prstGeom>
          <a:solidFill>
            <a:srgbClr val="69ACE5">
              <a:alpha val="75000"/>
            </a:srgbClr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34290" tIns="17145" rIns="34290" bIns="1714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5143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350" b="0" i="0" u="none" strike="noStrike" kern="0" cap="none" spc="0" normalizeH="0" baseline="0" noProof="0" dirty="0">
              <a:ln>
                <a:noFill/>
              </a:ln>
              <a:solidFill>
                <a:srgbClr val="F2F2F5"/>
              </a:solidFill>
              <a:effectLst/>
              <a:uLnTx/>
              <a:uFillTx/>
              <a:latin typeface="Roboto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460CD46C-4A36-4CDC-9D1D-1390A6EB96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>
          <a:xfrm>
            <a:off x="3722503" y="1893781"/>
            <a:ext cx="1716572" cy="1716571"/>
          </a:xfrm>
          <a:prstGeom prst="ellipse">
            <a:avLst/>
          </a:prstGeom>
          <a:solidFill>
            <a:srgbClr val="092C74">
              <a:alpha val="75000"/>
            </a:srgbClr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34290" tIns="17145" rIns="34290" bIns="1714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5143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350" b="0" i="0" u="none" strike="noStrike" kern="0" cap="none" spc="0" normalizeH="0" baseline="0" noProof="0" dirty="0">
              <a:ln>
                <a:noFill/>
              </a:ln>
              <a:solidFill>
                <a:srgbClr val="F2F2F5"/>
              </a:solidFill>
              <a:effectLst/>
              <a:uLnTx/>
              <a:uFillTx/>
              <a:latin typeface="Roboto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072B94E1-30E5-44FA-8B76-A43E3E2A50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>
          <a:xfrm>
            <a:off x="5124370" y="1893781"/>
            <a:ext cx="1716572" cy="1716571"/>
          </a:xfrm>
          <a:prstGeom prst="ellipse">
            <a:avLst/>
          </a:prstGeom>
          <a:solidFill>
            <a:srgbClr val="69ACE5">
              <a:alpha val="75000"/>
            </a:srgbClr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34290" tIns="17145" rIns="34290" bIns="1714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5143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350" b="0" i="0" u="none" strike="noStrike" kern="0" cap="none" spc="0" normalizeH="0" baseline="0" noProof="0" dirty="0">
              <a:ln>
                <a:noFill/>
              </a:ln>
              <a:solidFill>
                <a:srgbClr val="F2F2F5"/>
              </a:solidFill>
              <a:effectLst/>
              <a:uLnTx/>
              <a:uFillTx/>
              <a:latin typeface="Roboto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52EFB757-BCA3-44BC-B989-9E92DA2EBE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>
          <a:xfrm>
            <a:off x="6526237" y="1893781"/>
            <a:ext cx="1716572" cy="1716571"/>
          </a:xfrm>
          <a:prstGeom prst="ellipse">
            <a:avLst/>
          </a:prstGeom>
          <a:solidFill>
            <a:srgbClr val="092C74">
              <a:alpha val="75000"/>
            </a:srgbClr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34290" tIns="17145" rIns="34290" bIns="1714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5143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350" b="0" i="0" u="none" strike="noStrike" kern="0" cap="none" spc="0" normalizeH="0" baseline="0" noProof="0" dirty="0">
              <a:ln>
                <a:noFill/>
              </a:ln>
              <a:solidFill>
                <a:srgbClr val="F2F2F5"/>
              </a:solidFill>
              <a:effectLst/>
              <a:uLnTx/>
              <a:uFillTx/>
              <a:latin typeface="Roboto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2E435767-DD64-408F-8630-7219C1A17321}"/>
              </a:ext>
            </a:extLst>
          </p:cNvPr>
          <p:cNvSpPr>
            <a:spLocks noChangeAspect="1"/>
          </p:cNvSpPr>
          <p:nvPr userDrawn="1"/>
        </p:nvSpPr>
        <p:spPr>
          <a:xfrm>
            <a:off x="918768" y="1900414"/>
            <a:ext cx="1716572" cy="1716571"/>
          </a:xfrm>
          <a:prstGeom prst="ellipse">
            <a:avLst/>
          </a:prstGeom>
          <a:solidFill>
            <a:srgbClr val="092C74">
              <a:alpha val="75000"/>
            </a:srgbClr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34290" tIns="17145" rIns="34290" bIns="1714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514350">
              <a:defRPr/>
            </a:pPr>
            <a:endParaRPr lang="uk-UA" b="0" i="0" kern="0" dirty="0">
              <a:solidFill>
                <a:srgbClr val="F2F2F5"/>
              </a:solidFill>
              <a:latin typeface="Roboto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4CB3AC26-84C9-490E-9619-E641A51B50D6}"/>
              </a:ext>
            </a:extLst>
          </p:cNvPr>
          <p:cNvSpPr>
            <a:spLocks noChangeAspect="1"/>
          </p:cNvSpPr>
          <p:nvPr userDrawn="1"/>
        </p:nvSpPr>
        <p:spPr>
          <a:xfrm>
            <a:off x="2320635" y="1900414"/>
            <a:ext cx="1716572" cy="1716571"/>
          </a:xfrm>
          <a:prstGeom prst="ellipse">
            <a:avLst/>
          </a:prstGeom>
          <a:solidFill>
            <a:srgbClr val="69ACE5">
              <a:alpha val="75000"/>
            </a:srgbClr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34290" tIns="17145" rIns="34290" bIns="1714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514350">
              <a:defRPr/>
            </a:pPr>
            <a:endParaRPr lang="uk-UA" b="0" i="0" kern="0" dirty="0">
              <a:solidFill>
                <a:srgbClr val="F2F2F5"/>
              </a:solidFill>
              <a:latin typeface="Roboto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858C4E82-CF2F-4A0F-B40D-397DB0934816}"/>
              </a:ext>
            </a:extLst>
          </p:cNvPr>
          <p:cNvSpPr>
            <a:spLocks noChangeAspect="1"/>
          </p:cNvSpPr>
          <p:nvPr userDrawn="1"/>
        </p:nvSpPr>
        <p:spPr>
          <a:xfrm>
            <a:off x="3722503" y="1899732"/>
            <a:ext cx="1716572" cy="1716571"/>
          </a:xfrm>
          <a:prstGeom prst="ellipse">
            <a:avLst/>
          </a:prstGeom>
          <a:solidFill>
            <a:srgbClr val="092C74">
              <a:alpha val="75000"/>
            </a:srgbClr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34290" tIns="17145" rIns="34290" bIns="1714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514350">
              <a:defRPr/>
            </a:pPr>
            <a:endParaRPr lang="uk-UA" b="0" i="0" kern="0" dirty="0">
              <a:solidFill>
                <a:srgbClr val="F2F2F5"/>
              </a:solidFill>
              <a:latin typeface="Roboto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3ED93624-4E7A-42A1-AB9F-87F48C59434F}"/>
              </a:ext>
            </a:extLst>
          </p:cNvPr>
          <p:cNvSpPr>
            <a:spLocks noChangeAspect="1"/>
          </p:cNvSpPr>
          <p:nvPr userDrawn="1"/>
        </p:nvSpPr>
        <p:spPr>
          <a:xfrm>
            <a:off x="5124370" y="1899732"/>
            <a:ext cx="1716572" cy="1716571"/>
          </a:xfrm>
          <a:prstGeom prst="ellipse">
            <a:avLst/>
          </a:prstGeom>
          <a:solidFill>
            <a:srgbClr val="69ACE5">
              <a:alpha val="75000"/>
            </a:srgbClr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34290" tIns="17145" rIns="34290" bIns="1714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514350">
              <a:defRPr/>
            </a:pPr>
            <a:endParaRPr lang="uk-UA" b="0" i="0" kern="0" dirty="0">
              <a:solidFill>
                <a:srgbClr val="F2F2F5"/>
              </a:solidFill>
              <a:latin typeface="Roboto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66128184-D09F-4D76-9EDE-FE4A52B4AE01}"/>
              </a:ext>
            </a:extLst>
          </p:cNvPr>
          <p:cNvSpPr>
            <a:spLocks noChangeAspect="1"/>
          </p:cNvSpPr>
          <p:nvPr userDrawn="1"/>
        </p:nvSpPr>
        <p:spPr>
          <a:xfrm>
            <a:off x="6526237" y="1892417"/>
            <a:ext cx="1716572" cy="1716571"/>
          </a:xfrm>
          <a:prstGeom prst="ellipse">
            <a:avLst/>
          </a:prstGeom>
          <a:solidFill>
            <a:srgbClr val="092C74">
              <a:alpha val="75000"/>
            </a:srgbClr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34290" tIns="17145" rIns="34290" bIns="1714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514350">
              <a:defRPr/>
            </a:pPr>
            <a:endParaRPr lang="uk-UA" b="0" i="0" kern="0" dirty="0">
              <a:solidFill>
                <a:srgbClr val="F2F2F5"/>
              </a:solidFill>
              <a:latin typeface="Roboto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8" name="Item 1 Title">
            <a:extLst>
              <a:ext uri="{FF2B5EF4-FFF2-40B4-BE49-F238E27FC236}">
                <a16:creationId xmlns:a16="http://schemas.microsoft.com/office/drawing/2014/main" id="{13C8E0C2-242B-4771-9412-328CD75759E8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233472" y="3021980"/>
            <a:ext cx="1087163" cy="2769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2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Title Here</a:t>
            </a:r>
          </a:p>
        </p:txBody>
      </p:sp>
      <p:sp>
        <p:nvSpPr>
          <p:cNvPr id="43" name="Item 1 Text">
            <a:extLst>
              <a:ext uri="{FF2B5EF4-FFF2-40B4-BE49-F238E27FC236}">
                <a16:creationId xmlns:a16="http://schemas.microsoft.com/office/drawing/2014/main" id="{DD12D595-2255-4364-8EC7-4903FEC6759C}"/>
              </a:ext>
            </a:extLst>
          </p:cNvPr>
          <p:cNvSpPr>
            <a:spLocks noGrp="1"/>
          </p:cNvSpPr>
          <p:nvPr userDrawn="1">
            <p:ph type="body" sz="quarter" idx="25" hasCustomPrompt="1"/>
          </p:nvPr>
        </p:nvSpPr>
        <p:spPr>
          <a:xfrm>
            <a:off x="801629" y="3801008"/>
            <a:ext cx="1934737" cy="41549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1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45" name="Item 2 Title">
            <a:extLst>
              <a:ext uri="{FF2B5EF4-FFF2-40B4-BE49-F238E27FC236}">
                <a16:creationId xmlns:a16="http://schemas.microsoft.com/office/drawing/2014/main" id="{6981DB86-04CB-46BF-944C-7F1D632119A3}"/>
              </a:ext>
            </a:extLst>
          </p:cNvPr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2635340" y="3028025"/>
            <a:ext cx="1087163" cy="2769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2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Title Here</a:t>
            </a:r>
          </a:p>
        </p:txBody>
      </p:sp>
      <p:sp>
        <p:nvSpPr>
          <p:cNvPr id="30" name="Item 2 Text">
            <a:extLst>
              <a:ext uri="{FF2B5EF4-FFF2-40B4-BE49-F238E27FC236}">
                <a16:creationId xmlns:a16="http://schemas.microsoft.com/office/drawing/2014/main" id="{48AB996C-F7C9-4DE3-A4CA-5381A37B77FD}"/>
              </a:ext>
            </a:extLst>
          </p:cNvPr>
          <p:cNvSpPr>
            <a:spLocks noGrp="1"/>
          </p:cNvSpPr>
          <p:nvPr userDrawn="1">
            <p:ph type="body" sz="quarter" idx="22" hasCustomPrompt="1"/>
          </p:nvPr>
        </p:nvSpPr>
        <p:spPr>
          <a:xfrm>
            <a:off x="2209657" y="1292602"/>
            <a:ext cx="1938528" cy="41148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1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46" name="Item 3 Title">
            <a:extLst>
              <a:ext uri="{FF2B5EF4-FFF2-40B4-BE49-F238E27FC236}">
                <a16:creationId xmlns:a16="http://schemas.microsoft.com/office/drawing/2014/main" id="{07B9589E-F6AC-4251-8200-299CB8CE0A60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037208" y="3025804"/>
            <a:ext cx="1064915" cy="2769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2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Title Here</a:t>
            </a:r>
          </a:p>
        </p:txBody>
      </p:sp>
      <p:sp>
        <p:nvSpPr>
          <p:cNvPr id="42" name="Item 3 Text">
            <a:extLst>
              <a:ext uri="{FF2B5EF4-FFF2-40B4-BE49-F238E27FC236}">
                <a16:creationId xmlns:a16="http://schemas.microsoft.com/office/drawing/2014/main" id="{C70E3A5C-0D02-431F-B04E-5A18A53E52C1}"/>
              </a:ext>
            </a:extLst>
          </p:cNvPr>
          <p:cNvSpPr>
            <a:spLocks noGrp="1"/>
          </p:cNvSpPr>
          <p:nvPr userDrawn="1">
            <p:ph type="body" sz="quarter" idx="24" hasCustomPrompt="1"/>
          </p:nvPr>
        </p:nvSpPr>
        <p:spPr>
          <a:xfrm>
            <a:off x="3607363" y="3801007"/>
            <a:ext cx="1938528" cy="41549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1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47" name="Item 4 Title">
            <a:extLst>
              <a:ext uri="{FF2B5EF4-FFF2-40B4-BE49-F238E27FC236}">
                <a16:creationId xmlns:a16="http://schemas.microsoft.com/office/drawing/2014/main" id="{D1014B6A-F5E5-456C-B2FA-F5B5CFD6EA74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430285" y="3021980"/>
            <a:ext cx="1095951" cy="2769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2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Title Here</a:t>
            </a:r>
          </a:p>
        </p:txBody>
      </p:sp>
      <p:sp>
        <p:nvSpPr>
          <p:cNvPr id="41" name="Item 4 Text">
            <a:extLst>
              <a:ext uri="{FF2B5EF4-FFF2-40B4-BE49-F238E27FC236}">
                <a16:creationId xmlns:a16="http://schemas.microsoft.com/office/drawing/2014/main" id="{D036508F-55C5-4315-A1A5-4C37028E3965}"/>
              </a:ext>
            </a:extLst>
          </p:cNvPr>
          <p:cNvSpPr>
            <a:spLocks noGrp="1"/>
          </p:cNvSpPr>
          <p:nvPr userDrawn="1">
            <p:ph type="body" sz="quarter" idx="23" hasCustomPrompt="1"/>
          </p:nvPr>
        </p:nvSpPr>
        <p:spPr>
          <a:xfrm>
            <a:off x="5008996" y="1292602"/>
            <a:ext cx="1938528" cy="41148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1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49" name="Item 5 Title">
            <a:extLst>
              <a:ext uri="{FF2B5EF4-FFF2-40B4-BE49-F238E27FC236}">
                <a16:creationId xmlns:a16="http://schemas.microsoft.com/office/drawing/2014/main" id="{10724EF9-B96D-46CD-9CDE-1437737309C5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840942" y="3028025"/>
            <a:ext cx="1087163" cy="2769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2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Title Here</a:t>
            </a:r>
          </a:p>
        </p:txBody>
      </p:sp>
      <p:sp>
        <p:nvSpPr>
          <p:cNvPr id="44" name="Item 5 Text">
            <a:extLst>
              <a:ext uri="{FF2B5EF4-FFF2-40B4-BE49-F238E27FC236}">
                <a16:creationId xmlns:a16="http://schemas.microsoft.com/office/drawing/2014/main" id="{52B76C6E-8844-4031-9443-DAA924981D1D}"/>
              </a:ext>
            </a:extLst>
          </p:cNvPr>
          <p:cNvSpPr>
            <a:spLocks noGrp="1"/>
          </p:cNvSpPr>
          <p:nvPr userDrawn="1">
            <p:ph type="body" sz="quarter" idx="26" hasCustomPrompt="1"/>
          </p:nvPr>
        </p:nvSpPr>
        <p:spPr>
          <a:xfrm>
            <a:off x="6415259" y="3801007"/>
            <a:ext cx="1938528" cy="41549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1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533E3FD-BE40-4756-A413-7A11B0F559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6682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2" name="Page Number">
            <a:extLst>
              <a:ext uri="{FF2B5EF4-FFF2-40B4-BE49-F238E27FC236}">
                <a16:creationId xmlns:a16="http://schemas.microsoft.com/office/drawing/2014/main" id="{81251A57-6F56-45E2-8E48-61C5F222D161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0" i="0" baseline="0" dirty="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               </a:t>
            </a:r>
            <a:fld id="{F2C1E792-EDA4-4DC5-8412-A2C2E5D30ADF}" type="slidenum">
              <a:rPr lang="en-US" sz="1000" b="0" i="0" baseline="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pPr algn="r" defTabSz="685783">
                <a:defRPr/>
              </a:pPr>
              <a:t>‹#›</a:t>
            </a:fld>
            <a:endParaRPr lang="en-US" sz="1000" b="0" i="0" baseline="0" dirty="0">
              <a:solidFill>
                <a:schemeClr val="tx1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3" name="WSE logo">
            <a:extLst>
              <a:ext uri="{FF2B5EF4-FFF2-40B4-BE49-F238E27FC236}">
                <a16:creationId xmlns:a16="http://schemas.microsoft.com/office/drawing/2014/main" id="{5183B704-1ED3-426C-B12C-6BD74D72F4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17863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 or Proces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FC5CE5-BF88-EC4B-A5BB-C91694E1B6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712" y="59798"/>
            <a:ext cx="8096246" cy="942358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056D86C-B76F-7D41-865B-669A58A40B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5624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CB7C9E05-905F-4239-BA70-7805F39E2537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252413" y="1257854"/>
            <a:ext cx="8366125" cy="362209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add caption</a:t>
            </a:r>
          </a:p>
        </p:txBody>
      </p:sp>
      <p:grpSp>
        <p:nvGrpSpPr>
          <p:cNvPr id="46" name="Group 45" descr="Timeline image">
            <a:extLst>
              <a:ext uri="{FF2B5EF4-FFF2-40B4-BE49-F238E27FC236}">
                <a16:creationId xmlns:a16="http://schemas.microsoft.com/office/drawing/2014/main" id="{12EE74DF-9333-4546-8B0E-F0FCE41F51A0}"/>
              </a:ext>
            </a:extLst>
          </p:cNvPr>
          <p:cNvGrpSpPr/>
          <p:nvPr userDrawn="1"/>
        </p:nvGrpSpPr>
        <p:grpSpPr>
          <a:xfrm>
            <a:off x="149313" y="2937932"/>
            <a:ext cx="8818280" cy="394138"/>
            <a:chOff x="149313" y="2937932"/>
            <a:chExt cx="8818280" cy="394138"/>
          </a:xfrm>
        </p:grpSpPr>
        <p:sp>
          <p:nvSpPr>
            <p:cNvPr id="4" name="Right Arrow 3">
              <a:extLst>
                <a:ext uri="{FF2B5EF4-FFF2-40B4-BE49-F238E27FC236}">
                  <a16:creationId xmlns:a16="http://schemas.microsoft.com/office/drawing/2014/main" id="{8F8E5DEB-0CA8-7C40-9940-93D22D38A3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149313" y="2937932"/>
              <a:ext cx="8818280" cy="394138"/>
            </a:xfrm>
            <a:prstGeom prst="rightArrow">
              <a:avLst/>
            </a:prstGeom>
            <a:solidFill>
              <a:srgbClr val="0B2D72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B33E08E7-D1BF-8A47-9C1F-7E6E6F13D2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661676" y="3038886"/>
              <a:ext cx="183176" cy="19223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4B425AC6-6A04-2540-873A-C34F741532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1905964" y="3038886"/>
              <a:ext cx="183176" cy="19223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9BFDF4F6-7F79-2E4D-A0A1-3DCFEC7CD0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3160762" y="3038886"/>
              <a:ext cx="183176" cy="19223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DDECA228-EC9A-4E43-9304-017BEA28D6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4405050" y="3038886"/>
              <a:ext cx="183176" cy="19223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7E957417-2040-534F-8BB0-66A9FC17B6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5589693" y="3038886"/>
              <a:ext cx="183176" cy="19223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B901EAEE-2200-4047-AC6E-D68F83AC9E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6838579" y="3038886"/>
              <a:ext cx="183176" cy="19223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65053514-B4E5-7649-9105-BD559F8A4F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8057411" y="3038886"/>
              <a:ext cx="183176" cy="19223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</p:grpSp>
      <p:sp>
        <p:nvSpPr>
          <p:cNvPr id="32" name="Table or Image">
            <a:extLst>
              <a:ext uri="{FF2B5EF4-FFF2-40B4-BE49-F238E27FC236}">
                <a16:creationId xmlns:a16="http://schemas.microsoft.com/office/drawing/2014/main" id="{B55C9193-8997-F045-A5BC-B8BDD1896AEC}"/>
              </a:ext>
            </a:extLst>
          </p:cNvPr>
          <p:cNvSpPr>
            <a:spLocks noGrp="1"/>
          </p:cNvSpPr>
          <p:nvPr>
            <p:ph sz="quarter" idx="34" hasCustomPrompt="1"/>
          </p:nvPr>
        </p:nvSpPr>
        <p:spPr>
          <a:xfrm>
            <a:off x="251856" y="1816172"/>
            <a:ext cx="1033031" cy="1051174"/>
          </a:xfrm>
          <a:prstGeom prst="rect">
            <a:avLst/>
          </a:prstGeom>
          <a:ln w="12700">
            <a:solidFill>
              <a:schemeClr val="bg2"/>
            </a:solidFill>
          </a:ln>
        </p:spPr>
        <p:txBody>
          <a:bodyPr/>
          <a:lstStyle>
            <a:lvl1pPr marL="0" indent="0" algn="l">
              <a:buClr>
                <a:schemeClr val="tx2"/>
              </a:buClr>
              <a:buFont typeface="Wingdings" panose="05000000000000000000" pitchFamily="2" charset="2"/>
              <a:buNone/>
              <a:defRPr sz="1200"/>
            </a:lvl1pPr>
            <a:lvl2pPr marL="568325" indent="-225425">
              <a:buClr>
                <a:schemeClr val="tx2"/>
              </a:buClr>
              <a:buFont typeface="Courier New" panose="02070309020205020404" pitchFamily="49" charset="0"/>
              <a:buChar char="o"/>
              <a:defRPr sz="1800"/>
            </a:lvl2pPr>
            <a:lvl3pPr marL="914400" indent="-228600">
              <a:buClr>
                <a:schemeClr val="tx2"/>
              </a:buClr>
              <a:buFont typeface="Arial" panose="020B0604020202020204" pitchFamily="34" charset="0"/>
              <a:buChar char="•"/>
              <a:defRPr sz="1800"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5" name="Table or Image">
            <a:extLst>
              <a:ext uri="{FF2B5EF4-FFF2-40B4-BE49-F238E27FC236}">
                <a16:creationId xmlns:a16="http://schemas.microsoft.com/office/drawing/2014/main" id="{49945C77-72E2-A747-BC22-94D2E7C0C3AB}"/>
              </a:ext>
            </a:extLst>
          </p:cNvPr>
          <p:cNvSpPr>
            <a:spLocks noGrp="1"/>
          </p:cNvSpPr>
          <p:nvPr>
            <p:ph sz="quarter" idx="37" hasCustomPrompt="1"/>
          </p:nvPr>
        </p:nvSpPr>
        <p:spPr>
          <a:xfrm>
            <a:off x="1487766" y="3453795"/>
            <a:ext cx="1033031" cy="1051174"/>
          </a:xfrm>
          <a:prstGeom prst="rect">
            <a:avLst/>
          </a:prstGeom>
          <a:ln w="12700">
            <a:solidFill>
              <a:schemeClr val="bg2"/>
            </a:solidFill>
          </a:ln>
        </p:spPr>
        <p:txBody>
          <a:bodyPr/>
          <a:lstStyle>
            <a:lvl1pPr marL="0" indent="0">
              <a:buClr>
                <a:schemeClr val="tx2"/>
              </a:buClr>
              <a:buFont typeface="Wingdings" panose="05000000000000000000" pitchFamily="2" charset="2"/>
              <a:buNone/>
              <a:defRPr sz="1200"/>
            </a:lvl1pPr>
            <a:lvl2pPr marL="568325" indent="-225425">
              <a:buClr>
                <a:schemeClr val="tx2"/>
              </a:buClr>
              <a:buFont typeface="Courier New" panose="02070309020205020404" pitchFamily="49" charset="0"/>
              <a:buChar char="o"/>
              <a:defRPr sz="1800"/>
            </a:lvl2pPr>
            <a:lvl3pPr marL="914400" indent="-228600">
              <a:buClr>
                <a:schemeClr val="tx2"/>
              </a:buClr>
              <a:buFont typeface="Arial" panose="020B0604020202020204" pitchFamily="34" charset="0"/>
              <a:buChar char="•"/>
              <a:defRPr sz="1800"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6" name="Table or Image">
            <a:extLst>
              <a:ext uri="{FF2B5EF4-FFF2-40B4-BE49-F238E27FC236}">
                <a16:creationId xmlns:a16="http://schemas.microsoft.com/office/drawing/2014/main" id="{68532B39-F878-4F4A-8FB7-1E4ABE4E43AE}"/>
              </a:ext>
            </a:extLst>
          </p:cNvPr>
          <p:cNvSpPr>
            <a:spLocks noGrp="1"/>
          </p:cNvSpPr>
          <p:nvPr>
            <p:ph sz="quarter" idx="38" hasCustomPrompt="1"/>
          </p:nvPr>
        </p:nvSpPr>
        <p:spPr>
          <a:xfrm>
            <a:off x="2710216" y="1816172"/>
            <a:ext cx="1033031" cy="1051174"/>
          </a:xfrm>
          <a:prstGeom prst="rect">
            <a:avLst/>
          </a:prstGeom>
          <a:ln w="12700">
            <a:solidFill>
              <a:schemeClr val="bg2"/>
            </a:solidFill>
          </a:ln>
        </p:spPr>
        <p:txBody>
          <a:bodyPr/>
          <a:lstStyle>
            <a:lvl1pPr marL="0" indent="0">
              <a:buClr>
                <a:schemeClr val="tx2"/>
              </a:buClr>
              <a:buFont typeface="Wingdings" panose="05000000000000000000" pitchFamily="2" charset="2"/>
              <a:buNone/>
              <a:defRPr sz="1200"/>
            </a:lvl1pPr>
            <a:lvl2pPr marL="568325" indent="-225425">
              <a:buClr>
                <a:schemeClr val="tx2"/>
              </a:buClr>
              <a:buFont typeface="Courier New" panose="02070309020205020404" pitchFamily="49" charset="0"/>
              <a:buChar char="o"/>
              <a:defRPr sz="1800"/>
            </a:lvl2pPr>
            <a:lvl3pPr marL="914400" indent="-228600">
              <a:buClr>
                <a:schemeClr val="tx2"/>
              </a:buClr>
              <a:buFont typeface="Arial" panose="020B0604020202020204" pitchFamily="34" charset="0"/>
              <a:buChar char="•"/>
              <a:defRPr sz="1800"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9" name="Table or Image">
            <a:extLst>
              <a:ext uri="{FF2B5EF4-FFF2-40B4-BE49-F238E27FC236}">
                <a16:creationId xmlns:a16="http://schemas.microsoft.com/office/drawing/2014/main" id="{5987319A-6708-164D-B069-C9A27D3CF99D}"/>
              </a:ext>
            </a:extLst>
          </p:cNvPr>
          <p:cNvSpPr>
            <a:spLocks noGrp="1"/>
          </p:cNvSpPr>
          <p:nvPr>
            <p:ph sz="quarter" idx="41" hasCustomPrompt="1"/>
          </p:nvPr>
        </p:nvSpPr>
        <p:spPr>
          <a:xfrm>
            <a:off x="3939395" y="3451332"/>
            <a:ext cx="1033031" cy="1051174"/>
          </a:xfrm>
          <a:prstGeom prst="rect">
            <a:avLst/>
          </a:prstGeom>
          <a:ln w="12700">
            <a:solidFill>
              <a:schemeClr val="bg2"/>
            </a:solidFill>
          </a:ln>
        </p:spPr>
        <p:txBody>
          <a:bodyPr/>
          <a:lstStyle>
            <a:lvl1pPr marL="0" indent="0">
              <a:buClr>
                <a:schemeClr val="tx2"/>
              </a:buClr>
              <a:buFont typeface="Wingdings" panose="05000000000000000000" pitchFamily="2" charset="2"/>
              <a:buNone/>
              <a:defRPr sz="1200"/>
            </a:lvl1pPr>
            <a:lvl2pPr marL="568325" indent="-225425">
              <a:buClr>
                <a:schemeClr val="tx2"/>
              </a:buClr>
              <a:buFont typeface="Courier New" panose="02070309020205020404" pitchFamily="49" charset="0"/>
              <a:buChar char="o"/>
              <a:defRPr sz="1800"/>
            </a:lvl2pPr>
            <a:lvl3pPr marL="914400" indent="-228600">
              <a:buClr>
                <a:schemeClr val="tx2"/>
              </a:buClr>
              <a:buFont typeface="Arial" panose="020B0604020202020204" pitchFamily="34" charset="0"/>
              <a:buChar char="•"/>
              <a:defRPr sz="1800"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40" name="Table or Image">
            <a:extLst>
              <a:ext uri="{FF2B5EF4-FFF2-40B4-BE49-F238E27FC236}">
                <a16:creationId xmlns:a16="http://schemas.microsoft.com/office/drawing/2014/main" id="{03B445B3-CA64-E748-8A75-A4006779359D}"/>
              </a:ext>
            </a:extLst>
          </p:cNvPr>
          <p:cNvSpPr>
            <a:spLocks noGrp="1"/>
          </p:cNvSpPr>
          <p:nvPr>
            <p:ph sz="quarter" idx="42" hasCustomPrompt="1"/>
          </p:nvPr>
        </p:nvSpPr>
        <p:spPr>
          <a:xfrm>
            <a:off x="5168576" y="1816172"/>
            <a:ext cx="1033031" cy="1051174"/>
          </a:xfrm>
          <a:prstGeom prst="rect">
            <a:avLst/>
          </a:prstGeom>
          <a:ln w="12700">
            <a:solidFill>
              <a:schemeClr val="bg2"/>
            </a:solidFill>
          </a:ln>
        </p:spPr>
        <p:txBody>
          <a:bodyPr/>
          <a:lstStyle>
            <a:lvl1pPr marL="0" indent="0">
              <a:buClr>
                <a:schemeClr val="tx2"/>
              </a:buClr>
              <a:buFont typeface="Wingdings" panose="05000000000000000000" pitchFamily="2" charset="2"/>
              <a:buNone/>
              <a:defRPr sz="1200"/>
            </a:lvl1pPr>
            <a:lvl2pPr marL="568325" indent="-225425">
              <a:buClr>
                <a:schemeClr val="tx2"/>
              </a:buClr>
              <a:buFont typeface="Courier New" panose="02070309020205020404" pitchFamily="49" charset="0"/>
              <a:buChar char="o"/>
              <a:defRPr sz="1800"/>
            </a:lvl2pPr>
            <a:lvl3pPr marL="914400" indent="-228600">
              <a:buClr>
                <a:schemeClr val="tx2"/>
              </a:buClr>
              <a:buFont typeface="Arial" panose="020B0604020202020204" pitchFamily="34" charset="0"/>
              <a:buChar char="•"/>
              <a:defRPr sz="1800"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43" name="Table or Image">
            <a:extLst>
              <a:ext uri="{FF2B5EF4-FFF2-40B4-BE49-F238E27FC236}">
                <a16:creationId xmlns:a16="http://schemas.microsoft.com/office/drawing/2014/main" id="{01884091-B2D7-4C45-86BC-7D4F74E79C27}"/>
              </a:ext>
            </a:extLst>
          </p:cNvPr>
          <p:cNvSpPr>
            <a:spLocks noGrp="1"/>
          </p:cNvSpPr>
          <p:nvPr>
            <p:ph sz="quarter" idx="45" hasCustomPrompt="1"/>
          </p:nvPr>
        </p:nvSpPr>
        <p:spPr>
          <a:xfrm>
            <a:off x="6397756" y="3451332"/>
            <a:ext cx="1033031" cy="1051174"/>
          </a:xfrm>
          <a:prstGeom prst="rect">
            <a:avLst/>
          </a:prstGeom>
          <a:ln w="12700">
            <a:solidFill>
              <a:schemeClr val="bg2"/>
            </a:solidFill>
          </a:ln>
        </p:spPr>
        <p:txBody>
          <a:bodyPr/>
          <a:lstStyle>
            <a:lvl1pPr marL="0" indent="0">
              <a:buClr>
                <a:schemeClr val="tx2"/>
              </a:buClr>
              <a:buFont typeface="Wingdings" panose="05000000000000000000" pitchFamily="2" charset="2"/>
              <a:buNone/>
              <a:defRPr sz="1200"/>
            </a:lvl1pPr>
            <a:lvl2pPr marL="568325" indent="-225425">
              <a:buClr>
                <a:schemeClr val="tx2"/>
              </a:buClr>
              <a:buFont typeface="Courier New" panose="02070309020205020404" pitchFamily="49" charset="0"/>
              <a:buChar char="o"/>
              <a:defRPr sz="1800"/>
            </a:lvl2pPr>
            <a:lvl3pPr marL="914400" indent="-228600">
              <a:buClr>
                <a:schemeClr val="tx2"/>
              </a:buClr>
              <a:buFont typeface="Arial" panose="020B0604020202020204" pitchFamily="34" charset="0"/>
              <a:buChar char="•"/>
              <a:defRPr sz="1800"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44" name="Table or Image">
            <a:extLst>
              <a:ext uri="{FF2B5EF4-FFF2-40B4-BE49-F238E27FC236}">
                <a16:creationId xmlns:a16="http://schemas.microsoft.com/office/drawing/2014/main" id="{BCCA4455-3AE1-1943-AD67-2A4DFA99E393}"/>
              </a:ext>
            </a:extLst>
          </p:cNvPr>
          <p:cNvSpPr>
            <a:spLocks noGrp="1"/>
          </p:cNvSpPr>
          <p:nvPr>
            <p:ph sz="quarter" idx="46" hasCustomPrompt="1"/>
          </p:nvPr>
        </p:nvSpPr>
        <p:spPr>
          <a:xfrm>
            <a:off x="7585928" y="1816172"/>
            <a:ext cx="1033031" cy="1051174"/>
          </a:xfrm>
          <a:prstGeom prst="rect">
            <a:avLst/>
          </a:prstGeom>
          <a:ln w="12700">
            <a:solidFill>
              <a:schemeClr val="bg2"/>
            </a:solidFill>
          </a:ln>
        </p:spPr>
        <p:txBody>
          <a:bodyPr/>
          <a:lstStyle>
            <a:lvl1pPr marL="0" indent="0">
              <a:buClr>
                <a:schemeClr val="tx2"/>
              </a:buClr>
              <a:buFont typeface="Wingdings" panose="05000000000000000000" pitchFamily="2" charset="2"/>
              <a:buNone/>
              <a:defRPr sz="1200"/>
            </a:lvl1pPr>
            <a:lvl2pPr marL="568325" indent="-225425">
              <a:buClr>
                <a:schemeClr val="tx2"/>
              </a:buClr>
              <a:buFont typeface="Courier New" panose="02070309020205020404" pitchFamily="49" charset="0"/>
              <a:buChar char="o"/>
              <a:defRPr sz="1800"/>
            </a:lvl2pPr>
            <a:lvl3pPr marL="914400" indent="-228600">
              <a:buClr>
                <a:schemeClr val="tx2"/>
              </a:buClr>
              <a:buFont typeface="Arial" panose="020B0604020202020204" pitchFamily="34" charset="0"/>
              <a:buChar char="•"/>
              <a:defRPr sz="1800"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8" name="Citation">
            <a:extLst>
              <a:ext uri="{FF2B5EF4-FFF2-40B4-BE49-F238E27FC236}">
                <a16:creationId xmlns:a16="http://schemas.microsoft.com/office/drawing/2014/main" id="{DEE35AFB-A4A5-BF4E-9555-0CBD73E0D70C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2116256" y="4581310"/>
            <a:ext cx="6744017" cy="200055"/>
          </a:xfrm>
          <a:prstGeom prst="rect">
            <a:avLst/>
          </a:prstGeom>
        </p:spPr>
        <p:txBody>
          <a:bodyPr anchor="ctr"/>
          <a:lstStyle>
            <a:lvl1pPr algn="r">
              <a:buNone/>
              <a:defRPr lang="en-US" sz="1050" b="0" i="0" u="none" strike="noStrike" smtClean="0">
                <a:effectLst/>
              </a:defRPr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 dirty="0"/>
              <a:t>Adapted/Reprinted from [APA reference].</a:t>
            </a:r>
          </a:p>
        </p:txBody>
      </p:sp>
      <p:pic>
        <p:nvPicPr>
          <p:cNvPr id="27" name="WSE logo">
            <a:extLst>
              <a:ext uri="{FF2B5EF4-FFF2-40B4-BE49-F238E27FC236}">
                <a16:creationId xmlns:a16="http://schemas.microsoft.com/office/drawing/2014/main" id="{978592AB-D8FE-E649-9B9F-6BB4F13FB0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  <p:sp>
        <p:nvSpPr>
          <p:cNvPr id="29" name="Page Number">
            <a:extLst>
              <a:ext uri="{FF2B5EF4-FFF2-40B4-BE49-F238E27FC236}">
                <a16:creationId xmlns:a16="http://schemas.microsoft.com/office/drawing/2014/main" id="{5B0C4C21-CAD5-874E-9CB4-3D5DA2A82B8E}"/>
              </a:ext>
            </a:extLst>
          </p:cNvPr>
          <p:cNvSpPr txBox="1"/>
          <p:nvPr userDrawn="1"/>
        </p:nvSpPr>
        <p:spPr>
          <a:xfrm>
            <a:off x="8133198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/>
                <a:ea typeface="Tahoma" panose="020B0604030504040204" pitchFamily="34" charset="0"/>
                <a:cs typeface="Tahoma" panose="020B0604030504040204" pitchFamily="34" charset="0"/>
              </a:rPr>
              <a:t>                </a:t>
            </a:r>
            <a:fld id="{F2C1E792-EDA4-4DC5-8412-A2C2E5D30ADF}" type="slidenum"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/>
                <a:ea typeface="Tahoma" panose="020B0604030504040204" pitchFamily="34" charset="0"/>
                <a:cs typeface="Tahoma" panose="020B0604030504040204" pitchFamily="34" charset="0"/>
              </a:rPr>
              <a:pPr marL="0" marR="0" lvl="0" indent="0" algn="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ahoma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1320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b Info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94E74D57-75EE-47EE-BA67-188DFE9185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5624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9" name="Title">
            <a:extLst>
              <a:ext uri="{FF2B5EF4-FFF2-40B4-BE49-F238E27FC236}">
                <a16:creationId xmlns:a16="http://schemas.microsoft.com/office/drawing/2014/main" id="{8C10952F-BEB3-4B15-B210-69BD49BEFC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919" y="107119"/>
            <a:ext cx="8085415" cy="857542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 noProof="0"/>
              <a:t>Click to add title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8C2B6F8-5270-4AAC-84AB-07CDF49EF4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3265742" y="1730102"/>
            <a:ext cx="825191" cy="608883"/>
          </a:xfrm>
          <a:prstGeom prst="line">
            <a:avLst/>
          </a:prstGeom>
          <a:noFill/>
          <a:ln w="38100" cap="flat" cmpd="sng" algn="ctr">
            <a:solidFill>
              <a:schemeClr val="bg1">
                <a:lumMod val="75000"/>
              </a:schemeClr>
            </a:solidFill>
            <a:prstDash val="solid"/>
            <a:miter lim="800000"/>
          </a:ln>
          <a:effectLst/>
        </p:spPr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9F6A1D8-A2CC-4923-A16C-DDC0AE2655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endCxn id="22" idx="6"/>
          </p:cNvCxnSpPr>
          <p:nvPr userDrawn="1"/>
        </p:nvCxnSpPr>
        <p:spPr>
          <a:xfrm flipH="1" flipV="1">
            <a:off x="3066098" y="2826265"/>
            <a:ext cx="807608" cy="2579"/>
          </a:xfrm>
          <a:prstGeom prst="line">
            <a:avLst/>
          </a:prstGeom>
          <a:noFill/>
          <a:ln w="38100" cap="flat" cmpd="sng" algn="ctr">
            <a:solidFill>
              <a:schemeClr val="bg1">
                <a:lumMod val="75000"/>
              </a:schemeClr>
            </a:solidFill>
            <a:prstDash val="solid"/>
            <a:miter lim="800000"/>
          </a:ln>
          <a:effectLst/>
        </p:spPr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3A94BF1-70EF-4657-9FD2-7268FCDD2A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3263362" y="3318701"/>
            <a:ext cx="827570" cy="608883"/>
          </a:xfrm>
          <a:prstGeom prst="line">
            <a:avLst/>
          </a:prstGeom>
          <a:noFill/>
          <a:ln w="38100" cap="flat" cmpd="sng" algn="ctr">
            <a:solidFill>
              <a:schemeClr val="bg1">
                <a:lumMod val="75000"/>
              </a:schemeClr>
            </a:solidFill>
            <a:prstDash val="solid"/>
            <a:miter lim="800000"/>
          </a:ln>
          <a:effectLst/>
        </p:spPr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B6D69FB-8A1F-404E-954A-39D19CE8EE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5070651" y="3318701"/>
            <a:ext cx="825191" cy="614040"/>
          </a:xfrm>
          <a:prstGeom prst="line">
            <a:avLst/>
          </a:prstGeom>
          <a:noFill/>
          <a:ln w="38100" cap="flat" cmpd="sng" algn="ctr">
            <a:solidFill>
              <a:schemeClr val="bg1">
                <a:lumMod val="75000"/>
              </a:schemeClr>
            </a:solidFill>
            <a:prstDash val="solid"/>
            <a:miter lim="800000"/>
          </a:ln>
          <a:effectLst/>
        </p:spPr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A3F1246-E233-4D62-8729-6E01225CEB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endCxn id="21" idx="6"/>
          </p:cNvCxnSpPr>
          <p:nvPr userDrawn="1"/>
        </p:nvCxnSpPr>
        <p:spPr>
          <a:xfrm>
            <a:off x="5273557" y="2828843"/>
            <a:ext cx="807608" cy="2579"/>
          </a:xfrm>
          <a:prstGeom prst="line">
            <a:avLst/>
          </a:prstGeom>
          <a:noFill/>
          <a:ln w="38100" cap="flat" cmpd="sng" algn="ctr">
            <a:solidFill>
              <a:schemeClr val="bg1">
                <a:lumMod val="75000"/>
              </a:schemeClr>
            </a:solidFill>
            <a:prstDash val="solid"/>
            <a:miter lim="800000"/>
          </a:ln>
          <a:effectLst/>
        </p:spPr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D1E2D7D-D261-4A75-B9BC-0BBF0469A1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V="1">
            <a:off x="5070651" y="1724945"/>
            <a:ext cx="825191" cy="614040"/>
          </a:xfrm>
          <a:prstGeom prst="line">
            <a:avLst/>
          </a:prstGeom>
          <a:noFill/>
          <a:ln w="38100" cap="flat" cmpd="sng" algn="ctr">
            <a:solidFill>
              <a:schemeClr val="bg1">
                <a:lumMod val="75000"/>
              </a:schemeClr>
            </a:solidFill>
            <a:prstDash val="solid"/>
            <a:miter lim="800000"/>
          </a:ln>
          <a:effectLst/>
        </p:spPr>
      </p:cxnSp>
      <p:sp>
        <p:nvSpPr>
          <p:cNvPr id="9" name="Овал 14">
            <a:extLst>
              <a:ext uri="{FF2B5EF4-FFF2-40B4-BE49-F238E27FC236}">
                <a16:creationId xmlns:a16="http://schemas.microsoft.com/office/drawing/2014/main" id="{4AA732B5-FC4B-4A01-AFB1-F5DEB4AE2B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632721" y="1924589"/>
            <a:ext cx="1899731" cy="1899728"/>
          </a:xfrm>
          <a:prstGeom prst="ellipse">
            <a:avLst/>
          </a:prstGeom>
          <a:solidFill>
            <a:srgbClr val="092C74"/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5143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506" b="0" i="0" u="none" strike="noStrike" kern="0" cap="none" spc="0" normalizeH="0" baseline="0" noProof="0" dirty="0">
              <a:ln>
                <a:noFill/>
              </a:ln>
              <a:solidFill>
                <a:srgbClr val="F2F2F5"/>
              </a:solidFill>
              <a:effectLst/>
              <a:uLnTx/>
              <a:uFillTx/>
              <a:latin typeface="Roboto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" name="Овал 14">
            <a:extLst>
              <a:ext uri="{FF2B5EF4-FFF2-40B4-BE49-F238E27FC236}">
                <a16:creationId xmlns:a16="http://schemas.microsoft.com/office/drawing/2014/main" id="{2AF27178-6C1A-4F27-A92C-C18958EBBC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066098" y="1525301"/>
            <a:ext cx="399289" cy="399289"/>
          </a:xfrm>
          <a:prstGeom prst="ellipse">
            <a:avLst/>
          </a:prstGeom>
          <a:solidFill>
            <a:schemeClr val="bg1"/>
          </a:solidFill>
          <a:ln w="38100" cap="flat" cmpd="sng" algn="ctr">
            <a:solidFill>
              <a:schemeClr val="bg1">
                <a:lumMod val="75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5143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506" b="0" i="0" u="none" strike="noStrike" kern="0" cap="none" spc="0" normalizeH="0" baseline="0" noProof="0" dirty="0">
              <a:ln>
                <a:noFill/>
              </a:ln>
              <a:solidFill>
                <a:srgbClr val="F2F2F5"/>
              </a:solidFill>
              <a:effectLst/>
              <a:uLnTx/>
              <a:uFillTx/>
              <a:latin typeface="Roboto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0" name="Овал 14">
            <a:extLst>
              <a:ext uri="{FF2B5EF4-FFF2-40B4-BE49-F238E27FC236}">
                <a16:creationId xmlns:a16="http://schemas.microsoft.com/office/drawing/2014/main" id="{BE0CD8D1-17DB-40F6-A65E-4DCA166738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>
            <a:off x="5696197" y="1530458"/>
            <a:ext cx="399289" cy="399289"/>
          </a:xfrm>
          <a:prstGeom prst="ellipse">
            <a:avLst/>
          </a:prstGeom>
          <a:solidFill>
            <a:schemeClr val="bg1"/>
          </a:solidFill>
          <a:ln w="38100" cap="flat" cmpd="sng" algn="ctr">
            <a:solidFill>
              <a:schemeClr val="bg1">
                <a:lumMod val="75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5143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506" b="0" i="0" u="none" strike="noStrike" kern="0" cap="none" spc="0" normalizeH="0" baseline="0" noProof="0" dirty="0">
              <a:ln>
                <a:noFill/>
              </a:ln>
              <a:solidFill>
                <a:srgbClr val="F2F2F5"/>
              </a:solidFill>
              <a:effectLst/>
              <a:uLnTx/>
              <a:uFillTx/>
              <a:latin typeface="Roboto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1" name="Овал 14">
            <a:extLst>
              <a:ext uri="{FF2B5EF4-FFF2-40B4-BE49-F238E27FC236}">
                <a16:creationId xmlns:a16="http://schemas.microsoft.com/office/drawing/2014/main" id="{DBF77BC9-726B-446A-B583-7B15877E09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>
            <a:off x="6081165" y="2631778"/>
            <a:ext cx="399289" cy="399289"/>
          </a:xfrm>
          <a:prstGeom prst="ellipse">
            <a:avLst/>
          </a:prstGeom>
          <a:solidFill>
            <a:schemeClr val="bg1"/>
          </a:solidFill>
          <a:ln w="38100" cap="flat" cmpd="sng" algn="ctr">
            <a:solidFill>
              <a:schemeClr val="bg1">
                <a:lumMod val="75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5143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506" b="0" i="0" u="none" strike="noStrike" kern="0" cap="none" spc="0" normalizeH="0" baseline="0" noProof="0" dirty="0">
              <a:ln>
                <a:noFill/>
              </a:ln>
              <a:solidFill>
                <a:srgbClr val="F2F2F5"/>
              </a:solidFill>
              <a:effectLst/>
              <a:uLnTx/>
              <a:uFillTx/>
              <a:latin typeface="Roboto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2" name="Овал 14">
            <a:extLst>
              <a:ext uri="{FF2B5EF4-FFF2-40B4-BE49-F238E27FC236}">
                <a16:creationId xmlns:a16="http://schemas.microsoft.com/office/drawing/2014/main" id="{76B86DC7-34B6-4403-88DE-EA9DD47F2E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666809" y="2626620"/>
            <a:ext cx="399289" cy="399289"/>
          </a:xfrm>
          <a:prstGeom prst="ellipse">
            <a:avLst/>
          </a:prstGeom>
          <a:solidFill>
            <a:schemeClr val="bg1"/>
          </a:solidFill>
          <a:ln w="38100" cap="flat" cmpd="sng" algn="ctr">
            <a:solidFill>
              <a:schemeClr val="bg1">
                <a:lumMod val="75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5143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506" b="0" i="0" u="none" strike="noStrike" kern="0" cap="none" spc="0" normalizeH="0" baseline="0" noProof="0" dirty="0">
              <a:ln>
                <a:noFill/>
              </a:ln>
              <a:solidFill>
                <a:srgbClr val="F2F2F5"/>
              </a:solidFill>
              <a:effectLst/>
              <a:uLnTx/>
              <a:uFillTx/>
              <a:latin typeface="Roboto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3" name="Овал 14">
            <a:extLst>
              <a:ext uri="{FF2B5EF4-FFF2-40B4-BE49-F238E27FC236}">
                <a16:creationId xmlns:a16="http://schemas.microsoft.com/office/drawing/2014/main" id="{F641A164-CB54-4FBB-8A1F-C73AFBF787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066098" y="3727940"/>
            <a:ext cx="399289" cy="399289"/>
          </a:xfrm>
          <a:prstGeom prst="ellipse">
            <a:avLst/>
          </a:prstGeom>
          <a:solidFill>
            <a:schemeClr val="bg1"/>
          </a:solidFill>
          <a:ln w="38100" cap="flat" cmpd="sng" algn="ctr">
            <a:solidFill>
              <a:schemeClr val="bg1">
                <a:lumMod val="75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5143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506" b="0" i="0" u="none" strike="noStrike" kern="0" cap="none" spc="0" normalizeH="0" baseline="0" noProof="0" dirty="0">
              <a:ln>
                <a:noFill/>
              </a:ln>
              <a:solidFill>
                <a:srgbClr val="F2F2F5"/>
              </a:solidFill>
              <a:effectLst/>
              <a:uLnTx/>
              <a:uFillTx/>
              <a:latin typeface="Roboto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4" name="Овал 14">
            <a:extLst>
              <a:ext uri="{FF2B5EF4-FFF2-40B4-BE49-F238E27FC236}">
                <a16:creationId xmlns:a16="http://schemas.microsoft.com/office/drawing/2014/main" id="{499DA529-A0FF-4067-8AEF-3FDE2C3A80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>
            <a:off x="5696197" y="3733097"/>
            <a:ext cx="399289" cy="399289"/>
          </a:xfrm>
          <a:prstGeom prst="ellipse">
            <a:avLst/>
          </a:prstGeom>
          <a:solidFill>
            <a:schemeClr val="bg1"/>
          </a:solidFill>
          <a:ln w="38100" cap="flat" cmpd="sng" algn="ctr">
            <a:solidFill>
              <a:schemeClr val="bg1">
                <a:lumMod val="75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5143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506" b="0" i="0" u="none" strike="noStrike" kern="0" cap="none" spc="0" normalizeH="0" baseline="0" noProof="0" dirty="0">
              <a:ln>
                <a:noFill/>
              </a:ln>
              <a:solidFill>
                <a:srgbClr val="F2F2F5"/>
              </a:solidFill>
              <a:effectLst/>
              <a:uLnTx/>
              <a:uFillTx/>
              <a:latin typeface="Roboto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Chart Title">
            <a:extLst>
              <a:ext uri="{FF2B5EF4-FFF2-40B4-BE49-F238E27FC236}">
                <a16:creationId xmlns:a16="http://schemas.microsoft.com/office/drawing/2014/main" id="{7ED65BE2-48E9-41D2-AD5F-16BB3D727813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628821" y="2513840"/>
            <a:ext cx="1886358" cy="614758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16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Add Title</a:t>
            </a:r>
          </a:p>
        </p:txBody>
      </p:sp>
      <p:sp>
        <p:nvSpPr>
          <p:cNvPr id="37" name="Item 1 Text">
            <a:extLst>
              <a:ext uri="{FF2B5EF4-FFF2-40B4-BE49-F238E27FC236}">
                <a16:creationId xmlns:a16="http://schemas.microsoft.com/office/drawing/2014/main" id="{FED8E20B-6C3E-473E-BA6C-6A8BF54389CA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533919" y="1525970"/>
            <a:ext cx="2401467" cy="40826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38" name="Item 2 Text">
            <a:extLst>
              <a:ext uri="{FF2B5EF4-FFF2-40B4-BE49-F238E27FC236}">
                <a16:creationId xmlns:a16="http://schemas.microsoft.com/office/drawing/2014/main" id="{2A5E3286-0F43-4B4B-83AD-89ECE01046B5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570342" y="2617088"/>
            <a:ext cx="1998760" cy="40826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39" name="Item 3 Text">
            <a:extLst>
              <a:ext uri="{FF2B5EF4-FFF2-40B4-BE49-F238E27FC236}">
                <a16:creationId xmlns:a16="http://schemas.microsoft.com/office/drawing/2014/main" id="{6C886B0A-F7FB-443C-8E9D-431704D3617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533918" y="3718966"/>
            <a:ext cx="2401467" cy="40826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34" name="Item 4 Text">
            <a:extLst>
              <a:ext uri="{FF2B5EF4-FFF2-40B4-BE49-F238E27FC236}">
                <a16:creationId xmlns:a16="http://schemas.microsoft.com/office/drawing/2014/main" id="{1200382F-6E85-4643-BB97-D08B303CAF60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208613" y="1521484"/>
            <a:ext cx="2410722" cy="40826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2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35" name="Item 5 Text">
            <a:extLst>
              <a:ext uri="{FF2B5EF4-FFF2-40B4-BE49-F238E27FC236}">
                <a16:creationId xmlns:a16="http://schemas.microsoft.com/office/drawing/2014/main" id="{A7860D47-F00A-4556-8C9B-6F0BF7E0FEDA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578161" y="2619200"/>
            <a:ext cx="2002862" cy="40826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2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36" name="Item 6 Text">
            <a:extLst>
              <a:ext uri="{FF2B5EF4-FFF2-40B4-BE49-F238E27FC236}">
                <a16:creationId xmlns:a16="http://schemas.microsoft.com/office/drawing/2014/main" id="{84A6D190-21EB-4D6C-B656-9DBD1F0A6023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208613" y="3723452"/>
            <a:ext cx="2410722" cy="40826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2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26" name="Page Number">
            <a:extLst>
              <a:ext uri="{FF2B5EF4-FFF2-40B4-BE49-F238E27FC236}">
                <a16:creationId xmlns:a16="http://schemas.microsoft.com/office/drawing/2014/main" id="{04C681CD-365D-47CC-8E66-4F0907AE9E9A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0" i="0" baseline="0" dirty="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               </a:t>
            </a:r>
            <a:fld id="{F2C1E792-EDA4-4DC5-8412-A2C2E5D30ADF}" type="slidenum">
              <a:rPr lang="en-US" sz="1000" b="0" i="0" baseline="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pPr algn="r" defTabSz="685783">
                <a:defRPr/>
              </a:pPr>
              <a:t>‹#›</a:t>
            </a:fld>
            <a:endParaRPr lang="en-US" sz="1000" b="0" i="0" baseline="0" dirty="0">
              <a:solidFill>
                <a:schemeClr val="tx1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8" name="WSE logo">
            <a:extLst>
              <a:ext uri="{FF2B5EF4-FFF2-40B4-BE49-F238E27FC236}">
                <a16:creationId xmlns:a16="http://schemas.microsoft.com/office/drawing/2014/main" id="{0CEDB7AD-CD61-4E2F-A8BB-6836F873B5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29792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r Info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">
            <a:extLst>
              <a:ext uri="{FF2B5EF4-FFF2-40B4-BE49-F238E27FC236}">
                <a16:creationId xmlns:a16="http://schemas.microsoft.com/office/drawing/2014/main" id="{2688A55F-975D-4F71-93A6-A10CD71A82A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919" y="123189"/>
            <a:ext cx="8085415" cy="841471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 noProof="0"/>
              <a:t>Click to add title</a:t>
            </a:r>
          </a:p>
        </p:txBody>
      </p:sp>
      <p:sp>
        <p:nvSpPr>
          <p:cNvPr id="44" name="Statistic 1 Title">
            <a:extLst>
              <a:ext uri="{FF2B5EF4-FFF2-40B4-BE49-F238E27FC236}">
                <a16:creationId xmlns:a16="http://schemas.microsoft.com/office/drawing/2014/main" id="{A2828BA5-8825-421A-93CA-412CC2166D1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192777" y="1351987"/>
            <a:ext cx="1894469" cy="26997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6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45" name="Statistic 1 Text">
            <a:extLst>
              <a:ext uri="{FF2B5EF4-FFF2-40B4-BE49-F238E27FC236}">
                <a16:creationId xmlns:a16="http://schemas.microsoft.com/office/drawing/2014/main" id="{9AACFF7D-2C0A-4B7F-AF8F-7484D3D4FD4D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1192777" y="1629279"/>
            <a:ext cx="1894469" cy="38732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0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10" name="Bar 1">
            <a:extLst>
              <a:ext uri="{FF2B5EF4-FFF2-40B4-BE49-F238E27FC236}">
                <a16:creationId xmlns:a16="http://schemas.microsoft.com/office/drawing/2014/main" id="{93D57781-D93A-442A-96CE-A747726F174D}"/>
              </a:ext>
            </a:extLst>
          </p:cNvPr>
          <p:cNvSpPr/>
          <p:nvPr userDrawn="1"/>
        </p:nvSpPr>
        <p:spPr>
          <a:xfrm>
            <a:off x="3479956" y="1410845"/>
            <a:ext cx="3684449" cy="492167"/>
          </a:xfrm>
          <a:prstGeom prst="roundRect">
            <a:avLst>
              <a:gd name="adj" fmla="val 50000"/>
            </a:avLst>
          </a:prstGeom>
          <a:solidFill>
            <a:srgbClr val="C0C0C8">
              <a:lumMod val="40000"/>
              <a:lumOff val="60000"/>
            </a:srgbClr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34290" tIns="17145" rIns="34290" bIns="1714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5143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350" b="0" i="0" u="none" strike="noStrike" kern="0" cap="none" spc="0" normalizeH="0" baseline="0" noProof="0" dirty="0">
              <a:ln>
                <a:noFill/>
              </a:ln>
              <a:solidFill>
                <a:srgbClr val="F2F2F5"/>
              </a:solidFill>
              <a:effectLst/>
              <a:uLnTx/>
              <a:uFillTx/>
              <a:latin typeface="Roboto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1" name="Statistic 1">
            <a:extLst>
              <a:ext uri="{FF2B5EF4-FFF2-40B4-BE49-F238E27FC236}">
                <a16:creationId xmlns:a16="http://schemas.microsoft.com/office/drawing/2014/main" id="{D6B9C495-8208-4219-982B-220ABA0EEF2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551317" y="1466497"/>
            <a:ext cx="1015866" cy="38086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4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00%</a:t>
            </a:r>
          </a:p>
        </p:txBody>
      </p:sp>
      <p:sp>
        <p:nvSpPr>
          <p:cNvPr id="46" name="Statistic 2 Title">
            <a:extLst>
              <a:ext uri="{FF2B5EF4-FFF2-40B4-BE49-F238E27FC236}">
                <a16:creationId xmlns:a16="http://schemas.microsoft.com/office/drawing/2014/main" id="{D3EBB2D5-A2D5-4365-859D-51DA028D3DCD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1192777" y="2435733"/>
            <a:ext cx="1894469" cy="26997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600" b="1">
                <a:solidFill>
                  <a:srgbClr val="0072C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47" name="Statistic 2 Text">
            <a:extLst>
              <a:ext uri="{FF2B5EF4-FFF2-40B4-BE49-F238E27FC236}">
                <a16:creationId xmlns:a16="http://schemas.microsoft.com/office/drawing/2014/main" id="{7BC65CCB-9363-4D63-A4D4-DD49F03D14CB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1192777" y="2713026"/>
            <a:ext cx="1894469" cy="38404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0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20" name="Bar 2">
            <a:extLst>
              <a:ext uri="{FF2B5EF4-FFF2-40B4-BE49-F238E27FC236}">
                <a16:creationId xmlns:a16="http://schemas.microsoft.com/office/drawing/2014/main" id="{3F19ABFC-9EDB-4279-9B2E-370828358ADD}"/>
              </a:ext>
            </a:extLst>
          </p:cNvPr>
          <p:cNvSpPr/>
          <p:nvPr userDrawn="1"/>
        </p:nvSpPr>
        <p:spPr>
          <a:xfrm>
            <a:off x="3471258" y="2466942"/>
            <a:ext cx="3696046" cy="492167"/>
          </a:xfrm>
          <a:prstGeom prst="roundRect">
            <a:avLst>
              <a:gd name="adj" fmla="val 50000"/>
            </a:avLst>
          </a:prstGeom>
          <a:solidFill>
            <a:srgbClr val="C0C0C8">
              <a:lumMod val="40000"/>
              <a:lumOff val="60000"/>
            </a:srgbClr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34290" tIns="17145" rIns="34290" bIns="1714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5143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350" b="0" i="0" u="none" strike="noStrike" kern="0" cap="none" spc="0" normalizeH="0" baseline="0" noProof="0" dirty="0">
              <a:ln>
                <a:noFill/>
              </a:ln>
              <a:solidFill>
                <a:srgbClr val="F2F2F5"/>
              </a:solidFill>
              <a:effectLst/>
              <a:uLnTx/>
              <a:uFillTx/>
              <a:latin typeface="Roboto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2" name="Statistic 2">
            <a:extLst>
              <a:ext uri="{FF2B5EF4-FFF2-40B4-BE49-F238E27FC236}">
                <a16:creationId xmlns:a16="http://schemas.microsoft.com/office/drawing/2014/main" id="{D690B0D4-8B26-487C-8441-16F00BBA051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551317" y="2517102"/>
            <a:ext cx="1015866" cy="38086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400" b="1">
                <a:solidFill>
                  <a:srgbClr val="0072C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00%</a:t>
            </a:r>
          </a:p>
        </p:txBody>
      </p:sp>
      <p:sp>
        <p:nvSpPr>
          <p:cNvPr id="48" name="Statistic 3 Title">
            <a:extLst>
              <a:ext uri="{FF2B5EF4-FFF2-40B4-BE49-F238E27FC236}">
                <a16:creationId xmlns:a16="http://schemas.microsoft.com/office/drawing/2014/main" id="{63C7A322-1A38-4A5A-B964-E5BE146FBDB7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1192777" y="3521301"/>
            <a:ext cx="1894469" cy="26997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6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49" name="Statistic 3 Text">
            <a:extLst>
              <a:ext uri="{FF2B5EF4-FFF2-40B4-BE49-F238E27FC236}">
                <a16:creationId xmlns:a16="http://schemas.microsoft.com/office/drawing/2014/main" id="{4F0EDD56-AE2E-40F4-940B-756962CEFEE5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1192777" y="3805908"/>
            <a:ext cx="1894469" cy="38404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0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30" name="Bar 3">
            <a:extLst>
              <a:ext uri="{FF2B5EF4-FFF2-40B4-BE49-F238E27FC236}">
                <a16:creationId xmlns:a16="http://schemas.microsoft.com/office/drawing/2014/main" id="{7528A176-E210-49E6-95A5-644F8EDF274A}"/>
              </a:ext>
            </a:extLst>
          </p:cNvPr>
          <p:cNvSpPr/>
          <p:nvPr userDrawn="1"/>
        </p:nvSpPr>
        <p:spPr>
          <a:xfrm>
            <a:off x="3474157" y="3578339"/>
            <a:ext cx="3690248" cy="492167"/>
          </a:xfrm>
          <a:prstGeom prst="roundRect">
            <a:avLst>
              <a:gd name="adj" fmla="val 50000"/>
            </a:avLst>
          </a:prstGeom>
          <a:solidFill>
            <a:srgbClr val="C0C0C8">
              <a:lumMod val="40000"/>
              <a:lumOff val="60000"/>
            </a:srgbClr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34290" tIns="17145" rIns="34290" bIns="1714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5143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350" b="0" i="0" u="none" strike="noStrike" kern="0" cap="none" spc="0" normalizeH="0" baseline="0" noProof="0" dirty="0">
              <a:ln>
                <a:noFill/>
              </a:ln>
              <a:solidFill>
                <a:srgbClr val="F2F2F5"/>
              </a:solidFill>
              <a:effectLst/>
              <a:uLnTx/>
              <a:uFillTx/>
              <a:latin typeface="Roboto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3" name="Statistic 3">
            <a:extLst>
              <a:ext uri="{FF2B5EF4-FFF2-40B4-BE49-F238E27FC236}">
                <a16:creationId xmlns:a16="http://schemas.microsoft.com/office/drawing/2014/main" id="{FE09346B-1C78-4805-9F48-8CD3F17FAEB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551317" y="3635812"/>
            <a:ext cx="1015866" cy="38086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4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00%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DE0E137-7C7D-4AE8-9803-F4EF3CB1DB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6682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" name="Page Number">
            <a:extLst>
              <a:ext uri="{FF2B5EF4-FFF2-40B4-BE49-F238E27FC236}">
                <a16:creationId xmlns:a16="http://schemas.microsoft.com/office/drawing/2014/main" id="{58463118-2D51-43BB-B06A-C167F59A370B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0" i="0" baseline="0" dirty="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               </a:t>
            </a:r>
            <a:fld id="{F2C1E792-EDA4-4DC5-8412-A2C2E5D30ADF}" type="slidenum">
              <a:rPr lang="en-US" sz="1000" b="0" i="0" baseline="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pPr algn="r" defTabSz="685783">
                <a:defRPr/>
              </a:pPr>
              <a:t>‹#›</a:t>
            </a:fld>
            <a:endParaRPr lang="en-US" sz="1000" b="0" i="0" baseline="0" dirty="0">
              <a:solidFill>
                <a:schemeClr val="tx1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1" name="WSE logo">
            <a:extLst>
              <a:ext uri="{FF2B5EF4-FFF2-40B4-BE49-F238E27FC236}">
                <a16:creationId xmlns:a16="http://schemas.microsoft.com/office/drawing/2014/main" id="{D2618F72-DEAB-49F5-8AE3-9710A790BB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23405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Image and Bullets - Dark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92F1646-A3CA-40D6-8C82-88AB9B10A8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240632"/>
            <a:ext cx="9144000" cy="2743200"/>
          </a:xfrm>
          <a:prstGeom prst="rect">
            <a:avLst/>
          </a:prstGeom>
          <a:solidFill>
            <a:srgbClr val="092C74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35"/>
            <a:endParaRPr lang="uk-UA" sz="1400">
              <a:solidFill>
                <a:srgbClr val="0A091B"/>
              </a:solidFill>
              <a:latin typeface="Roboto"/>
            </a:endParaRPr>
          </a:p>
        </p:txBody>
      </p:sp>
      <p:sp>
        <p:nvSpPr>
          <p:cNvPr id="11" name="Text">
            <a:extLst>
              <a:ext uri="{FF2B5EF4-FFF2-40B4-BE49-F238E27FC236}">
                <a16:creationId xmlns:a16="http://schemas.microsoft.com/office/drawing/2014/main" id="{4F3CE606-8D56-4BB0-B849-C27882F536E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02011" y="1612107"/>
            <a:ext cx="8339978" cy="200025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400" b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4" name="Text Citation">
            <a:extLst>
              <a:ext uri="{FF2B5EF4-FFF2-40B4-BE49-F238E27FC236}">
                <a16:creationId xmlns:a16="http://schemas.microsoft.com/office/drawing/2014/main" id="{B589D318-66FA-4A72-983A-051B97FE811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0" y="3984679"/>
            <a:ext cx="1426796" cy="200055"/>
          </a:xfrm>
          <a:prstGeom prst="rect">
            <a:avLst/>
          </a:prstGeom>
        </p:spPr>
        <p:txBody>
          <a:bodyPr anchor="ctr"/>
          <a:lstStyle>
            <a:lvl1pPr algn="l">
              <a:buNone/>
              <a:defRPr sz="1050"/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 dirty="0"/>
              <a:t>(Author, Year)</a:t>
            </a:r>
          </a:p>
        </p:txBody>
      </p:sp>
      <p:sp>
        <p:nvSpPr>
          <p:cNvPr id="13" name="Page Number">
            <a:extLst>
              <a:ext uri="{FF2B5EF4-FFF2-40B4-BE49-F238E27FC236}">
                <a16:creationId xmlns:a16="http://schemas.microsoft.com/office/drawing/2014/main" id="{117BC372-4338-4AC5-A7EE-13FBCB2E045B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0" i="0" baseline="0" dirty="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               </a:t>
            </a:r>
            <a:fld id="{F2C1E792-EDA4-4DC5-8412-A2C2E5D30ADF}" type="slidenum">
              <a:rPr lang="en-US" sz="1000" b="0" i="0" baseline="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pPr algn="r" defTabSz="685783">
                <a:defRPr/>
              </a:pPr>
              <a:t>‹#›</a:t>
            </a:fld>
            <a:endParaRPr lang="en-US" sz="1000" b="0" i="0" baseline="0" dirty="0">
              <a:solidFill>
                <a:schemeClr val="tx1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5" name="WSE logo">
            <a:extLst>
              <a:ext uri="{FF2B5EF4-FFF2-40B4-BE49-F238E27FC236}">
                <a16:creationId xmlns:a16="http://schemas.microsoft.com/office/drawing/2014/main" id="{07ACA5C5-BCA5-44A5-85C5-A0ABBF4EC4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603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  <p:hf hdr="0" ftr="0" dt="0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Dark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8" descr="Medical History Moment - The Founding of Johns Hopkins University ...">
            <a:extLst>
              <a:ext uri="{FF2B5EF4-FFF2-40B4-BE49-F238E27FC236}">
                <a16:creationId xmlns:a16="http://schemas.microsoft.com/office/drawing/2014/main" id="{268DE600-90A7-4B6B-BFFA-EA2C6E80718E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786" b="7786"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Freeform 13">
            <a:extLst>
              <a:ext uri="{FF2B5EF4-FFF2-40B4-BE49-F238E27FC236}">
                <a16:creationId xmlns:a16="http://schemas.microsoft.com/office/drawing/2014/main" id="{EBA27004-3833-43ED-82E9-6895434B895C}"/>
              </a:ext>
            </a:extLst>
          </p:cNvPr>
          <p:cNvSpPr>
            <a:spLocks/>
          </p:cNvSpPr>
          <p:nvPr userDrawn="1"/>
        </p:nvSpPr>
        <p:spPr bwMode="auto">
          <a:xfrm rot="10800000">
            <a:off x="-2" y="-3"/>
            <a:ext cx="9144001" cy="5143499"/>
          </a:xfrm>
          <a:prstGeom prst="rect">
            <a:avLst/>
          </a:prstGeom>
          <a:solidFill>
            <a:schemeClr val="tx2">
              <a:alpha val="85000"/>
            </a:schemeClr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8" name="WSE Logo">
            <a:extLst>
              <a:ext uri="{FF2B5EF4-FFF2-40B4-BE49-F238E27FC236}">
                <a16:creationId xmlns:a16="http://schemas.microsoft.com/office/drawing/2014/main" id="{5F610272-EE8A-4752-A390-42C726F6D2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49" t="29483" r="13581" b="28303"/>
          <a:stretch/>
        </p:blipFill>
        <p:spPr>
          <a:xfrm>
            <a:off x="6298808" y="447090"/>
            <a:ext cx="2377440" cy="621421"/>
          </a:xfrm>
          <a:prstGeom prst="rect">
            <a:avLst/>
          </a:prstGeom>
        </p:spPr>
      </p:pic>
      <p:sp>
        <p:nvSpPr>
          <p:cNvPr id="6" name="Course Title">
            <a:extLst>
              <a:ext uri="{FF2B5EF4-FFF2-40B4-BE49-F238E27FC236}">
                <a16:creationId xmlns:a16="http://schemas.microsoft.com/office/drawing/2014/main" id="{A43E8622-AA5C-40CF-A3A0-8B2BF9D7502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7751" y="2240842"/>
            <a:ext cx="8208498" cy="5441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4125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 dirty="0"/>
              <a:t>Click to add course title</a:t>
            </a:r>
          </a:p>
        </p:txBody>
      </p:sp>
      <p:sp>
        <p:nvSpPr>
          <p:cNvPr id="7" name="Lecture Title">
            <a:extLst>
              <a:ext uri="{FF2B5EF4-FFF2-40B4-BE49-F238E27FC236}">
                <a16:creationId xmlns:a16="http://schemas.microsoft.com/office/drawing/2014/main" id="{DE1C7E4D-69CB-4F79-9436-E0466B26FBB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7749" y="2784966"/>
            <a:ext cx="8219053" cy="36670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25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Click to add lecture title</a:t>
            </a:r>
          </a:p>
        </p:txBody>
      </p:sp>
    </p:spTree>
    <p:extLst>
      <p:ext uri="{BB962C8B-B14F-4D97-AF65-F5344CB8AC3E}">
        <p14:creationId xmlns:p14="http://schemas.microsoft.com/office/powerpoint/2010/main" val="350250232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E54A0AA2-B636-401F-B58B-6DF5349EBC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919" y="107119"/>
            <a:ext cx="8085415" cy="857542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 noProof="0" dirty="0"/>
              <a:t>Click to </a:t>
            </a:r>
            <a:r>
              <a:rPr lang="en-US" noProof="0"/>
              <a:t>add title</a:t>
            </a:r>
            <a:endParaRPr lang="en-US" noProof="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0414BC9-864B-4D63-BFF5-8A26BC6E54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5624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Bullets">
            <a:extLst>
              <a:ext uri="{FF2B5EF4-FFF2-40B4-BE49-F238E27FC236}">
                <a16:creationId xmlns:a16="http://schemas.microsoft.com/office/drawing/2014/main" id="{489A78E5-4DD4-4398-92E6-73293FB04D0D}"/>
              </a:ext>
            </a:extLst>
          </p:cNvPr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533919" y="1390650"/>
            <a:ext cx="8085415" cy="3077573"/>
          </a:xfrm>
          <a:prstGeom prst="rect">
            <a:avLst/>
          </a:prstGeom>
        </p:spPr>
        <p:txBody>
          <a:bodyPr>
            <a:noAutofit/>
          </a:bodyPr>
          <a:lstStyle>
            <a:lvl1pPr marL="230188" indent="-230188">
              <a:spcBef>
                <a:spcPts val="75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71500" indent="-228600">
              <a:buClr>
                <a:schemeClr val="bg2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chemeClr val="bg2"/>
              </a:buClr>
              <a:defRPr sz="1600"/>
            </a:lvl3pPr>
          </a:lstStyle>
          <a:p>
            <a:pPr lvl="0"/>
            <a:r>
              <a:rPr lang="en-US" noProof="0" dirty="0"/>
              <a:t>Click to add bullets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</p:txBody>
      </p:sp>
      <p:pic>
        <p:nvPicPr>
          <p:cNvPr id="8" name="WSE logo">
            <a:extLst>
              <a:ext uri="{FF2B5EF4-FFF2-40B4-BE49-F238E27FC236}">
                <a16:creationId xmlns:a16="http://schemas.microsoft.com/office/drawing/2014/main" id="{5F712F24-2ADD-4B4F-B20F-5AF8A0644F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  <p:sp>
        <p:nvSpPr>
          <p:cNvPr id="7" name="Page Number">
            <a:extLst>
              <a:ext uri="{FF2B5EF4-FFF2-40B4-BE49-F238E27FC236}">
                <a16:creationId xmlns:a16="http://schemas.microsoft.com/office/drawing/2014/main" id="{A10FF969-5C1A-4F23-A07F-2B9FBF69C84B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0" i="0" baseline="0" dirty="0">
                <a:solidFill>
                  <a:schemeClr val="bg1">
                    <a:lumMod val="50000"/>
                  </a:schemeClr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               </a:t>
            </a:r>
            <a:fld id="{F2C1E792-EDA4-4DC5-8412-A2C2E5D30ADF}" type="slidenum">
              <a:rPr lang="en-US" sz="1000" b="0" i="0" baseline="0">
                <a:solidFill>
                  <a:schemeClr val="bg1">
                    <a:lumMod val="50000"/>
                  </a:schemeClr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pPr algn="r" defTabSz="685783">
                <a:defRPr/>
              </a:pPr>
              <a:t>‹#›</a:t>
            </a:fld>
            <a:endParaRPr lang="en-US" sz="1000" b="0" i="0" baseline="0" dirty="0">
              <a:solidFill>
                <a:schemeClr val="bg1">
                  <a:lumMod val="50000"/>
                </a:schemeClr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75559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ullets and Image - Simple 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">
            <a:extLst>
              <a:ext uri="{FF2B5EF4-FFF2-40B4-BE49-F238E27FC236}">
                <a16:creationId xmlns:a16="http://schemas.microsoft.com/office/drawing/2014/main" id="{CB799A64-7BA6-4F73-8C2E-53459D5C88A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920" y="107119"/>
            <a:ext cx="8152880" cy="857542"/>
          </a:xfrm>
          <a:prstGeom prst="rect">
            <a:avLst/>
          </a:prstGeom>
        </p:spPr>
        <p:txBody>
          <a:bodyPr anchor="b"/>
          <a:lstStyle>
            <a:lvl1pPr>
              <a:defRPr sz="3000" b="1" i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D21F650-C42B-4B41-8CC9-AD6289B54C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5624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Picture">
            <a:extLst>
              <a:ext uri="{FF2B5EF4-FFF2-40B4-BE49-F238E27FC236}">
                <a16:creationId xmlns:a16="http://schemas.microsoft.com/office/drawing/2014/main" id="{4884B21B-478C-4C01-9996-0F72AC036144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 bwMode="auto">
          <a:xfrm>
            <a:off x="522711" y="1389888"/>
            <a:ext cx="3921623" cy="3174968"/>
          </a:xfrm>
          <a:custGeom>
            <a:avLst/>
            <a:gdLst>
              <a:gd name="connsiteX0" fmla="*/ 0 w 5340626"/>
              <a:gd name="connsiteY0" fmla="*/ 0 h 3869635"/>
              <a:gd name="connsiteX1" fmla="*/ 5340626 w 5340626"/>
              <a:gd name="connsiteY1" fmla="*/ 0 h 3869635"/>
              <a:gd name="connsiteX2" fmla="*/ 5340626 w 5340626"/>
              <a:gd name="connsiteY2" fmla="*/ 3869635 h 3869635"/>
              <a:gd name="connsiteX3" fmla="*/ 0 w 5340626"/>
              <a:gd name="connsiteY3" fmla="*/ 3869635 h 3869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40626" h="3869635">
                <a:moveTo>
                  <a:pt x="0" y="0"/>
                </a:moveTo>
                <a:lnTo>
                  <a:pt x="5340626" y="0"/>
                </a:lnTo>
                <a:lnTo>
                  <a:pt x="5340626" y="3869635"/>
                </a:lnTo>
                <a:lnTo>
                  <a:pt x="0" y="3869635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noAutofit/>
          </a:bodyPr>
          <a:lstStyle>
            <a:lvl1pPr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2" name="Picture Citation">
            <a:extLst>
              <a:ext uri="{FF2B5EF4-FFF2-40B4-BE49-F238E27FC236}">
                <a16:creationId xmlns:a16="http://schemas.microsoft.com/office/drawing/2014/main" id="{47FB68FD-CDA4-408D-A343-8A86DF16AEA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017538" y="4585070"/>
            <a:ext cx="1426796" cy="200055"/>
          </a:xfrm>
          <a:prstGeom prst="rect">
            <a:avLst/>
          </a:prstGeom>
        </p:spPr>
        <p:txBody>
          <a:bodyPr anchor="ctr"/>
          <a:lstStyle>
            <a:lvl1pPr algn="r">
              <a:buNone/>
              <a:defRPr sz="1050"/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 dirty="0"/>
              <a:t>(Author, Year)</a:t>
            </a:r>
          </a:p>
        </p:txBody>
      </p:sp>
      <p:sp>
        <p:nvSpPr>
          <p:cNvPr id="5" name="Picture">
            <a:extLst>
              <a:ext uri="{FF2B5EF4-FFF2-40B4-BE49-F238E27FC236}">
                <a16:creationId xmlns:a16="http://schemas.microsoft.com/office/drawing/2014/main" id="{62263A2E-EA98-4267-A448-A9F7B45DA8F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 bwMode="auto">
          <a:xfrm>
            <a:off x="4765176" y="1389888"/>
            <a:ext cx="3921623" cy="3174968"/>
          </a:xfrm>
          <a:custGeom>
            <a:avLst/>
            <a:gdLst>
              <a:gd name="connsiteX0" fmla="*/ 0 w 5340626"/>
              <a:gd name="connsiteY0" fmla="*/ 0 h 3869635"/>
              <a:gd name="connsiteX1" fmla="*/ 5340626 w 5340626"/>
              <a:gd name="connsiteY1" fmla="*/ 0 h 3869635"/>
              <a:gd name="connsiteX2" fmla="*/ 5340626 w 5340626"/>
              <a:gd name="connsiteY2" fmla="*/ 3869635 h 3869635"/>
              <a:gd name="connsiteX3" fmla="*/ 0 w 5340626"/>
              <a:gd name="connsiteY3" fmla="*/ 3869635 h 3869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40626" h="3869635">
                <a:moveTo>
                  <a:pt x="0" y="0"/>
                </a:moveTo>
                <a:lnTo>
                  <a:pt x="5340626" y="0"/>
                </a:lnTo>
                <a:lnTo>
                  <a:pt x="5340626" y="3869635"/>
                </a:lnTo>
                <a:lnTo>
                  <a:pt x="0" y="3869635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noAutofit/>
          </a:bodyPr>
          <a:lstStyle>
            <a:lvl1pPr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Picture Citation">
            <a:extLst>
              <a:ext uri="{FF2B5EF4-FFF2-40B4-BE49-F238E27FC236}">
                <a16:creationId xmlns:a16="http://schemas.microsoft.com/office/drawing/2014/main" id="{370BA653-1209-4CAE-B920-460A0AC6A53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260004" y="4566886"/>
            <a:ext cx="1426796" cy="200055"/>
          </a:xfrm>
          <a:prstGeom prst="rect">
            <a:avLst/>
          </a:prstGeom>
        </p:spPr>
        <p:txBody>
          <a:bodyPr anchor="ctr"/>
          <a:lstStyle>
            <a:lvl1pPr algn="r">
              <a:buNone/>
              <a:defRPr sz="1050"/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 dirty="0"/>
              <a:t>(Author, Year)</a:t>
            </a:r>
          </a:p>
        </p:txBody>
      </p:sp>
      <p:sp>
        <p:nvSpPr>
          <p:cNvPr id="10" name="Page Number">
            <a:extLst>
              <a:ext uri="{FF2B5EF4-FFF2-40B4-BE49-F238E27FC236}">
                <a16:creationId xmlns:a16="http://schemas.microsoft.com/office/drawing/2014/main" id="{9B9A818F-3D06-4A28-8F25-13339F74D56D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0" i="0" baseline="0" dirty="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               </a:t>
            </a:r>
            <a:fld id="{F2C1E792-EDA4-4DC5-8412-A2C2E5D30ADF}" type="slidenum">
              <a:rPr lang="en-US" sz="1000" b="0" i="0" baseline="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pPr algn="r" defTabSz="685783">
                <a:defRPr/>
              </a:pPr>
              <a:t>‹#›</a:t>
            </a:fld>
            <a:endParaRPr lang="en-US" sz="1000" b="0" i="0" baseline="0" dirty="0">
              <a:solidFill>
                <a:schemeClr val="tx1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3" name="WSE logo">
            <a:extLst>
              <a:ext uri="{FF2B5EF4-FFF2-40B4-BE49-F238E27FC236}">
                <a16:creationId xmlns:a16="http://schemas.microsoft.com/office/drawing/2014/main" id="{A4943CF0-0E2F-4708-84F8-44218E3CFB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144089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4 Items and Text - Sim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">
            <a:extLst>
              <a:ext uri="{FF2B5EF4-FFF2-40B4-BE49-F238E27FC236}">
                <a16:creationId xmlns:a16="http://schemas.microsoft.com/office/drawing/2014/main" id="{95812EB8-9C15-3D45-A153-203E42E9854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0351" y="107119"/>
            <a:ext cx="8088983" cy="857542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57C6571-A67F-444A-A354-24A6AEAAE8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6682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3" name="Item 1 Text">
            <a:extLst>
              <a:ext uri="{FF2B5EF4-FFF2-40B4-BE49-F238E27FC236}">
                <a16:creationId xmlns:a16="http://schemas.microsoft.com/office/drawing/2014/main" id="{5EF51092-4CA9-4A33-86C8-1C731C02A14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30352" y="1389888"/>
            <a:ext cx="8096622" cy="1523999"/>
          </a:xfrm>
          <a:prstGeom prst="rect">
            <a:avLst/>
          </a:prstGeom>
          <a:ln w="6350">
            <a:noFill/>
          </a:ln>
        </p:spPr>
        <p:txBody>
          <a:bodyPr>
            <a:noAutofit/>
          </a:bodyPr>
          <a:lstStyle>
            <a:lvl1pPr marL="231775" indent="-231775" algn="l">
              <a:buClr>
                <a:srgbClr val="69ACE5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69913" indent="-230188">
              <a:buClr>
                <a:schemeClr val="bg2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rgbClr val="69ACE5"/>
              </a:buClr>
              <a:defRPr sz="1600"/>
            </a:lvl3pPr>
          </a:lstStyle>
          <a:p>
            <a:pPr lvl="0"/>
            <a:r>
              <a:rPr lang="en-US" dirty="0"/>
              <a:t>Click to add bullets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5" name="Item 2 Text">
            <a:extLst>
              <a:ext uri="{FF2B5EF4-FFF2-40B4-BE49-F238E27FC236}">
                <a16:creationId xmlns:a16="http://schemas.microsoft.com/office/drawing/2014/main" id="{D5E68B19-4B0E-4A5D-9C14-62AA3BD942B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30351" y="3058846"/>
            <a:ext cx="8088983" cy="1523999"/>
          </a:xfrm>
          <a:prstGeom prst="rect">
            <a:avLst/>
          </a:prstGeom>
          <a:ln w="6350">
            <a:noFill/>
          </a:ln>
        </p:spPr>
        <p:txBody>
          <a:bodyPr>
            <a:noAutofit/>
          </a:bodyPr>
          <a:lstStyle>
            <a:lvl1pPr marL="231775" indent="-231775" algn="l">
              <a:buClr>
                <a:srgbClr val="69ACE5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69913" marR="0" indent="-230188" algn="l" defTabSz="685800" rtl="0" eaLnBrk="1" fontAlgn="auto" latinLnBrk="0" hangingPunct="1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bg2"/>
              </a:buClr>
              <a:buSzTx/>
              <a:buFont typeface="Courier New" panose="02070309020205020404" pitchFamily="49" charset="0"/>
              <a:buChar char="o"/>
              <a:tabLst/>
              <a:defRPr sz="1600"/>
            </a:lvl2pPr>
            <a:lvl3pPr marL="914400" indent="-228600">
              <a:buClr>
                <a:srgbClr val="69ACE5"/>
              </a:buClr>
              <a:buFont typeface="Arial" panose="020B0604020202020204" pitchFamily="34" charset="0"/>
              <a:buChar char="•"/>
              <a:defRPr sz="1600"/>
            </a:lvl3pPr>
          </a:lstStyle>
          <a:p>
            <a:pPr lvl="0"/>
            <a:r>
              <a:rPr lang="en-US" dirty="0"/>
              <a:t>Click to add bullets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1"/>
            <a:endParaRPr lang="en-US" dirty="0"/>
          </a:p>
        </p:txBody>
      </p:sp>
      <p:sp>
        <p:nvSpPr>
          <p:cNvPr id="14" name="Page Number">
            <a:extLst>
              <a:ext uri="{FF2B5EF4-FFF2-40B4-BE49-F238E27FC236}">
                <a16:creationId xmlns:a16="http://schemas.microsoft.com/office/drawing/2014/main" id="{CF4BC876-D827-4E5E-A572-DF3D59B88245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Tahoma"/>
                <a:ea typeface="Tahoma" panose="020B0604030504040204" pitchFamily="34" charset="0"/>
                <a:cs typeface="Tahoma" panose="020B0604030504040204" pitchFamily="34" charset="0"/>
              </a:rPr>
              <a:t>                </a:t>
            </a:r>
            <a:fld id="{F2C1E792-EDA4-4DC5-8412-A2C2E5D30ADF}" type="slidenum"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Tahoma"/>
                <a:ea typeface="Tahoma" panose="020B0604030504040204" pitchFamily="34" charset="0"/>
                <a:cs typeface="Tahoma" panose="020B0604030504040204" pitchFamily="34" charset="0"/>
              </a:rPr>
              <a:pPr marL="0" marR="0" lvl="0" indent="0" algn="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Tahoma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6" name="WSE logo">
            <a:extLst>
              <a:ext uri="{FF2B5EF4-FFF2-40B4-BE49-F238E27FC236}">
                <a16:creationId xmlns:a16="http://schemas.microsoft.com/office/drawing/2014/main" id="{9BB8FB21-BFAB-4131-ADE3-626699BE3E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01126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 and Image - Simple 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">
            <a:extLst>
              <a:ext uri="{FF2B5EF4-FFF2-40B4-BE49-F238E27FC236}">
                <a16:creationId xmlns:a16="http://schemas.microsoft.com/office/drawing/2014/main" id="{CB799A64-7BA6-4F73-8C2E-53459D5C88A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920" y="107119"/>
            <a:ext cx="8152880" cy="857542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D21F650-C42B-4B41-8CC9-AD6289B54C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5624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Bullets">
            <a:extLst>
              <a:ext uri="{FF2B5EF4-FFF2-40B4-BE49-F238E27FC236}">
                <a16:creationId xmlns:a16="http://schemas.microsoft.com/office/drawing/2014/main" id="{943C2D0A-A157-470D-A872-D9191D23B66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30352" y="1389888"/>
            <a:ext cx="3571875" cy="3134272"/>
          </a:xfrm>
          <a:prstGeom prst="rect">
            <a:avLst/>
          </a:prstGeom>
        </p:spPr>
        <p:txBody>
          <a:bodyPr>
            <a:noAutofit/>
          </a:bodyPr>
          <a:lstStyle>
            <a:lvl1pPr marL="258366" indent="-258366">
              <a:buClr>
                <a:schemeClr val="bg2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68325" indent="-225425">
              <a:buClr>
                <a:schemeClr val="bg2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chemeClr val="bg2"/>
              </a:buClr>
              <a:defRPr sz="1600"/>
            </a:lvl3pPr>
          </a:lstStyle>
          <a:p>
            <a:pPr lvl="0"/>
            <a:r>
              <a:rPr lang="en-US" noProof="0" dirty="0"/>
              <a:t>Click to add bullets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</p:txBody>
      </p:sp>
      <p:sp>
        <p:nvSpPr>
          <p:cNvPr id="5" name="Picture">
            <a:extLst>
              <a:ext uri="{FF2B5EF4-FFF2-40B4-BE49-F238E27FC236}">
                <a16:creationId xmlns:a16="http://schemas.microsoft.com/office/drawing/2014/main" id="{62263A2E-EA98-4267-A448-A9F7B45DA8F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 bwMode="auto">
          <a:xfrm>
            <a:off x="4572000" y="1389888"/>
            <a:ext cx="4114800" cy="3174968"/>
          </a:xfrm>
          <a:custGeom>
            <a:avLst/>
            <a:gdLst>
              <a:gd name="connsiteX0" fmla="*/ 0 w 5340626"/>
              <a:gd name="connsiteY0" fmla="*/ 0 h 3869635"/>
              <a:gd name="connsiteX1" fmla="*/ 5340626 w 5340626"/>
              <a:gd name="connsiteY1" fmla="*/ 0 h 3869635"/>
              <a:gd name="connsiteX2" fmla="*/ 5340626 w 5340626"/>
              <a:gd name="connsiteY2" fmla="*/ 3869635 h 3869635"/>
              <a:gd name="connsiteX3" fmla="*/ 0 w 5340626"/>
              <a:gd name="connsiteY3" fmla="*/ 3869635 h 3869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40626" h="3869635">
                <a:moveTo>
                  <a:pt x="0" y="0"/>
                </a:moveTo>
                <a:lnTo>
                  <a:pt x="5340626" y="0"/>
                </a:lnTo>
                <a:lnTo>
                  <a:pt x="5340626" y="3869635"/>
                </a:lnTo>
                <a:lnTo>
                  <a:pt x="0" y="3869635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noAutofit/>
          </a:bodyPr>
          <a:lstStyle>
            <a:lvl1pPr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Picture Citation">
            <a:extLst>
              <a:ext uri="{FF2B5EF4-FFF2-40B4-BE49-F238E27FC236}">
                <a16:creationId xmlns:a16="http://schemas.microsoft.com/office/drawing/2014/main" id="{370BA653-1209-4CAE-B920-460A0AC6A53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260004" y="4566886"/>
            <a:ext cx="1426796" cy="200055"/>
          </a:xfrm>
          <a:prstGeom prst="rect">
            <a:avLst/>
          </a:prstGeom>
        </p:spPr>
        <p:txBody>
          <a:bodyPr anchor="ctr"/>
          <a:lstStyle>
            <a:lvl1pPr algn="r">
              <a:buNone/>
              <a:defRPr sz="1050"/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 dirty="0"/>
              <a:t>(Author, Year)</a:t>
            </a:r>
          </a:p>
        </p:txBody>
      </p:sp>
      <p:sp>
        <p:nvSpPr>
          <p:cNvPr id="10" name="Page Number">
            <a:extLst>
              <a:ext uri="{FF2B5EF4-FFF2-40B4-BE49-F238E27FC236}">
                <a16:creationId xmlns:a16="http://schemas.microsoft.com/office/drawing/2014/main" id="{9B9A818F-3D06-4A28-8F25-13339F74D56D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0" i="0" baseline="0" dirty="0">
                <a:solidFill>
                  <a:schemeClr val="bg1">
                    <a:lumMod val="50000"/>
                  </a:schemeClr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               </a:t>
            </a:r>
            <a:fld id="{F2C1E792-EDA4-4DC5-8412-A2C2E5D30ADF}" type="slidenum">
              <a:rPr lang="en-US" sz="1000" b="0" i="0" baseline="0">
                <a:solidFill>
                  <a:schemeClr val="bg1">
                    <a:lumMod val="50000"/>
                  </a:schemeClr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pPr algn="r" defTabSz="685783">
                <a:defRPr/>
              </a:pPr>
              <a:t>‹#›</a:t>
            </a:fld>
            <a:endParaRPr lang="en-US" sz="1000" b="0" i="0" baseline="0" dirty="0">
              <a:solidFill>
                <a:schemeClr val="bg1">
                  <a:lumMod val="50000"/>
                </a:schemeClr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3" name="WSE logo">
            <a:extLst>
              <a:ext uri="{FF2B5EF4-FFF2-40B4-BE49-F238E27FC236}">
                <a16:creationId xmlns:a16="http://schemas.microsoft.com/office/drawing/2014/main" id="{A4943CF0-0E2F-4708-84F8-44218E3CFB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52376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ullets and Image - Simple 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">
            <a:extLst>
              <a:ext uri="{FF2B5EF4-FFF2-40B4-BE49-F238E27FC236}">
                <a16:creationId xmlns:a16="http://schemas.microsoft.com/office/drawing/2014/main" id="{CB799A64-7BA6-4F73-8C2E-53459D5C88A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920" y="107119"/>
            <a:ext cx="8152880" cy="857542"/>
          </a:xfrm>
          <a:prstGeom prst="rect">
            <a:avLst/>
          </a:prstGeom>
        </p:spPr>
        <p:txBody>
          <a:bodyPr anchor="b"/>
          <a:lstStyle>
            <a:lvl1pPr>
              <a:defRPr sz="3000" b="1" i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D21F650-C42B-4B41-8CC9-AD6289B54C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5624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Picture">
            <a:extLst>
              <a:ext uri="{FF2B5EF4-FFF2-40B4-BE49-F238E27FC236}">
                <a16:creationId xmlns:a16="http://schemas.microsoft.com/office/drawing/2014/main" id="{4884B21B-478C-4C01-9996-0F72AC036144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 bwMode="auto">
          <a:xfrm>
            <a:off x="522711" y="1389888"/>
            <a:ext cx="3921623" cy="3174968"/>
          </a:xfrm>
          <a:custGeom>
            <a:avLst/>
            <a:gdLst>
              <a:gd name="connsiteX0" fmla="*/ 0 w 5340626"/>
              <a:gd name="connsiteY0" fmla="*/ 0 h 3869635"/>
              <a:gd name="connsiteX1" fmla="*/ 5340626 w 5340626"/>
              <a:gd name="connsiteY1" fmla="*/ 0 h 3869635"/>
              <a:gd name="connsiteX2" fmla="*/ 5340626 w 5340626"/>
              <a:gd name="connsiteY2" fmla="*/ 3869635 h 3869635"/>
              <a:gd name="connsiteX3" fmla="*/ 0 w 5340626"/>
              <a:gd name="connsiteY3" fmla="*/ 3869635 h 3869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40626" h="3869635">
                <a:moveTo>
                  <a:pt x="0" y="0"/>
                </a:moveTo>
                <a:lnTo>
                  <a:pt x="5340626" y="0"/>
                </a:lnTo>
                <a:lnTo>
                  <a:pt x="5340626" y="3869635"/>
                </a:lnTo>
                <a:lnTo>
                  <a:pt x="0" y="3869635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noAutofit/>
          </a:bodyPr>
          <a:lstStyle>
            <a:lvl1pPr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2" name="Picture Citation">
            <a:extLst>
              <a:ext uri="{FF2B5EF4-FFF2-40B4-BE49-F238E27FC236}">
                <a16:creationId xmlns:a16="http://schemas.microsoft.com/office/drawing/2014/main" id="{47FB68FD-CDA4-408D-A343-8A86DF16AEA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017538" y="4585070"/>
            <a:ext cx="1426796" cy="200055"/>
          </a:xfrm>
          <a:prstGeom prst="rect">
            <a:avLst/>
          </a:prstGeom>
        </p:spPr>
        <p:txBody>
          <a:bodyPr anchor="ctr"/>
          <a:lstStyle>
            <a:lvl1pPr algn="r">
              <a:buNone/>
              <a:defRPr sz="1050"/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 dirty="0"/>
              <a:t>(Author, Year)</a:t>
            </a:r>
          </a:p>
        </p:txBody>
      </p:sp>
      <p:sp>
        <p:nvSpPr>
          <p:cNvPr id="5" name="Picture">
            <a:extLst>
              <a:ext uri="{FF2B5EF4-FFF2-40B4-BE49-F238E27FC236}">
                <a16:creationId xmlns:a16="http://schemas.microsoft.com/office/drawing/2014/main" id="{62263A2E-EA98-4267-A448-A9F7B45DA8F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 bwMode="auto">
          <a:xfrm>
            <a:off x="4765176" y="1389888"/>
            <a:ext cx="3921623" cy="3174968"/>
          </a:xfrm>
          <a:custGeom>
            <a:avLst/>
            <a:gdLst>
              <a:gd name="connsiteX0" fmla="*/ 0 w 5340626"/>
              <a:gd name="connsiteY0" fmla="*/ 0 h 3869635"/>
              <a:gd name="connsiteX1" fmla="*/ 5340626 w 5340626"/>
              <a:gd name="connsiteY1" fmla="*/ 0 h 3869635"/>
              <a:gd name="connsiteX2" fmla="*/ 5340626 w 5340626"/>
              <a:gd name="connsiteY2" fmla="*/ 3869635 h 3869635"/>
              <a:gd name="connsiteX3" fmla="*/ 0 w 5340626"/>
              <a:gd name="connsiteY3" fmla="*/ 3869635 h 3869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40626" h="3869635">
                <a:moveTo>
                  <a:pt x="0" y="0"/>
                </a:moveTo>
                <a:lnTo>
                  <a:pt x="5340626" y="0"/>
                </a:lnTo>
                <a:lnTo>
                  <a:pt x="5340626" y="3869635"/>
                </a:lnTo>
                <a:lnTo>
                  <a:pt x="0" y="3869635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noAutofit/>
          </a:bodyPr>
          <a:lstStyle>
            <a:lvl1pPr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Picture Citation">
            <a:extLst>
              <a:ext uri="{FF2B5EF4-FFF2-40B4-BE49-F238E27FC236}">
                <a16:creationId xmlns:a16="http://schemas.microsoft.com/office/drawing/2014/main" id="{370BA653-1209-4CAE-B920-460A0AC6A53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260004" y="4566886"/>
            <a:ext cx="1426796" cy="200055"/>
          </a:xfrm>
          <a:prstGeom prst="rect">
            <a:avLst/>
          </a:prstGeom>
        </p:spPr>
        <p:txBody>
          <a:bodyPr anchor="ctr"/>
          <a:lstStyle>
            <a:lvl1pPr algn="r">
              <a:buNone/>
              <a:defRPr sz="1050"/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 dirty="0"/>
              <a:t>(Author, Year)</a:t>
            </a:r>
          </a:p>
        </p:txBody>
      </p:sp>
      <p:sp>
        <p:nvSpPr>
          <p:cNvPr id="10" name="Page Number">
            <a:extLst>
              <a:ext uri="{FF2B5EF4-FFF2-40B4-BE49-F238E27FC236}">
                <a16:creationId xmlns:a16="http://schemas.microsoft.com/office/drawing/2014/main" id="{9B9A818F-3D06-4A28-8F25-13339F74D56D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0" i="0" baseline="0" dirty="0">
                <a:solidFill>
                  <a:schemeClr val="bg1">
                    <a:lumMod val="50000"/>
                  </a:schemeClr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               </a:t>
            </a:r>
            <a:fld id="{F2C1E792-EDA4-4DC5-8412-A2C2E5D30ADF}" type="slidenum">
              <a:rPr lang="en-US" sz="1000" b="0" i="0" baseline="0">
                <a:solidFill>
                  <a:schemeClr val="bg1">
                    <a:lumMod val="50000"/>
                  </a:schemeClr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pPr algn="r" defTabSz="685783">
                <a:defRPr/>
              </a:pPr>
              <a:t>‹#›</a:t>
            </a:fld>
            <a:endParaRPr lang="en-US" sz="1000" b="0" i="0" baseline="0" dirty="0">
              <a:solidFill>
                <a:schemeClr val="bg1">
                  <a:lumMod val="50000"/>
                </a:schemeClr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3" name="WSE logo">
            <a:extLst>
              <a:ext uri="{FF2B5EF4-FFF2-40B4-BE49-F238E27FC236}">
                <a16:creationId xmlns:a16="http://schemas.microsoft.com/office/drawing/2014/main" id="{A4943CF0-0E2F-4708-84F8-44218E3CFB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286210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ullets and Image - Simple 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1E64E24-CAF0-4D23-BB2F-41C411BEFBE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0352" y="107118"/>
            <a:ext cx="8164088" cy="858505"/>
          </a:xfrm>
          <a:prstGeom prst="rect">
            <a:avLst/>
          </a:prstGeom>
        </p:spPr>
        <p:txBody>
          <a:bodyPr anchor="b"/>
          <a:lstStyle>
            <a:lvl1pPr>
              <a:defRPr sz="3000" b="1" i="0" u="none">
                <a:solidFill>
                  <a:srgbClr val="092C74"/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to add title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02D72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D21F650-C42B-4B41-8CC9-AD6289B54C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5624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Bullets">
            <a:extLst>
              <a:ext uri="{FF2B5EF4-FFF2-40B4-BE49-F238E27FC236}">
                <a16:creationId xmlns:a16="http://schemas.microsoft.com/office/drawing/2014/main" id="{943C2D0A-A157-470D-A872-D9191D23B66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114925" y="1272248"/>
            <a:ext cx="3571875" cy="3174967"/>
          </a:xfrm>
          <a:prstGeom prst="rect">
            <a:avLst/>
          </a:prstGeom>
        </p:spPr>
        <p:txBody>
          <a:bodyPr>
            <a:noAutofit/>
          </a:bodyPr>
          <a:lstStyle>
            <a:lvl1pPr marL="258366" indent="-258366">
              <a:buClr>
                <a:schemeClr val="bg2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68325" indent="-225425">
              <a:buClr>
                <a:schemeClr val="bg2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chemeClr val="bg2"/>
              </a:buClr>
              <a:defRPr sz="1600"/>
            </a:lvl3pPr>
          </a:lstStyle>
          <a:p>
            <a:pPr lvl="0"/>
            <a:r>
              <a:rPr lang="en-US" dirty="0"/>
              <a:t>Click to add bullets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Picture">
            <a:extLst>
              <a:ext uri="{FF2B5EF4-FFF2-40B4-BE49-F238E27FC236}">
                <a16:creationId xmlns:a16="http://schemas.microsoft.com/office/drawing/2014/main" id="{62263A2E-EA98-4267-A448-A9F7B45DA8F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 bwMode="auto">
          <a:xfrm>
            <a:off x="457200" y="1272249"/>
            <a:ext cx="4114800" cy="3174968"/>
          </a:xfrm>
          <a:custGeom>
            <a:avLst/>
            <a:gdLst>
              <a:gd name="connsiteX0" fmla="*/ 0 w 5340626"/>
              <a:gd name="connsiteY0" fmla="*/ 0 h 3869635"/>
              <a:gd name="connsiteX1" fmla="*/ 5340626 w 5340626"/>
              <a:gd name="connsiteY1" fmla="*/ 0 h 3869635"/>
              <a:gd name="connsiteX2" fmla="*/ 5340626 w 5340626"/>
              <a:gd name="connsiteY2" fmla="*/ 3869635 h 3869635"/>
              <a:gd name="connsiteX3" fmla="*/ 0 w 5340626"/>
              <a:gd name="connsiteY3" fmla="*/ 3869635 h 3869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40626" h="3869635">
                <a:moveTo>
                  <a:pt x="0" y="0"/>
                </a:moveTo>
                <a:lnTo>
                  <a:pt x="5340626" y="0"/>
                </a:lnTo>
                <a:lnTo>
                  <a:pt x="5340626" y="3869635"/>
                </a:lnTo>
                <a:lnTo>
                  <a:pt x="0" y="3869635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noAutofit/>
          </a:bodyPr>
          <a:lstStyle>
            <a:lvl1pPr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Picture Citation">
            <a:extLst>
              <a:ext uri="{FF2B5EF4-FFF2-40B4-BE49-F238E27FC236}">
                <a16:creationId xmlns:a16="http://schemas.microsoft.com/office/drawing/2014/main" id="{370BA653-1209-4CAE-B920-460A0AC6A53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260004" y="4566886"/>
            <a:ext cx="1426796" cy="200055"/>
          </a:xfrm>
          <a:prstGeom prst="rect">
            <a:avLst/>
          </a:prstGeom>
        </p:spPr>
        <p:txBody>
          <a:bodyPr anchor="ctr"/>
          <a:lstStyle>
            <a:lvl1pPr algn="r">
              <a:buNone/>
              <a:defRPr sz="1050"/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 dirty="0"/>
              <a:t>(Author, Year)</a:t>
            </a:r>
          </a:p>
        </p:txBody>
      </p:sp>
      <p:sp>
        <p:nvSpPr>
          <p:cNvPr id="10" name="Page Number">
            <a:extLst>
              <a:ext uri="{FF2B5EF4-FFF2-40B4-BE49-F238E27FC236}">
                <a16:creationId xmlns:a16="http://schemas.microsoft.com/office/drawing/2014/main" id="{9B9A818F-3D06-4A28-8F25-13339F74D56D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Tahoma"/>
                <a:ea typeface="Tahoma" panose="020B0604030504040204" pitchFamily="34" charset="0"/>
                <a:cs typeface="Tahoma" panose="020B0604030504040204" pitchFamily="34" charset="0"/>
              </a:rPr>
              <a:t>                </a:t>
            </a:r>
            <a:fld id="{F2C1E792-EDA4-4DC5-8412-A2C2E5D30ADF}" type="slidenum"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Tahoma"/>
                <a:ea typeface="Tahoma" panose="020B0604030504040204" pitchFamily="34" charset="0"/>
                <a:cs typeface="Tahoma" panose="020B0604030504040204" pitchFamily="34" charset="0"/>
              </a:rPr>
              <a:pPr marL="0" marR="0" lvl="0" indent="0" algn="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Tahoma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3" name="WSE logo">
            <a:extLst>
              <a:ext uri="{FF2B5EF4-FFF2-40B4-BE49-F238E27FC236}">
                <a16:creationId xmlns:a16="http://schemas.microsoft.com/office/drawing/2014/main" id="{A4943CF0-0E2F-4708-84F8-44218E3CFB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551603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ig Imag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">
            <a:extLst>
              <a:ext uri="{FF2B5EF4-FFF2-40B4-BE49-F238E27FC236}">
                <a16:creationId xmlns:a16="http://schemas.microsoft.com/office/drawing/2014/main" id="{B9D2BC59-BAA9-4F86-A1D2-5D980B71B6D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5289" y="328403"/>
            <a:ext cx="3131127" cy="1192682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BBBCBD4-734B-4675-AF6F-AADF5D7D00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63176" y="1521085"/>
            <a:ext cx="778180" cy="103340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Bullets">
            <a:extLst>
              <a:ext uri="{FF2B5EF4-FFF2-40B4-BE49-F238E27FC236}">
                <a16:creationId xmlns:a16="http://schemas.microsoft.com/office/drawing/2014/main" id="{193BA231-D4D9-4495-ABB3-778FD8DA042C}"/>
              </a:ext>
            </a:extLst>
          </p:cNvPr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395289" y="1838548"/>
            <a:ext cx="3131127" cy="266898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>
              <a:buClr>
                <a:schemeClr val="bg2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74675" indent="-231775">
              <a:buClr>
                <a:schemeClr val="bg2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chemeClr val="bg2"/>
              </a:buClr>
              <a:defRPr sz="1600"/>
            </a:lvl3pPr>
          </a:lstStyle>
          <a:p>
            <a:pPr lvl="0"/>
            <a:r>
              <a:rPr lang="en-US" dirty="0"/>
              <a:t>Click to add bullets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Picture">
            <a:extLst>
              <a:ext uri="{FF2B5EF4-FFF2-40B4-BE49-F238E27FC236}">
                <a16:creationId xmlns:a16="http://schemas.microsoft.com/office/drawing/2014/main" id="{265A9C31-C8EA-436B-A2CE-0C7EF8C1A1C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069762" y="0"/>
            <a:ext cx="5074238" cy="5143500"/>
          </a:xfrm>
          <a:custGeom>
            <a:avLst/>
            <a:gdLst>
              <a:gd name="connsiteX0" fmla="*/ 0 w 5965370"/>
              <a:gd name="connsiteY0" fmla="*/ 0 h 6858000"/>
              <a:gd name="connsiteX1" fmla="*/ 5965370 w 5965370"/>
              <a:gd name="connsiteY1" fmla="*/ 0 h 6858000"/>
              <a:gd name="connsiteX2" fmla="*/ 5965370 w 5965370"/>
              <a:gd name="connsiteY2" fmla="*/ 6858000 h 6858000"/>
              <a:gd name="connsiteX3" fmla="*/ 0 w 596537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65370" h="6858000">
                <a:moveTo>
                  <a:pt x="0" y="0"/>
                </a:moveTo>
                <a:lnTo>
                  <a:pt x="5965370" y="0"/>
                </a:lnTo>
                <a:lnTo>
                  <a:pt x="5965370" y="6858000"/>
                </a:lnTo>
                <a:lnTo>
                  <a:pt x="0" y="6858000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id-ID"/>
          </a:p>
        </p:txBody>
      </p:sp>
      <p:sp>
        <p:nvSpPr>
          <p:cNvPr id="16" name="Picture Citation">
            <a:extLst>
              <a:ext uri="{FF2B5EF4-FFF2-40B4-BE49-F238E27FC236}">
                <a16:creationId xmlns:a16="http://schemas.microsoft.com/office/drawing/2014/main" id="{EE8084E3-8476-4A31-8838-95D56C1C999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577459" y="4884009"/>
            <a:ext cx="1426796" cy="200055"/>
          </a:xfrm>
          <a:prstGeom prst="rect">
            <a:avLst/>
          </a:prstGeom>
        </p:spPr>
        <p:txBody>
          <a:bodyPr anchor="ctr"/>
          <a:lstStyle>
            <a:lvl1pPr algn="l">
              <a:buNone/>
              <a:defRPr sz="1050"/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 dirty="0"/>
              <a:t>(Author, Year)</a:t>
            </a:r>
          </a:p>
        </p:txBody>
      </p:sp>
      <p:sp>
        <p:nvSpPr>
          <p:cNvPr id="14" name="Page Number">
            <a:extLst>
              <a:ext uri="{FF2B5EF4-FFF2-40B4-BE49-F238E27FC236}">
                <a16:creationId xmlns:a16="http://schemas.microsoft.com/office/drawing/2014/main" id="{111069FF-2DBD-453E-A62E-A87DF2CF2FB0}"/>
              </a:ext>
            </a:extLst>
          </p:cNvPr>
          <p:cNvSpPr txBox="1"/>
          <p:nvPr userDrawn="1"/>
        </p:nvSpPr>
        <p:spPr>
          <a:xfrm>
            <a:off x="-400049" y="4895931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Tahoma"/>
                <a:ea typeface="Tahoma" panose="020B0604030504040204" pitchFamily="34" charset="0"/>
                <a:cs typeface="Tahoma" panose="020B0604030504040204" pitchFamily="34" charset="0"/>
              </a:rPr>
              <a:t>                </a:t>
            </a:r>
            <a:fld id="{F2C1E792-EDA4-4DC5-8412-A2C2E5D30ADF}" type="slidenum"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Tahoma"/>
                <a:ea typeface="Tahoma" panose="020B0604030504040204" pitchFamily="34" charset="0"/>
                <a:cs typeface="Tahoma" panose="020B0604030504040204" pitchFamily="34" charset="0"/>
              </a:rPr>
              <a:pPr marL="0" marR="0" lvl="0" indent="0" algn="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Tahoma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429794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able o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">
            <a:extLst>
              <a:ext uri="{FF2B5EF4-FFF2-40B4-BE49-F238E27FC236}">
                <a16:creationId xmlns:a16="http://schemas.microsoft.com/office/drawing/2014/main" id="{70285FB5-8EF0-4290-82AE-0E7D18F5E1B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919" y="107119"/>
            <a:ext cx="8085415" cy="857542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70550E0-BE9C-4243-B6E1-D36E23EBA7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5624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Page Number">
            <a:extLst>
              <a:ext uri="{FF2B5EF4-FFF2-40B4-BE49-F238E27FC236}">
                <a16:creationId xmlns:a16="http://schemas.microsoft.com/office/drawing/2014/main" id="{A10FF969-5C1A-4F23-A07F-2B9FBF69C84B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0" i="0" baseline="0" dirty="0">
                <a:solidFill>
                  <a:schemeClr val="bg1">
                    <a:lumMod val="50000"/>
                  </a:schemeClr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               </a:t>
            </a:r>
            <a:fld id="{F2C1E792-EDA4-4DC5-8412-A2C2E5D30ADF}" type="slidenum">
              <a:rPr lang="en-US" sz="1000" b="0" i="0" baseline="0">
                <a:solidFill>
                  <a:schemeClr val="bg1">
                    <a:lumMod val="50000"/>
                  </a:schemeClr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pPr algn="r" defTabSz="685783">
                <a:defRPr/>
              </a:pPr>
              <a:t>‹#›</a:t>
            </a:fld>
            <a:endParaRPr lang="en-US" sz="1000" b="0" i="0" baseline="0" dirty="0">
              <a:solidFill>
                <a:schemeClr val="bg1">
                  <a:lumMod val="50000"/>
                </a:schemeClr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2" name="WSE logo">
            <a:extLst>
              <a:ext uri="{FF2B5EF4-FFF2-40B4-BE49-F238E27FC236}">
                <a16:creationId xmlns:a16="http://schemas.microsoft.com/office/drawing/2014/main" id="{3A47A697-B777-4F7D-815F-EDBEC2B3E8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91625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055597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ullets and Image - Simple 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1E64E24-CAF0-4D23-BB2F-41C411BEFBE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0352" y="107118"/>
            <a:ext cx="8164088" cy="858505"/>
          </a:xfrm>
          <a:prstGeom prst="rect">
            <a:avLst/>
          </a:prstGeom>
        </p:spPr>
        <p:txBody>
          <a:bodyPr anchor="b"/>
          <a:lstStyle>
            <a:lvl1pPr>
              <a:defRPr sz="3000" b="1" i="0" u="none">
                <a:solidFill>
                  <a:srgbClr val="092C74"/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to add title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02D72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D21F650-C42B-4B41-8CC9-AD6289B54C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5624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Bullets">
            <a:extLst>
              <a:ext uri="{FF2B5EF4-FFF2-40B4-BE49-F238E27FC236}">
                <a16:creationId xmlns:a16="http://schemas.microsoft.com/office/drawing/2014/main" id="{943C2D0A-A157-470D-A872-D9191D23B66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114925" y="1272248"/>
            <a:ext cx="3571875" cy="3174967"/>
          </a:xfrm>
          <a:prstGeom prst="rect">
            <a:avLst/>
          </a:prstGeom>
        </p:spPr>
        <p:txBody>
          <a:bodyPr>
            <a:noAutofit/>
          </a:bodyPr>
          <a:lstStyle>
            <a:lvl1pPr marL="258366" indent="-258366">
              <a:buClr>
                <a:srgbClr val="092C74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68325" indent="-225425">
              <a:buClr>
                <a:srgbClr val="092C74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rgbClr val="092C74"/>
              </a:buClr>
              <a:defRPr sz="1600"/>
            </a:lvl3pPr>
          </a:lstStyle>
          <a:p>
            <a:pPr lvl="0"/>
            <a:r>
              <a:rPr lang="en-US" dirty="0"/>
              <a:t>Click to add bullets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Picture">
            <a:extLst>
              <a:ext uri="{FF2B5EF4-FFF2-40B4-BE49-F238E27FC236}">
                <a16:creationId xmlns:a16="http://schemas.microsoft.com/office/drawing/2014/main" id="{62263A2E-EA98-4267-A448-A9F7B45DA8F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 bwMode="auto">
          <a:xfrm>
            <a:off x="457200" y="1272249"/>
            <a:ext cx="4114800" cy="3174968"/>
          </a:xfrm>
          <a:custGeom>
            <a:avLst/>
            <a:gdLst>
              <a:gd name="connsiteX0" fmla="*/ 0 w 5340626"/>
              <a:gd name="connsiteY0" fmla="*/ 0 h 3869635"/>
              <a:gd name="connsiteX1" fmla="*/ 5340626 w 5340626"/>
              <a:gd name="connsiteY1" fmla="*/ 0 h 3869635"/>
              <a:gd name="connsiteX2" fmla="*/ 5340626 w 5340626"/>
              <a:gd name="connsiteY2" fmla="*/ 3869635 h 3869635"/>
              <a:gd name="connsiteX3" fmla="*/ 0 w 5340626"/>
              <a:gd name="connsiteY3" fmla="*/ 3869635 h 3869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40626" h="3869635">
                <a:moveTo>
                  <a:pt x="0" y="0"/>
                </a:moveTo>
                <a:lnTo>
                  <a:pt x="5340626" y="0"/>
                </a:lnTo>
                <a:lnTo>
                  <a:pt x="5340626" y="3869635"/>
                </a:lnTo>
                <a:lnTo>
                  <a:pt x="0" y="3869635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noAutofit/>
          </a:bodyPr>
          <a:lstStyle>
            <a:lvl1pPr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Picture Citation">
            <a:extLst>
              <a:ext uri="{FF2B5EF4-FFF2-40B4-BE49-F238E27FC236}">
                <a16:creationId xmlns:a16="http://schemas.microsoft.com/office/drawing/2014/main" id="{370BA653-1209-4CAE-B920-460A0AC6A53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260004" y="4566886"/>
            <a:ext cx="1426796" cy="200055"/>
          </a:xfrm>
          <a:prstGeom prst="rect">
            <a:avLst/>
          </a:prstGeom>
        </p:spPr>
        <p:txBody>
          <a:bodyPr anchor="ctr"/>
          <a:lstStyle>
            <a:lvl1pPr algn="r">
              <a:buNone/>
              <a:defRPr sz="1050"/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 dirty="0"/>
              <a:t>(Author, Year)</a:t>
            </a:r>
          </a:p>
        </p:txBody>
      </p:sp>
      <p:sp>
        <p:nvSpPr>
          <p:cNvPr id="10" name="Page Number">
            <a:extLst>
              <a:ext uri="{FF2B5EF4-FFF2-40B4-BE49-F238E27FC236}">
                <a16:creationId xmlns:a16="http://schemas.microsoft.com/office/drawing/2014/main" id="{9B9A818F-3D06-4A28-8F25-13339F74D56D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/>
                <a:ea typeface="Tahoma" panose="020B0604030504040204" pitchFamily="34" charset="0"/>
                <a:cs typeface="Tahoma" panose="020B0604030504040204" pitchFamily="34" charset="0"/>
              </a:rPr>
              <a:t>                </a:t>
            </a:r>
            <a:fld id="{F2C1E792-EDA4-4DC5-8412-A2C2E5D30ADF}" type="slidenum"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/>
                <a:ea typeface="Tahoma" panose="020B0604030504040204" pitchFamily="34" charset="0"/>
                <a:cs typeface="Tahoma" panose="020B0604030504040204" pitchFamily="34" charset="0"/>
              </a:rPr>
              <a:pPr marL="0" marR="0" lvl="0" indent="0" algn="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ahoma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3" name="WSE logo">
            <a:extLst>
              <a:ext uri="{FF2B5EF4-FFF2-40B4-BE49-F238E27FC236}">
                <a16:creationId xmlns:a16="http://schemas.microsoft.com/office/drawing/2014/main" id="{A4943CF0-0E2F-4708-84F8-44218E3CFB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31916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Bullets -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">
            <a:extLst>
              <a:ext uri="{FF2B5EF4-FFF2-40B4-BE49-F238E27FC236}">
                <a16:creationId xmlns:a16="http://schemas.microsoft.com/office/drawing/2014/main" id="{42DFC6F8-F82A-4114-AF17-42AD3A68F04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57254" y="107119"/>
            <a:ext cx="4262080" cy="857542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C9F9A7C-CFE6-4689-B094-29307EAE26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434840" y="965154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Bullets">
            <a:extLst>
              <a:ext uri="{FF2B5EF4-FFF2-40B4-BE49-F238E27FC236}">
                <a16:creationId xmlns:a16="http://schemas.microsoft.com/office/drawing/2014/main" id="{8DA302DD-2F66-408A-AD8F-F13AE0B7E7E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57255" y="1343025"/>
            <a:ext cx="4329545" cy="2993001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>
              <a:buClr>
                <a:srgbClr val="092C74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74675" indent="-231775">
              <a:buClr>
                <a:srgbClr val="092C74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rgbClr val="092C74"/>
              </a:buClr>
              <a:defRPr sz="1600"/>
            </a:lvl3pPr>
          </a:lstStyle>
          <a:p>
            <a:pPr lvl="0"/>
            <a:r>
              <a:rPr lang="en-US" noProof="0" dirty="0"/>
              <a:t>Click to add bullets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A0BCC896-FFF3-426B-9D11-0F273466765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455555"/>
            <a:ext cx="3849291" cy="3880471"/>
          </a:xfrm>
          <a:custGeom>
            <a:avLst/>
            <a:gdLst>
              <a:gd name="connsiteX0" fmla="*/ 0 w 3644900"/>
              <a:gd name="connsiteY0" fmla="*/ 0 h 5029200"/>
              <a:gd name="connsiteX1" fmla="*/ 3644900 w 3644900"/>
              <a:gd name="connsiteY1" fmla="*/ 0 h 5029200"/>
              <a:gd name="connsiteX2" fmla="*/ 3644900 w 3644900"/>
              <a:gd name="connsiteY2" fmla="*/ 5029200 h 5029200"/>
              <a:gd name="connsiteX3" fmla="*/ 0 w 3644900"/>
              <a:gd name="connsiteY3" fmla="*/ 5029200 h 502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44900" h="5029200">
                <a:moveTo>
                  <a:pt x="0" y="0"/>
                </a:moveTo>
                <a:lnTo>
                  <a:pt x="3644900" y="0"/>
                </a:lnTo>
                <a:lnTo>
                  <a:pt x="3644900" y="5029200"/>
                </a:lnTo>
                <a:lnTo>
                  <a:pt x="0" y="5029200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id-ID"/>
          </a:p>
        </p:txBody>
      </p:sp>
      <p:sp>
        <p:nvSpPr>
          <p:cNvPr id="19" name="Picture Citation">
            <a:extLst>
              <a:ext uri="{FF2B5EF4-FFF2-40B4-BE49-F238E27FC236}">
                <a16:creationId xmlns:a16="http://schemas.microsoft.com/office/drawing/2014/main" id="{5DDDCA7F-5C0D-4D05-AFA8-052A81B4CD4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0" y="4336026"/>
            <a:ext cx="1426796" cy="200055"/>
          </a:xfrm>
          <a:prstGeom prst="rect">
            <a:avLst/>
          </a:prstGeom>
        </p:spPr>
        <p:txBody>
          <a:bodyPr anchor="ctr"/>
          <a:lstStyle>
            <a:lvl1pPr algn="l">
              <a:buNone/>
              <a:defRPr sz="1050"/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 dirty="0"/>
              <a:t>(Author, Year)</a:t>
            </a:r>
          </a:p>
        </p:txBody>
      </p:sp>
      <p:sp>
        <p:nvSpPr>
          <p:cNvPr id="17" name="Page Number">
            <a:extLst>
              <a:ext uri="{FF2B5EF4-FFF2-40B4-BE49-F238E27FC236}">
                <a16:creationId xmlns:a16="http://schemas.microsoft.com/office/drawing/2014/main" id="{5FF3179F-903F-4802-ACAB-83CB211F685B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0" i="0" baseline="0" dirty="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               </a:t>
            </a:r>
            <a:fld id="{F2C1E792-EDA4-4DC5-8412-A2C2E5D30ADF}" type="slidenum">
              <a:rPr lang="en-US" sz="1000" b="0" i="0" baseline="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pPr algn="r" defTabSz="685783">
                <a:defRPr/>
              </a:pPr>
              <a:t>‹#›</a:t>
            </a:fld>
            <a:endParaRPr lang="en-US" sz="1000" b="0" i="0" baseline="0" dirty="0">
              <a:solidFill>
                <a:schemeClr val="tx1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1" name="WSE logo">
            <a:extLst>
              <a:ext uri="{FF2B5EF4-FFF2-40B4-BE49-F238E27FC236}">
                <a16:creationId xmlns:a16="http://schemas.microsoft.com/office/drawing/2014/main" id="{D62DDA77-9FC9-45C0-9D2C-19564EE2F4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2795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Imag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">
            <a:extLst>
              <a:ext uri="{FF2B5EF4-FFF2-40B4-BE49-F238E27FC236}">
                <a16:creationId xmlns:a16="http://schemas.microsoft.com/office/drawing/2014/main" id="{B9D2BC59-BAA9-4F86-A1D2-5D980B71B6D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55673" y="325582"/>
            <a:ext cx="3131127" cy="1192682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BBBCBD4-734B-4675-AF6F-AADF5D7D00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623560" y="1518264"/>
            <a:ext cx="778180" cy="103340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Bullets">
            <a:extLst>
              <a:ext uri="{FF2B5EF4-FFF2-40B4-BE49-F238E27FC236}">
                <a16:creationId xmlns:a16="http://schemas.microsoft.com/office/drawing/2014/main" id="{193BA231-D4D9-4495-ABB3-778FD8DA042C}"/>
              </a:ext>
            </a:extLst>
          </p:cNvPr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5555673" y="1835727"/>
            <a:ext cx="3131127" cy="266898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>
              <a:buClr>
                <a:srgbClr val="092C74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74675" indent="-231775">
              <a:buClr>
                <a:srgbClr val="092C74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rgbClr val="092C74"/>
              </a:buClr>
              <a:defRPr sz="1600"/>
            </a:lvl3pPr>
          </a:lstStyle>
          <a:p>
            <a:pPr lvl="0"/>
            <a:r>
              <a:rPr lang="en-US" noProof="0" dirty="0"/>
              <a:t>Click to add bullets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</p:txBody>
      </p:sp>
      <p:sp>
        <p:nvSpPr>
          <p:cNvPr id="5" name="Picture">
            <a:extLst>
              <a:ext uri="{FF2B5EF4-FFF2-40B4-BE49-F238E27FC236}">
                <a16:creationId xmlns:a16="http://schemas.microsoft.com/office/drawing/2014/main" id="{265A9C31-C8EA-436B-A2CE-0C7EF8C1A1C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5074238" cy="5143500"/>
          </a:xfrm>
          <a:custGeom>
            <a:avLst/>
            <a:gdLst>
              <a:gd name="connsiteX0" fmla="*/ 0 w 5965370"/>
              <a:gd name="connsiteY0" fmla="*/ 0 h 6858000"/>
              <a:gd name="connsiteX1" fmla="*/ 5965370 w 5965370"/>
              <a:gd name="connsiteY1" fmla="*/ 0 h 6858000"/>
              <a:gd name="connsiteX2" fmla="*/ 5965370 w 5965370"/>
              <a:gd name="connsiteY2" fmla="*/ 6858000 h 6858000"/>
              <a:gd name="connsiteX3" fmla="*/ 0 w 596537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65370" h="6858000">
                <a:moveTo>
                  <a:pt x="0" y="0"/>
                </a:moveTo>
                <a:lnTo>
                  <a:pt x="5965370" y="0"/>
                </a:lnTo>
                <a:lnTo>
                  <a:pt x="5965370" y="6858000"/>
                </a:lnTo>
                <a:lnTo>
                  <a:pt x="0" y="6858000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id-ID"/>
          </a:p>
        </p:txBody>
      </p:sp>
      <p:sp>
        <p:nvSpPr>
          <p:cNvPr id="16" name="Picture Citation">
            <a:extLst>
              <a:ext uri="{FF2B5EF4-FFF2-40B4-BE49-F238E27FC236}">
                <a16:creationId xmlns:a16="http://schemas.microsoft.com/office/drawing/2014/main" id="{EE8084E3-8476-4A31-8838-95D56C1C999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076620" y="4860169"/>
            <a:ext cx="1426796" cy="200055"/>
          </a:xfrm>
          <a:prstGeom prst="rect">
            <a:avLst/>
          </a:prstGeom>
        </p:spPr>
        <p:txBody>
          <a:bodyPr anchor="ctr"/>
          <a:lstStyle>
            <a:lvl1pPr algn="l">
              <a:buNone/>
              <a:defRPr sz="1050"/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 dirty="0"/>
              <a:t>(Author, Year)</a:t>
            </a:r>
          </a:p>
        </p:txBody>
      </p:sp>
      <p:sp>
        <p:nvSpPr>
          <p:cNvPr id="14" name="Page Number">
            <a:extLst>
              <a:ext uri="{FF2B5EF4-FFF2-40B4-BE49-F238E27FC236}">
                <a16:creationId xmlns:a16="http://schemas.microsoft.com/office/drawing/2014/main" id="{111069FF-2DBD-453E-A62E-A87DF2CF2FB0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0" i="0" baseline="0" dirty="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               </a:t>
            </a:r>
            <a:fld id="{F2C1E792-EDA4-4DC5-8412-A2C2E5D30ADF}" type="slidenum">
              <a:rPr lang="en-US" sz="1000" b="0" i="0" baseline="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pPr algn="r" defTabSz="685783">
                <a:defRPr/>
              </a:pPr>
              <a:t>‹#›</a:t>
            </a:fld>
            <a:endParaRPr lang="en-US" sz="1000" b="0" i="0" baseline="0" dirty="0">
              <a:solidFill>
                <a:schemeClr val="tx1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32631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40.xml"/><Relationship Id="rId18" Type="http://schemas.openxmlformats.org/officeDocument/2006/relationships/slideLayout" Target="../slideLayouts/slideLayout45.xml"/><Relationship Id="rId26" Type="http://schemas.openxmlformats.org/officeDocument/2006/relationships/slideLayout" Target="../slideLayouts/slideLayout53.xml"/><Relationship Id="rId3" Type="http://schemas.openxmlformats.org/officeDocument/2006/relationships/slideLayout" Target="../slideLayouts/slideLayout30.xml"/><Relationship Id="rId21" Type="http://schemas.openxmlformats.org/officeDocument/2006/relationships/slideLayout" Target="../slideLayouts/slideLayout48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17" Type="http://schemas.openxmlformats.org/officeDocument/2006/relationships/slideLayout" Target="../slideLayouts/slideLayout44.xml"/><Relationship Id="rId25" Type="http://schemas.openxmlformats.org/officeDocument/2006/relationships/slideLayout" Target="../slideLayouts/slideLayout52.xml"/><Relationship Id="rId2" Type="http://schemas.openxmlformats.org/officeDocument/2006/relationships/slideLayout" Target="../slideLayouts/slideLayout29.xml"/><Relationship Id="rId16" Type="http://schemas.openxmlformats.org/officeDocument/2006/relationships/slideLayout" Target="../slideLayouts/slideLayout43.xml"/><Relationship Id="rId20" Type="http://schemas.openxmlformats.org/officeDocument/2006/relationships/slideLayout" Target="../slideLayouts/slideLayout47.xml"/><Relationship Id="rId29" Type="http://schemas.openxmlformats.org/officeDocument/2006/relationships/slideLayout" Target="../slideLayouts/slideLayout56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24" Type="http://schemas.openxmlformats.org/officeDocument/2006/relationships/slideLayout" Target="../slideLayouts/slideLayout51.xml"/><Relationship Id="rId5" Type="http://schemas.openxmlformats.org/officeDocument/2006/relationships/slideLayout" Target="../slideLayouts/slideLayout32.xml"/><Relationship Id="rId15" Type="http://schemas.openxmlformats.org/officeDocument/2006/relationships/slideLayout" Target="../slideLayouts/slideLayout42.xml"/><Relationship Id="rId23" Type="http://schemas.openxmlformats.org/officeDocument/2006/relationships/slideLayout" Target="../slideLayouts/slideLayout50.xml"/><Relationship Id="rId28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37.xml"/><Relationship Id="rId19" Type="http://schemas.openxmlformats.org/officeDocument/2006/relationships/slideLayout" Target="../slideLayouts/slideLayout46.xml"/><Relationship Id="rId31" Type="http://schemas.openxmlformats.org/officeDocument/2006/relationships/theme" Target="../theme/theme3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slideLayout" Target="../slideLayouts/slideLayout41.xml"/><Relationship Id="rId22" Type="http://schemas.openxmlformats.org/officeDocument/2006/relationships/slideLayout" Target="../slideLayouts/slideLayout49.xml"/><Relationship Id="rId27" Type="http://schemas.openxmlformats.org/officeDocument/2006/relationships/slideLayout" Target="../slideLayouts/slideLayout54.xml"/><Relationship Id="rId30" Type="http://schemas.openxmlformats.org/officeDocument/2006/relationships/slideLayout" Target="../slideLayouts/slideLayout5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5" Type="http://schemas.openxmlformats.org/officeDocument/2006/relationships/slideLayout" Target="../slideLayouts/slideLayout62.xml"/><Relationship Id="rId10" Type="http://schemas.openxmlformats.org/officeDocument/2006/relationships/theme" Target="../theme/theme4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96040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  <p:sldLayoutId id="2147483700" r:id="rId14"/>
    <p:sldLayoutId id="2147483701" r:id="rId15"/>
    <p:sldLayoutId id="2147483702" r:id="rId16"/>
    <p:sldLayoutId id="2147483703" r:id="rId17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460308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805395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  <p:sldLayoutId id="2147483727" r:id="rId12"/>
    <p:sldLayoutId id="2147483728" r:id="rId13"/>
    <p:sldLayoutId id="2147483729" r:id="rId14"/>
    <p:sldLayoutId id="2147483730" r:id="rId15"/>
    <p:sldLayoutId id="2147483731" r:id="rId16"/>
    <p:sldLayoutId id="2147483732" r:id="rId17"/>
    <p:sldLayoutId id="2147483733" r:id="rId18"/>
    <p:sldLayoutId id="2147483734" r:id="rId19"/>
    <p:sldLayoutId id="2147483735" r:id="rId20"/>
    <p:sldLayoutId id="2147483736" r:id="rId21"/>
    <p:sldLayoutId id="2147483737" r:id="rId22"/>
    <p:sldLayoutId id="2147483738" r:id="rId23"/>
    <p:sldLayoutId id="2147483739" r:id="rId24"/>
    <p:sldLayoutId id="2147483740" r:id="rId25"/>
    <p:sldLayoutId id="2147483741" r:id="rId26"/>
    <p:sldLayoutId id="2147483742" r:id="rId27"/>
    <p:sldLayoutId id="2147483743" r:id="rId28"/>
    <p:sldLayoutId id="2147483744" r:id="rId29"/>
    <p:sldLayoutId id="2147483755" r:id="rId30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56975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4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9.png"/><Relationship Id="rId4" Type="http://schemas.openxmlformats.org/officeDocument/2006/relationships/image" Target="../media/image4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microsoft.com/office/2007/relationships/hdphoto" Target="../media/hdphoto3.wdp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microsoft.com/office/2007/relationships/hdphoto" Target="../media/hdphoto4.wdp"/><Relationship Id="rId7" Type="http://schemas.openxmlformats.org/officeDocument/2006/relationships/image" Target="../media/image5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microsoft.com/office/2007/relationships/hdphoto" Target="../media/hdphoto4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microsoft.com/office/2007/relationships/hdphoto" Target="../media/hdphoto4.wdp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.xml"/><Relationship Id="rId4" Type="http://schemas.microsoft.com/office/2007/relationships/hdphoto" Target="../media/hdphoto4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6.xml"/><Relationship Id="rId6" Type="http://schemas.openxmlformats.org/officeDocument/2006/relationships/hyperlink" Target="https://arxiv.org/abs/1512.03385" TargetMode="External"/><Relationship Id="rId5" Type="http://schemas.openxmlformats.org/officeDocument/2006/relationships/image" Target="../media/image33.png"/><Relationship Id="rId4" Type="http://schemas.microsoft.com/office/2007/relationships/hdphoto" Target="../media/hdphoto4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6.xml"/><Relationship Id="rId5" Type="http://schemas.openxmlformats.org/officeDocument/2006/relationships/hyperlink" Target="https://arxiv.org/abs/1607.06450" TargetMode="External"/><Relationship Id="rId4" Type="http://schemas.microsoft.com/office/2007/relationships/hdphoto" Target="../media/hdphoto4.wd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6.xml"/><Relationship Id="rId5" Type="http://schemas.openxmlformats.org/officeDocument/2006/relationships/hyperlink" Target="https://arxiv.org/pdf/1412.6980.pdf" TargetMode="External"/><Relationship Id="rId4" Type="http://schemas.microsoft.com/office/2007/relationships/hdphoto" Target="../media/hdphoto4.wdp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34.png"/><Relationship Id="rId4" Type="http://schemas.microsoft.com/office/2007/relationships/hdphoto" Target="../media/hdphoto4.wdp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35.png"/><Relationship Id="rId4" Type="http://schemas.microsoft.com/office/2007/relationships/hdphoto" Target="../media/hdphoto4.wdp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hyperlink" Target="https://arxiv.org/pdf/2210.14431.pdf" TargetMode="Externa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s://aclanthology.org/P16-1009/" TargetMode="External"/><Relationship Id="rId2" Type="http://schemas.openxmlformats.org/officeDocument/2006/relationships/hyperlink" Target="https://www.derczynski.com/papers/archive/BPE_Gage.pdf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hyperlink" Target="https://platform.openai.com/tokenizer" TargetMode="Externa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https://aclanthology.org/P16-1009/" TargetMode="External"/><Relationship Id="rId2" Type="http://schemas.openxmlformats.org/officeDocument/2006/relationships/hyperlink" Target="https://www.derczynski.com/papers/archive/BPE_Gage.pdf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10.png"/><Relationship Id="rId4" Type="http://schemas.microsoft.com/office/2007/relationships/hdphoto" Target="../media/hdphoto3.wdp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hyperlink" Target="https://aclanthology.org/P16-1009/" TargetMode="External"/><Relationship Id="rId2" Type="http://schemas.openxmlformats.org/officeDocument/2006/relationships/hyperlink" Target="https://www.derczynski.com/papers/archive/BPE_Gage.pdf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hyperlink" Target="https://aclanthology.org/P16-1009/" TargetMode="External"/><Relationship Id="rId2" Type="http://schemas.openxmlformats.org/officeDocument/2006/relationships/hyperlink" Target="https://www.derczynski.com/papers/archive/BPE_Gage.pdf" TargetMode="Externa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hyperlink" Target="https://aclanthology.org/P16-1009/" TargetMode="External"/><Relationship Id="rId2" Type="http://schemas.openxmlformats.org/officeDocument/2006/relationships/hyperlink" Target="https://www.derczynski.com/papers/archive/BPE_Gage.pdf" TargetMode="Externa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hyperlink" Target="https://aclanthology.org/P16-1009/" TargetMode="External"/><Relationship Id="rId2" Type="http://schemas.openxmlformats.org/officeDocument/2006/relationships/hyperlink" Target="https://www.derczynski.com/papers/archive/BPE_Gage.pdf" TargetMode="Externa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hyperlink" Target="https://aclanthology.org/P16-1009/" TargetMode="External"/><Relationship Id="rId2" Type="http://schemas.openxmlformats.org/officeDocument/2006/relationships/hyperlink" Target="https://www.derczynski.com/papers/archive/BPE_Gage.pdf" TargetMode="Externa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hyperlink" Target="https://aclanthology.org/P16-1009/" TargetMode="External"/><Relationship Id="rId2" Type="http://schemas.openxmlformats.org/officeDocument/2006/relationships/hyperlink" Target="https://www.derczynski.com/papers/archive/BPE_Gage.pdf" TargetMode="Externa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hyperlink" Target="https://aclanthology.org/P16-1009/" TargetMode="External"/><Relationship Id="rId2" Type="http://schemas.openxmlformats.org/officeDocument/2006/relationships/hyperlink" Target="https://www.derczynski.com/papers/archive/BPE_Gage.pdf" TargetMode="Externa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hyperlink" Target="https://aclanthology.org/P16-1009/" TargetMode="External"/><Relationship Id="rId2" Type="http://schemas.openxmlformats.org/officeDocument/2006/relationships/hyperlink" Target="https://www.derczynski.com/papers/archive/BPE_Gage.pdf" TargetMode="Externa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hyperlink" Target="https://aclanthology.org/P16-1009/" TargetMode="External"/><Relationship Id="rId2" Type="http://schemas.openxmlformats.org/officeDocument/2006/relationships/hyperlink" Target="https://www.derczynski.com/papers/archive/BPE_Gage.pdf" TargetMode="Externa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hyperlink" Target="https://aclanthology.org/P16-1009/" TargetMode="External"/><Relationship Id="rId2" Type="http://schemas.openxmlformats.org/officeDocument/2006/relationships/hyperlink" Target="https://www.derczynski.com/papers/archive/BPE_Gage.pdf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hyperlink" Target="https://aclanthology.org/P16-1009/" TargetMode="External"/><Relationship Id="rId2" Type="http://schemas.openxmlformats.org/officeDocument/2006/relationships/hyperlink" Target="https://www.derczynski.com/papers/archive/BPE_Gage.pdf" TargetMode="Externa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hyperlink" Target="https://aclanthology.org/P16-1009/" TargetMode="External"/><Relationship Id="rId2" Type="http://schemas.openxmlformats.org/officeDocument/2006/relationships/hyperlink" Target="https://www.derczynski.com/papers/archive/BPE_Gage.pdf" TargetMode="Externa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hyperlink" Target="https://aclanthology.org/P16-1009/" TargetMode="External"/><Relationship Id="rId2" Type="http://schemas.openxmlformats.org/officeDocument/2006/relationships/hyperlink" Target="https://www.derczynski.com/papers/archive/BPE_Gage.pdf" TargetMode="Externa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hyperlink" Target="https://aclanthology.org/P16-1009/" TargetMode="External"/><Relationship Id="rId2" Type="http://schemas.openxmlformats.org/officeDocument/2006/relationships/hyperlink" Target="https://www.derczynski.com/papers/archive/BPE_Gage.pdf" TargetMode="Externa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hyperlink" Target="https://aclanthology.org/P16-1009/" TargetMode="External"/><Relationship Id="rId2" Type="http://schemas.openxmlformats.org/officeDocument/2006/relationships/hyperlink" Target="https://www.derczynski.com/papers/archive/BPE_Gage.pdf" TargetMode="Externa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hyperlink" Target="https://aclanthology.org/P16-1009/" TargetMode="External"/><Relationship Id="rId2" Type="http://schemas.openxmlformats.org/officeDocument/2006/relationships/hyperlink" Target="https://www.derczynski.com/papers/archive/BPE_Gage.pdf" TargetMode="Externa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1609.08144" TargetMode="External"/><Relationship Id="rId2" Type="http://schemas.openxmlformats.org/officeDocument/2006/relationships/hyperlink" Target="https://storage.googleapis.com/pub-tools-public-publication-data/pdf/37842.pdf" TargetMode="Externa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microsoft.com/office/2018/10/relationships/comments" Target="../comments/modernComment_722_B779F459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6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hyperlink" Target="https://arxiv.org/abs/1808.06226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github.com/google/sentencepiece" TargetMode="Externa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pdf/2105.13626.pdf" TargetMode="External"/><Relationship Id="rId2" Type="http://schemas.openxmlformats.org/officeDocument/2006/relationships/hyperlink" Target="https://ojs.aaai.org/index.php/AAAI/article/view/12050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3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3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17" Type="http://schemas.openxmlformats.org/officeDocument/2006/relationships/image" Target="../media/image26.png"/><Relationship Id="rId2" Type="http://schemas.openxmlformats.org/officeDocument/2006/relationships/image" Target="../media/image11.png"/><Relationship Id="rId16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5" Type="http://schemas.openxmlformats.org/officeDocument/2006/relationships/image" Target="../media/image2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A137AE-F7F2-3B87-C4FD-96B8A6FA09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751" y="1960285"/>
            <a:ext cx="8596736" cy="544124"/>
          </a:xfrm>
        </p:spPr>
        <p:txBody>
          <a:bodyPr>
            <a:normAutofit fontScale="90000"/>
          </a:bodyPr>
          <a:lstStyle/>
          <a:p>
            <a:r>
              <a:rPr lang="en-US" dirty="0"/>
              <a:t>Building Our First Neural LM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0EE351-5E44-DC22-B536-9A5F6C0E638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2400" dirty="0"/>
              <a:t>CSCI 601-471/671 (NLP: Self-Supervised Models)</a:t>
            </a:r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0BC54B1-9653-D2D7-AA19-348325A337EE}"/>
              </a:ext>
            </a:extLst>
          </p:cNvPr>
          <p:cNvSpPr txBox="1"/>
          <p:nvPr/>
        </p:nvSpPr>
        <p:spPr>
          <a:xfrm>
            <a:off x="2420471" y="4740840"/>
            <a:ext cx="4572000" cy="30777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>
                <a:solidFill>
                  <a:schemeClr val="bg1"/>
                </a:solidFill>
                <a:latin typeface="Consolas"/>
                <a:ea typeface="Tahoma"/>
                <a:cs typeface="Consolas" panose="020B0609020204030204" pitchFamily="49" charset="0"/>
              </a:rPr>
              <a:t>https://self-supervised.cs.jhu.edu/sp2025/</a:t>
            </a:r>
          </a:p>
        </p:txBody>
      </p:sp>
    </p:spTree>
    <p:extLst>
      <p:ext uri="{BB962C8B-B14F-4D97-AF65-F5344CB8AC3E}">
        <p14:creationId xmlns:p14="http://schemas.microsoft.com/office/powerpoint/2010/main" val="37862728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9FAD05-A441-FA7C-4BA7-0E02AA7B6C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E0F43B-E4ED-EAD7-0F06-36546ACAE7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Feeding Text to Neural Net: In Practice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FA57B1-6A31-5B2C-121E-E9FF3E6B4BC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In practice this is implemented in this way: </a:t>
            </a:r>
          </a:p>
          <a:p>
            <a:pPr marL="685800" lvl="1" indent="-342900">
              <a:buFont typeface="+mj-lt"/>
              <a:buAutoNum type="arabicPeriod"/>
            </a:pPr>
            <a:r>
              <a:rPr lang="en-US" dirty="0"/>
              <a:t>Turn each word into a unique index </a:t>
            </a:r>
          </a:p>
          <a:p>
            <a:pPr marL="685800" lvl="1" indent="-342900">
              <a:buFont typeface="+mj-lt"/>
              <a:buAutoNum type="arabicPeriod"/>
            </a:pPr>
            <a:r>
              <a:rPr lang="en-US" dirty="0"/>
              <a:t>Map each index into a one-hot vector </a:t>
            </a:r>
          </a:p>
        </p:txBody>
      </p:sp>
      <p:pic>
        <p:nvPicPr>
          <p:cNvPr id="1028" name="Picture 4" descr="onehot">
            <a:extLst>
              <a:ext uri="{FF2B5EF4-FFF2-40B4-BE49-F238E27FC236}">
                <a16:creationId xmlns:a16="http://schemas.microsoft.com/office/drawing/2014/main" id="{721AD850-E61B-60D5-BE55-C27FE35F6B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944"/>
          <a:stretch/>
        </p:blipFill>
        <p:spPr bwMode="auto">
          <a:xfrm>
            <a:off x="1524004" y="2571750"/>
            <a:ext cx="3196046" cy="2157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56FFD58-20CD-C902-5E4C-A198BE6E5768}"/>
              </a:ext>
            </a:extLst>
          </p:cNvPr>
          <p:cNvSpPr txBox="1"/>
          <p:nvPr/>
        </p:nvSpPr>
        <p:spPr>
          <a:xfrm>
            <a:off x="4676507" y="2826152"/>
            <a:ext cx="831669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0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1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2</a:t>
            </a:r>
          </a:p>
          <a:p>
            <a:endParaRPr lang="en-US" dirty="0"/>
          </a:p>
        </p:txBody>
      </p:sp>
      <p:pic>
        <p:nvPicPr>
          <p:cNvPr id="4" name="Picture 4" descr="onehot">
            <a:extLst>
              <a:ext uri="{FF2B5EF4-FFF2-40B4-BE49-F238E27FC236}">
                <a16:creationId xmlns:a16="http://schemas.microsoft.com/office/drawing/2014/main" id="{D93609BE-AAE6-C5CD-FA99-3CCC75E18A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93"/>
          <a:stretch/>
        </p:blipFill>
        <p:spPr bwMode="auto">
          <a:xfrm>
            <a:off x="5092341" y="2571750"/>
            <a:ext cx="2898867" cy="2157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9382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442ACC-5761-A706-3894-5FD7294D42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5C64D2-2191-68A8-CED2-CBB6BAAB3F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Feeding Text to Neural Net: In Practice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F5D2E9-2B48-08AE-E38A-831ED31D3B4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In practice this is implemented in this way: </a:t>
            </a:r>
          </a:p>
          <a:p>
            <a:pPr marL="685800" lvl="1" indent="-342900">
              <a:buFont typeface="+mj-lt"/>
              <a:buAutoNum type="arabicPeriod"/>
            </a:pPr>
            <a:r>
              <a:rPr lang="en-US" dirty="0"/>
              <a:t>Turn each word into a unique index </a:t>
            </a:r>
          </a:p>
          <a:p>
            <a:pPr marL="685800" lvl="1" indent="-342900">
              <a:buFont typeface="+mj-lt"/>
              <a:buAutoNum type="arabicPeriod"/>
            </a:pPr>
            <a:r>
              <a:rPr lang="en-US" dirty="0"/>
              <a:t>Map each index into a one-hot vector </a:t>
            </a:r>
          </a:p>
          <a:p>
            <a:pPr marL="685800" lvl="1" indent="-342900">
              <a:buFont typeface="+mj-lt"/>
              <a:buAutoNum type="arabicPeriod"/>
            </a:pPr>
            <a:r>
              <a:rPr lang="en-US" dirty="0"/>
              <a:t>Lookup the corresponding word embedding via matrix multiplication </a:t>
            </a:r>
          </a:p>
        </p:txBody>
      </p:sp>
      <p:pic>
        <p:nvPicPr>
          <p:cNvPr id="1026" name="Picture 2" descr="What is nn.Embedding really?. In this brief article I will show how… | by  Gautam Ethiraj | Medium">
            <a:extLst>
              <a:ext uri="{FF2B5EF4-FFF2-40B4-BE49-F238E27FC236}">
                <a16:creationId xmlns:a16="http://schemas.microsoft.com/office/drawing/2014/main" id="{303435BC-E130-A337-E219-9527993C21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4667" y="2880009"/>
            <a:ext cx="5278571" cy="2034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7D48EB0-4F45-5580-34A2-794F55C68C73}"/>
              </a:ext>
            </a:extLst>
          </p:cNvPr>
          <p:cNvSpPr txBox="1"/>
          <p:nvPr/>
        </p:nvSpPr>
        <p:spPr>
          <a:xfrm>
            <a:off x="5682836" y="2629362"/>
            <a:ext cx="2331384" cy="578882"/>
          </a:xfrm>
          <a:prstGeom prst="wedgeRoundRectCallout">
            <a:avLst>
              <a:gd name="adj1" fmla="val -61996"/>
              <a:gd name="adj2" fmla="val 40350"/>
              <a:gd name="adj3" fmla="val 16667"/>
            </a:avLst>
          </a:prstGeom>
          <a:solidFill>
            <a:srgbClr val="ECEEFD"/>
          </a:solidFill>
          <a:ln w="127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36576" rIns="36576">
            <a:spAutoFit/>
          </a:bodyPr>
          <a:lstStyle/>
          <a:p>
            <a:r>
              <a:rPr lang="en-US" b="1" dirty="0"/>
              <a:t>Question:</a:t>
            </a:r>
            <a:r>
              <a:rPr lang="en-US" dirty="0"/>
              <a:t> what is the size of this embedding matrix?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60E0ECD-6DE1-E13C-2B4B-129EF5643D4E}"/>
              </a:ext>
            </a:extLst>
          </p:cNvPr>
          <p:cNvSpPr txBox="1"/>
          <p:nvPr/>
        </p:nvSpPr>
        <p:spPr>
          <a:xfrm>
            <a:off x="5639293" y="4335577"/>
            <a:ext cx="2847890" cy="578882"/>
          </a:xfrm>
          <a:prstGeom prst="wedgeRoundRectCallout">
            <a:avLst>
              <a:gd name="adj1" fmla="val -59924"/>
              <a:gd name="adj2" fmla="val -37877"/>
              <a:gd name="adj3" fmla="val 16667"/>
            </a:avLst>
          </a:prstGeom>
          <a:solidFill>
            <a:srgbClr val="ECEEFD"/>
          </a:solidFill>
          <a:ln w="127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36576" rIns="36576">
            <a:spAutoFit/>
          </a:bodyPr>
          <a:lstStyle/>
          <a:p>
            <a:r>
              <a:rPr lang="en-US" dirty="0"/>
              <a:t>Note, this embedding matrix is a trainable parameter of the model. </a:t>
            </a:r>
          </a:p>
        </p:txBody>
      </p:sp>
    </p:spTree>
    <p:extLst>
      <p:ext uri="{BB962C8B-B14F-4D97-AF65-F5344CB8AC3E}">
        <p14:creationId xmlns:p14="http://schemas.microsoft.com/office/powerpoint/2010/main" val="1746092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C7725B-3ECF-C955-326F-720C5B9F1B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BB7963-6421-B091-31A8-5F6A9ADEA7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Feeding Text to Neural Net: </a:t>
            </a:r>
            <a:r>
              <a:rPr lang="en-US" dirty="0" err="1"/>
              <a:t>PyTorch</a:t>
            </a:r>
            <a:r>
              <a:rPr lang="en-US" dirty="0"/>
              <a:t>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F7E4B10-2AB3-EB56-8941-FC9BDB32F29F}"/>
              </a:ext>
            </a:extLst>
          </p:cNvPr>
          <p:cNvSpPr txBox="1"/>
          <p:nvPr/>
        </p:nvSpPr>
        <p:spPr>
          <a:xfrm>
            <a:off x="3132935" y="1526106"/>
            <a:ext cx="5688848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# an Embedding module containing 10 tensors of size 3</a:t>
            </a:r>
            <a:endParaRPr lang="en-US" b="1" dirty="0">
              <a:solidFill>
                <a:schemeClr val="bg1">
                  <a:lumMod val="50000"/>
                </a:schemeClr>
              </a:solidFill>
              <a:effectLst/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b="1" dirty="0">
                <a:solidFill>
                  <a:srgbClr val="000000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n,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b="1" dirty="0">
                <a:solidFill>
                  <a:srgbClr val="000000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d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b="1" dirty="0">
                <a:solidFill>
                  <a:srgbClr val="000000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=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dirty="0">
                <a:solidFill>
                  <a:srgbClr val="009999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10</a:t>
            </a:r>
            <a:r>
              <a:rPr lang="en-US" b="1" dirty="0">
                <a:solidFill>
                  <a:srgbClr val="000000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,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dirty="0">
                <a:solidFill>
                  <a:srgbClr val="009999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3</a:t>
            </a:r>
            <a:endParaRPr lang="en-US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b="1" dirty="0">
                <a:solidFill>
                  <a:srgbClr val="000000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embedding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b="1" dirty="0">
                <a:solidFill>
                  <a:srgbClr val="000000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=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nn.Embedding</a:t>
            </a:r>
            <a:r>
              <a:rPr lang="en-US" b="1" dirty="0">
                <a:solidFill>
                  <a:srgbClr val="000000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(n,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b="1" dirty="0">
                <a:solidFill>
                  <a:srgbClr val="000000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d)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b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</a:b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# a batch of 2 samples of 4 indices each</a:t>
            </a:r>
          </a:p>
          <a:p>
            <a:r>
              <a:rPr lang="en-US" b="1" dirty="0">
                <a:latin typeface="Consolas" panose="020B0609020204030204" pitchFamily="49" charset="0"/>
                <a:cs typeface="Consolas" panose="020B0609020204030204" pitchFamily="49" charset="0"/>
              </a:rPr>
              <a:t>input = </a:t>
            </a:r>
            <a:r>
              <a:rPr lang="en-US" b="1" dirty="0" err="1">
                <a:latin typeface="Consolas" panose="020B0609020204030204" pitchFamily="49" charset="0"/>
                <a:cs typeface="Consolas" panose="020B0609020204030204" pitchFamily="49" charset="0"/>
              </a:rPr>
              <a:t>torch.LongTensor</a:t>
            </a:r>
            <a:r>
              <a:rPr lang="en-US" b="1" dirty="0">
                <a:latin typeface="Consolas" panose="020B0609020204030204" pitchFamily="49" charset="0"/>
                <a:cs typeface="Consolas" panose="020B0609020204030204" pitchFamily="49" charset="0"/>
              </a:rPr>
              <a:t>([[1, 2, 4, 5], [4, 3, 2, 9]])</a:t>
            </a:r>
          </a:p>
          <a:p>
            <a:r>
              <a:rPr lang="en-US" b="1" dirty="0">
                <a:latin typeface="Consolas" panose="020B0609020204030204" pitchFamily="49" charset="0"/>
                <a:cs typeface="Consolas" panose="020B0609020204030204" pitchFamily="49" charset="0"/>
              </a:rPr>
              <a:t>embedding(input)</a:t>
            </a:r>
          </a:p>
          <a:p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tensor([[[-0.0251, -1.6902,  0.7172],</a:t>
            </a:r>
          </a:p>
          <a:p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       [-0.6431,  0.0748,  0.6969],</a:t>
            </a:r>
          </a:p>
          <a:p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       [ 1.4970,  1.3448, -0.9685],</a:t>
            </a:r>
          </a:p>
          <a:p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       [-0.3677, -2.7265, -0.1685]],</a:t>
            </a:r>
          </a:p>
          <a:p>
            <a:endParaRPr lang="en-US" dirty="0">
              <a:solidFill>
                <a:schemeClr val="bg1">
                  <a:lumMod val="50000"/>
                </a:schemeClr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      [[ 1.4970,  1.3448, -0.9685],</a:t>
            </a:r>
          </a:p>
          <a:p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       [ 0.4362, -0.4004,  0.9400],</a:t>
            </a:r>
          </a:p>
          <a:p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       [-0.6431,  0.0748,  0.6969],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5BE4B50-34ED-1BD9-C5D2-19DD0A0F5B23}"/>
              </a:ext>
            </a:extLst>
          </p:cNvPr>
          <p:cNvSpPr txBox="1"/>
          <p:nvPr/>
        </p:nvSpPr>
        <p:spPr>
          <a:xfrm>
            <a:off x="322218" y="1534815"/>
            <a:ext cx="2316480" cy="578882"/>
          </a:xfrm>
          <a:prstGeom prst="wedgeRoundRectCallout">
            <a:avLst>
              <a:gd name="adj1" fmla="val 69103"/>
              <a:gd name="adj2" fmla="val 49377"/>
              <a:gd name="adj3" fmla="val 16667"/>
            </a:avLst>
          </a:prstGeom>
          <a:solidFill>
            <a:srgbClr val="ECEEFD"/>
          </a:solidFill>
          <a:ln w="127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36576" rIns="36576">
            <a:spAutoFit/>
          </a:bodyPr>
          <a:lstStyle/>
          <a:p>
            <a:pPr algn="ctr"/>
            <a:r>
              <a:rPr lang="en-US" dirty="0"/>
              <a:t>Initialize a random embedding matrix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5FA99D5-896A-DFDF-FEAA-1C1ABD85E023}"/>
              </a:ext>
            </a:extLst>
          </p:cNvPr>
          <p:cNvSpPr txBox="1"/>
          <p:nvPr/>
        </p:nvSpPr>
        <p:spPr>
          <a:xfrm>
            <a:off x="322216" y="2209730"/>
            <a:ext cx="2316480" cy="578882"/>
          </a:xfrm>
          <a:prstGeom prst="wedgeRoundRectCallout">
            <a:avLst>
              <a:gd name="adj1" fmla="val 70983"/>
              <a:gd name="adj2" fmla="val 11767"/>
              <a:gd name="adj3" fmla="val 16667"/>
            </a:avLst>
          </a:prstGeom>
          <a:solidFill>
            <a:srgbClr val="ECEEFD"/>
          </a:solidFill>
          <a:ln w="127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36576" rIns="36576">
            <a:spAutoFit/>
          </a:bodyPr>
          <a:lstStyle/>
          <a:p>
            <a:pPr algn="ctr"/>
            <a:r>
              <a:rPr lang="en-US" dirty="0"/>
              <a:t>Indices corresponding to input units (tokens)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3B99ADA-F0A4-A224-F3B5-7593F0D466FB}"/>
              </a:ext>
            </a:extLst>
          </p:cNvPr>
          <p:cNvSpPr txBox="1"/>
          <p:nvPr/>
        </p:nvSpPr>
        <p:spPr>
          <a:xfrm>
            <a:off x="322217" y="2958458"/>
            <a:ext cx="2316480" cy="578882"/>
          </a:xfrm>
          <a:prstGeom prst="wedgeRoundRectCallout">
            <a:avLst>
              <a:gd name="adj1" fmla="val 70070"/>
              <a:gd name="adj2" fmla="val -65834"/>
              <a:gd name="adj3" fmla="val 16667"/>
            </a:avLst>
          </a:prstGeom>
          <a:solidFill>
            <a:srgbClr val="ECEEFD"/>
          </a:solidFill>
          <a:ln w="127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36576" rIns="36576">
            <a:spAutoFit/>
          </a:bodyPr>
          <a:lstStyle/>
          <a:p>
            <a:pPr algn="ctr"/>
            <a:r>
              <a:rPr lang="en-US" dirty="0"/>
              <a:t>Embeddings corresponding to the inputs </a:t>
            </a:r>
          </a:p>
        </p:txBody>
      </p:sp>
    </p:spTree>
    <p:extLst>
      <p:ext uri="{BB962C8B-B14F-4D97-AF65-F5344CB8AC3E}">
        <p14:creationId xmlns:p14="http://schemas.microsoft.com/office/powerpoint/2010/main" val="2744474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D3D59B-1C8D-D32D-4F03-93481F9DA4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55CB1C0-63E0-FD8B-42B1-530384DFB23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65462" y="1612107"/>
            <a:ext cx="8978537" cy="2000250"/>
          </a:xfrm>
        </p:spPr>
        <p:txBody>
          <a:bodyPr/>
          <a:lstStyle/>
          <a:p>
            <a:pPr algn="ctr"/>
            <a:r>
              <a:rPr lang="en" sz="4800" dirty="0"/>
              <a:t>Fixed-Window </a:t>
            </a:r>
          </a:p>
          <a:p>
            <a:pPr algn="ctr"/>
            <a:r>
              <a:rPr lang="en" sz="4800" dirty="0"/>
              <a:t>MLP Language Models </a:t>
            </a:r>
            <a:endParaRPr lang="en-US" sz="16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FE695A-C366-41B4-5EFD-468E582AE84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6310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646BAF-180B-5F8E-D740-562F8AB241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43FF09-C31E-D329-9502-27A5353B85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Recap: LMs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4564CB-DA84-0834-6702-D18E3876904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Directly we train models on “conditionals”: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Left Brace 3">
            <a:extLst>
              <a:ext uri="{FF2B5EF4-FFF2-40B4-BE49-F238E27FC236}">
                <a16:creationId xmlns:a16="http://schemas.microsoft.com/office/drawing/2014/main" id="{F5D7CD76-2145-3D50-82BE-C2AB39B2516D}"/>
              </a:ext>
            </a:extLst>
          </p:cNvPr>
          <p:cNvSpPr/>
          <p:nvPr/>
        </p:nvSpPr>
        <p:spPr>
          <a:xfrm rot="16200000" flipH="1">
            <a:off x="7557560" y="33661"/>
            <a:ext cx="154158" cy="1688950"/>
          </a:xfrm>
          <a:prstGeom prst="leftBrace">
            <a:avLst>
              <a:gd name="adj1" fmla="val 146333"/>
              <a:gd name="adj2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latin typeface="Corbel" panose="020B0503020204020204" pitchFamily="34" charset="0"/>
            </a:endParaRPr>
          </a:p>
        </p:txBody>
      </p:sp>
      <p:sp>
        <p:nvSpPr>
          <p:cNvPr id="5" name="Left Brace 4">
            <a:extLst>
              <a:ext uri="{FF2B5EF4-FFF2-40B4-BE49-F238E27FC236}">
                <a16:creationId xmlns:a16="http://schemas.microsoft.com/office/drawing/2014/main" id="{ED870B8A-2B58-BD90-A915-350CB4CA9DBA}"/>
              </a:ext>
            </a:extLst>
          </p:cNvPr>
          <p:cNvSpPr/>
          <p:nvPr/>
        </p:nvSpPr>
        <p:spPr>
          <a:xfrm rot="16200000" flipH="1">
            <a:off x="6381098" y="629128"/>
            <a:ext cx="154159" cy="475137"/>
          </a:xfrm>
          <a:prstGeom prst="leftBrace">
            <a:avLst>
              <a:gd name="adj1" fmla="val 146333"/>
              <a:gd name="adj2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latin typeface="Corbel" panose="020B0503020204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AD9D3DF-6B09-5560-9F26-33791E55CCD8}"/>
              </a:ext>
            </a:extLst>
          </p:cNvPr>
          <p:cNvSpPr/>
          <p:nvPr/>
        </p:nvSpPr>
        <p:spPr>
          <a:xfrm>
            <a:off x="7238902" y="489116"/>
            <a:ext cx="75052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255ED3"/>
                </a:solidFill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context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741E187-F008-875E-55CE-9E892ED1CDB0}"/>
              </a:ext>
            </a:extLst>
          </p:cNvPr>
          <p:cNvSpPr/>
          <p:nvPr/>
        </p:nvSpPr>
        <p:spPr>
          <a:xfrm>
            <a:off x="6177767" y="324658"/>
            <a:ext cx="56618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255ED3"/>
                </a:solidFill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next </a:t>
            </a:r>
            <a:br>
              <a:rPr lang="en-US" dirty="0">
                <a:solidFill>
                  <a:srgbClr val="255ED3"/>
                </a:solidFill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dirty="0">
                <a:solidFill>
                  <a:srgbClr val="255ED3"/>
                </a:solidFill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word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Content Placeholder 2">
                <a:extLst>
                  <a:ext uri="{FF2B5EF4-FFF2-40B4-BE49-F238E27FC236}">
                    <a16:creationId xmlns:a16="http://schemas.microsoft.com/office/drawing/2014/main" id="{5205D635-5C23-666F-D2D2-7EE3EF9E9BF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691087" y="814735"/>
                <a:ext cx="3074083" cy="86938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L="457200" marR="0" lvl="0" indent="-3429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800"/>
                  <a:buFont typeface="Corbel"/>
                  <a:buChar char="●"/>
                  <a:defRPr sz="1800" b="0" i="0" u="none" strike="noStrike" cap="none">
                    <a:solidFill>
                      <a:schemeClr val="dk2"/>
                    </a:solidFill>
                    <a:latin typeface="Corbel"/>
                    <a:ea typeface="Corbel"/>
                    <a:cs typeface="Corbel"/>
                    <a:sym typeface="Corbel"/>
                  </a:defRPr>
                </a:lvl1pPr>
                <a:lvl2pPr marL="914400" marR="0" lvl="1" indent="-3175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400"/>
                  <a:buFont typeface="Corbel"/>
                  <a:buChar char="○"/>
                  <a:defRPr sz="1400" b="0" i="0" u="none" strike="noStrike" cap="none">
                    <a:solidFill>
                      <a:schemeClr val="dk2"/>
                    </a:solidFill>
                    <a:latin typeface="Corbel"/>
                    <a:ea typeface="Corbel"/>
                    <a:cs typeface="Corbel"/>
                    <a:sym typeface="Corbel"/>
                  </a:defRPr>
                </a:lvl2pPr>
                <a:lvl3pPr marL="1371600" marR="0" lvl="2" indent="-3175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400"/>
                  <a:buFont typeface="Corbel"/>
                  <a:buChar char="■"/>
                  <a:defRPr sz="1400" b="0" i="0" u="none" strike="noStrike" cap="none">
                    <a:solidFill>
                      <a:schemeClr val="dk2"/>
                    </a:solidFill>
                    <a:latin typeface="Corbel"/>
                    <a:ea typeface="Corbel"/>
                    <a:cs typeface="Corbel"/>
                    <a:sym typeface="Corbel"/>
                  </a:defRPr>
                </a:lvl3pPr>
                <a:lvl4pPr marL="1828800" marR="0" lvl="3" indent="-3175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400"/>
                  <a:buFont typeface="Corbel"/>
                  <a:buChar char="●"/>
                  <a:defRPr sz="1400" b="0" i="0" u="none" strike="noStrike" cap="none">
                    <a:solidFill>
                      <a:schemeClr val="dk2"/>
                    </a:solidFill>
                    <a:latin typeface="Corbel"/>
                    <a:ea typeface="Corbel"/>
                    <a:cs typeface="Corbel"/>
                    <a:sym typeface="Corbel"/>
                  </a:defRPr>
                </a:lvl4pPr>
                <a:lvl5pPr marL="2286000" marR="0" lvl="4" indent="-3175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400"/>
                  <a:buFont typeface="Corbel"/>
                  <a:buChar char="○"/>
                  <a:defRPr sz="1400" b="0" i="0" u="none" strike="noStrike" cap="none">
                    <a:solidFill>
                      <a:schemeClr val="dk2"/>
                    </a:solidFill>
                    <a:latin typeface="Corbel"/>
                    <a:ea typeface="Corbel"/>
                    <a:cs typeface="Corbel"/>
                    <a:sym typeface="Corbel"/>
                  </a:defRPr>
                </a:lvl5pPr>
                <a:lvl6pPr marL="2743200" marR="0" lvl="5" indent="-3175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400"/>
                  <a:buFont typeface="Corbel"/>
                  <a:buChar char="■"/>
                  <a:defRPr sz="1400" b="0" i="0" u="none" strike="noStrike" cap="none">
                    <a:solidFill>
                      <a:schemeClr val="dk2"/>
                    </a:solidFill>
                    <a:latin typeface="Corbel"/>
                    <a:ea typeface="Corbel"/>
                    <a:cs typeface="Corbel"/>
                    <a:sym typeface="Corbel"/>
                  </a:defRPr>
                </a:lvl6pPr>
                <a:lvl7pPr marL="3200400" marR="0" lvl="6" indent="-3175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400"/>
                  <a:buFont typeface="Corbel"/>
                  <a:buChar char="●"/>
                  <a:defRPr sz="1400" b="0" i="0" u="none" strike="noStrike" cap="none">
                    <a:solidFill>
                      <a:schemeClr val="dk2"/>
                    </a:solidFill>
                    <a:latin typeface="Corbel"/>
                    <a:ea typeface="Corbel"/>
                    <a:cs typeface="Corbel"/>
                    <a:sym typeface="Corbel"/>
                  </a:defRPr>
                </a:lvl7pPr>
                <a:lvl8pPr marL="3657600" marR="0" lvl="7" indent="-3175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400"/>
                  <a:buFont typeface="Corbel"/>
                  <a:buChar char="○"/>
                  <a:defRPr sz="1400" b="0" i="0" u="none" strike="noStrike" cap="none">
                    <a:solidFill>
                      <a:schemeClr val="dk2"/>
                    </a:solidFill>
                    <a:latin typeface="Corbel"/>
                    <a:ea typeface="Corbel"/>
                    <a:cs typeface="Corbel"/>
                    <a:sym typeface="Corbel"/>
                  </a:defRPr>
                </a:lvl8pPr>
                <a:lvl9pPr marL="4114800" marR="0" lvl="8" indent="-3175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400"/>
                  <a:buFont typeface="Corbel"/>
                  <a:buChar char="■"/>
                  <a:defRPr sz="1400" b="0" i="0" u="none" strike="noStrike" cap="none">
                    <a:solidFill>
                      <a:schemeClr val="dk2"/>
                    </a:solidFill>
                    <a:latin typeface="Corbel"/>
                    <a:ea typeface="Corbel"/>
                    <a:cs typeface="Corbel"/>
                    <a:sym typeface="Corbel"/>
                  </a:defRPr>
                </a:lvl9pPr>
              </a:lstStyle>
              <a:p>
                <a:pPr marL="0" indent="0" algn="ctr">
                  <a:buFont typeface="Corbel"/>
                  <a:buNone/>
                </a:pPr>
                <a:r>
                  <a:rPr lang="en-US" sz="2800" dirty="0">
                    <a:solidFill>
                      <a:schemeClr val="tx1"/>
                    </a:solidFill>
                  </a:rPr>
                  <a:t>   </a:t>
                </a:r>
                <a:r>
                  <a:rPr lang="en-US" sz="2800" b="1" dirty="0">
                    <a:solidFill>
                      <a:schemeClr val="tx1"/>
                    </a:solidFill>
                  </a:rPr>
                  <a:t>P</a:t>
                </a:r>
                <a:r>
                  <a:rPr lang="en-US" sz="2800" dirty="0">
                    <a:solidFill>
                      <a:schemeClr val="tx1"/>
                    </a:solidFill>
                  </a:rPr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sz="2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en-US" sz="2800" dirty="0">
                    <a:solidFill>
                      <a:schemeClr val="tx1"/>
                    </a:solidFill>
                  </a:rPr>
                  <a:t>|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sz="2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800" dirty="0">
                    <a:solidFill>
                      <a:schemeClr val="tx1"/>
                    </a:solidFill>
                  </a:rPr>
                  <a:t>, </a:t>
                </a:r>
                <a14:m>
                  <m:oMath xmlns:m="http://schemas.openxmlformats.org/officeDocument/2006/math">
                    <m:r>
                      <a:rPr lang="en-US" sz="28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…</m:t>
                    </m:r>
                  </m:oMath>
                </a14:m>
                <a:r>
                  <a:rPr lang="en-US" sz="2800" dirty="0">
                    <a:solidFill>
                      <a:schemeClr val="tx1"/>
                    </a:solidFill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sz="2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sz="2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sub>
                    </m:sSub>
                  </m:oMath>
                </a14:m>
                <a:r>
                  <a:rPr lang="en-US" sz="2800" dirty="0">
                    <a:solidFill>
                      <a:schemeClr val="tx1"/>
                    </a:solidFill>
                  </a:rPr>
                  <a:t>)</a:t>
                </a:r>
              </a:p>
            </p:txBody>
          </p:sp>
        </mc:Choice>
        <mc:Fallback xmlns="">
          <p:sp>
            <p:nvSpPr>
              <p:cNvPr id="8" name="Content Placeholder 2">
                <a:extLst>
                  <a:ext uri="{FF2B5EF4-FFF2-40B4-BE49-F238E27FC236}">
                    <a16:creationId xmlns:a16="http://schemas.microsoft.com/office/drawing/2014/main" id="{711602C3-2E8A-6E37-34CE-AFF6372368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91087" y="814735"/>
                <a:ext cx="3074083" cy="869387"/>
              </a:xfrm>
              <a:prstGeom prst="rect">
                <a:avLst/>
              </a:prstGeom>
              <a:blipFill>
                <a:blip r:embed="rId2"/>
                <a:stretch>
                  <a:fillRect r="-246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Right Arrow 20">
            <a:extLst>
              <a:ext uri="{FF2B5EF4-FFF2-40B4-BE49-F238E27FC236}">
                <a16:creationId xmlns:a16="http://schemas.microsoft.com/office/drawing/2014/main" id="{F297805C-51DF-CF07-06D3-81D06424D635}"/>
              </a:ext>
            </a:extLst>
          </p:cNvPr>
          <p:cNvSpPr/>
          <p:nvPr/>
        </p:nvSpPr>
        <p:spPr>
          <a:xfrm>
            <a:off x="3813509" y="2764876"/>
            <a:ext cx="573450" cy="526869"/>
          </a:xfrm>
          <a:prstGeom prst="rightArrow">
            <a:avLst>
              <a:gd name="adj1" fmla="val 50000"/>
              <a:gd name="adj2" fmla="val 66297"/>
            </a:avLst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orbel" panose="020B0503020204020204" pitchFamily="34" charset="0"/>
            </a:endParaRPr>
          </a:p>
        </p:txBody>
      </p:sp>
      <p:sp>
        <p:nvSpPr>
          <p:cNvPr id="22" name="Right Arrow 21">
            <a:extLst>
              <a:ext uri="{FF2B5EF4-FFF2-40B4-BE49-F238E27FC236}">
                <a16:creationId xmlns:a16="http://schemas.microsoft.com/office/drawing/2014/main" id="{909EDF7D-2C52-0BF8-04A2-5FBE1AEDFC19}"/>
              </a:ext>
            </a:extLst>
          </p:cNvPr>
          <p:cNvSpPr/>
          <p:nvPr/>
        </p:nvSpPr>
        <p:spPr>
          <a:xfrm>
            <a:off x="5863357" y="2730171"/>
            <a:ext cx="573450" cy="526869"/>
          </a:xfrm>
          <a:prstGeom prst="rightArrow">
            <a:avLst>
              <a:gd name="adj1" fmla="val 50000"/>
              <a:gd name="adj2" fmla="val 66297"/>
            </a:avLst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orbel" panose="020B0503020204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D1741BA-818F-23A2-5583-9D65FD39C247}"/>
              </a:ext>
            </a:extLst>
          </p:cNvPr>
          <p:cNvSpPr txBox="1"/>
          <p:nvPr/>
        </p:nvSpPr>
        <p:spPr>
          <a:xfrm>
            <a:off x="718937" y="2874143"/>
            <a:ext cx="2877742" cy="30777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marL="0" lvl="0" indent="0" algn="ctr">
              <a:spcAft>
                <a:spcPts val="1200"/>
              </a:spcAft>
              <a:buNone/>
            </a:pPr>
            <a:r>
              <a:rPr lang="en-US" sz="1400" dirty="0">
                <a:latin typeface="Consolas" panose="020B0609020204030204" pitchFamily="49" charset="0"/>
                <a:ea typeface="Tahoma" panose="020B0604030504040204" pitchFamily="34" charset="0"/>
                <a:cs typeface="Consolas" panose="020B0609020204030204" pitchFamily="49" charset="0"/>
              </a:rPr>
              <a:t>“The cat sat on the </a:t>
            </a:r>
            <a:r>
              <a:rPr lang="en-US" sz="1400" dirty="0">
                <a:solidFill>
                  <a:schemeClr val="bg1"/>
                </a:solidFill>
                <a:highlight>
                  <a:srgbClr val="000000"/>
                </a:highlight>
                <a:latin typeface="Consolas" panose="020B0609020204030204" pitchFamily="49" charset="0"/>
                <a:ea typeface="Tahoma" panose="020B0604030504040204" pitchFamily="34" charset="0"/>
                <a:cs typeface="Consolas" panose="020B0609020204030204" pitchFamily="49" charset="0"/>
              </a:rPr>
              <a:t>[MASK]</a:t>
            </a:r>
            <a:r>
              <a:rPr lang="en-US" sz="1400" dirty="0">
                <a:latin typeface="Consolas" panose="020B0609020204030204" pitchFamily="49" charset="0"/>
                <a:ea typeface="Tahoma" panose="020B0604030504040204" pitchFamily="34" charset="0"/>
                <a:cs typeface="Consolas" panose="020B0609020204030204" pitchFamily="49" charset="0"/>
              </a:rPr>
              <a:t>”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EAC25852-89B9-8AAA-7BE8-A725B325F324}"/>
              </a:ext>
            </a:extLst>
          </p:cNvPr>
          <p:cNvGrpSpPr/>
          <p:nvPr/>
        </p:nvGrpSpPr>
        <p:grpSpPr>
          <a:xfrm>
            <a:off x="6582378" y="2433339"/>
            <a:ext cx="1384431" cy="1016534"/>
            <a:chOff x="6053458" y="1801327"/>
            <a:chExt cx="1384431" cy="1016534"/>
          </a:xfrm>
        </p:grpSpPr>
        <p:pic>
          <p:nvPicPr>
            <p:cNvPr id="24" name="Picture 2" descr="Word frequency in titles of all articles with Frequency &gt;= 10 Figure 2... |  Download Scientific Diagram">
              <a:extLst>
                <a:ext uri="{FF2B5EF4-FFF2-40B4-BE49-F238E27FC236}">
                  <a16:creationId xmlns:a16="http://schemas.microsoft.com/office/drawing/2014/main" id="{5AB960DF-6FAB-2875-0063-4AB8C20ECD4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grayscl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4700"/>
                      </a14:imgEffect>
                      <a14:imgEffect>
                        <a14:saturation sat="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94" t="8585" r="65769" b="30524"/>
            <a:stretch/>
          </p:blipFill>
          <p:spPr bwMode="auto">
            <a:xfrm rot="5400000">
              <a:off x="6500656" y="1979281"/>
              <a:ext cx="772768" cy="7465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405F1267-1D43-F5C5-1C77-B7AA3863AB91}"/>
                </a:ext>
              </a:extLst>
            </p:cNvPr>
            <p:cNvSpPr txBox="1"/>
            <p:nvPr/>
          </p:nvSpPr>
          <p:spPr>
            <a:xfrm>
              <a:off x="6053458" y="1934927"/>
              <a:ext cx="512696" cy="88293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en-US" sz="700" dirty="0">
                  <a:latin typeface="Consolas" panose="020B0609020204030204" pitchFamily="49" charset="0"/>
                  <a:ea typeface="Tahoma" panose="020B0604030504040204" pitchFamily="34" charset="0"/>
                  <a:cs typeface="Consolas" panose="020B0609020204030204" pitchFamily="49" charset="0"/>
                </a:rPr>
                <a:t>mat</a:t>
              </a:r>
            </a:p>
            <a:p>
              <a:pPr algn="r">
                <a:lnSpc>
                  <a:spcPct val="150000"/>
                </a:lnSpc>
              </a:pPr>
              <a:r>
                <a:rPr lang="en-US" sz="700" dirty="0">
                  <a:latin typeface="Consolas" panose="020B0609020204030204" pitchFamily="49" charset="0"/>
                  <a:ea typeface="Tahoma" panose="020B0604030504040204" pitchFamily="34" charset="0"/>
                  <a:cs typeface="Consolas" panose="020B0609020204030204" pitchFamily="49" charset="0"/>
                </a:rPr>
                <a:t>table</a:t>
              </a:r>
            </a:p>
            <a:p>
              <a:pPr algn="r">
                <a:lnSpc>
                  <a:spcPct val="150000"/>
                </a:lnSpc>
              </a:pPr>
              <a:r>
                <a:rPr lang="en-US" sz="700" dirty="0">
                  <a:latin typeface="Consolas" panose="020B0609020204030204" pitchFamily="49" charset="0"/>
                  <a:ea typeface="Tahoma" panose="020B0604030504040204" pitchFamily="34" charset="0"/>
                  <a:cs typeface="Consolas" panose="020B0609020204030204" pitchFamily="49" charset="0"/>
                </a:rPr>
                <a:t>bed</a:t>
              </a:r>
            </a:p>
            <a:p>
              <a:pPr algn="r">
                <a:lnSpc>
                  <a:spcPct val="150000"/>
                </a:lnSpc>
              </a:pPr>
              <a:r>
                <a:rPr lang="en-US" sz="700" dirty="0">
                  <a:latin typeface="Consolas" panose="020B0609020204030204" pitchFamily="49" charset="0"/>
                  <a:ea typeface="Tahoma" panose="020B0604030504040204" pitchFamily="34" charset="0"/>
                  <a:cs typeface="Consolas" panose="020B0609020204030204" pitchFamily="49" charset="0"/>
                </a:rPr>
                <a:t>desk</a:t>
              </a:r>
            </a:p>
            <a:p>
              <a:pPr algn="r">
                <a:lnSpc>
                  <a:spcPct val="150000"/>
                </a:lnSpc>
              </a:pPr>
              <a:r>
                <a:rPr lang="en-US" sz="700" dirty="0">
                  <a:latin typeface="Consolas" panose="020B0609020204030204" pitchFamily="49" charset="0"/>
                  <a:ea typeface="Tahoma" panose="020B0604030504040204" pitchFamily="34" charset="0"/>
                  <a:cs typeface="Consolas" panose="020B0609020204030204" pitchFamily="49" charset="0"/>
                </a:rPr>
                <a:t>chair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7400D4B3-D63A-4221-1155-5D4FAC12F866}"/>
                </a:ext>
              </a:extLst>
            </p:cNvPr>
            <p:cNvSpPr txBox="1"/>
            <p:nvPr/>
          </p:nvSpPr>
          <p:spPr>
            <a:xfrm>
              <a:off x="6579003" y="1801327"/>
              <a:ext cx="858886" cy="2462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000" dirty="0">
                  <a:latin typeface="Corbel" panose="020B0503020204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Prob</a:t>
              </a:r>
            </a:p>
          </p:txBody>
        </p:sp>
      </p:grp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F6440760-C9FD-EC33-02A8-31B49EBB8979}"/>
              </a:ext>
            </a:extLst>
          </p:cNvPr>
          <p:cNvSpPr/>
          <p:nvPr/>
        </p:nvSpPr>
        <p:spPr>
          <a:xfrm>
            <a:off x="4510753" y="2686758"/>
            <a:ext cx="1180334" cy="63466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rIns="0" rtlCol="0" anchor="ctr"/>
          <a:lstStyle/>
          <a:p>
            <a:pPr algn="ctr"/>
            <a:r>
              <a:rPr lang="en-US" i="1" dirty="0">
                <a:latin typeface="Merriweather Sans" panose="02000503060000020004" pitchFamily="2" charset="77"/>
              </a:rPr>
              <a:t>Some </a:t>
            </a:r>
            <a:br>
              <a:rPr lang="en-US" i="1" dirty="0">
                <a:latin typeface="Merriweather Sans" panose="02000503060000020004" pitchFamily="2" charset="77"/>
              </a:rPr>
            </a:br>
            <a:r>
              <a:rPr lang="en-US" i="1" dirty="0">
                <a:latin typeface="Merriweather Sans" panose="02000503060000020004" pitchFamily="2" charset="77"/>
              </a:rPr>
              <a:t>model</a:t>
            </a:r>
          </a:p>
        </p:txBody>
      </p:sp>
    </p:spTree>
    <p:extLst>
      <p:ext uri="{BB962C8B-B14F-4D97-AF65-F5344CB8AC3E}">
        <p14:creationId xmlns:p14="http://schemas.microsoft.com/office/powerpoint/2010/main" val="5749939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5C9BF5-61E5-37D5-62B2-A337E38FCB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9E336231-6BE3-B944-38E2-EED6CC6C5D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Recap: Counting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8F1CD9E-91CB-F741-0E55-C60648ACB4A4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594725" y="4662488"/>
            <a:ext cx="549275" cy="393700"/>
          </a:xfrm>
          <a:prstGeom prst="rect">
            <a:avLst/>
          </a:prstGeom>
        </p:spPr>
        <p:txBody>
          <a:bodyPr/>
          <a:lstStyle/>
          <a:p>
            <a:fld id="{494B4E53-BCCB-BE4E-A28A-722B6992CCD5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97698077-95F1-A5D4-600F-0C6EBCB3D26E}"/>
              </a:ext>
            </a:extLst>
          </p:cNvPr>
          <p:cNvSpPr txBox="1"/>
          <p:nvPr/>
        </p:nvSpPr>
        <p:spPr>
          <a:xfrm>
            <a:off x="448260" y="1514215"/>
            <a:ext cx="803617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How do we estimate these probabilities?  </a:t>
            </a:r>
          </a:p>
          <a:p>
            <a:r>
              <a:rPr lang="en-US" sz="1800" dirty="0">
                <a:solidFill>
                  <a:srgbClr val="C00000"/>
                </a:solidFill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Let’s just count! </a:t>
            </a:r>
          </a:p>
          <a:p>
            <a:endParaRPr lang="en-US" sz="1800" dirty="0">
              <a:latin typeface="Corbel" panose="020B0503020204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en-US" sz="1800" dirty="0">
              <a:latin typeface="Corbel" panose="020B0503020204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1156CEE-EE52-7050-6FF7-17C672651707}"/>
                  </a:ext>
                </a:extLst>
              </p:cNvPr>
              <p:cNvSpPr txBox="1"/>
              <p:nvPr/>
            </p:nvSpPr>
            <p:spPr>
              <a:xfrm>
                <a:off x="263739" y="2333111"/>
                <a:ext cx="8616521" cy="77995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indent="0" algn="ctr">
                  <a:buClrTx/>
                  <a:buNone/>
                </a:pPr>
                <a:r>
                  <a:rPr lang="en-US" sz="2800" dirty="0">
                    <a:latin typeface="Corbel" panose="020B0503020204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P(mat | the cat sat on the) </a:t>
                </a:r>
                <a14:m>
                  <m:oMath xmlns:m="http://schemas.openxmlformats.org/officeDocument/2006/math">
                    <m:r>
                      <a:rPr lang="en-US" sz="2800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2800" dirty="0">
                    <a:latin typeface="Corbel" panose="020B0503020204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2800" dirty="0" smtClean="0">
                            <a:latin typeface="Cambria Math" panose="02040503050406030204" pitchFamily="18" charset="0"/>
                          </a:rPr>
                          <m:t>count</m:t>
                        </m:r>
                        <m:r>
                          <a:rPr lang="en-US" sz="2800" dirty="0" smtClean="0">
                            <a:latin typeface="Cambria Math" panose="02040503050406030204" pitchFamily="18" charset="0"/>
                          </a:rPr>
                          <m:t>(“</m:t>
                        </m:r>
                        <m:r>
                          <m:rPr>
                            <m:sty m:val="p"/>
                          </m:rPr>
                          <a:rPr lang="en-US" sz="2800" dirty="0" smtClean="0">
                            <a:latin typeface="Cambria Math" panose="02040503050406030204" pitchFamily="18" charset="0"/>
                          </a:rPr>
                          <m:t>the</m:t>
                        </m:r>
                        <m:r>
                          <a:rPr lang="en-US" sz="2800" dirty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2800" dirty="0" smtClean="0">
                            <a:latin typeface="Cambria Math" panose="02040503050406030204" pitchFamily="18" charset="0"/>
                          </a:rPr>
                          <m:t>cat</m:t>
                        </m:r>
                        <m:r>
                          <a:rPr lang="en-US" sz="2800" dirty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2800" dirty="0" smtClean="0">
                            <a:latin typeface="Cambria Math" panose="02040503050406030204" pitchFamily="18" charset="0"/>
                          </a:rPr>
                          <m:t>sat</m:t>
                        </m:r>
                        <m:r>
                          <a:rPr lang="en-US" sz="2800" dirty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2800" dirty="0" smtClean="0">
                            <a:latin typeface="Cambria Math" panose="02040503050406030204" pitchFamily="18" charset="0"/>
                          </a:rPr>
                          <m:t>on</m:t>
                        </m:r>
                        <m:r>
                          <a:rPr lang="en-US" sz="2800" dirty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2800" dirty="0" smtClean="0">
                            <a:latin typeface="Cambria Math" panose="02040503050406030204" pitchFamily="18" charset="0"/>
                          </a:rPr>
                          <m:t>the</m:t>
                        </m:r>
                        <m:r>
                          <a:rPr lang="en-US" sz="2800" dirty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2800" dirty="0" smtClean="0">
                            <a:latin typeface="Cambria Math" panose="02040503050406030204" pitchFamily="18" charset="0"/>
                          </a:rPr>
                          <m:t>mat</m:t>
                        </m:r>
                        <m:r>
                          <a:rPr lang="en-US" sz="2800" dirty="0" smtClean="0">
                            <a:latin typeface="Cambria Math" panose="02040503050406030204" pitchFamily="18" charset="0"/>
                          </a:rPr>
                          <m:t>”)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2800" dirty="0">
                            <a:latin typeface="Cambria Math" panose="02040503050406030204" pitchFamily="18" charset="0"/>
                          </a:rPr>
                          <m:t>count</m:t>
                        </m:r>
                        <m:r>
                          <a:rPr lang="en-US" sz="2800" dirty="0">
                            <a:latin typeface="Cambria Math" panose="02040503050406030204" pitchFamily="18" charset="0"/>
                          </a:rPr>
                          <m:t>(“</m:t>
                        </m:r>
                        <m:r>
                          <m:rPr>
                            <m:sty m:val="p"/>
                          </m:rPr>
                          <a:rPr lang="en-US" sz="2800" dirty="0" smtClean="0">
                            <a:latin typeface="Cambria Math" panose="02040503050406030204" pitchFamily="18" charset="0"/>
                          </a:rPr>
                          <m:t>the</m:t>
                        </m:r>
                        <m:r>
                          <a:rPr lang="en-US" sz="2800" dirty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2800" dirty="0" smtClean="0">
                            <a:latin typeface="Cambria Math" panose="02040503050406030204" pitchFamily="18" charset="0"/>
                          </a:rPr>
                          <m:t>cat</m:t>
                        </m:r>
                        <m:r>
                          <a:rPr lang="en-US" sz="2800" dirty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2800" dirty="0" smtClean="0">
                            <a:latin typeface="Cambria Math" panose="02040503050406030204" pitchFamily="18" charset="0"/>
                          </a:rPr>
                          <m:t>sat</m:t>
                        </m:r>
                        <m:r>
                          <a:rPr lang="en-US" sz="2800" dirty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2800" dirty="0" smtClean="0">
                            <a:latin typeface="Cambria Math" panose="02040503050406030204" pitchFamily="18" charset="0"/>
                          </a:rPr>
                          <m:t>on</m:t>
                        </m:r>
                        <m:r>
                          <a:rPr lang="en-US" sz="2800" dirty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2800" dirty="0" smtClean="0">
                            <a:latin typeface="Cambria Math" panose="02040503050406030204" pitchFamily="18" charset="0"/>
                          </a:rPr>
                          <m:t>the</m:t>
                        </m:r>
                        <m:r>
                          <a:rPr lang="en-US" sz="2800" dirty="0">
                            <a:latin typeface="Cambria Math" panose="02040503050406030204" pitchFamily="18" charset="0"/>
                          </a:rPr>
                          <m:t>”)</m:t>
                        </m:r>
                      </m:den>
                    </m:f>
                  </m:oMath>
                </a14:m>
                <a:endParaRPr lang="en-US" sz="2800" dirty="0">
                  <a:latin typeface="Corbel" panose="020B050302020402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0DA248A-9AE0-0E5E-F388-3A6793ED1E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3739" y="2333111"/>
                <a:ext cx="8616521" cy="779957"/>
              </a:xfrm>
              <a:prstGeom prst="rect">
                <a:avLst/>
              </a:prstGeom>
              <a:blipFill>
                <a:blip r:embed="rId3"/>
                <a:stretch>
                  <a:fillRect b="-95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object 6">
                <a:extLst>
                  <a:ext uri="{FF2B5EF4-FFF2-40B4-BE49-F238E27FC236}">
                    <a16:creationId xmlns:a16="http://schemas.microsoft.com/office/drawing/2014/main" id="{3DE988D7-6DB3-EC01-9EC1-F9204C493ABB}"/>
                  </a:ext>
                </a:extLst>
              </p:cNvPr>
              <p:cNvSpPr txBox="1"/>
              <p:nvPr/>
            </p:nvSpPr>
            <p:spPr>
              <a:xfrm>
                <a:off x="1454557" y="3413589"/>
                <a:ext cx="6253172" cy="1511952"/>
              </a:xfrm>
              <a:prstGeom prst="rect">
                <a:avLst/>
              </a:prstGeom>
              <a:ln w="28575">
                <a:solidFill>
                  <a:srgbClr val="C00000"/>
                </a:solidFill>
              </a:ln>
            </p:spPr>
            <p:txBody>
              <a:bodyPr vert="horz" wrap="square" lIns="0" tIns="34290" rIns="0" bIns="0" rtlCol="0">
                <a:spAutoFit/>
              </a:bodyPr>
              <a:lstStyle/>
              <a:p>
                <a:pPr algn="ctr">
                  <a:spcBef>
                    <a:spcPts val="270"/>
                  </a:spcBef>
                </a:pPr>
                <a:r>
                  <a:rPr lang="en-US" sz="2000" u="sng" spc="-10" dirty="0">
                    <a:uFill>
                      <a:solidFill>
                        <a:srgbClr val="000000"/>
                      </a:solidFill>
                    </a:uFill>
                    <a:latin typeface="Corbel" panose="020B0503020204020204" pitchFamily="34" charset="0"/>
                    <a:ea typeface="Tahoma" panose="020B0604030504040204" pitchFamily="34" charset="0"/>
                    <a:cs typeface="Calibri"/>
                  </a:rPr>
                  <a:t>Challenge</a:t>
                </a:r>
                <a:r>
                  <a:rPr sz="2000" u="sng" spc="-10" dirty="0">
                    <a:uFill>
                      <a:solidFill>
                        <a:srgbClr val="000000"/>
                      </a:solidFill>
                    </a:uFill>
                    <a:latin typeface="Corbel" panose="020B0503020204020204" pitchFamily="34" charset="0"/>
                    <a:ea typeface="Tahoma" panose="020B0604030504040204" pitchFamily="34" charset="0"/>
                    <a:cs typeface="Calibri"/>
                  </a:rPr>
                  <a:t>:</a:t>
                </a:r>
                <a:r>
                  <a:rPr sz="2000" spc="-10" dirty="0">
                    <a:latin typeface="Corbel" panose="020B0503020204020204" pitchFamily="34" charset="0"/>
                    <a:ea typeface="Tahoma" panose="020B0604030504040204" pitchFamily="34" charset="0"/>
                    <a:cs typeface="Calibri"/>
                  </a:rPr>
                  <a:t> </a:t>
                </a:r>
                <a:r>
                  <a:rPr sz="2000" spc="-5" dirty="0">
                    <a:latin typeface="Corbel" panose="020B0503020204020204" pitchFamily="34" charset="0"/>
                    <a:ea typeface="Tahoma" panose="020B0604030504040204" pitchFamily="34" charset="0"/>
                    <a:cs typeface="Calibri"/>
                  </a:rPr>
                  <a:t>Increasing </a:t>
                </a:r>
                <a14:m>
                  <m:oMath xmlns:m="http://schemas.openxmlformats.org/officeDocument/2006/math">
                    <m:r>
                      <a:rPr lang="en-US" sz="200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sz="2000" spc="-15" dirty="0">
                    <a:latin typeface="Corbel" panose="020B0503020204020204" pitchFamily="34" charset="0"/>
                    <a:ea typeface="Tahoma" panose="020B0604030504040204" pitchFamily="34" charset="0"/>
                    <a:cs typeface="Calibri"/>
                  </a:rPr>
                  <a:t> makes</a:t>
                </a:r>
                <a:r>
                  <a:rPr sz="2000" dirty="0">
                    <a:latin typeface="Corbel" panose="020B0503020204020204" pitchFamily="34" charset="0"/>
                    <a:ea typeface="Tahoma" panose="020B0604030504040204" pitchFamily="34" charset="0"/>
                    <a:cs typeface="Calibri"/>
                  </a:rPr>
                  <a:t> </a:t>
                </a:r>
                <a:r>
                  <a:rPr sz="2000" spc="-5" dirty="0">
                    <a:solidFill>
                      <a:srgbClr val="C00000"/>
                    </a:solidFill>
                    <a:latin typeface="Corbel" panose="020B0503020204020204" pitchFamily="34" charset="0"/>
                    <a:ea typeface="Tahoma" panose="020B0604030504040204" pitchFamily="34" charset="0"/>
                    <a:cs typeface="Calibri"/>
                  </a:rPr>
                  <a:t>sparsity</a:t>
                </a:r>
                <a:r>
                  <a:rPr sz="2000" spc="-10" dirty="0">
                    <a:solidFill>
                      <a:srgbClr val="C00000"/>
                    </a:solidFill>
                    <a:latin typeface="Corbel" panose="020B0503020204020204" pitchFamily="34" charset="0"/>
                    <a:ea typeface="Tahoma" panose="020B0604030504040204" pitchFamily="34" charset="0"/>
                    <a:cs typeface="Calibri"/>
                  </a:rPr>
                  <a:t> problems</a:t>
                </a:r>
                <a:r>
                  <a:rPr sz="2000" dirty="0">
                    <a:solidFill>
                      <a:srgbClr val="C00000"/>
                    </a:solidFill>
                    <a:latin typeface="Corbel" panose="020B0503020204020204" pitchFamily="34" charset="0"/>
                    <a:ea typeface="Tahoma" panose="020B0604030504040204" pitchFamily="34" charset="0"/>
                    <a:cs typeface="Calibri"/>
                  </a:rPr>
                  <a:t> </a:t>
                </a:r>
                <a:r>
                  <a:rPr sz="2000" spc="-5" dirty="0">
                    <a:latin typeface="Corbel" panose="020B0503020204020204" pitchFamily="34" charset="0"/>
                    <a:ea typeface="Tahoma" panose="020B0604030504040204" pitchFamily="34" charset="0"/>
                    <a:cs typeface="Calibri"/>
                  </a:rPr>
                  <a:t>worse.</a:t>
                </a:r>
                <a:endParaRPr sz="2000" dirty="0">
                  <a:latin typeface="Corbel" panose="020B0503020204020204" pitchFamily="34" charset="0"/>
                  <a:ea typeface="Tahoma" panose="020B0604030504040204" pitchFamily="34" charset="0"/>
                  <a:cs typeface="Calibri"/>
                </a:endParaRPr>
              </a:p>
              <a:p>
                <a:pPr algn="ctr"/>
                <a:r>
                  <a:rPr sz="2000" spc="-30" dirty="0">
                    <a:latin typeface="Corbel" panose="020B0503020204020204" pitchFamily="34" charset="0"/>
                    <a:ea typeface="Tahoma" panose="020B0604030504040204" pitchFamily="34" charset="0"/>
                    <a:cs typeface="Calibri"/>
                  </a:rPr>
                  <a:t>Typically,</a:t>
                </a:r>
                <a:r>
                  <a:rPr sz="2000" spc="-15" dirty="0">
                    <a:latin typeface="Corbel" panose="020B0503020204020204" pitchFamily="34" charset="0"/>
                    <a:ea typeface="Tahoma" panose="020B0604030504040204" pitchFamily="34" charset="0"/>
                    <a:cs typeface="Calibri"/>
                  </a:rPr>
                  <a:t> we</a:t>
                </a:r>
                <a:r>
                  <a:rPr sz="2000" spc="-5" dirty="0">
                    <a:latin typeface="Corbel" panose="020B0503020204020204" pitchFamily="34" charset="0"/>
                    <a:ea typeface="Tahoma" panose="020B0604030504040204" pitchFamily="34" charset="0"/>
                    <a:cs typeface="Calibri"/>
                  </a:rPr>
                  <a:t> can’t </a:t>
                </a:r>
                <a:r>
                  <a:rPr sz="2000" spc="-15" dirty="0">
                    <a:latin typeface="Corbel" panose="020B0503020204020204" pitchFamily="34" charset="0"/>
                    <a:ea typeface="Tahoma" panose="020B0604030504040204" pitchFamily="34" charset="0"/>
                    <a:cs typeface="Calibri"/>
                  </a:rPr>
                  <a:t>have</a:t>
                </a:r>
                <a:r>
                  <a:rPr sz="2000" spc="-5" dirty="0">
                    <a:latin typeface="Corbel" panose="020B0503020204020204" pitchFamily="34" charset="0"/>
                    <a:ea typeface="Tahoma" panose="020B0604030504040204" pitchFamily="34" charset="0"/>
                    <a:cs typeface="Calibri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sz="2000" spc="-15" dirty="0">
                    <a:latin typeface="Corbel" panose="020B0503020204020204" pitchFamily="34" charset="0"/>
                    <a:ea typeface="Tahoma" panose="020B0604030504040204" pitchFamily="34" charset="0"/>
                    <a:cs typeface="Calibri"/>
                  </a:rPr>
                  <a:t> </a:t>
                </a:r>
                <a:r>
                  <a:rPr sz="2000" spc="-5" dirty="0">
                    <a:latin typeface="Corbel" panose="020B0503020204020204" pitchFamily="34" charset="0"/>
                    <a:ea typeface="Tahoma" panose="020B0604030504040204" pitchFamily="34" charset="0"/>
                    <a:cs typeface="Calibri"/>
                  </a:rPr>
                  <a:t>bigger </a:t>
                </a:r>
                <a:r>
                  <a:rPr sz="2000" dirty="0">
                    <a:latin typeface="Corbel" panose="020B0503020204020204" pitchFamily="34" charset="0"/>
                    <a:ea typeface="Tahoma" panose="020B0604030504040204" pitchFamily="34" charset="0"/>
                    <a:cs typeface="Calibri"/>
                  </a:rPr>
                  <a:t>than</a:t>
                </a:r>
                <a:r>
                  <a:rPr sz="2000" spc="-15" dirty="0">
                    <a:latin typeface="Corbel" panose="020B0503020204020204" pitchFamily="34" charset="0"/>
                    <a:ea typeface="Tahoma" panose="020B0604030504040204" pitchFamily="34" charset="0"/>
                    <a:cs typeface="Calibri"/>
                  </a:rPr>
                  <a:t> </a:t>
                </a:r>
                <a:r>
                  <a:rPr sz="2000" spc="-5" dirty="0">
                    <a:latin typeface="Corbel" panose="020B0503020204020204" pitchFamily="34" charset="0"/>
                    <a:ea typeface="Tahoma" panose="020B0604030504040204" pitchFamily="34" charset="0"/>
                    <a:cs typeface="Calibri"/>
                  </a:rPr>
                  <a:t>5.</a:t>
                </a:r>
                <a:endParaRPr lang="en-US" sz="2000" spc="-5" dirty="0">
                  <a:latin typeface="Corbel" panose="020B0503020204020204" pitchFamily="34" charset="0"/>
                  <a:ea typeface="Tahoma" panose="020B0604030504040204" pitchFamily="34" charset="0"/>
                  <a:cs typeface="Calibri"/>
                </a:endParaRPr>
              </a:p>
              <a:p>
                <a:pPr algn="ctr"/>
                <a:endParaRPr lang="en-US" sz="2000" spc="-5" dirty="0">
                  <a:latin typeface="Corbel" panose="020B0503020204020204" pitchFamily="34" charset="0"/>
                  <a:ea typeface="Tahoma" panose="020B0604030504040204" pitchFamily="34" charset="0"/>
                  <a:cs typeface="Calibri"/>
                </a:endParaRPr>
              </a:p>
              <a:p>
                <a:pPr algn="ctr"/>
                <a:r>
                  <a:rPr lang="en-US" sz="1800" spc="-5" dirty="0">
                    <a:latin typeface="Corbel" panose="020B0503020204020204" pitchFamily="34" charset="0"/>
                    <a:ea typeface="Tahoma" panose="020B0604030504040204" pitchFamily="34" charset="0"/>
                    <a:cs typeface="Calibri"/>
                  </a:rPr>
                  <a:t>Some partial solutions (e.g., smoothing and backoffs) </a:t>
                </a:r>
                <a:br>
                  <a:rPr lang="en-US" sz="1800" spc="-5" dirty="0">
                    <a:latin typeface="Corbel" panose="020B0503020204020204" pitchFamily="34" charset="0"/>
                    <a:ea typeface="Tahoma" panose="020B0604030504040204" pitchFamily="34" charset="0"/>
                    <a:cs typeface="Calibri"/>
                  </a:rPr>
                </a:br>
                <a:r>
                  <a:rPr lang="en-US" sz="1800" spc="-5" dirty="0">
                    <a:latin typeface="Corbel" panose="020B0503020204020204" pitchFamily="34" charset="0"/>
                    <a:ea typeface="Tahoma" panose="020B0604030504040204" pitchFamily="34" charset="0"/>
                    <a:cs typeface="Calibri"/>
                  </a:rPr>
                  <a:t>though still an open problem. </a:t>
                </a:r>
                <a:endParaRPr sz="1800" dirty="0">
                  <a:latin typeface="Corbel" panose="020B0503020204020204" pitchFamily="34" charset="0"/>
                  <a:ea typeface="Tahoma" panose="020B0604030504040204" pitchFamily="34" charset="0"/>
                  <a:cs typeface="Calibri"/>
                </a:endParaRPr>
              </a:p>
            </p:txBody>
          </p:sp>
        </mc:Choice>
        <mc:Fallback xmlns="">
          <p:sp>
            <p:nvSpPr>
              <p:cNvPr id="4" name="object 6">
                <a:extLst>
                  <a:ext uri="{FF2B5EF4-FFF2-40B4-BE49-F238E27FC236}">
                    <a16:creationId xmlns:a16="http://schemas.microsoft.com/office/drawing/2014/main" id="{C38D16B3-2231-3A39-0235-F4A0E68652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4557" y="3413589"/>
                <a:ext cx="6253172" cy="1511952"/>
              </a:xfrm>
              <a:prstGeom prst="rect">
                <a:avLst/>
              </a:prstGeom>
              <a:blipFill>
                <a:blip r:embed="rId4"/>
                <a:stretch>
                  <a:fillRect t="-1626" b="-6504"/>
                </a:stretch>
              </a:blipFill>
              <a:ln w="28575">
                <a:solidFill>
                  <a:srgbClr val="C0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Left Brace 9">
            <a:extLst>
              <a:ext uri="{FF2B5EF4-FFF2-40B4-BE49-F238E27FC236}">
                <a16:creationId xmlns:a16="http://schemas.microsoft.com/office/drawing/2014/main" id="{99FC8330-FEB8-7773-A313-2CA6DDE2B3DB}"/>
              </a:ext>
            </a:extLst>
          </p:cNvPr>
          <p:cNvSpPr/>
          <p:nvPr/>
        </p:nvSpPr>
        <p:spPr>
          <a:xfrm rot="16200000" flipH="1">
            <a:off x="7557560" y="33661"/>
            <a:ext cx="154158" cy="1688950"/>
          </a:xfrm>
          <a:prstGeom prst="leftBrace">
            <a:avLst>
              <a:gd name="adj1" fmla="val 146333"/>
              <a:gd name="adj2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latin typeface="Corbel" panose="020B0503020204020204" pitchFamily="34" charset="0"/>
            </a:endParaRPr>
          </a:p>
        </p:txBody>
      </p:sp>
      <p:sp>
        <p:nvSpPr>
          <p:cNvPr id="11" name="Left Brace 10">
            <a:extLst>
              <a:ext uri="{FF2B5EF4-FFF2-40B4-BE49-F238E27FC236}">
                <a16:creationId xmlns:a16="http://schemas.microsoft.com/office/drawing/2014/main" id="{329BC5B3-4E09-41FC-BAE7-A3E28F13817A}"/>
              </a:ext>
            </a:extLst>
          </p:cNvPr>
          <p:cNvSpPr/>
          <p:nvPr/>
        </p:nvSpPr>
        <p:spPr>
          <a:xfrm rot="16200000" flipH="1">
            <a:off x="6381098" y="629128"/>
            <a:ext cx="154159" cy="475137"/>
          </a:xfrm>
          <a:prstGeom prst="leftBrace">
            <a:avLst>
              <a:gd name="adj1" fmla="val 146333"/>
              <a:gd name="adj2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latin typeface="Corbel" panose="020B0503020204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B61284E-6AF8-D710-58DB-4B8100602835}"/>
              </a:ext>
            </a:extLst>
          </p:cNvPr>
          <p:cNvSpPr/>
          <p:nvPr/>
        </p:nvSpPr>
        <p:spPr>
          <a:xfrm>
            <a:off x="7238902" y="489116"/>
            <a:ext cx="75052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255ED3"/>
                </a:solidFill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context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E485E66-FB07-F2F4-F982-8FE68973C452}"/>
              </a:ext>
            </a:extLst>
          </p:cNvPr>
          <p:cNvSpPr/>
          <p:nvPr/>
        </p:nvSpPr>
        <p:spPr>
          <a:xfrm>
            <a:off x="6177767" y="324658"/>
            <a:ext cx="56618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255ED3"/>
                </a:solidFill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next </a:t>
            </a:r>
            <a:br>
              <a:rPr lang="en-US" dirty="0">
                <a:solidFill>
                  <a:srgbClr val="255ED3"/>
                </a:solidFill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dirty="0">
                <a:solidFill>
                  <a:srgbClr val="255ED3"/>
                </a:solidFill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word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Content Placeholder 2">
                <a:extLst>
                  <a:ext uri="{FF2B5EF4-FFF2-40B4-BE49-F238E27FC236}">
                    <a16:creationId xmlns:a16="http://schemas.microsoft.com/office/drawing/2014/main" id="{3828CFE7-3C8C-CDD7-7798-759AA83BA66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691087" y="814735"/>
                <a:ext cx="3074083" cy="86938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L="457200" marR="0" lvl="0" indent="-3429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800"/>
                  <a:buFont typeface="Corbel"/>
                  <a:buChar char="●"/>
                  <a:defRPr sz="1800" b="0" i="0" u="none" strike="noStrike" cap="none">
                    <a:solidFill>
                      <a:schemeClr val="dk2"/>
                    </a:solidFill>
                    <a:latin typeface="Corbel"/>
                    <a:ea typeface="Corbel"/>
                    <a:cs typeface="Corbel"/>
                    <a:sym typeface="Corbel"/>
                  </a:defRPr>
                </a:lvl1pPr>
                <a:lvl2pPr marL="914400" marR="0" lvl="1" indent="-3175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400"/>
                  <a:buFont typeface="Corbel"/>
                  <a:buChar char="○"/>
                  <a:defRPr sz="1400" b="0" i="0" u="none" strike="noStrike" cap="none">
                    <a:solidFill>
                      <a:schemeClr val="dk2"/>
                    </a:solidFill>
                    <a:latin typeface="Corbel"/>
                    <a:ea typeface="Corbel"/>
                    <a:cs typeface="Corbel"/>
                    <a:sym typeface="Corbel"/>
                  </a:defRPr>
                </a:lvl2pPr>
                <a:lvl3pPr marL="1371600" marR="0" lvl="2" indent="-3175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400"/>
                  <a:buFont typeface="Corbel"/>
                  <a:buChar char="■"/>
                  <a:defRPr sz="1400" b="0" i="0" u="none" strike="noStrike" cap="none">
                    <a:solidFill>
                      <a:schemeClr val="dk2"/>
                    </a:solidFill>
                    <a:latin typeface="Corbel"/>
                    <a:ea typeface="Corbel"/>
                    <a:cs typeface="Corbel"/>
                    <a:sym typeface="Corbel"/>
                  </a:defRPr>
                </a:lvl3pPr>
                <a:lvl4pPr marL="1828800" marR="0" lvl="3" indent="-3175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400"/>
                  <a:buFont typeface="Corbel"/>
                  <a:buChar char="●"/>
                  <a:defRPr sz="1400" b="0" i="0" u="none" strike="noStrike" cap="none">
                    <a:solidFill>
                      <a:schemeClr val="dk2"/>
                    </a:solidFill>
                    <a:latin typeface="Corbel"/>
                    <a:ea typeface="Corbel"/>
                    <a:cs typeface="Corbel"/>
                    <a:sym typeface="Corbel"/>
                  </a:defRPr>
                </a:lvl4pPr>
                <a:lvl5pPr marL="2286000" marR="0" lvl="4" indent="-3175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400"/>
                  <a:buFont typeface="Corbel"/>
                  <a:buChar char="○"/>
                  <a:defRPr sz="1400" b="0" i="0" u="none" strike="noStrike" cap="none">
                    <a:solidFill>
                      <a:schemeClr val="dk2"/>
                    </a:solidFill>
                    <a:latin typeface="Corbel"/>
                    <a:ea typeface="Corbel"/>
                    <a:cs typeface="Corbel"/>
                    <a:sym typeface="Corbel"/>
                  </a:defRPr>
                </a:lvl5pPr>
                <a:lvl6pPr marL="2743200" marR="0" lvl="5" indent="-3175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400"/>
                  <a:buFont typeface="Corbel"/>
                  <a:buChar char="■"/>
                  <a:defRPr sz="1400" b="0" i="0" u="none" strike="noStrike" cap="none">
                    <a:solidFill>
                      <a:schemeClr val="dk2"/>
                    </a:solidFill>
                    <a:latin typeface="Corbel"/>
                    <a:ea typeface="Corbel"/>
                    <a:cs typeface="Corbel"/>
                    <a:sym typeface="Corbel"/>
                  </a:defRPr>
                </a:lvl6pPr>
                <a:lvl7pPr marL="3200400" marR="0" lvl="6" indent="-3175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400"/>
                  <a:buFont typeface="Corbel"/>
                  <a:buChar char="●"/>
                  <a:defRPr sz="1400" b="0" i="0" u="none" strike="noStrike" cap="none">
                    <a:solidFill>
                      <a:schemeClr val="dk2"/>
                    </a:solidFill>
                    <a:latin typeface="Corbel"/>
                    <a:ea typeface="Corbel"/>
                    <a:cs typeface="Corbel"/>
                    <a:sym typeface="Corbel"/>
                  </a:defRPr>
                </a:lvl7pPr>
                <a:lvl8pPr marL="3657600" marR="0" lvl="7" indent="-3175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400"/>
                  <a:buFont typeface="Corbel"/>
                  <a:buChar char="○"/>
                  <a:defRPr sz="1400" b="0" i="0" u="none" strike="noStrike" cap="none">
                    <a:solidFill>
                      <a:schemeClr val="dk2"/>
                    </a:solidFill>
                    <a:latin typeface="Corbel"/>
                    <a:ea typeface="Corbel"/>
                    <a:cs typeface="Corbel"/>
                    <a:sym typeface="Corbel"/>
                  </a:defRPr>
                </a:lvl8pPr>
                <a:lvl9pPr marL="4114800" marR="0" lvl="8" indent="-3175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400"/>
                  <a:buFont typeface="Corbel"/>
                  <a:buChar char="■"/>
                  <a:defRPr sz="1400" b="0" i="0" u="none" strike="noStrike" cap="none">
                    <a:solidFill>
                      <a:schemeClr val="dk2"/>
                    </a:solidFill>
                    <a:latin typeface="Corbel"/>
                    <a:ea typeface="Corbel"/>
                    <a:cs typeface="Corbel"/>
                    <a:sym typeface="Corbel"/>
                  </a:defRPr>
                </a:lvl9pPr>
              </a:lstStyle>
              <a:p>
                <a:pPr marL="0" indent="0" algn="ctr">
                  <a:buFont typeface="Corbel"/>
                  <a:buNone/>
                </a:pPr>
                <a:r>
                  <a:rPr lang="en-US" sz="2800" dirty="0">
                    <a:solidFill>
                      <a:schemeClr val="tx1"/>
                    </a:solidFill>
                  </a:rPr>
                  <a:t>   </a:t>
                </a:r>
                <a:r>
                  <a:rPr lang="en-US" sz="2800" b="1" dirty="0">
                    <a:solidFill>
                      <a:schemeClr val="tx1"/>
                    </a:solidFill>
                  </a:rPr>
                  <a:t>P</a:t>
                </a:r>
                <a:r>
                  <a:rPr lang="en-US" sz="2800" dirty="0">
                    <a:solidFill>
                      <a:schemeClr val="tx1"/>
                    </a:solidFill>
                  </a:rPr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sz="2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en-US" sz="2800" dirty="0">
                    <a:solidFill>
                      <a:schemeClr val="tx1"/>
                    </a:solidFill>
                  </a:rPr>
                  <a:t>|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sz="2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800" dirty="0">
                    <a:solidFill>
                      <a:schemeClr val="tx1"/>
                    </a:solidFill>
                  </a:rPr>
                  <a:t>, </a:t>
                </a:r>
                <a14:m>
                  <m:oMath xmlns:m="http://schemas.openxmlformats.org/officeDocument/2006/math">
                    <m:r>
                      <a:rPr lang="en-US" sz="28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…</m:t>
                    </m:r>
                  </m:oMath>
                </a14:m>
                <a:r>
                  <a:rPr lang="en-US" sz="2800" dirty="0">
                    <a:solidFill>
                      <a:schemeClr val="tx1"/>
                    </a:solidFill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sz="2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sz="2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sub>
                    </m:sSub>
                  </m:oMath>
                </a14:m>
                <a:r>
                  <a:rPr lang="en-US" sz="2800" dirty="0">
                    <a:solidFill>
                      <a:schemeClr val="tx1"/>
                    </a:solidFill>
                  </a:rPr>
                  <a:t>)</a:t>
                </a:r>
              </a:p>
            </p:txBody>
          </p:sp>
        </mc:Choice>
        <mc:Fallback xmlns="">
          <p:sp>
            <p:nvSpPr>
              <p:cNvPr id="14" name="Content Placeholder 2">
                <a:extLst>
                  <a:ext uri="{FF2B5EF4-FFF2-40B4-BE49-F238E27FC236}">
                    <a16:creationId xmlns:a16="http://schemas.microsoft.com/office/drawing/2014/main" id="{1DDB71DD-FC7F-DFB1-A637-3C137D2F73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91087" y="814735"/>
                <a:ext cx="3074083" cy="869387"/>
              </a:xfrm>
              <a:prstGeom prst="rect">
                <a:avLst/>
              </a:prstGeom>
              <a:blipFill>
                <a:blip r:embed="rId5"/>
                <a:stretch>
                  <a:fillRect r="-246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245310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8FCCE1-CFDA-CA91-D17D-4DEBEDD486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AFFAC1-11CD-6700-4689-398C78D5DE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Recap 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43AF1B-E623-FE63-51BC-C2AAB3BD391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Language Models (LM):</a:t>
            </a:r>
            <a:r>
              <a:rPr lang="en-US" dirty="0">
                <a:solidFill>
                  <a:schemeClr val="tx1"/>
                </a:solidFill>
              </a:rPr>
              <a:t> distributions over language 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rgbClr val="C00000"/>
                </a:solidFill>
              </a:rPr>
              <a:t>N-gram:</a:t>
            </a:r>
            <a:r>
              <a:rPr lang="en-US" dirty="0">
                <a:solidFill>
                  <a:schemeClr val="tx1"/>
                </a:solidFill>
              </a:rPr>
              <a:t> language modeling via counting 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rgbClr val="C00000"/>
                </a:solidFill>
              </a:rPr>
              <a:t>Challenge </a:t>
            </a:r>
            <a:r>
              <a:rPr lang="en-US" dirty="0">
                <a:solidFill>
                  <a:schemeClr val="tx1"/>
                </a:solidFill>
              </a:rPr>
              <a:t>with </a:t>
            </a:r>
            <a:r>
              <a:rPr lang="en-US" dirty="0">
                <a:solidFill>
                  <a:srgbClr val="C00000"/>
                </a:solidFill>
              </a:rPr>
              <a:t>large</a:t>
            </a:r>
            <a:r>
              <a:rPr lang="en-US" dirty="0">
                <a:solidFill>
                  <a:schemeClr val="tx1"/>
                </a:solidFill>
              </a:rPr>
              <a:t> N’s: </a:t>
            </a:r>
            <a:r>
              <a:rPr lang="en-US" dirty="0">
                <a:solidFill>
                  <a:srgbClr val="C00000"/>
                </a:solidFill>
              </a:rPr>
              <a:t>sparsity</a:t>
            </a:r>
            <a:r>
              <a:rPr lang="en-US" dirty="0">
                <a:solidFill>
                  <a:schemeClr val="tx1"/>
                </a:solidFill>
              </a:rPr>
              <a:t> problem — many zero counts/probs. </a:t>
            </a:r>
          </a:p>
          <a:p>
            <a:r>
              <a:rPr lang="en-US" dirty="0">
                <a:solidFill>
                  <a:srgbClr val="C00000"/>
                </a:solidFill>
              </a:rPr>
              <a:t>Challenge</a:t>
            </a:r>
            <a:r>
              <a:rPr lang="en-US" dirty="0">
                <a:solidFill>
                  <a:schemeClr val="tx1"/>
                </a:solidFill>
              </a:rPr>
              <a:t> with </a:t>
            </a:r>
            <a:r>
              <a:rPr lang="en-US" dirty="0">
                <a:solidFill>
                  <a:srgbClr val="C00000"/>
                </a:solidFill>
              </a:rPr>
              <a:t>small</a:t>
            </a:r>
            <a:r>
              <a:rPr lang="en-US" dirty="0">
                <a:solidFill>
                  <a:schemeClr val="tx1"/>
                </a:solidFill>
              </a:rPr>
              <a:t> N’s: not very informative and lack of long-range dependencies. </a:t>
            </a:r>
          </a:p>
          <a:p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8644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4">
          <a:extLst>
            <a:ext uri="{FF2B5EF4-FFF2-40B4-BE49-F238E27FC236}">
              <a16:creationId xmlns:a16="http://schemas.microsoft.com/office/drawing/2014/main" id="{4BF76876-474F-CEB7-7ADA-EF08262607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47">
            <a:extLst>
              <a:ext uri="{FF2B5EF4-FFF2-40B4-BE49-F238E27FC236}">
                <a16:creationId xmlns:a16="http://schemas.microsoft.com/office/drawing/2014/main" id="{F2BC8709-6BF8-D18B-681C-CF4D7E3CCD3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From Counting (N-Gram) to Neural Models</a:t>
            </a:r>
            <a:endParaRPr dirty="0"/>
          </a:p>
        </p:txBody>
      </p:sp>
      <p:sp>
        <p:nvSpPr>
          <p:cNvPr id="286" name="Google Shape;286;p47">
            <a:extLst>
              <a:ext uri="{FF2B5EF4-FFF2-40B4-BE49-F238E27FC236}">
                <a16:creationId xmlns:a16="http://schemas.microsoft.com/office/drawing/2014/main" id="{482308D0-EABD-8F37-E282-C95BB4314A8F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25000" lnSpcReduction="20000"/>
          </a:bodyPr>
          <a:lstStyle/>
          <a:p>
            <a:pPr marL="457200" indent="-342900">
              <a:spcBef>
                <a:spcPts val="0"/>
              </a:spcBef>
              <a:buSzPts val="1800"/>
              <a:buFont typeface="Arial" panose="020B0604020202020204" pitchFamily="34" charset="0"/>
              <a:buChar char="●"/>
            </a:pPr>
            <a:r>
              <a:rPr lang="en" dirty="0"/>
              <a:t>Probabilistic n-gram models of text generation </a:t>
            </a:r>
            <a:r>
              <a:rPr lang="en" sz="1400" dirty="0">
                <a:solidFill>
                  <a:schemeClr val="bg1">
                    <a:lumMod val="50000"/>
                  </a:schemeClr>
                </a:solidFill>
              </a:rPr>
              <a:t>[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Jelinek+ 1980’s, …]</a:t>
            </a:r>
            <a:endParaRPr lang="en" dirty="0"/>
          </a:p>
          <a:p>
            <a:pPr marL="914400" lvl="1" indent="-342900">
              <a:spcBef>
                <a:spcPts val="0"/>
              </a:spcBef>
              <a:buSzPts val="1800"/>
              <a:buChar char="●"/>
            </a:pPr>
            <a:r>
              <a:rPr lang="en" dirty="0"/>
              <a:t>Applications: Speech Recognition, Machine Translation</a:t>
            </a:r>
            <a:br>
              <a:rPr lang="en" dirty="0"/>
            </a:br>
            <a:endParaRPr lang="en" dirty="0"/>
          </a:p>
          <a:p>
            <a:pPr marL="457200" indent="-342900">
              <a:spcBef>
                <a:spcPts val="0"/>
              </a:spcBef>
              <a:buSzPts val="1800"/>
              <a:buChar char="●"/>
            </a:pPr>
            <a:r>
              <a:rPr lang="en" dirty="0"/>
              <a:t>“Shallow” statistical/neural language models (2000’s) </a:t>
            </a:r>
            <a:r>
              <a:rPr lang="en" sz="1400" dirty="0">
                <a:solidFill>
                  <a:schemeClr val="bg1">
                    <a:lumMod val="50000"/>
                  </a:schemeClr>
                </a:solidFill>
              </a:rPr>
              <a:t>[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</a:rPr>
              <a:t>Bengio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+ 1999 &amp; 2001, …]</a:t>
            </a:r>
            <a:endParaRPr lang="en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00E99D28-53B7-EE22-8F37-9E9D8AB053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7903" y="2617190"/>
            <a:ext cx="5642681" cy="2150073"/>
          </a:xfrm>
          <a:prstGeom prst="rect">
            <a:avLst/>
          </a:prstGeom>
        </p:spPr>
      </p:pic>
      <p:sp>
        <p:nvSpPr>
          <p:cNvPr id="7" name="Google Shape;312;p51">
            <a:extLst>
              <a:ext uri="{FF2B5EF4-FFF2-40B4-BE49-F238E27FC236}">
                <a16:creationId xmlns:a16="http://schemas.microsoft.com/office/drawing/2014/main" id="{68DA4916-E5D7-9DD6-71B3-7309EAB85428}"/>
              </a:ext>
            </a:extLst>
          </p:cNvPr>
          <p:cNvSpPr txBox="1"/>
          <p:nvPr/>
        </p:nvSpPr>
        <p:spPr>
          <a:xfrm>
            <a:off x="573456" y="2974115"/>
            <a:ext cx="14748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err="1">
                <a:latin typeface="Corbel" panose="020B0503020204020204" pitchFamily="34" charset="0"/>
                <a:ea typeface="Source Sans Pro"/>
                <a:cs typeface="Source Sans Pro"/>
                <a:sym typeface="Source Sans Pro"/>
              </a:rPr>
              <a:t>NeurIPS</a:t>
            </a:r>
            <a:r>
              <a:rPr lang="en" dirty="0">
                <a:latin typeface="Corbel" panose="020B0503020204020204" pitchFamily="34" charset="0"/>
                <a:ea typeface="Source Sans Pro"/>
                <a:cs typeface="Source Sans Pro"/>
                <a:sym typeface="Source Sans Pro"/>
              </a:rPr>
              <a:t> 2000</a:t>
            </a:r>
            <a:endParaRPr dirty="0">
              <a:latin typeface="Corbel" panose="020B0503020204020204" pitchFamily="34" charset="0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9662C06-794D-369D-9C3B-1BF16D47A5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B4E53-BCCB-BE4E-A28A-722B6992CCD5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55426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CFF131-936E-20AB-C130-1498E5355F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C72EB0-8AFB-5B4E-BEA0-5DD236DD6D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 Fixed-Window Neural LM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BB88D9CD-65A6-2399-2197-878D3B0A974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Given the embeddings of the context, predict the word on the right side. </a:t>
            </a:r>
          </a:p>
          <a:p>
            <a:pPr lvl="1"/>
            <a:r>
              <a:rPr lang="en-US" dirty="0"/>
              <a:t>Dropping the right context for simplicity -- not a fundamental limitation. </a:t>
            </a:r>
          </a:p>
          <a:p>
            <a:endParaRPr lang="en-US" dirty="0"/>
          </a:p>
        </p:txBody>
      </p:sp>
      <p:sp>
        <p:nvSpPr>
          <p:cNvPr id="11" name="object 8">
            <a:extLst>
              <a:ext uri="{FF2B5EF4-FFF2-40B4-BE49-F238E27FC236}">
                <a16:creationId xmlns:a16="http://schemas.microsoft.com/office/drawing/2014/main" id="{B91A659D-0B08-C05E-31F0-0166AF4A2D2B}"/>
              </a:ext>
            </a:extLst>
          </p:cNvPr>
          <p:cNvSpPr txBox="1"/>
          <p:nvPr/>
        </p:nvSpPr>
        <p:spPr>
          <a:xfrm>
            <a:off x="5671649" y="4079634"/>
            <a:ext cx="725805" cy="253435"/>
          </a:xfrm>
          <a:prstGeom prst="rect">
            <a:avLst/>
          </a:prstGeom>
          <a:solidFill>
            <a:srgbClr val="E44949"/>
          </a:solidFill>
        </p:spPr>
        <p:txBody>
          <a:bodyPr vert="horz" wrap="square" lIns="0" tIns="22384" rIns="0" bIns="0" rtlCol="0">
            <a:spAutoFit/>
          </a:bodyPr>
          <a:lstStyle/>
          <a:p>
            <a:pPr marL="212884">
              <a:spcBef>
                <a:spcPts val="176"/>
              </a:spcBef>
            </a:pPr>
            <a:r>
              <a:rPr sz="1500" spc="-11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into</a:t>
            </a:r>
            <a:endParaRPr sz="1500" dirty="0">
              <a:latin typeface="Corbel" panose="020B0503020204020204" pitchFamily="34" charset="0"/>
              <a:ea typeface="Tahoma" panose="020B0604030504040204" pitchFamily="34" charset="0"/>
              <a:cs typeface="Calibri"/>
            </a:endParaRPr>
          </a:p>
        </p:txBody>
      </p:sp>
      <p:sp>
        <p:nvSpPr>
          <p:cNvPr id="12" name="object 9">
            <a:extLst>
              <a:ext uri="{FF2B5EF4-FFF2-40B4-BE49-F238E27FC236}">
                <a16:creationId xmlns:a16="http://schemas.microsoft.com/office/drawing/2014/main" id="{261C896C-DADB-30AD-3A30-74461F2923A1}"/>
              </a:ext>
            </a:extLst>
          </p:cNvPr>
          <p:cNvSpPr txBox="1"/>
          <p:nvPr/>
        </p:nvSpPr>
        <p:spPr>
          <a:xfrm>
            <a:off x="4753305" y="4073918"/>
            <a:ext cx="731520" cy="252473"/>
          </a:xfrm>
          <a:prstGeom prst="rect">
            <a:avLst/>
          </a:prstGeom>
          <a:solidFill>
            <a:srgbClr val="FFACF8"/>
          </a:solidFill>
        </p:spPr>
        <p:txBody>
          <a:bodyPr vert="horz" wrap="square" lIns="0" tIns="21431" rIns="0" bIns="0" rtlCol="0">
            <a:spAutoFit/>
          </a:bodyPr>
          <a:lstStyle/>
          <a:p>
            <a:pPr marL="68104">
              <a:spcBef>
                <a:spcPts val="169"/>
              </a:spcBef>
            </a:pPr>
            <a:r>
              <a:rPr sz="1500" spc="-4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turning</a:t>
            </a:r>
            <a:endParaRPr sz="1500" dirty="0">
              <a:latin typeface="Corbel" panose="020B0503020204020204" pitchFamily="34" charset="0"/>
              <a:ea typeface="Tahoma" panose="020B0604030504040204" pitchFamily="34" charset="0"/>
              <a:cs typeface="Calibri"/>
            </a:endParaRPr>
          </a:p>
        </p:txBody>
      </p:sp>
      <p:sp>
        <p:nvSpPr>
          <p:cNvPr id="13" name="object 10">
            <a:extLst>
              <a:ext uri="{FF2B5EF4-FFF2-40B4-BE49-F238E27FC236}">
                <a16:creationId xmlns:a16="http://schemas.microsoft.com/office/drawing/2014/main" id="{2187E32F-96FE-8AC8-1FF4-E771AC7E9BA4}"/>
              </a:ext>
            </a:extLst>
          </p:cNvPr>
          <p:cNvSpPr txBox="1"/>
          <p:nvPr/>
        </p:nvSpPr>
        <p:spPr>
          <a:xfrm>
            <a:off x="3787470" y="4073918"/>
            <a:ext cx="862965" cy="252473"/>
          </a:xfrm>
          <a:prstGeom prst="rect">
            <a:avLst/>
          </a:prstGeom>
          <a:solidFill>
            <a:srgbClr val="FFACF8"/>
          </a:solidFill>
        </p:spPr>
        <p:txBody>
          <a:bodyPr vert="horz" wrap="square" lIns="0" tIns="21431" rIns="0" bIns="0" rtlCol="0">
            <a:spAutoFit/>
          </a:bodyPr>
          <a:lstStyle/>
          <a:p>
            <a:pPr marL="68104">
              <a:spcBef>
                <a:spcPts val="169"/>
              </a:spcBef>
            </a:pPr>
            <a:r>
              <a:rPr sz="1500" spc="-4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problems</a:t>
            </a:r>
            <a:endParaRPr sz="1500" dirty="0">
              <a:latin typeface="Corbel" panose="020B0503020204020204" pitchFamily="34" charset="0"/>
              <a:ea typeface="Tahoma" panose="020B0604030504040204" pitchFamily="34" charset="0"/>
              <a:cs typeface="Calibri"/>
            </a:endParaRPr>
          </a:p>
        </p:txBody>
      </p:sp>
      <p:sp>
        <p:nvSpPr>
          <p:cNvPr id="14" name="object 11">
            <a:extLst>
              <a:ext uri="{FF2B5EF4-FFF2-40B4-BE49-F238E27FC236}">
                <a16:creationId xmlns:a16="http://schemas.microsoft.com/office/drawing/2014/main" id="{206AA06A-28ED-6A5C-DE31-6CC6D30F35E8}"/>
              </a:ext>
            </a:extLst>
          </p:cNvPr>
          <p:cNvSpPr txBox="1"/>
          <p:nvPr/>
        </p:nvSpPr>
        <p:spPr>
          <a:xfrm>
            <a:off x="3028632" y="4085347"/>
            <a:ext cx="600590" cy="252473"/>
          </a:xfrm>
          <a:prstGeom prst="rect">
            <a:avLst/>
          </a:prstGeom>
          <a:solidFill>
            <a:srgbClr val="FFACF8"/>
          </a:solidFill>
        </p:spPr>
        <p:txBody>
          <a:bodyPr vert="horz" wrap="square" lIns="0" tIns="21431" rIns="0" bIns="0" rtlCol="0">
            <a:spAutoFit/>
          </a:bodyPr>
          <a:lstStyle/>
          <a:p>
            <a:pPr marL="68104" algn="ctr">
              <a:spcBef>
                <a:spcPts val="169"/>
              </a:spcBef>
            </a:pPr>
            <a:r>
              <a:rPr lang="en-US" sz="1500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our</a:t>
            </a:r>
            <a:endParaRPr sz="1500" dirty="0">
              <a:latin typeface="Corbel" panose="020B0503020204020204" pitchFamily="34" charset="0"/>
              <a:ea typeface="Tahoma" panose="020B0604030504040204" pitchFamily="34" charset="0"/>
              <a:cs typeface="Calibri"/>
            </a:endParaRPr>
          </a:p>
        </p:txBody>
      </p:sp>
      <p:cxnSp>
        <p:nvCxnSpPr>
          <p:cNvPr id="20" name="Curved Connector 19">
            <a:extLst>
              <a:ext uri="{FF2B5EF4-FFF2-40B4-BE49-F238E27FC236}">
                <a16:creationId xmlns:a16="http://schemas.microsoft.com/office/drawing/2014/main" id="{6D4C6A7E-BC44-FA8C-6A9D-D180A49D3D91}"/>
              </a:ext>
            </a:extLst>
          </p:cNvPr>
          <p:cNvCxnSpPr>
            <a:stCxn id="11" idx="0"/>
            <a:endCxn id="13" idx="0"/>
          </p:cNvCxnSpPr>
          <p:nvPr/>
        </p:nvCxnSpPr>
        <p:spPr>
          <a:xfrm rot="16200000" flipV="1">
            <a:off x="5123895" y="3168976"/>
            <a:ext cx="5716" cy="1815599"/>
          </a:xfrm>
          <a:prstGeom prst="curvedConnector3">
            <a:avLst>
              <a:gd name="adj1" fmla="val 9123216"/>
            </a:avLst>
          </a:prstGeom>
          <a:ln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urved Connector 22">
            <a:extLst>
              <a:ext uri="{FF2B5EF4-FFF2-40B4-BE49-F238E27FC236}">
                <a16:creationId xmlns:a16="http://schemas.microsoft.com/office/drawing/2014/main" id="{FB7D99C4-B913-D019-2B2D-59C6F0F5D44B}"/>
              </a:ext>
            </a:extLst>
          </p:cNvPr>
          <p:cNvCxnSpPr>
            <a:cxnSpLocks/>
            <a:stCxn id="11" idx="0"/>
            <a:endCxn id="12" idx="0"/>
          </p:cNvCxnSpPr>
          <p:nvPr/>
        </p:nvCxnSpPr>
        <p:spPr>
          <a:xfrm rot="16200000" flipV="1">
            <a:off x="5573951" y="3619032"/>
            <a:ext cx="5716" cy="915487"/>
          </a:xfrm>
          <a:prstGeom prst="curvedConnector3">
            <a:avLst>
              <a:gd name="adj1" fmla="val 4099300"/>
            </a:avLst>
          </a:prstGeom>
          <a:ln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object 11">
            <a:extLst>
              <a:ext uri="{FF2B5EF4-FFF2-40B4-BE49-F238E27FC236}">
                <a16:creationId xmlns:a16="http://schemas.microsoft.com/office/drawing/2014/main" id="{CA162769-057B-1C48-EFE6-18E130295CB7}"/>
              </a:ext>
            </a:extLst>
          </p:cNvPr>
          <p:cNvSpPr txBox="1"/>
          <p:nvPr/>
        </p:nvSpPr>
        <p:spPr>
          <a:xfrm>
            <a:off x="2245162" y="4085347"/>
            <a:ext cx="600590" cy="252473"/>
          </a:xfrm>
          <a:prstGeom prst="rect">
            <a:avLst/>
          </a:prstGeom>
          <a:solidFill>
            <a:srgbClr val="FFACF8"/>
          </a:solidFill>
        </p:spPr>
        <p:txBody>
          <a:bodyPr vert="horz" wrap="square" lIns="0" tIns="21431" rIns="0" bIns="0" rtlCol="0">
            <a:spAutoFit/>
          </a:bodyPr>
          <a:lstStyle/>
          <a:p>
            <a:pPr marL="68104" algn="ctr">
              <a:spcBef>
                <a:spcPts val="169"/>
              </a:spcBef>
            </a:pPr>
            <a:r>
              <a:rPr lang="en-US" sz="1500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and</a:t>
            </a:r>
            <a:endParaRPr sz="1500" dirty="0">
              <a:latin typeface="Corbel" panose="020B0503020204020204" pitchFamily="34" charset="0"/>
              <a:ea typeface="Tahoma" panose="020B0604030504040204" pitchFamily="34" charset="0"/>
              <a:cs typeface="Calibri"/>
            </a:endParaRPr>
          </a:p>
        </p:txBody>
      </p:sp>
      <p:cxnSp>
        <p:nvCxnSpPr>
          <p:cNvPr id="26" name="Curved Connector 25">
            <a:extLst>
              <a:ext uri="{FF2B5EF4-FFF2-40B4-BE49-F238E27FC236}">
                <a16:creationId xmlns:a16="http://schemas.microsoft.com/office/drawing/2014/main" id="{1AB66CB1-286E-931B-8DC7-D13238AF5FFB}"/>
              </a:ext>
            </a:extLst>
          </p:cNvPr>
          <p:cNvCxnSpPr>
            <a:cxnSpLocks/>
            <a:stCxn id="11" idx="0"/>
            <a:endCxn id="14" idx="0"/>
          </p:cNvCxnSpPr>
          <p:nvPr/>
        </p:nvCxnSpPr>
        <p:spPr>
          <a:xfrm rot="16200000" flipH="1" flipV="1">
            <a:off x="4678883" y="2729677"/>
            <a:ext cx="5713" cy="2705625"/>
          </a:xfrm>
          <a:prstGeom prst="curvedConnector3">
            <a:avLst>
              <a:gd name="adj1" fmla="val -10860949"/>
            </a:avLst>
          </a:prstGeom>
          <a:ln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urved Connector 29">
            <a:extLst>
              <a:ext uri="{FF2B5EF4-FFF2-40B4-BE49-F238E27FC236}">
                <a16:creationId xmlns:a16="http://schemas.microsoft.com/office/drawing/2014/main" id="{80424682-4508-63DB-50BC-1F25AB14BD24}"/>
              </a:ext>
            </a:extLst>
          </p:cNvPr>
          <p:cNvCxnSpPr>
            <a:cxnSpLocks/>
            <a:stCxn id="11" idx="0"/>
            <a:endCxn id="25" idx="0"/>
          </p:cNvCxnSpPr>
          <p:nvPr/>
        </p:nvCxnSpPr>
        <p:spPr>
          <a:xfrm rot="16200000" flipH="1" flipV="1">
            <a:off x="4287148" y="2337942"/>
            <a:ext cx="5713" cy="3489095"/>
          </a:xfrm>
          <a:prstGeom prst="curvedConnector3">
            <a:avLst>
              <a:gd name="adj1" fmla="val -12385279"/>
            </a:avLst>
          </a:prstGeom>
          <a:ln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object 13">
            <a:extLst>
              <a:ext uri="{FF2B5EF4-FFF2-40B4-BE49-F238E27FC236}">
                <a16:creationId xmlns:a16="http://schemas.microsoft.com/office/drawing/2014/main" id="{3AF2AF9B-61BD-2CF4-65A8-EA0D023CF2E9}"/>
              </a:ext>
            </a:extLst>
          </p:cNvPr>
          <p:cNvSpPr/>
          <p:nvPr/>
        </p:nvSpPr>
        <p:spPr>
          <a:xfrm>
            <a:off x="2310938" y="4453965"/>
            <a:ext cx="3223713" cy="91445"/>
          </a:xfrm>
          <a:custGeom>
            <a:avLst/>
            <a:gdLst/>
            <a:ahLst/>
            <a:cxnLst/>
            <a:rect l="l" t="t" r="r" b="b"/>
            <a:pathLst>
              <a:path w="2296160" h="160020">
                <a:moveTo>
                  <a:pt x="2295948" y="2"/>
                </a:moveTo>
                <a:lnTo>
                  <a:pt x="2294900" y="31146"/>
                </a:lnTo>
                <a:lnTo>
                  <a:pt x="2292042" y="56578"/>
                </a:lnTo>
                <a:lnTo>
                  <a:pt x="2287803" y="73725"/>
                </a:lnTo>
                <a:lnTo>
                  <a:pt x="2282613" y="80012"/>
                </a:lnTo>
                <a:lnTo>
                  <a:pt x="1143904" y="80010"/>
                </a:lnTo>
                <a:lnTo>
                  <a:pt x="1138713" y="86297"/>
                </a:lnTo>
                <a:lnTo>
                  <a:pt x="1134474" y="103444"/>
                </a:lnTo>
                <a:lnTo>
                  <a:pt x="1131616" y="128876"/>
                </a:lnTo>
                <a:lnTo>
                  <a:pt x="1130569" y="160020"/>
                </a:lnTo>
                <a:lnTo>
                  <a:pt x="1129520" y="128876"/>
                </a:lnTo>
                <a:lnTo>
                  <a:pt x="1126662" y="103444"/>
                </a:lnTo>
                <a:lnTo>
                  <a:pt x="1122423" y="86297"/>
                </a:lnTo>
                <a:lnTo>
                  <a:pt x="1117233" y="80010"/>
                </a:lnTo>
                <a:lnTo>
                  <a:pt x="13335" y="80010"/>
                </a:lnTo>
                <a:lnTo>
                  <a:pt x="8144" y="73722"/>
                </a:lnTo>
                <a:lnTo>
                  <a:pt x="3905" y="56575"/>
                </a:lnTo>
                <a:lnTo>
                  <a:pt x="1047" y="31143"/>
                </a:lnTo>
                <a:lnTo>
                  <a:pt x="0" y="0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050" dirty="0">
              <a:latin typeface="Corbel" panose="020B0503020204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0" name="object 15">
            <a:extLst>
              <a:ext uri="{FF2B5EF4-FFF2-40B4-BE49-F238E27FC236}">
                <a16:creationId xmlns:a16="http://schemas.microsoft.com/office/drawing/2014/main" id="{696B73F8-EABC-C93D-FC17-BD5DB19FD291}"/>
              </a:ext>
            </a:extLst>
          </p:cNvPr>
          <p:cNvSpPr txBox="1"/>
          <p:nvPr/>
        </p:nvSpPr>
        <p:spPr>
          <a:xfrm>
            <a:off x="2610193" y="4524508"/>
            <a:ext cx="4941943" cy="225383"/>
          </a:xfrm>
          <a:prstGeom prst="rect">
            <a:avLst/>
          </a:prstGeom>
        </p:spPr>
        <p:txBody>
          <a:bodyPr vert="horz" wrap="square" lIns="0" tIns="20003" rIns="0" bIns="0" rtlCol="0">
            <a:spAutoFit/>
          </a:bodyPr>
          <a:lstStyle/>
          <a:p>
            <a:pPr marL="9525" marR="3810">
              <a:lnSpc>
                <a:spcPts val="1583"/>
              </a:lnSpc>
              <a:spcBef>
                <a:spcPts val="158"/>
              </a:spcBef>
              <a:tabLst>
                <a:tab pos="1689259" algn="l"/>
                <a:tab pos="2656046" algn="l"/>
              </a:tabLst>
            </a:pPr>
            <a:r>
              <a:rPr lang="en-US" sz="1350" spc="-11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     </a:t>
            </a:r>
            <a:r>
              <a:rPr sz="1350" spc="-11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context</a:t>
            </a:r>
            <a:r>
              <a:rPr sz="1350" spc="8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 </a:t>
            </a:r>
            <a:r>
              <a:rPr sz="1350" spc="-8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words</a:t>
            </a:r>
            <a:r>
              <a:rPr lang="en-US" sz="1350" spc="-8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 </a:t>
            </a:r>
            <a:r>
              <a:rPr lang="en-US" sz="1350" spc="-4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in</a:t>
            </a:r>
            <a:r>
              <a:rPr lang="en-US" sz="1350" spc="8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 </a:t>
            </a:r>
            <a:r>
              <a:rPr lang="en-US" sz="1350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window</a:t>
            </a:r>
            <a:r>
              <a:rPr lang="en-US" sz="1350" spc="4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 </a:t>
            </a:r>
            <a:r>
              <a:rPr lang="en-US" sz="1350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of</a:t>
            </a:r>
            <a:r>
              <a:rPr lang="en-US" sz="1350" spc="4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 </a:t>
            </a:r>
            <a:r>
              <a:rPr lang="en-US" sz="1350" spc="-11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size</a:t>
            </a:r>
            <a:r>
              <a:rPr lang="en-US" sz="1350" spc="11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 4</a:t>
            </a:r>
            <a:r>
              <a:rPr lang="en-US" sz="1350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 </a:t>
            </a:r>
            <a:r>
              <a:rPr sz="1350" spc="-8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	</a:t>
            </a:r>
            <a:r>
              <a:rPr lang="en-US" sz="1350" spc="-8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    </a:t>
            </a:r>
            <a:r>
              <a:rPr sz="2025" spc="11" baseline="1543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 </a:t>
            </a:r>
            <a:r>
              <a:rPr lang="en-US" sz="2025" spc="11" baseline="1543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    target </a:t>
            </a:r>
            <a:r>
              <a:rPr lang="en-US" sz="2025" spc="-17" baseline="1543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word</a:t>
            </a:r>
          </a:p>
        </p:txBody>
      </p:sp>
      <p:sp>
        <p:nvSpPr>
          <p:cNvPr id="41" name="object 16">
            <a:extLst>
              <a:ext uri="{FF2B5EF4-FFF2-40B4-BE49-F238E27FC236}">
                <a16:creationId xmlns:a16="http://schemas.microsoft.com/office/drawing/2014/main" id="{2CD4601C-7D5E-B21B-A6AA-BAC96F4934AA}"/>
              </a:ext>
            </a:extLst>
          </p:cNvPr>
          <p:cNvSpPr/>
          <p:nvPr/>
        </p:nvSpPr>
        <p:spPr>
          <a:xfrm>
            <a:off x="5734511" y="4465393"/>
            <a:ext cx="600075" cy="91445"/>
          </a:xfrm>
          <a:custGeom>
            <a:avLst/>
            <a:gdLst/>
            <a:ahLst/>
            <a:cxnLst/>
            <a:rect l="l" t="t" r="r" b="b"/>
            <a:pathLst>
              <a:path w="800100" h="152400">
                <a:moveTo>
                  <a:pt x="800105" y="0"/>
                </a:moveTo>
                <a:lnTo>
                  <a:pt x="799106" y="29660"/>
                </a:lnTo>
                <a:lnTo>
                  <a:pt x="796385" y="53881"/>
                </a:lnTo>
                <a:lnTo>
                  <a:pt x="792348" y="70211"/>
                </a:lnTo>
                <a:lnTo>
                  <a:pt x="787405" y="76200"/>
                </a:lnTo>
                <a:lnTo>
                  <a:pt x="406686" y="76200"/>
                </a:lnTo>
                <a:lnTo>
                  <a:pt x="401743" y="82188"/>
                </a:lnTo>
                <a:lnTo>
                  <a:pt x="397706" y="98518"/>
                </a:lnTo>
                <a:lnTo>
                  <a:pt x="394985" y="122739"/>
                </a:lnTo>
                <a:lnTo>
                  <a:pt x="393987" y="152400"/>
                </a:lnTo>
                <a:lnTo>
                  <a:pt x="392988" y="122739"/>
                </a:lnTo>
                <a:lnTo>
                  <a:pt x="390267" y="98518"/>
                </a:lnTo>
                <a:lnTo>
                  <a:pt x="386230" y="82188"/>
                </a:lnTo>
                <a:lnTo>
                  <a:pt x="381287" y="76200"/>
                </a:lnTo>
                <a:lnTo>
                  <a:pt x="12699" y="76200"/>
                </a:lnTo>
                <a:lnTo>
                  <a:pt x="7756" y="70211"/>
                </a:lnTo>
                <a:lnTo>
                  <a:pt x="3719" y="53881"/>
                </a:lnTo>
                <a:lnTo>
                  <a:pt x="998" y="29660"/>
                </a:lnTo>
                <a:lnTo>
                  <a:pt x="0" y="0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050" dirty="0">
              <a:latin typeface="Corbel" panose="020B0503020204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92470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4B212A-1292-D0F0-84A8-9E433AFC6F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1A7989-842C-AF3C-CE8A-AA2F26556A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 Fixed-Window Neural LM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DB42796-9B9F-D761-8A5C-3EEE0C67DBF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Given the embeddings of the context, predict the word on the right side. </a:t>
            </a:r>
          </a:p>
          <a:p>
            <a:pPr lvl="1"/>
            <a:r>
              <a:rPr lang="en-US" dirty="0"/>
              <a:t>Dropping the right context for simplicity -- not a fundamental limitation. </a:t>
            </a:r>
          </a:p>
          <a:p>
            <a:pPr lvl="1"/>
            <a:endParaRPr lang="en-US" dirty="0"/>
          </a:p>
          <a:p>
            <a:r>
              <a:rPr lang="en-US" dirty="0"/>
              <a:t>Discard anything beyond its context window 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11" name="object 8">
            <a:extLst>
              <a:ext uri="{FF2B5EF4-FFF2-40B4-BE49-F238E27FC236}">
                <a16:creationId xmlns:a16="http://schemas.microsoft.com/office/drawing/2014/main" id="{1E0AD520-DD23-978C-A65A-FD231927B8AA}"/>
              </a:ext>
            </a:extLst>
          </p:cNvPr>
          <p:cNvSpPr txBox="1"/>
          <p:nvPr/>
        </p:nvSpPr>
        <p:spPr>
          <a:xfrm>
            <a:off x="5671649" y="4079634"/>
            <a:ext cx="725805" cy="253435"/>
          </a:xfrm>
          <a:prstGeom prst="rect">
            <a:avLst/>
          </a:prstGeom>
          <a:solidFill>
            <a:srgbClr val="E44949"/>
          </a:solidFill>
        </p:spPr>
        <p:txBody>
          <a:bodyPr vert="horz" wrap="square" lIns="0" tIns="22384" rIns="0" bIns="0" rtlCol="0">
            <a:spAutoFit/>
          </a:bodyPr>
          <a:lstStyle/>
          <a:p>
            <a:pPr marL="212884">
              <a:spcBef>
                <a:spcPts val="176"/>
              </a:spcBef>
            </a:pPr>
            <a:r>
              <a:rPr sz="1500" spc="-11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into</a:t>
            </a:r>
            <a:endParaRPr sz="1500" dirty="0">
              <a:latin typeface="Corbel" panose="020B0503020204020204" pitchFamily="34" charset="0"/>
              <a:ea typeface="Tahoma" panose="020B0604030504040204" pitchFamily="34" charset="0"/>
              <a:cs typeface="Calibri"/>
            </a:endParaRPr>
          </a:p>
        </p:txBody>
      </p:sp>
      <p:sp>
        <p:nvSpPr>
          <p:cNvPr id="12" name="object 9">
            <a:extLst>
              <a:ext uri="{FF2B5EF4-FFF2-40B4-BE49-F238E27FC236}">
                <a16:creationId xmlns:a16="http://schemas.microsoft.com/office/drawing/2014/main" id="{76991951-AD6D-5A5F-FE68-67414B3FB62F}"/>
              </a:ext>
            </a:extLst>
          </p:cNvPr>
          <p:cNvSpPr txBox="1"/>
          <p:nvPr/>
        </p:nvSpPr>
        <p:spPr>
          <a:xfrm>
            <a:off x="4814777" y="4081602"/>
            <a:ext cx="731520" cy="252473"/>
          </a:xfrm>
          <a:prstGeom prst="rect">
            <a:avLst/>
          </a:prstGeom>
          <a:solidFill>
            <a:srgbClr val="FFACF8"/>
          </a:solidFill>
        </p:spPr>
        <p:txBody>
          <a:bodyPr vert="horz" wrap="square" lIns="0" tIns="21431" rIns="0" bIns="0" rtlCol="0">
            <a:spAutoFit/>
          </a:bodyPr>
          <a:lstStyle/>
          <a:p>
            <a:pPr marL="68104">
              <a:spcBef>
                <a:spcPts val="169"/>
              </a:spcBef>
            </a:pPr>
            <a:r>
              <a:rPr sz="1500" spc="-4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turning</a:t>
            </a:r>
            <a:endParaRPr sz="1500" dirty="0">
              <a:latin typeface="Corbel" panose="020B0503020204020204" pitchFamily="34" charset="0"/>
              <a:ea typeface="Tahoma" panose="020B0604030504040204" pitchFamily="34" charset="0"/>
              <a:cs typeface="Calibri"/>
            </a:endParaRPr>
          </a:p>
        </p:txBody>
      </p:sp>
      <p:sp>
        <p:nvSpPr>
          <p:cNvPr id="13" name="object 10">
            <a:extLst>
              <a:ext uri="{FF2B5EF4-FFF2-40B4-BE49-F238E27FC236}">
                <a16:creationId xmlns:a16="http://schemas.microsoft.com/office/drawing/2014/main" id="{35F37EF4-0E00-EC1E-5307-33DBD131083B}"/>
              </a:ext>
            </a:extLst>
          </p:cNvPr>
          <p:cNvSpPr txBox="1"/>
          <p:nvPr/>
        </p:nvSpPr>
        <p:spPr>
          <a:xfrm>
            <a:off x="3787470" y="4073918"/>
            <a:ext cx="862965" cy="252473"/>
          </a:xfrm>
          <a:prstGeom prst="rect">
            <a:avLst/>
          </a:prstGeom>
          <a:solidFill>
            <a:srgbClr val="FFACF8"/>
          </a:solidFill>
        </p:spPr>
        <p:txBody>
          <a:bodyPr vert="horz" wrap="square" lIns="0" tIns="21431" rIns="0" bIns="0" rtlCol="0">
            <a:spAutoFit/>
          </a:bodyPr>
          <a:lstStyle/>
          <a:p>
            <a:pPr marL="68104">
              <a:spcBef>
                <a:spcPts val="169"/>
              </a:spcBef>
            </a:pPr>
            <a:r>
              <a:rPr sz="1500" spc="-4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problems</a:t>
            </a:r>
            <a:endParaRPr sz="1500" dirty="0">
              <a:latin typeface="Corbel" panose="020B0503020204020204" pitchFamily="34" charset="0"/>
              <a:ea typeface="Tahoma" panose="020B0604030504040204" pitchFamily="34" charset="0"/>
              <a:cs typeface="Calibri"/>
            </a:endParaRPr>
          </a:p>
        </p:txBody>
      </p:sp>
      <p:sp>
        <p:nvSpPr>
          <p:cNvPr id="14" name="object 11">
            <a:extLst>
              <a:ext uri="{FF2B5EF4-FFF2-40B4-BE49-F238E27FC236}">
                <a16:creationId xmlns:a16="http://schemas.microsoft.com/office/drawing/2014/main" id="{DDC1E518-3285-0461-5BAA-23D628D0A351}"/>
              </a:ext>
            </a:extLst>
          </p:cNvPr>
          <p:cNvSpPr txBox="1"/>
          <p:nvPr/>
        </p:nvSpPr>
        <p:spPr>
          <a:xfrm>
            <a:off x="3005580" y="4069979"/>
            <a:ext cx="600590" cy="252473"/>
          </a:xfrm>
          <a:prstGeom prst="rect">
            <a:avLst/>
          </a:prstGeom>
          <a:solidFill>
            <a:srgbClr val="FFACF8"/>
          </a:solidFill>
        </p:spPr>
        <p:txBody>
          <a:bodyPr vert="horz" wrap="square" lIns="0" tIns="21431" rIns="0" bIns="0" rtlCol="0">
            <a:spAutoFit/>
          </a:bodyPr>
          <a:lstStyle/>
          <a:p>
            <a:pPr marL="68104" algn="ctr">
              <a:spcBef>
                <a:spcPts val="169"/>
              </a:spcBef>
            </a:pPr>
            <a:r>
              <a:rPr lang="en-US" sz="1500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our</a:t>
            </a:r>
            <a:endParaRPr sz="1500" dirty="0">
              <a:latin typeface="Corbel" panose="020B0503020204020204" pitchFamily="34" charset="0"/>
              <a:ea typeface="Tahoma" panose="020B0604030504040204" pitchFamily="34" charset="0"/>
              <a:cs typeface="Calibri"/>
            </a:endParaRPr>
          </a:p>
        </p:txBody>
      </p:sp>
      <p:cxnSp>
        <p:nvCxnSpPr>
          <p:cNvPr id="20" name="Curved Connector 19">
            <a:extLst>
              <a:ext uri="{FF2B5EF4-FFF2-40B4-BE49-F238E27FC236}">
                <a16:creationId xmlns:a16="http://schemas.microsoft.com/office/drawing/2014/main" id="{ED6ED570-9F07-E9FD-16F0-172B58482B36}"/>
              </a:ext>
            </a:extLst>
          </p:cNvPr>
          <p:cNvCxnSpPr>
            <a:stCxn id="11" idx="0"/>
            <a:endCxn id="13" idx="0"/>
          </p:cNvCxnSpPr>
          <p:nvPr/>
        </p:nvCxnSpPr>
        <p:spPr>
          <a:xfrm rot="16200000" flipV="1">
            <a:off x="5123895" y="3168976"/>
            <a:ext cx="5716" cy="1815599"/>
          </a:xfrm>
          <a:prstGeom prst="curvedConnector3">
            <a:avLst>
              <a:gd name="adj1" fmla="val 9123216"/>
            </a:avLst>
          </a:prstGeom>
          <a:ln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urved Connector 22">
            <a:extLst>
              <a:ext uri="{FF2B5EF4-FFF2-40B4-BE49-F238E27FC236}">
                <a16:creationId xmlns:a16="http://schemas.microsoft.com/office/drawing/2014/main" id="{4C8C4FDA-5CBF-2020-366B-D5E8932175DC}"/>
              </a:ext>
            </a:extLst>
          </p:cNvPr>
          <p:cNvCxnSpPr>
            <a:cxnSpLocks/>
            <a:stCxn id="11" idx="0"/>
            <a:endCxn id="12" idx="0"/>
          </p:cNvCxnSpPr>
          <p:nvPr/>
        </p:nvCxnSpPr>
        <p:spPr>
          <a:xfrm rot="16200000" flipH="1" flipV="1">
            <a:off x="5606561" y="3653610"/>
            <a:ext cx="1968" cy="854015"/>
          </a:xfrm>
          <a:prstGeom prst="curvedConnector3">
            <a:avLst>
              <a:gd name="adj1" fmla="val -11615854"/>
            </a:avLst>
          </a:prstGeom>
          <a:ln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object 11">
            <a:extLst>
              <a:ext uri="{FF2B5EF4-FFF2-40B4-BE49-F238E27FC236}">
                <a16:creationId xmlns:a16="http://schemas.microsoft.com/office/drawing/2014/main" id="{36A6EA8D-E37B-8468-50BD-167CD0C497D8}"/>
              </a:ext>
            </a:extLst>
          </p:cNvPr>
          <p:cNvSpPr txBox="1"/>
          <p:nvPr/>
        </p:nvSpPr>
        <p:spPr>
          <a:xfrm>
            <a:off x="2176006" y="4069979"/>
            <a:ext cx="600590" cy="252473"/>
          </a:xfrm>
          <a:prstGeom prst="rect">
            <a:avLst/>
          </a:prstGeom>
          <a:solidFill>
            <a:srgbClr val="FFACF8"/>
          </a:solidFill>
        </p:spPr>
        <p:txBody>
          <a:bodyPr vert="horz" wrap="square" lIns="0" tIns="21431" rIns="0" bIns="0" rtlCol="0">
            <a:spAutoFit/>
          </a:bodyPr>
          <a:lstStyle/>
          <a:p>
            <a:pPr marL="68104" algn="ctr">
              <a:spcBef>
                <a:spcPts val="169"/>
              </a:spcBef>
            </a:pPr>
            <a:r>
              <a:rPr lang="en-US" sz="1500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and</a:t>
            </a:r>
            <a:endParaRPr sz="1500" dirty="0">
              <a:latin typeface="Corbel" panose="020B0503020204020204" pitchFamily="34" charset="0"/>
              <a:ea typeface="Tahoma" panose="020B0604030504040204" pitchFamily="34" charset="0"/>
              <a:cs typeface="Calibri"/>
            </a:endParaRPr>
          </a:p>
        </p:txBody>
      </p:sp>
      <p:cxnSp>
        <p:nvCxnSpPr>
          <p:cNvPr id="26" name="Curved Connector 25">
            <a:extLst>
              <a:ext uri="{FF2B5EF4-FFF2-40B4-BE49-F238E27FC236}">
                <a16:creationId xmlns:a16="http://schemas.microsoft.com/office/drawing/2014/main" id="{22389B75-800F-D1D0-6478-4D2D1CDBB07A}"/>
              </a:ext>
            </a:extLst>
          </p:cNvPr>
          <p:cNvCxnSpPr>
            <a:cxnSpLocks/>
            <a:stCxn id="11" idx="0"/>
            <a:endCxn id="14" idx="0"/>
          </p:cNvCxnSpPr>
          <p:nvPr/>
        </p:nvCxnSpPr>
        <p:spPr>
          <a:xfrm rot="16200000" flipV="1">
            <a:off x="4665387" y="2710468"/>
            <a:ext cx="9655" cy="2728677"/>
          </a:xfrm>
          <a:prstGeom prst="curvedConnector3">
            <a:avLst>
              <a:gd name="adj1" fmla="val 6446991"/>
            </a:avLst>
          </a:prstGeom>
          <a:ln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urved Connector 29">
            <a:extLst>
              <a:ext uri="{FF2B5EF4-FFF2-40B4-BE49-F238E27FC236}">
                <a16:creationId xmlns:a16="http://schemas.microsoft.com/office/drawing/2014/main" id="{A5E78DDB-DC73-3F7D-316F-0F99A19EB46F}"/>
              </a:ext>
            </a:extLst>
          </p:cNvPr>
          <p:cNvCxnSpPr>
            <a:cxnSpLocks/>
            <a:stCxn id="11" idx="0"/>
            <a:endCxn id="25" idx="0"/>
          </p:cNvCxnSpPr>
          <p:nvPr/>
        </p:nvCxnSpPr>
        <p:spPr>
          <a:xfrm rot="16200000" flipV="1">
            <a:off x="4250600" y="2295681"/>
            <a:ext cx="9655" cy="3558251"/>
          </a:xfrm>
          <a:prstGeom prst="curvedConnector3">
            <a:avLst>
              <a:gd name="adj1" fmla="val 7322434"/>
            </a:avLst>
          </a:prstGeom>
          <a:ln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object 13">
            <a:extLst>
              <a:ext uri="{FF2B5EF4-FFF2-40B4-BE49-F238E27FC236}">
                <a16:creationId xmlns:a16="http://schemas.microsoft.com/office/drawing/2014/main" id="{94E0BB13-9781-1E10-81D8-BB47004A1C0A}"/>
              </a:ext>
            </a:extLst>
          </p:cNvPr>
          <p:cNvSpPr/>
          <p:nvPr/>
        </p:nvSpPr>
        <p:spPr>
          <a:xfrm>
            <a:off x="2310938" y="4453965"/>
            <a:ext cx="3223713" cy="91445"/>
          </a:xfrm>
          <a:custGeom>
            <a:avLst/>
            <a:gdLst/>
            <a:ahLst/>
            <a:cxnLst/>
            <a:rect l="l" t="t" r="r" b="b"/>
            <a:pathLst>
              <a:path w="2296160" h="160020">
                <a:moveTo>
                  <a:pt x="2295948" y="2"/>
                </a:moveTo>
                <a:lnTo>
                  <a:pt x="2294900" y="31146"/>
                </a:lnTo>
                <a:lnTo>
                  <a:pt x="2292042" y="56578"/>
                </a:lnTo>
                <a:lnTo>
                  <a:pt x="2287803" y="73725"/>
                </a:lnTo>
                <a:lnTo>
                  <a:pt x="2282613" y="80012"/>
                </a:lnTo>
                <a:lnTo>
                  <a:pt x="1143904" y="80010"/>
                </a:lnTo>
                <a:lnTo>
                  <a:pt x="1138713" y="86297"/>
                </a:lnTo>
                <a:lnTo>
                  <a:pt x="1134474" y="103444"/>
                </a:lnTo>
                <a:lnTo>
                  <a:pt x="1131616" y="128876"/>
                </a:lnTo>
                <a:lnTo>
                  <a:pt x="1130569" y="160020"/>
                </a:lnTo>
                <a:lnTo>
                  <a:pt x="1129520" y="128876"/>
                </a:lnTo>
                <a:lnTo>
                  <a:pt x="1126662" y="103444"/>
                </a:lnTo>
                <a:lnTo>
                  <a:pt x="1122423" y="86297"/>
                </a:lnTo>
                <a:lnTo>
                  <a:pt x="1117233" y="80010"/>
                </a:lnTo>
                <a:lnTo>
                  <a:pt x="13335" y="80010"/>
                </a:lnTo>
                <a:lnTo>
                  <a:pt x="8144" y="73722"/>
                </a:lnTo>
                <a:lnTo>
                  <a:pt x="3905" y="56575"/>
                </a:lnTo>
                <a:lnTo>
                  <a:pt x="1047" y="31143"/>
                </a:lnTo>
                <a:lnTo>
                  <a:pt x="0" y="0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050" dirty="0">
              <a:latin typeface="Corbel" panose="020B0503020204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0" name="object 15">
            <a:extLst>
              <a:ext uri="{FF2B5EF4-FFF2-40B4-BE49-F238E27FC236}">
                <a16:creationId xmlns:a16="http://schemas.microsoft.com/office/drawing/2014/main" id="{0D9CB9AF-C47E-FCC1-ACF9-86BB78358489}"/>
              </a:ext>
            </a:extLst>
          </p:cNvPr>
          <p:cNvSpPr txBox="1"/>
          <p:nvPr/>
        </p:nvSpPr>
        <p:spPr>
          <a:xfrm>
            <a:off x="2610193" y="4524508"/>
            <a:ext cx="4941943" cy="225383"/>
          </a:xfrm>
          <a:prstGeom prst="rect">
            <a:avLst/>
          </a:prstGeom>
        </p:spPr>
        <p:txBody>
          <a:bodyPr vert="horz" wrap="square" lIns="0" tIns="20003" rIns="0" bIns="0" rtlCol="0">
            <a:spAutoFit/>
          </a:bodyPr>
          <a:lstStyle/>
          <a:p>
            <a:pPr marL="9525" marR="3810">
              <a:lnSpc>
                <a:spcPts val="1583"/>
              </a:lnSpc>
              <a:spcBef>
                <a:spcPts val="158"/>
              </a:spcBef>
              <a:tabLst>
                <a:tab pos="1689259" algn="l"/>
                <a:tab pos="2656046" algn="l"/>
              </a:tabLst>
            </a:pPr>
            <a:r>
              <a:rPr lang="en-US" sz="1350" spc="-11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     </a:t>
            </a:r>
            <a:r>
              <a:rPr sz="1350" spc="-11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context</a:t>
            </a:r>
            <a:r>
              <a:rPr sz="1350" spc="8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 </a:t>
            </a:r>
            <a:r>
              <a:rPr sz="1350" spc="-8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words</a:t>
            </a:r>
            <a:r>
              <a:rPr lang="en-US" sz="1350" spc="-8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 </a:t>
            </a:r>
            <a:r>
              <a:rPr lang="en-US" sz="1350" spc="-4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in</a:t>
            </a:r>
            <a:r>
              <a:rPr lang="en-US" sz="1350" spc="8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 </a:t>
            </a:r>
            <a:r>
              <a:rPr lang="en-US" sz="1350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window</a:t>
            </a:r>
            <a:r>
              <a:rPr lang="en-US" sz="1350" spc="4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 </a:t>
            </a:r>
            <a:r>
              <a:rPr lang="en-US" sz="1350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of</a:t>
            </a:r>
            <a:r>
              <a:rPr lang="en-US" sz="1350" spc="4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 </a:t>
            </a:r>
            <a:r>
              <a:rPr lang="en-US" sz="1350" spc="-11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size</a:t>
            </a:r>
            <a:r>
              <a:rPr lang="en-US" sz="1350" spc="11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 4</a:t>
            </a:r>
            <a:r>
              <a:rPr lang="en-US" sz="1350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 </a:t>
            </a:r>
            <a:r>
              <a:rPr sz="1350" spc="-8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	</a:t>
            </a:r>
            <a:r>
              <a:rPr lang="en-US" sz="1350" spc="-8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    </a:t>
            </a:r>
            <a:r>
              <a:rPr sz="2025" spc="11" baseline="1543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 </a:t>
            </a:r>
            <a:r>
              <a:rPr lang="en-US" sz="2025" spc="11" baseline="1543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    target </a:t>
            </a:r>
            <a:r>
              <a:rPr lang="en-US" sz="2025" spc="-17" baseline="1543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word</a:t>
            </a:r>
          </a:p>
        </p:txBody>
      </p:sp>
      <p:sp>
        <p:nvSpPr>
          <p:cNvPr id="41" name="object 16">
            <a:extLst>
              <a:ext uri="{FF2B5EF4-FFF2-40B4-BE49-F238E27FC236}">
                <a16:creationId xmlns:a16="http://schemas.microsoft.com/office/drawing/2014/main" id="{062F8408-550F-4544-AD0D-4C4160D40946}"/>
              </a:ext>
            </a:extLst>
          </p:cNvPr>
          <p:cNvSpPr/>
          <p:nvPr/>
        </p:nvSpPr>
        <p:spPr>
          <a:xfrm>
            <a:off x="5734511" y="4465393"/>
            <a:ext cx="600075" cy="91445"/>
          </a:xfrm>
          <a:custGeom>
            <a:avLst/>
            <a:gdLst/>
            <a:ahLst/>
            <a:cxnLst/>
            <a:rect l="l" t="t" r="r" b="b"/>
            <a:pathLst>
              <a:path w="800100" h="152400">
                <a:moveTo>
                  <a:pt x="800105" y="0"/>
                </a:moveTo>
                <a:lnTo>
                  <a:pt x="799106" y="29660"/>
                </a:lnTo>
                <a:lnTo>
                  <a:pt x="796385" y="53881"/>
                </a:lnTo>
                <a:lnTo>
                  <a:pt x="792348" y="70211"/>
                </a:lnTo>
                <a:lnTo>
                  <a:pt x="787405" y="76200"/>
                </a:lnTo>
                <a:lnTo>
                  <a:pt x="406686" y="76200"/>
                </a:lnTo>
                <a:lnTo>
                  <a:pt x="401743" y="82188"/>
                </a:lnTo>
                <a:lnTo>
                  <a:pt x="397706" y="98518"/>
                </a:lnTo>
                <a:lnTo>
                  <a:pt x="394985" y="122739"/>
                </a:lnTo>
                <a:lnTo>
                  <a:pt x="393987" y="152400"/>
                </a:lnTo>
                <a:lnTo>
                  <a:pt x="392988" y="122739"/>
                </a:lnTo>
                <a:lnTo>
                  <a:pt x="390267" y="98518"/>
                </a:lnTo>
                <a:lnTo>
                  <a:pt x="386230" y="82188"/>
                </a:lnTo>
                <a:lnTo>
                  <a:pt x="381287" y="76200"/>
                </a:lnTo>
                <a:lnTo>
                  <a:pt x="12699" y="76200"/>
                </a:lnTo>
                <a:lnTo>
                  <a:pt x="7756" y="70211"/>
                </a:lnTo>
                <a:lnTo>
                  <a:pt x="3719" y="53881"/>
                </a:lnTo>
                <a:lnTo>
                  <a:pt x="998" y="29660"/>
                </a:lnTo>
                <a:lnTo>
                  <a:pt x="0" y="0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050" dirty="0">
              <a:latin typeface="Corbel" panose="020B0503020204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object 13">
            <a:extLst>
              <a:ext uri="{FF2B5EF4-FFF2-40B4-BE49-F238E27FC236}">
                <a16:creationId xmlns:a16="http://schemas.microsoft.com/office/drawing/2014/main" id="{3D398264-1C66-ACA1-44D2-DD8A10296AB9}"/>
              </a:ext>
            </a:extLst>
          </p:cNvPr>
          <p:cNvSpPr/>
          <p:nvPr/>
        </p:nvSpPr>
        <p:spPr>
          <a:xfrm>
            <a:off x="108366" y="4453965"/>
            <a:ext cx="1904583" cy="91445"/>
          </a:xfrm>
          <a:custGeom>
            <a:avLst/>
            <a:gdLst/>
            <a:ahLst/>
            <a:cxnLst/>
            <a:rect l="l" t="t" r="r" b="b"/>
            <a:pathLst>
              <a:path w="2296160" h="160020">
                <a:moveTo>
                  <a:pt x="2295948" y="2"/>
                </a:moveTo>
                <a:lnTo>
                  <a:pt x="2294900" y="31146"/>
                </a:lnTo>
                <a:lnTo>
                  <a:pt x="2292042" y="56578"/>
                </a:lnTo>
                <a:lnTo>
                  <a:pt x="2287803" y="73725"/>
                </a:lnTo>
                <a:lnTo>
                  <a:pt x="2282613" y="80012"/>
                </a:lnTo>
                <a:lnTo>
                  <a:pt x="1143904" y="80010"/>
                </a:lnTo>
                <a:lnTo>
                  <a:pt x="1138713" y="86297"/>
                </a:lnTo>
                <a:lnTo>
                  <a:pt x="1134474" y="103444"/>
                </a:lnTo>
                <a:lnTo>
                  <a:pt x="1131616" y="128876"/>
                </a:lnTo>
                <a:lnTo>
                  <a:pt x="1130569" y="160020"/>
                </a:lnTo>
                <a:lnTo>
                  <a:pt x="1129520" y="128876"/>
                </a:lnTo>
                <a:lnTo>
                  <a:pt x="1126662" y="103444"/>
                </a:lnTo>
                <a:lnTo>
                  <a:pt x="1122423" y="86297"/>
                </a:lnTo>
                <a:lnTo>
                  <a:pt x="1117233" y="80010"/>
                </a:lnTo>
                <a:lnTo>
                  <a:pt x="13335" y="80010"/>
                </a:lnTo>
                <a:lnTo>
                  <a:pt x="8144" y="73722"/>
                </a:lnTo>
                <a:lnTo>
                  <a:pt x="3905" y="56575"/>
                </a:lnTo>
                <a:lnTo>
                  <a:pt x="1047" y="31143"/>
                </a:lnTo>
                <a:lnTo>
                  <a:pt x="0" y="0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050" dirty="0">
              <a:latin typeface="Corbel" panose="020B0503020204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object 15">
            <a:extLst>
              <a:ext uri="{FF2B5EF4-FFF2-40B4-BE49-F238E27FC236}">
                <a16:creationId xmlns:a16="http://schemas.microsoft.com/office/drawing/2014/main" id="{FD258C36-E9AE-F1BB-3BD5-03032B7CF2EB}"/>
              </a:ext>
            </a:extLst>
          </p:cNvPr>
          <p:cNvSpPr txBox="1"/>
          <p:nvPr/>
        </p:nvSpPr>
        <p:spPr>
          <a:xfrm>
            <a:off x="763776" y="4523677"/>
            <a:ext cx="611805" cy="225383"/>
          </a:xfrm>
          <a:prstGeom prst="rect">
            <a:avLst/>
          </a:prstGeom>
        </p:spPr>
        <p:txBody>
          <a:bodyPr vert="horz" wrap="square" lIns="0" tIns="20003" rIns="0" bIns="0" rtlCol="0">
            <a:spAutoFit/>
          </a:bodyPr>
          <a:lstStyle/>
          <a:p>
            <a:pPr marL="9525" marR="3810">
              <a:lnSpc>
                <a:spcPts val="1583"/>
              </a:lnSpc>
              <a:spcBef>
                <a:spcPts val="158"/>
              </a:spcBef>
              <a:tabLst>
                <a:tab pos="1689259" algn="l"/>
                <a:tab pos="2656046" algn="l"/>
              </a:tabLst>
            </a:pPr>
            <a:r>
              <a:rPr lang="en-US" sz="1350" spc="-11" dirty="0">
                <a:solidFill>
                  <a:srgbClr val="C00000"/>
                </a:solidFill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discard</a:t>
            </a:r>
            <a:endParaRPr lang="en-US" sz="2025" spc="-17" baseline="1543" dirty="0">
              <a:solidFill>
                <a:srgbClr val="C00000"/>
              </a:solidFill>
              <a:latin typeface="Corbel" panose="020B0503020204020204" pitchFamily="34" charset="0"/>
              <a:ea typeface="Tahoma" panose="020B0604030504040204" pitchFamily="34" charset="0"/>
              <a:cs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1528607-64E2-0048-49B5-58BB65E3975C}"/>
              </a:ext>
            </a:extLst>
          </p:cNvPr>
          <p:cNvSpPr txBox="1"/>
          <p:nvPr/>
        </p:nvSpPr>
        <p:spPr>
          <a:xfrm>
            <a:off x="116609" y="4043306"/>
            <a:ext cx="208629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trike="sngStrike" dirty="0">
                <a:solidFill>
                  <a:srgbClr val="C00000"/>
                </a:solidFill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blah    blah    blah     blah     </a:t>
            </a:r>
          </a:p>
        </p:txBody>
      </p:sp>
    </p:spTree>
    <p:extLst>
      <p:ext uri="{BB962C8B-B14F-4D97-AF65-F5344CB8AC3E}">
        <p14:creationId xmlns:p14="http://schemas.microsoft.com/office/powerpoint/2010/main" val="26620473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72749F84-7022-637A-0CC7-502CEACB90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7EDFEC-E889-7CBC-21CB-4FEF91EE4E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Logistics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E9343D-5583-8852-E5B0-3D43219F387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HW2 grades are up! </a:t>
            </a:r>
          </a:p>
          <a:p>
            <a:pPr lvl="1"/>
            <a:r>
              <a:rPr lang="en-US" dirty="0"/>
              <a:t>Min: ?</a:t>
            </a:r>
          </a:p>
          <a:p>
            <a:pPr lvl="1"/>
            <a:r>
              <a:rPr lang="en-US" dirty="0"/>
              <a:t>Max ?</a:t>
            </a:r>
          </a:p>
          <a:p>
            <a:pPr lvl="1"/>
            <a:r>
              <a:rPr lang="en-US" dirty="0"/>
              <a:t>Median: ?</a:t>
            </a:r>
          </a:p>
          <a:p>
            <a:pPr marL="596900" lvl="1" indent="0">
              <a:buNone/>
            </a:pPr>
            <a:endParaRPr lang="en-US" dirty="0"/>
          </a:p>
          <a:p>
            <a:r>
              <a:rPr lang="en-US" dirty="0"/>
              <a:t>HW4 is released! </a:t>
            </a:r>
          </a:p>
          <a:p>
            <a:pPr marL="114300" indent="0">
              <a:buNone/>
            </a:pPr>
            <a:endParaRPr lang="en-US" dirty="0"/>
          </a:p>
          <a:p>
            <a:r>
              <a:rPr lang="en-US" dirty="0"/>
              <a:t>Please continue to give us feedback if you see any potential typos, odd phrasings, etc. </a:t>
            </a:r>
          </a:p>
          <a:p>
            <a:pPr marL="11430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234534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D6B2D2-4AD8-9083-70E8-2B63BFA0C5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128DDB-1D0E-BA22-2775-B84ECAAD37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 Fixed-Window Neural LM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Content Placeholder 6">
                <a:extLst>
                  <a:ext uri="{FF2B5EF4-FFF2-40B4-BE49-F238E27FC236}">
                    <a16:creationId xmlns:a16="http://schemas.microsoft.com/office/drawing/2014/main" id="{EBA59366-1AAC-A4A3-D0E0-6C11326D56AA}"/>
                  </a:ext>
                </a:extLst>
              </p:cNvPr>
              <p:cNvSpPr>
                <a:spLocks noGrp="1"/>
              </p:cNvSpPr>
              <p:nvPr>
                <p:ph type="body" sz="quarter" idx="16"/>
              </p:nvPr>
            </p:nvSpPr>
            <p:spPr/>
            <p:txBody>
              <a:bodyPr/>
              <a:lstStyle/>
              <a:p>
                <a:r>
                  <a:rPr lang="en-US" dirty="0"/>
                  <a:t>Given the embeddings of the </a:t>
                </a:r>
                <a:r>
                  <a:rPr lang="en-US" dirty="0">
                    <a:solidFill>
                      <a:srgbClr val="E400D9"/>
                    </a:solidFill>
                  </a:rPr>
                  <a:t>context</a:t>
                </a:r>
                <a:r>
                  <a:rPr lang="en-US" dirty="0"/>
                  <a:t>, predict a </a:t>
                </a:r>
                <a:r>
                  <a:rPr lang="en-US" dirty="0">
                    <a:solidFill>
                      <a:srgbClr val="C00000"/>
                    </a:solidFill>
                  </a:rPr>
                  <a:t>target word </a:t>
                </a:r>
                <a:r>
                  <a:rPr lang="en-US" dirty="0"/>
                  <a:t>on the right side. </a:t>
                </a:r>
              </a:p>
              <a:p>
                <a:pPr lvl="1"/>
                <a:r>
                  <a:rPr lang="en-US" dirty="0"/>
                  <a:t>Dropping the right context for simplicity -- not a fundamental limitation. </a:t>
                </a:r>
              </a:p>
              <a:p>
                <a:r>
                  <a:rPr lang="en-US" dirty="0"/>
                  <a:t>Training this model is basically optimizing its parameters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>
                        <a:solidFill>
                          <a:srgbClr val="0006C7"/>
                        </a:solidFill>
                        <a:latin typeface="Cambria Math" panose="02040503050406030204" pitchFamily="18" charset="0"/>
                      </a:rPr>
                      <m:t>Θ</m:t>
                    </m:r>
                  </m:oMath>
                </a14:m>
                <a:r>
                  <a:rPr lang="en-US" dirty="0"/>
                  <a:t> such that it assigns </a:t>
                </a:r>
                <a:br>
                  <a:rPr lang="en-US" dirty="0"/>
                </a:br>
                <a:r>
                  <a:rPr lang="en-US" dirty="0"/>
                  <a:t>high probability to the </a:t>
                </a:r>
                <a:r>
                  <a:rPr lang="en-US" dirty="0">
                    <a:solidFill>
                      <a:srgbClr val="C00000"/>
                    </a:solidFill>
                  </a:rPr>
                  <a:t>target word</a:t>
                </a:r>
                <a:r>
                  <a:rPr lang="en-US" dirty="0"/>
                  <a:t>.</a:t>
                </a:r>
              </a:p>
            </p:txBody>
          </p:sp>
        </mc:Choice>
        <mc:Fallback xmlns="">
          <p:sp>
            <p:nvSpPr>
              <p:cNvPr id="7" name="Content Placeholder 6">
                <a:extLst>
                  <a:ext uri="{FF2B5EF4-FFF2-40B4-BE49-F238E27FC236}">
                    <a16:creationId xmlns:a16="http://schemas.microsoft.com/office/drawing/2014/main" id="{E6CBB357-581A-AEE8-334F-B64DF7996C7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6"/>
              </p:nvPr>
            </p:nvSpPr>
            <p:spPr>
              <a:blipFill>
                <a:blip r:embed="rId2"/>
                <a:stretch>
                  <a:fillRect l="-471" t="-12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object 8">
            <a:extLst>
              <a:ext uri="{FF2B5EF4-FFF2-40B4-BE49-F238E27FC236}">
                <a16:creationId xmlns:a16="http://schemas.microsoft.com/office/drawing/2014/main" id="{22E1ECEC-619B-D0BD-0827-6765B7D7B499}"/>
              </a:ext>
            </a:extLst>
          </p:cNvPr>
          <p:cNvSpPr txBox="1"/>
          <p:nvPr/>
        </p:nvSpPr>
        <p:spPr>
          <a:xfrm>
            <a:off x="5671649" y="4079634"/>
            <a:ext cx="725805" cy="253435"/>
          </a:xfrm>
          <a:prstGeom prst="rect">
            <a:avLst/>
          </a:prstGeom>
          <a:solidFill>
            <a:srgbClr val="E44949"/>
          </a:solidFill>
        </p:spPr>
        <p:txBody>
          <a:bodyPr vert="horz" wrap="square" lIns="0" tIns="22384" rIns="0" bIns="0" rtlCol="0">
            <a:spAutoFit/>
          </a:bodyPr>
          <a:lstStyle/>
          <a:p>
            <a:pPr marL="212884">
              <a:spcBef>
                <a:spcPts val="176"/>
              </a:spcBef>
            </a:pPr>
            <a:r>
              <a:rPr sz="1500" spc="-11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into</a:t>
            </a:r>
            <a:endParaRPr sz="1500" dirty="0">
              <a:latin typeface="Corbel" panose="020B0503020204020204" pitchFamily="34" charset="0"/>
              <a:ea typeface="Tahoma" panose="020B0604030504040204" pitchFamily="34" charset="0"/>
              <a:cs typeface="Calibri"/>
            </a:endParaRPr>
          </a:p>
        </p:txBody>
      </p:sp>
      <p:sp>
        <p:nvSpPr>
          <p:cNvPr id="12" name="object 9">
            <a:extLst>
              <a:ext uri="{FF2B5EF4-FFF2-40B4-BE49-F238E27FC236}">
                <a16:creationId xmlns:a16="http://schemas.microsoft.com/office/drawing/2014/main" id="{6B6D00E2-9F3C-43BE-49C6-C7D5947DB3A7}"/>
              </a:ext>
            </a:extLst>
          </p:cNvPr>
          <p:cNvSpPr txBox="1"/>
          <p:nvPr/>
        </p:nvSpPr>
        <p:spPr>
          <a:xfrm>
            <a:off x="4813532" y="4082489"/>
            <a:ext cx="731520" cy="252473"/>
          </a:xfrm>
          <a:prstGeom prst="rect">
            <a:avLst/>
          </a:prstGeom>
          <a:solidFill>
            <a:srgbClr val="FFACF8"/>
          </a:solidFill>
        </p:spPr>
        <p:txBody>
          <a:bodyPr vert="horz" wrap="square" lIns="0" tIns="21431" rIns="0" bIns="0" rtlCol="0">
            <a:spAutoFit/>
          </a:bodyPr>
          <a:lstStyle/>
          <a:p>
            <a:pPr marL="68104">
              <a:spcBef>
                <a:spcPts val="169"/>
              </a:spcBef>
            </a:pPr>
            <a:r>
              <a:rPr sz="1500" spc="-4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turning</a:t>
            </a:r>
            <a:endParaRPr sz="1500" dirty="0">
              <a:latin typeface="Corbel" panose="020B0503020204020204" pitchFamily="34" charset="0"/>
              <a:ea typeface="Tahoma" panose="020B0604030504040204" pitchFamily="34" charset="0"/>
              <a:cs typeface="Calibri"/>
            </a:endParaRPr>
          </a:p>
        </p:txBody>
      </p:sp>
      <p:sp>
        <p:nvSpPr>
          <p:cNvPr id="13" name="object 10">
            <a:extLst>
              <a:ext uri="{FF2B5EF4-FFF2-40B4-BE49-F238E27FC236}">
                <a16:creationId xmlns:a16="http://schemas.microsoft.com/office/drawing/2014/main" id="{D5944002-4369-198B-CFF7-4F8C0DC35C5B}"/>
              </a:ext>
            </a:extLst>
          </p:cNvPr>
          <p:cNvSpPr txBox="1"/>
          <p:nvPr/>
        </p:nvSpPr>
        <p:spPr>
          <a:xfrm>
            <a:off x="3787470" y="4073918"/>
            <a:ext cx="862965" cy="252473"/>
          </a:xfrm>
          <a:prstGeom prst="rect">
            <a:avLst/>
          </a:prstGeom>
          <a:solidFill>
            <a:srgbClr val="FFACF8"/>
          </a:solidFill>
        </p:spPr>
        <p:txBody>
          <a:bodyPr vert="horz" wrap="square" lIns="0" tIns="21431" rIns="0" bIns="0" rtlCol="0">
            <a:spAutoFit/>
          </a:bodyPr>
          <a:lstStyle/>
          <a:p>
            <a:pPr marL="68104">
              <a:spcBef>
                <a:spcPts val="169"/>
              </a:spcBef>
            </a:pPr>
            <a:r>
              <a:rPr sz="1500" spc="-4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problems</a:t>
            </a:r>
            <a:endParaRPr sz="1500" dirty="0">
              <a:latin typeface="Corbel" panose="020B0503020204020204" pitchFamily="34" charset="0"/>
              <a:ea typeface="Tahoma" panose="020B0604030504040204" pitchFamily="34" charset="0"/>
              <a:cs typeface="Calibri"/>
            </a:endParaRPr>
          </a:p>
        </p:txBody>
      </p:sp>
      <p:sp>
        <p:nvSpPr>
          <p:cNvPr id="14" name="object 11">
            <a:extLst>
              <a:ext uri="{FF2B5EF4-FFF2-40B4-BE49-F238E27FC236}">
                <a16:creationId xmlns:a16="http://schemas.microsoft.com/office/drawing/2014/main" id="{F1D222F0-DA9D-9072-3921-2FE01E68559A}"/>
              </a:ext>
            </a:extLst>
          </p:cNvPr>
          <p:cNvSpPr txBox="1"/>
          <p:nvPr/>
        </p:nvSpPr>
        <p:spPr>
          <a:xfrm>
            <a:off x="2994919" y="4067743"/>
            <a:ext cx="600590" cy="252473"/>
          </a:xfrm>
          <a:prstGeom prst="rect">
            <a:avLst/>
          </a:prstGeom>
          <a:solidFill>
            <a:srgbClr val="FFACF8"/>
          </a:solidFill>
        </p:spPr>
        <p:txBody>
          <a:bodyPr vert="horz" wrap="square" lIns="0" tIns="21431" rIns="0" bIns="0" rtlCol="0">
            <a:spAutoFit/>
          </a:bodyPr>
          <a:lstStyle/>
          <a:p>
            <a:pPr marL="68104" algn="ctr">
              <a:spcBef>
                <a:spcPts val="169"/>
              </a:spcBef>
            </a:pPr>
            <a:r>
              <a:rPr lang="en-US" sz="1500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our</a:t>
            </a:r>
            <a:endParaRPr sz="1500" dirty="0">
              <a:latin typeface="Corbel" panose="020B0503020204020204" pitchFamily="34" charset="0"/>
              <a:ea typeface="Tahoma" panose="020B0604030504040204" pitchFamily="34" charset="0"/>
              <a:cs typeface="Calibri"/>
            </a:endParaRPr>
          </a:p>
        </p:txBody>
      </p:sp>
      <p:sp>
        <p:nvSpPr>
          <p:cNvPr id="16" name="object 13">
            <a:extLst>
              <a:ext uri="{FF2B5EF4-FFF2-40B4-BE49-F238E27FC236}">
                <a16:creationId xmlns:a16="http://schemas.microsoft.com/office/drawing/2014/main" id="{B4F6162F-3DD6-79EC-E5A7-E97ED95C012B}"/>
              </a:ext>
            </a:extLst>
          </p:cNvPr>
          <p:cNvSpPr/>
          <p:nvPr/>
        </p:nvSpPr>
        <p:spPr>
          <a:xfrm>
            <a:off x="2310938" y="4453965"/>
            <a:ext cx="3223713" cy="91445"/>
          </a:xfrm>
          <a:custGeom>
            <a:avLst/>
            <a:gdLst/>
            <a:ahLst/>
            <a:cxnLst/>
            <a:rect l="l" t="t" r="r" b="b"/>
            <a:pathLst>
              <a:path w="2296160" h="160020">
                <a:moveTo>
                  <a:pt x="2295948" y="2"/>
                </a:moveTo>
                <a:lnTo>
                  <a:pt x="2294900" y="31146"/>
                </a:lnTo>
                <a:lnTo>
                  <a:pt x="2292042" y="56578"/>
                </a:lnTo>
                <a:lnTo>
                  <a:pt x="2287803" y="73725"/>
                </a:lnTo>
                <a:lnTo>
                  <a:pt x="2282613" y="80012"/>
                </a:lnTo>
                <a:lnTo>
                  <a:pt x="1143904" y="80010"/>
                </a:lnTo>
                <a:lnTo>
                  <a:pt x="1138713" y="86297"/>
                </a:lnTo>
                <a:lnTo>
                  <a:pt x="1134474" y="103444"/>
                </a:lnTo>
                <a:lnTo>
                  <a:pt x="1131616" y="128876"/>
                </a:lnTo>
                <a:lnTo>
                  <a:pt x="1130569" y="160020"/>
                </a:lnTo>
                <a:lnTo>
                  <a:pt x="1129520" y="128876"/>
                </a:lnTo>
                <a:lnTo>
                  <a:pt x="1126662" y="103444"/>
                </a:lnTo>
                <a:lnTo>
                  <a:pt x="1122423" y="86297"/>
                </a:lnTo>
                <a:lnTo>
                  <a:pt x="1117233" y="80010"/>
                </a:lnTo>
                <a:lnTo>
                  <a:pt x="13335" y="80010"/>
                </a:lnTo>
                <a:lnTo>
                  <a:pt x="8144" y="73722"/>
                </a:lnTo>
                <a:lnTo>
                  <a:pt x="3905" y="56575"/>
                </a:lnTo>
                <a:lnTo>
                  <a:pt x="1047" y="31143"/>
                </a:lnTo>
                <a:lnTo>
                  <a:pt x="0" y="0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050" dirty="0">
              <a:latin typeface="Corbel" panose="020B0503020204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" name="object 15">
            <a:extLst>
              <a:ext uri="{FF2B5EF4-FFF2-40B4-BE49-F238E27FC236}">
                <a16:creationId xmlns:a16="http://schemas.microsoft.com/office/drawing/2014/main" id="{5546810C-9A11-F740-6B2D-AF18A179935C}"/>
              </a:ext>
            </a:extLst>
          </p:cNvPr>
          <p:cNvSpPr txBox="1"/>
          <p:nvPr/>
        </p:nvSpPr>
        <p:spPr>
          <a:xfrm>
            <a:off x="2610193" y="4524508"/>
            <a:ext cx="4941943" cy="225383"/>
          </a:xfrm>
          <a:prstGeom prst="rect">
            <a:avLst/>
          </a:prstGeom>
        </p:spPr>
        <p:txBody>
          <a:bodyPr vert="horz" wrap="square" lIns="0" tIns="20003" rIns="0" bIns="0" rtlCol="0">
            <a:spAutoFit/>
          </a:bodyPr>
          <a:lstStyle/>
          <a:p>
            <a:pPr marL="9525" marR="3810">
              <a:lnSpc>
                <a:spcPts val="1583"/>
              </a:lnSpc>
              <a:spcBef>
                <a:spcPts val="158"/>
              </a:spcBef>
              <a:tabLst>
                <a:tab pos="1689259" algn="l"/>
                <a:tab pos="2656046" algn="l"/>
              </a:tabLst>
            </a:pPr>
            <a:r>
              <a:rPr lang="en-US" sz="1350" spc="-11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     </a:t>
            </a:r>
            <a:r>
              <a:rPr sz="1350" spc="-11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context</a:t>
            </a:r>
            <a:r>
              <a:rPr sz="1350" spc="8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 </a:t>
            </a:r>
            <a:r>
              <a:rPr sz="1350" spc="-8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words</a:t>
            </a:r>
            <a:r>
              <a:rPr lang="en-US" sz="1350" spc="-8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 </a:t>
            </a:r>
            <a:r>
              <a:rPr lang="en-US" sz="1350" spc="-4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in</a:t>
            </a:r>
            <a:r>
              <a:rPr lang="en-US" sz="1350" spc="8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 </a:t>
            </a:r>
            <a:r>
              <a:rPr lang="en-US" sz="1350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window</a:t>
            </a:r>
            <a:r>
              <a:rPr lang="en-US" sz="1350" spc="4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 </a:t>
            </a:r>
            <a:r>
              <a:rPr lang="en-US" sz="1350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of</a:t>
            </a:r>
            <a:r>
              <a:rPr lang="en-US" sz="1350" spc="4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 </a:t>
            </a:r>
            <a:r>
              <a:rPr lang="en-US" sz="1350" spc="-11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size</a:t>
            </a:r>
            <a:r>
              <a:rPr lang="en-US" sz="1350" spc="11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 4</a:t>
            </a:r>
            <a:r>
              <a:rPr lang="en-US" sz="1350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 </a:t>
            </a:r>
            <a:r>
              <a:rPr sz="1350" spc="-8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	</a:t>
            </a:r>
            <a:r>
              <a:rPr lang="en-US" sz="1350" spc="-8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    </a:t>
            </a:r>
            <a:r>
              <a:rPr sz="2025" spc="11" baseline="1543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 </a:t>
            </a:r>
            <a:r>
              <a:rPr lang="en-US" sz="2025" spc="11" baseline="1543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    target </a:t>
            </a:r>
            <a:r>
              <a:rPr lang="en-US" sz="2025" spc="-17" baseline="1543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word</a:t>
            </a:r>
          </a:p>
        </p:txBody>
      </p:sp>
      <p:sp>
        <p:nvSpPr>
          <p:cNvPr id="25" name="object 11">
            <a:extLst>
              <a:ext uri="{FF2B5EF4-FFF2-40B4-BE49-F238E27FC236}">
                <a16:creationId xmlns:a16="http://schemas.microsoft.com/office/drawing/2014/main" id="{C038D5DE-8322-0A7A-7E2E-39D079B50D98}"/>
              </a:ext>
            </a:extLst>
          </p:cNvPr>
          <p:cNvSpPr txBox="1"/>
          <p:nvPr/>
        </p:nvSpPr>
        <p:spPr>
          <a:xfrm>
            <a:off x="2165666" y="4067743"/>
            <a:ext cx="600590" cy="252473"/>
          </a:xfrm>
          <a:prstGeom prst="rect">
            <a:avLst/>
          </a:prstGeom>
          <a:solidFill>
            <a:srgbClr val="FFACF8"/>
          </a:solidFill>
        </p:spPr>
        <p:txBody>
          <a:bodyPr vert="horz" wrap="square" lIns="0" tIns="21431" rIns="0" bIns="0" rtlCol="0">
            <a:spAutoFit/>
          </a:bodyPr>
          <a:lstStyle/>
          <a:p>
            <a:pPr marL="68104" algn="ctr">
              <a:spcBef>
                <a:spcPts val="169"/>
              </a:spcBef>
            </a:pPr>
            <a:r>
              <a:rPr lang="en-US" sz="1500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and</a:t>
            </a:r>
            <a:endParaRPr sz="1500" dirty="0">
              <a:latin typeface="Corbel" panose="020B0503020204020204" pitchFamily="34" charset="0"/>
              <a:ea typeface="Tahoma" panose="020B0604030504040204" pitchFamily="34" charset="0"/>
              <a:cs typeface="Calibri"/>
            </a:endParaRPr>
          </a:p>
        </p:txBody>
      </p:sp>
      <p:cxnSp>
        <p:nvCxnSpPr>
          <p:cNvPr id="30" name="Curved Connector 29">
            <a:extLst>
              <a:ext uri="{FF2B5EF4-FFF2-40B4-BE49-F238E27FC236}">
                <a16:creationId xmlns:a16="http://schemas.microsoft.com/office/drawing/2014/main" id="{356AB30C-828C-AD55-86E3-71971F6D72F2}"/>
              </a:ext>
            </a:extLst>
          </p:cNvPr>
          <p:cNvCxnSpPr>
            <a:cxnSpLocks/>
            <a:stCxn id="6" idx="2"/>
            <a:endCxn id="25" idx="0"/>
          </p:cNvCxnSpPr>
          <p:nvPr/>
        </p:nvCxnSpPr>
        <p:spPr>
          <a:xfrm rot="5400000">
            <a:off x="2158395" y="3760177"/>
            <a:ext cx="615132" cy="12700"/>
          </a:xfrm>
          <a:prstGeom prst="curvedConnector3">
            <a:avLst>
              <a:gd name="adj1" fmla="val 50000"/>
            </a:avLst>
          </a:prstGeom>
          <a:ln>
            <a:solidFill>
              <a:schemeClr val="tx1"/>
            </a:solidFill>
            <a:prstDash val="sysDot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15EB60F9-57CA-E793-0DC3-F5D0440C9BDC}"/>
              </a:ext>
            </a:extLst>
          </p:cNvPr>
          <p:cNvSpPr/>
          <p:nvPr/>
        </p:nvSpPr>
        <p:spPr>
          <a:xfrm>
            <a:off x="2165666" y="3243061"/>
            <a:ext cx="600590" cy="209550"/>
          </a:xfrm>
          <a:prstGeom prst="rect">
            <a:avLst/>
          </a:prstGeom>
          <a:solidFill>
            <a:srgbClr val="92D050"/>
          </a:solidFill>
          <a:ln>
            <a:solidFill>
              <a:schemeClr val="accent3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u="none" dirty="0">
                <a:solidFill>
                  <a:schemeClr val="tx1"/>
                </a:solidFill>
                <a:latin typeface="Corbel" panose="020B0503020204020204" pitchFamily="34" charset="0"/>
              </a:rPr>
              <a:t>O O O 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961EFD2F-BB13-8EF3-5607-2467572FD2E7}"/>
              </a:ext>
            </a:extLst>
          </p:cNvPr>
          <p:cNvSpPr/>
          <p:nvPr/>
        </p:nvSpPr>
        <p:spPr>
          <a:xfrm>
            <a:off x="2994919" y="3243061"/>
            <a:ext cx="600590" cy="209550"/>
          </a:xfrm>
          <a:prstGeom prst="rect">
            <a:avLst/>
          </a:prstGeom>
          <a:solidFill>
            <a:srgbClr val="92D050"/>
          </a:solidFill>
          <a:ln>
            <a:solidFill>
              <a:schemeClr val="accent3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u="none" dirty="0">
                <a:solidFill>
                  <a:schemeClr val="tx1"/>
                </a:solidFill>
                <a:latin typeface="Corbel" panose="020B0503020204020204" pitchFamily="34" charset="0"/>
              </a:rPr>
              <a:t>O O O 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55CDC31C-23D9-11C0-C497-87D9CDF8F6EB}"/>
              </a:ext>
            </a:extLst>
          </p:cNvPr>
          <p:cNvSpPr/>
          <p:nvPr/>
        </p:nvSpPr>
        <p:spPr>
          <a:xfrm>
            <a:off x="3918657" y="3243061"/>
            <a:ext cx="600590" cy="209550"/>
          </a:xfrm>
          <a:prstGeom prst="rect">
            <a:avLst/>
          </a:prstGeom>
          <a:solidFill>
            <a:srgbClr val="92D050"/>
          </a:solidFill>
          <a:ln>
            <a:solidFill>
              <a:schemeClr val="accent3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u="none" dirty="0">
                <a:solidFill>
                  <a:schemeClr val="tx1"/>
                </a:solidFill>
                <a:latin typeface="Corbel" panose="020B0503020204020204" pitchFamily="34" charset="0"/>
              </a:rPr>
              <a:t>O O O 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6F18D34F-9220-95DE-27D7-FAF944FEB420}"/>
              </a:ext>
            </a:extLst>
          </p:cNvPr>
          <p:cNvSpPr/>
          <p:nvPr/>
        </p:nvSpPr>
        <p:spPr>
          <a:xfrm>
            <a:off x="4887309" y="3243061"/>
            <a:ext cx="600590" cy="209550"/>
          </a:xfrm>
          <a:prstGeom prst="rect">
            <a:avLst/>
          </a:prstGeom>
          <a:solidFill>
            <a:srgbClr val="92D050"/>
          </a:solidFill>
          <a:ln>
            <a:solidFill>
              <a:schemeClr val="accent3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u="none" dirty="0">
                <a:solidFill>
                  <a:schemeClr val="tx1"/>
                </a:solidFill>
                <a:latin typeface="Corbel" panose="020B0503020204020204" pitchFamily="34" charset="0"/>
              </a:rPr>
              <a:t>O O O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BE8DA7C7-90D8-1F9B-D890-FD4786D2FE6E}"/>
                  </a:ext>
                </a:extLst>
              </p:cNvPr>
              <p:cNvSpPr txBox="1"/>
              <p:nvPr/>
            </p:nvSpPr>
            <p:spPr>
              <a:xfrm>
                <a:off x="1149349" y="3068362"/>
                <a:ext cx="627074" cy="49244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3200" smtClean="0">
                          <a:latin typeface="Cambria Math" panose="02040503050406030204" pitchFamily="18" charset="0"/>
                        </a:rPr>
                        <m:t>FFN</m:t>
                      </m:r>
                      <m:r>
                        <a:rPr lang="en-US" sz="3200" smtClean="0">
                          <a:latin typeface="Cambria Math" panose="02040503050406030204" pitchFamily="18" charset="0"/>
                        </a:rPr>
                        <m:t> (</m:t>
                      </m:r>
                    </m:oMath>
                  </m:oMathPara>
                </a14:m>
                <a:endParaRPr lang="en-US" sz="3200" dirty="0">
                  <a:latin typeface="Corbel" panose="020B050302020402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82854B4D-1791-9AE5-F00D-C84A2C1FB5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9349" y="3068362"/>
                <a:ext cx="627074" cy="492443"/>
              </a:xfrm>
              <a:prstGeom prst="rect">
                <a:avLst/>
              </a:prstGeom>
              <a:blipFill>
                <a:blip r:embed="rId3"/>
                <a:stretch>
                  <a:fillRect l="-22000" t="-7500" r="-84000" b="-3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15672336-7FC6-EB87-1A6F-A6645E361AE3}"/>
                  </a:ext>
                </a:extLst>
              </p:cNvPr>
              <p:cNvSpPr txBox="1"/>
              <p:nvPr/>
            </p:nvSpPr>
            <p:spPr>
              <a:xfrm>
                <a:off x="5624141" y="3070559"/>
                <a:ext cx="627074" cy="49244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smtClean="0">
                          <a:latin typeface="Cambria Math" panose="02040503050406030204" pitchFamily="18" charset="0"/>
                        </a:rPr>
                        <m:t>, </m:t>
                      </m:r>
                      <m:r>
                        <m:rPr>
                          <m:sty m:val="p"/>
                        </m:rPr>
                        <a:rPr lang="en-US" sz="3200" smtClean="0">
                          <a:solidFill>
                            <a:srgbClr val="0006C7"/>
                          </a:solidFill>
                          <a:latin typeface="Cambria Math" panose="02040503050406030204" pitchFamily="18" charset="0"/>
                        </a:rPr>
                        <m:t>Θ</m:t>
                      </m:r>
                      <m:r>
                        <a:rPr lang="en-US" sz="3200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3200" dirty="0">
                  <a:latin typeface="Corbel" panose="020B050302020402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DAE26337-DADC-6028-F7CB-2E7D0CEA24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24141" y="3070559"/>
                <a:ext cx="627074" cy="492443"/>
              </a:xfrm>
              <a:prstGeom prst="rect">
                <a:avLst/>
              </a:prstGeom>
              <a:blipFill>
                <a:blip r:embed="rId4"/>
                <a:stretch>
                  <a:fillRect l="-6000" t="-2500" r="-26000" b="-3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3" name="Curved Connector 42">
            <a:extLst>
              <a:ext uri="{FF2B5EF4-FFF2-40B4-BE49-F238E27FC236}">
                <a16:creationId xmlns:a16="http://schemas.microsoft.com/office/drawing/2014/main" id="{A22AB056-5E3D-71D2-EEA4-144A319289D4}"/>
              </a:ext>
            </a:extLst>
          </p:cNvPr>
          <p:cNvCxnSpPr>
            <a:cxnSpLocks/>
            <a:stCxn id="32" idx="2"/>
            <a:endCxn id="14" idx="0"/>
          </p:cNvCxnSpPr>
          <p:nvPr/>
        </p:nvCxnSpPr>
        <p:spPr>
          <a:xfrm rot="5400000">
            <a:off x="2987648" y="3760177"/>
            <a:ext cx="615132" cy="12700"/>
          </a:xfrm>
          <a:prstGeom prst="curvedConnector3">
            <a:avLst>
              <a:gd name="adj1" fmla="val 50000"/>
            </a:avLst>
          </a:prstGeom>
          <a:ln>
            <a:solidFill>
              <a:schemeClr val="tx1"/>
            </a:solidFill>
            <a:prstDash val="sysDot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urved Connector 45">
            <a:extLst>
              <a:ext uri="{FF2B5EF4-FFF2-40B4-BE49-F238E27FC236}">
                <a16:creationId xmlns:a16="http://schemas.microsoft.com/office/drawing/2014/main" id="{65BE7D23-50F5-A883-1038-44FF75A6B83B}"/>
              </a:ext>
            </a:extLst>
          </p:cNvPr>
          <p:cNvCxnSpPr>
            <a:cxnSpLocks/>
            <a:stCxn id="33" idx="2"/>
            <a:endCxn id="13" idx="0"/>
          </p:cNvCxnSpPr>
          <p:nvPr/>
        </p:nvCxnSpPr>
        <p:spPr>
          <a:xfrm rot="16200000" flipH="1">
            <a:off x="3908299" y="3763263"/>
            <a:ext cx="621307" cy="1"/>
          </a:xfrm>
          <a:prstGeom prst="curvedConnector3">
            <a:avLst>
              <a:gd name="adj1" fmla="val 50000"/>
            </a:avLst>
          </a:prstGeom>
          <a:ln>
            <a:solidFill>
              <a:schemeClr val="tx1"/>
            </a:solidFill>
            <a:prstDash val="sysDot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Curved Connector 48">
            <a:extLst>
              <a:ext uri="{FF2B5EF4-FFF2-40B4-BE49-F238E27FC236}">
                <a16:creationId xmlns:a16="http://schemas.microsoft.com/office/drawing/2014/main" id="{77E843F9-A256-EFA9-0A36-01438C885AF9}"/>
              </a:ext>
            </a:extLst>
          </p:cNvPr>
          <p:cNvCxnSpPr>
            <a:cxnSpLocks/>
            <a:stCxn id="34" idx="2"/>
            <a:endCxn id="12" idx="0"/>
          </p:cNvCxnSpPr>
          <p:nvPr/>
        </p:nvCxnSpPr>
        <p:spPr>
          <a:xfrm rot="5400000">
            <a:off x="4868509" y="3763394"/>
            <a:ext cx="629878" cy="8312"/>
          </a:xfrm>
          <a:prstGeom prst="curvedConnector3">
            <a:avLst>
              <a:gd name="adj1" fmla="val 50000"/>
            </a:avLst>
          </a:prstGeom>
          <a:ln>
            <a:solidFill>
              <a:schemeClr val="tx1"/>
            </a:solidFill>
            <a:prstDash val="sysDot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object 16">
            <a:extLst>
              <a:ext uri="{FF2B5EF4-FFF2-40B4-BE49-F238E27FC236}">
                <a16:creationId xmlns:a16="http://schemas.microsoft.com/office/drawing/2014/main" id="{F50528AA-72C1-AA1C-1A50-834B0DB84511}"/>
              </a:ext>
            </a:extLst>
          </p:cNvPr>
          <p:cNvSpPr/>
          <p:nvPr/>
        </p:nvSpPr>
        <p:spPr>
          <a:xfrm>
            <a:off x="5734511" y="4465393"/>
            <a:ext cx="600075" cy="91445"/>
          </a:xfrm>
          <a:custGeom>
            <a:avLst/>
            <a:gdLst/>
            <a:ahLst/>
            <a:cxnLst/>
            <a:rect l="l" t="t" r="r" b="b"/>
            <a:pathLst>
              <a:path w="800100" h="152400">
                <a:moveTo>
                  <a:pt x="800105" y="0"/>
                </a:moveTo>
                <a:lnTo>
                  <a:pt x="799106" y="29660"/>
                </a:lnTo>
                <a:lnTo>
                  <a:pt x="796385" y="53881"/>
                </a:lnTo>
                <a:lnTo>
                  <a:pt x="792348" y="70211"/>
                </a:lnTo>
                <a:lnTo>
                  <a:pt x="787405" y="76200"/>
                </a:lnTo>
                <a:lnTo>
                  <a:pt x="406686" y="76200"/>
                </a:lnTo>
                <a:lnTo>
                  <a:pt x="401743" y="82188"/>
                </a:lnTo>
                <a:lnTo>
                  <a:pt x="397706" y="98518"/>
                </a:lnTo>
                <a:lnTo>
                  <a:pt x="394985" y="122739"/>
                </a:lnTo>
                <a:lnTo>
                  <a:pt x="393987" y="152400"/>
                </a:lnTo>
                <a:lnTo>
                  <a:pt x="392988" y="122739"/>
                </a:lnTo>
                <a:lnTo>
                  <a:pt x="390267" y="98518"/>
                </a:lnTo>
                <a:lnTo>
                  <a:pt x="386230" y="82188"/>
                </a:lnTo>
                <a:lnTo>
                  <a:pt x="381287" y="76200"/>
                </a:lnTo>
                <a:lnTo>
                  <a:pt x="12699" y="76200"/>
                </a:lnTo>
                <a:lnTo>
                  <a:pt x="7756" y="70211"/>
                </a:lnTo>
                <a:lnTo>
                  <a:pt x="3719" y="53881"/>
                </a:lnTo>
                <a:lnTo>
                  <a:pt x="998" y="29660"/>
                </a:lnTo>
                <a:lnTo>
                  <a:pt x="0" y="0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050" dirty="0">
              <a:latin typeface="Corbel" panose="020B0503020204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D1D73BCD-30E3-DFFD-66BB-8727EB73F28A}"/>
              </a:ext>
            </a:extLst>
          </p:cNvPr>
          <p:cNvSpPr txBox="1"/>
          <p:nvPr/>
        </p:nvSpPr>
        <p:spPr>
          <a:xfrm>
            <a:off x="2906847" y="3623985"/>
            <a:ext cx="171337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spc="-11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lookup </a:t>
            </a:r>
            <a:r>
              <a:rPr lang="en-US" dirty="0"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embeddings</a:t>
            </a:r>
          </a:p>
        </p:txBody>
      </p:sp>
      <p:sp>
        <p:nvSpPr>
          <p:cNvPr id="54" name="Rounded Rectangular Callout 53">
            <a:extLst>
              <a:ext uri="{FF2B5EF4-FFF2-40B4-BE49-F238E27FC236}">
                <a16:creationId xmlns:a16="http://schemas.microsoft.com/office/drawing/2014/main" id="{0ECA7CCB-0958-EBB0-6A7E-7929D88CFB94}"/>
              </a:ext>
            </a:extLst>
          </p:cNvPr>
          <p:cNvSpPr/>
          <p:nvPr/>
        </p:nvSpPr>
        <p:spPr>
          <a:xfrm>
            <a:off x="4599095" y="2477129"/>
            <a:ext cx="1860737" cy="549668"/>
          </a:xfrm>
          <a:prstGeom prst="wedgeRoundRectCallout">
            <a:avLst>
              <a:gd name="adj1" fmla="val 20972"/>
              <a:gd name="adj2" fmla="val 65754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orbel" panose="020B0503020204020204" pitchFamily="34" charset="0"/>
              </a:rPr>
              <a:t>Trainable parameters of neural network </a:t>
            </a:r>
          </a:p>
        </p:txBody>
      </p:sp>
      <p:pic>
        <p:nvPicPr>
          <p:cNvPr id="57" name="Picture 2" descr="Word frequency in titles of all articles with Frequency &gt;= 10 Figure 2... |  Download Scientific Diagram">
            <a:extLst>
              <a:ext uri="{FF2B5EF4-FFF2-40B4-BE49-F238E27FC236}">
                <a16:creationId xmlns:a16="http://schemas.microsoft.com/office/drawing/2014/main" id="{AE5BA15B-65F2-554E-04BD-F202671E2B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grayscl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4700"/>
                    </a14:imgEffect>
                    <a14:imgEffect>
                      <a14:saturation sat="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94" t="8585" r="65769" b="30524"/>
          <a:stretch/>
        </p:blipFill>
        <p:spPr bwMode="auto">
          <a:xfrm rot="5400000">
            <a:off x="7439037" y="2715768"/>
            <a:ext cx="1650003" cy="1473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" name="TextBox 57">
            <a:extLst>
              <a:ext uri="{FF2B5EF4-FFF2-40B4-BE49-F238E27FC236}">
                <a16:creationId xmlns:a16="http://schemas.microsoft.com/office/drawing/2014/main" id="{40BD46F6-F97E-DA3C-4126-214F090A0106}"/>
              </a:ext>
            </a:extLst>
          </p:cNvPr>
          <p:cNvSpPr txBox="1"/>
          <p:nvPr/>
        </p:nvSpPr>
        <p:spPr>
          <a:xfrm>
            <a:off x="7219077" y="2302333"/>
            <a:ext cx="184830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</a:t>
            </a:r>
            <a:r>
              <a:rPr lang="en-US" dirty="0"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robs over vocabulary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159C231F-B3D7-31B8-F488-3F07706CD78D}"/>
              </a:ext>
            </a:extLst>
          </p:cNvPr>
          <p:cNvSpPr txBox="1"/>
          <p:nvPr/>
        </p:nvSpPr>
        <p:spPr>
          <a:xfrm>
            <a:off x="6608833" y="2632865"/>
            <a:ext cx="953286" cy="16735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sz="1400" dirty="0">
                <a:latin typeface="Consolas" panose="020B0609020204030204" pitchFamily="49" charset="0"/>
                <a:ea typeface="Tahoma" panose="020B0604030504040204" pitchFamily="34" charset="0"/>
                <a:cs typeface="Consolas" panose="020B0609020204030204" pitchFamily="49" charset="0"/>
              </a:rPr>
              <a:t>mat</a:t>
            </a:r>
          </a:p>
          <a:p>
            <a:pPr algn="r">
              <a:lnSpc>
                <a:spcPct val="150000"/>
              </a:lnSpc>
            </a:pPr>
            <a:r>
              <a:rPr lang="en-US" dirty="0">
                <a:latin typeface="Consolas" panose="020B0609020204030204" pitchFamily="49" charset="0"/>
                <a:ea typeface="Tahoma" panose="020B0604030504040204" pitchFamily="34" charset="0"/>
                <a:cs typeface="Consolas" panose="020B0609020204030204" pitchFamily="49" charset="0"/>
              </a:rPr>
              <a:t>table</a:t>
            </a:r>
          </a:p>
          <a:p>
            <a:pPr algn="r">
              <a:lnSpc>
                <a:spcPct val="150000"/>
              </a:lnSpc>
            </a:pPr>
            <a:r>
              <a:rPr lang="en-US" dirty="0">
                <a:solidFill>
                  <a:srgbClr val="C00000"/>
                </a:solidFill>
                <a:latin typeface="Consolas" panose="020B0609020204030204" pitchFamily="49" charset="0"/>
                <a:ea typeface="Tahoma" panose="020B0604030504040204" pitchFamily="34" charset="0"/>
                <a:cs typeface="Consolas" panose="020B0609020204030204" pitchFamily="49" charset="0"/>
              </a:rPr>
              <a:t>into</a:t>
            </a:r>
          </a:p>
          <a:p>
            <a:pPr algn="r">
              <a:lnSpc>
                <a:spcPct val="150000"/>
              </a:lnSpc>
            </a:pPr>
            <a:r>
              <a:rPr lang="en-US" dirty="0">
                <a:latin typeface="Consolas" panose="020B0609020204030204" pitchFamily="49" charset="0"/>
                <a:ea typeface="Tahoma" panose="020B0604030504040204" pitchFamily="34" charset="0"/>
                <a:cs typeface="Consolas" panose="020B0609020204030204" pitchFamily="49" charset="0"/>
              </a:rPr>
              <a:t>ant</a:t>
            </a:r>
          </a:p>
          <a:p>
            <a:pPr algn="r">
              <a:lnSpc>
                <a:spcPct val="150000"/>
              </a:lnSpc>
            </a:pPr>
            <a:r>
              <a:rPr lang="en-US" dirty="0">
                <a:latin typeface="Consolas" panose="020B0609020204030204" pitchFamily="49" charset="0"/>
                <a:ea typeface="Tahoma" panose="020B0604030504040204" pitchFamily="34" charset="0"/>
                <a:cs typeface="Consolas" panose="020B0609020204030204" pitchFamily="49" charset="0"/>
              </a:rPr>
              <a:t>chair</a:t>
            </a:r>
          </a:p>
        </p:txBody>
      </p:sp>
      <p:sp>
        <p:nvSpPr>
          <p:cNvPr id="60" name="Right Arrow 59">
            <a:extLst>
              <a:ext uri="{FF2B5EF4-FFF2-40B4-BE49-F238E27FC236}">
                <a16:creationId xmlns:a16="http://schemas.microsoft.com/office/drawing/2014/main" id="{42A15FBF-A2ED-8411-7636-BE8A9BD0228E}"/>
              </a:ext>
            </a:extLst>
          </p:cNvPr>
          <p:cNvSpPr/>
          <p:nvPr/>
        </p:nvSpPr>
        <p:spPr>
          <a:xfrm>
            <a:off x="6284185" y="3167148"/>
            <a:ext cx="553302" cy="387550"/>
          </a:xfrm>
          <a:prstGeom prst="rightArrow">
            <a:avLst>
              <a:gd name="adj1" fmla="val 50000"/>
              <a:gd name="adj2" fmla="val 66297"/>
            </a:avLst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orbel" panose="020B050302020402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1AB5E128-D0C9-0A9D-6227-42332F352FD9}"/>
              </a:ext>
            </a:extLst>
          </p:cNvPr>
          <p:cNvSpPr txBox="1"/>
          <p:nvPr/>
        </p:nvSpPr>
        <p:spPr>
          <a:xfrm>
            <a:off x="1381655" y="4855675"/>
            <a:ext cx="616692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[</a:t>
            </a:r>
            <a:r>
              <a:rPr lang="en-US" sz="1050" dirty="0" err="1"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Bengio</a:t>
            </a:r>
            <a:r>
              <a:rPr lang="en-US" sz="1050" dirty="0"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et al. 2003]</a:t>
            </a:r>
          </a:p>
        </p:txBody>
      </p:sp>
    </p:spTree>
    <p:extLst>
      <p:ext uri="{BB962C8B-B14F-4D97-AF65-F5344CB8AC3E}">
        <p14:creationId xmlns:p14="http://schemas.microsoft.com/office/powerpoint/2010/main" val="261269034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E0778A-4499-E303-27F2-F960BBFFD8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D797AE-160E-8A07-1D01-A93A196E39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 Fixed-Window Neural LM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AE1F048-42D0-FFAA-9FC1-7EA9846471E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This is actually a pretty good model!  </a:t>
            </a:r>
          </a:p>
          <a:p>
            <a:r>
              <a:rPr lang="en-US" dirty="0"/>
              <a:t>It will also lay the foundation for the future models (e.g., transformers, ...) </a:t>
            </a:r>
          </a:p>
          <a:p>
            <a:r>
              <a:rPr lang="en-US" dirty="0"/>
              <a:t>But first we need to figure out how to train neural networks! </a:t>
            </a:r>
          </a:p>
        </p:txBody>
      </p:sp>
      <p:sp>
        <p:nvSpPr>
          <p:cNvPr id="11" name="object 8">
            <a:extLst>
              <a:ext uri="{FF2B5EF4-FFF2-40B4-BE49-F238E27FC236}">
                <a16:creationId xmlns:a16="http://schemas.microsoft.com/office/drawing/2014/main" id="{1FDC2226-D7D5-E68C-97F1-03ACD9C908FB}"/>
              </a:ext>
            </a:extLst>
          </p:cNvPr>
          <p:cNvSpPr txBox="1"/>
          <p:nvPr/>
        </p:nvSpPr>
        <p:spPr>
          <a:xfrm>
            <a:off x="5671649" y="4079634"/>
            <a:ext cx="725805" cy="253435"/>
          </a:xfrm>
          <a:prstGeom prst="rect">
            <a:avLst/>
          </a:prstGeom>
          <a:solidFill>
            <a:srgbClr val="E44949"/>
          </a:solidFill>
        </p:spPr>
        <p:txBody>
          <a:bodyPr vert="horz" wrap="square" lIns="0" tIns="22384" rIns="0" bIns="0" rtlCol="0">
            <a:spAutoFit/>
          </a:bodyPr>
          <a:lstStyle/>
          <a:p>
            <a:pPr marL="212884">
              <a:spcBef>
                <a:spcPts val="176"/>
              </a:spcBef>
            </a:pPr>
            <a:r>
              <a:rPr sz="1500" spc="-11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into</a:t>
            </a:r>
            <a:endParaRPr sz="1500" dirty="0">
              <a:latin typeface="Corbel" panose="020B0503020204020204" pitchFamily="34" charset="0"/>
              <a:ea typeface="Tahoma" panose="020B0604030504040204" pitchFamily="34" charset="0"/>
              <a:cs typeface="Calibri"/>
            </a:endParaRPr>
          </a:p>
        </p:txBody>
      </p:sp>
      <p:sp>
        <p:nvSpPr>
          <p:cNvPr id="12" name="object 9">
            <a:extLst>
              <a:ext uri="{FF2B5EF4-FFF2-40B4-BE49-F238E27FC236}">
                <a16:creationId xmlns:a16="http://schemas.microsoft.com/office/drawing/2014/main" id="{BD649679-486E-E58B-8F89-91766E98C638}"/>
              </a:ext>
            </a:extLst>
          </p:cNvPr>
          <p:cNvSpPr txBox="1"/>
          <p:nvPr/>
        </p:nvSpPr>
        <p:spPr>
          <a:xfrm>
            <a:off x="4813532" y="4082489"/>
            <a:ext cx="731520" cy="252473"/>
          </a:xfrm>
          <a:prstGeom prst="rect">
            <a:avLst/>
          </a:prstGeom>
          <a:solidFill>
            <a:srgbClr val="FFACF8"/>
          </a:solidFill>
        </p:spPr>
        <p:txBody>
          <a:bodyPr vert="horz" wrap="square" lIns="0" tIns="21431" rIns="0" bIns="0" rtlCol="0">
            <a:spAutoFit/>
          </a:bodyPr>
          <a:lstStyle/>
          <a:p>
            <a:pPr marL="68104">
              <a:spcBef>
                <a:spcPts val="169"/>
              </a:spcBef>
            </a:pPr>
            <a:r>
              <a:rPr sz="1500" spc="-4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turning</a:t>
            </a:r>
            <a:endParaRPr sz="1500" dirty="0">
              <a:latin typeface="Corbel" panose="020B0503020204020204" pitchFamily="34" charset="0"/>
              <a:ea typeface="Tahoma" panose="020B0604030504040204" pitchFamily="34" charset="0"/>
              <a:cs typeface="Calibri"/>
            </a:endParaRPr>
          </a:p>
        </p:txBody>
      </p:sp>
      <p:sp>
        <p:nvSpPr>
          <p:cNvPr id="13" name="object 10">
            <a:extLst>
              <a:ext uri="{FF2B5EF4-FFF2-40B4-BE49-F238E27FC236}">
                <a16:creationId xmlns:a16="http://schemas.microsoft.com/office/drawing/2014/main" id="{0A21DE94-8A32-FA4D-58F5-009646EF6331}"/>
              </a:ext>
            </a:extLst>
          </p:cNvPr>
          <p:cNvSpPr txBox="1"/>
          <p:nvPr/>
        </p:nvSpPr>
        <p:spPr>
          <a:xfrm>
            <a:off x="3787470" y="4073918"/>
            <a:ext cx="862965" cy="252473"/>
          </a:xfrm>
          <a:prstGeom prst="rect">
            <a:avLst/>
          </a:prstGeom>
          <a:solidFill>
            <a:srgbClr val="FFACF8"/>
          </a:solidFill>
        </p:spPr>
        <p:txBody>
          <a:bodyPr vert="horz" wrap="square" lIns="0" tIns="21431" rIns="0" bIns="0" rtlCol="0">
            <a:spAutoFit/>
          </a:bodyPr>
          <a:lstStyle/>
          <a:p>
            <a:pPr marL="68104">
              <a:spcBef>
                <a:spcPts val="169"/>
              </a:spcBef>
            </a:pPr>
            <a:r>
              <a:rPr sz="1500" spc="-4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problems</a:t>
            </a:r>
            <a:endParaRPr sz="1500" dirty="0">
              <a:latin typeface="Corbel" panose="020B0503020204020204" pitchFamily="34" charset="0"/>
              <a:ea typeface="Tahoma" panose="020B0604030504040204" pitchFamily="34" charset="0"/>
              <a:cs typeface="Calibri"/>
            </a:endParaRPr>
          </a:p>
        </p:txBody>
      </p:sp>
      <p:sp>
        <p:nvSpPr>
          <p:cNvPr id="14" name="object 11">
            <a:extLst>
              <a:ext uri="{FF2B5EF4-FFF2-40B4-BE49-F238E27FC236}">
                <a16:creationId xmlns:a16="http://schemas.microsoft.com/office/drawing/2014/main" id="{DF9E6B50-98A6-EA2A-43CF-19C60C62A411}"/>
              </a:ext>
            </a:extLst>
          </p:cNvPr>
          <p:cNvSpPr txBox="1"/>
          <p:nvPr/>
        </p:nvSpPr>
        <p:spPr>
          <a:xfrm>
            <a:off x="2994919" y="4067743"/>
            <a:ext cx="600590" cy="252473"/>
          </a:xfrm>
          <a:prstGeom prst="rect">
            <a:avLst/>
          </a:prstGeom>
          <a:solidFill>
            <a:srgbClr val="FFACF8"/>
          </a:solidFill>
        </p:spPr>
        <p:txBody>
          <a:bodyPr vert="horz" wrap="square" lIns="0" tIns="21431" rIns="0" bIns="0" rtlCol="0">
            <a:spAutoFit/>
          </a:bodyPr>
          <a:lstStyle/>
          <a:p>
            <a:pPr marL="68104" algn="ctr">
              <a:spcBef>
                <a:spcPts val="169"/>
              </a:spcBef>
            </a:pPr>
            <a:r>
              <a:rPr lang="en-US" sz="1500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our</a:t>
            </a:r>
            <a:endParaRPr sz="1500" dirty="0">
              <a:latin typeface="Corbel" panose="020B0503020204020204" pitchFamily="34" charset="0"/>
              <a:ea typeface="Tahoma" panose="020B0604030504040204" pitchFamily="34" charset="0"/>
              <a:cs typeface="Calibri"/>
            </a:endParaRPr>
          </a:p>
        </p:txBody>
      </p:sp>
      <p:sp>
        <p:nvSpPr>
          <p:cNvPr id="16" name="object 13">
            <a:extLst>
              <a:ext uri="{FF2B5EF4-FFF2-40B4-BE49-F238E27FC236}">
                <a16:creationId xmlns:a16="http://schemas.microsoft.com/office/drawing/2014/main" id="{F6DE5E7E-3326-3568-8150-D1F69EB994EA}"/>
              </a:ext>
            </a:extLst>
          </p:cNvPr>
          <p:cNvSpPr/>
          <p:nvPr/>
        </p:nvSpPr>
        <p:spPr>
          <a:xfrm>
            <a:off x="2310938" y="4453965"/>
            <a:ext cx="3223713" cy="91445"/>
          </a:xfrm>
          <a:custGeom>
            <a:avLst/>
            <a:gdLst/>
            <a:ahLst/>
            <a:cxnLst/>
            <a:rect l="l" t="t" r="r" b="b"/>
            <a:pathLst>
              <a:path w="2296160" h="160020">
                <a:moveTo>
                  <a:pt x="2295948" y="2"/>
                </a:moveTo>
                <a:lnTo>
                  <a:pt x="2294900" y="31146"/>
                </a:lnTo>
                <a:lnTo>
                  <a:pt x="2292042" y="56578"/>
                </a:lnTo>
                <a:lnTo>
                  <a:pt x="2287803" y="73725"/>
                </a:lnTo>
                <a:lnTo>
                  <a:pt x="2282613" y="80012"/>
                </a:lnTo>
                <a:lnTo>
                  <a:pt x="1143904" y="80010"/>
                </a:lnTo>
                <a:lnTo>
                  <a:pt x="1138713" y="86297"/>
                </a:lnTo>
                <a:lnTo>
                  <a:pt x="1134474" y="103444"/>
                </a:lnTo>
                <a:lnTo>
                  <a:pt x="1131616" y="128876"/>
                </a:lnTo>
                <a:lnTo>
                  <a:pt x="1130569" y="160020"/>
                </a:lnTo>
                <a:lnTo>
                  <a:pt x="1129520" y="128876"/>
                </a:lnTo>
                <a:lnTo>
                  <a:pt x="1126662" y="103444"/>
                </a:lnTo>
                <a:lnTo>
                  <a:pt x="1122423" y="86297"/>
                </a:lnTo>
                <a:lnTo>
                  <a:pt x="1117233" y="80010"/>
                </a:lnTo>
                <a:lnTo>
                  <a:pt x="13335" y="80010"/>
                </a:lnTo>
                <a:lnTo>
                  <a:pt x="8144" y="73722"/>
                </a:lnTo>
                <a:lnTo>
                  <a:pt x="3905" y="56575"/>
                </a:lnTo>
                <a:lnTo>
                  <a:pt x="1047" y="31143"/>
                </a:lnTo>
                <a:lnTo>
                  <a:pt x="0" y="0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050" dirty="0">
              <a:latin typeface="Corbel" panose="020B0503020204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" name="object 15">
            <a:extLst>
              <a:ext uri="{FF2B5EF4-FFF2-40B4-BE49-F238E27FC236}">
                <a16:creationId xmlns:a16="http://schemas.microsoft.com/office/drawing/2014/main" id="{2417DC46-24AB-947B-020F-2C4BA6DC84C2}"/>
              </a:ext>
            </a:extLst>
          </p:cNvPr>
          <p:cNvSpPr txBox="1"/>
          <p:nvPr/>
        </p:nvSpPr>
        <p:spPr>
          <a:xfrm>
            <a:off x="2610193" y="4524508"/>
            <a:ext cx="4941943" cy="225383"/>
          </a:xfrm>
          <a:prstGeom prst="rect">
            <a:avLst/>
          </a:prstGeom>
        </p:spPr>
        <p:txBody>
          <a:bodyPr vert="horz" wrap="square" lIns="0" tIns="20003" rIns="0" bIns="0" rtlCol="0">
            <a:spAutoFit/>
          </a:bodyPr>
          <a:lstStyle/>
          <a:p>
            <a:pPr marL="9525" marR="3810">
              <a:lnSpc>
                <a:spcPts val="1583"/>
              </a:lnSpc>
              <a:spcBef>
                <a:spcPts val="158"/>
              </a:spcBef>
              <a:tabLst>
                <a:tab pos="1689259" algn="l"/>
                <a:tab pos="2656046" algn="l"/>
              </a:tabLst>
            </a:pPr>
            <a:r>
              <a:rPr lang="en-US" sz="1350" spc="-11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     </a:t>
            </a:r>
            <a:r>
              <a:rPr sz="1350" spc="-11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context</a:t>
            </a:r>
            <a:r>
              <a:rPr sz="1350" spc="8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 </a:t>
            </a:r>
            <a:r>
              <a:rPr sz="1350" spc="-8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words</a:t>
            </a:r>
            <a:r>
              <a:rPr lang="en-US" sz="1350" spc="-8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 </a:t>
            </a:r>
            <a:r>
              <a:rPr lang="en-US" sz="1350" spc="-4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in</a:t>
            </a:r>
            <a:r>
              <a:rPr lang="en-US" sz="1350" spc="8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 </a:t>
            </a:r>
            <a:r>
              <a:rPr lang="en-US" sz="1350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window</a:t>
            </a:r>
            <a:r>
              <a:rPr lang="en-US" sz="1350" spc="4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 </a:t>
            </a:r>
            <a:r>
              <a:rPr lang="en-US" sz="1350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of</a:t>
            </a:r>
            <a:r>
              <a:rPr lang="en-US" sz="1350" spc="4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 </a:t>
            </a:r>
            <a:r>
              <a:rPr lang="en-US" sz="1350" spc="-11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size</a:t>
            </a:r>
            <a:r>
              <a:rPr lang="en-US" sz="1350" spc="11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 4</a:t>
            </a:r>
            <a:r>
              <a:rPr lang="en-US" sz="1350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 </a:t>
            </a:r>
            <a:r>
              <a:rPr sz="1350" spc="-8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	</a:t>
            </a:r>
            <a:r>
              <a:rPr lang="en-US" sz="1350" spc="-8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    </a:t>
            </a:r>
            <a:r>
              <a:rPr sz="2025" spc="11" baseline="1543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 </a:t>
            </a:r>
            <a:r>
              <a:rPr lang="en-US" sz="2025" spc="11" baseline="1543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    target </a:t>
            </a:r>
            <a:r>
              <a:rPr lang="en-US" sz="2025" spc="-17" baseline="1543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word</a:t>
            </a:r>
          </a:p>
        </p:txBody>
      </p:sp>
      <p:sp>
        <p:nvSpPr>
          <p:cNvPr id="25" name="object 11">
            <a:extLst>
              <a:ext uri="{FF2B5EF4-FFF2-40B4-BE49-F238E27FC236}">
                <a16:creationId xmlns:a16="http://schemas.microsoft.com/office/drawing/2014/main" id="{A220371B-AA69-3D70-AE89-DB04CC9F466D}"/>
              </a:ext>
            </a:extLst>
          </p:cNvPr>
          <p:cNvSpPr txBox="1"/>
          <p:nvPr/>
        </p:nvSpPr>
        <p:spPr>
          <a:xfrm>
            <a:off x="2165666" y="4067743"/>
            <a:ext cx="600590" cy="252473"/>
          </a:xfrm>
          <a:prstGeom prst="rect">
            <a:avLst/>
          </a:prstGeom>
          <a:solidFill>
            <a:srgbClr val="FFACF8"/>
          </a:solidFill>
        </p:spPr>
        <p:txBody>
          <a:bodyPr vert="horz" wrap="square" lIns="0" tIns="21431" rIns="0" bIns="0" rtlCol="0">
            <a:spAutoFit/>
          </a:bodyPr>
          <a:lstStyle/>
          <a:p>
            <a:pPr marL="68104" algn="ctr">
              <a:spcBef>
                <a:spcPts val="169"/>
              </a:spcBef>
            </a:pPr>
            <a:r>
              <a:rPr lang="en-US" sz="1500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and</a:t>
            </a:r>
            <a:endParaRPr sz="1500" dirty="0">
              <a:latin typeface="Corbel" panose="020B0503020204020204" pitchFamily="34" charset="0"/>
              <a:ea typeface="Tahoma" panose="020B0604030504040204" pitchFamily="34" charset="0"/>
              <a:cs typeface="Calibri"/>
            </a:endParaRPr>
          </a:p>
        </p:txBody>
      </p:sp>
      <p:cxnSp>
        <p:nvCxnSpPr>
          <p:cNvPr id="30" name="Curved Connector 29">
            <a:extLst>
              <a:ext uri="{FF2B5EF4-FFF2-40B4-BE49-F238E27FC236}">
                <a16:creationId xmlns:a16="http://schemas.microsoft.com/office/drawing/2014/main" id="{98BF6FFA-90BE-E92D-52FC-21D1E645C819}"/>
              </a:ext>
            </a:extLst>
          </p:cNvPr>
          <p:cNvCxnSpPr>
            <a:cxnSpLocks/>
            <a:stCxn id="6" idx="2"/>
            <a:endCxn id="25" idx="0"/>
          </p:cNvCxnSpPr>
          <p:nvPr/>
        </p:nvCxnSpPr>
        <p:spPr>
          <a:xfrm rot="5400000">
            <a:off x="2158395" y="3760177"/>
            <a:ext cx="615132" cy="12700"/>
          </a:xfrm>
          <a:prstGeom prst="curvedConnector3">
            <a:avLst>
              <a:gd name="adj1" fmla="val 50000"/>
            </a:avLst>
          </a:prstGeom>
          <a:ln>
            <a:solidFill>
              <a:schemeClr val="tx1"/>
            </a:solidFill>
            <a:prstDash val="sysDot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356A7D9F-8BE2-CEC9-7007-06C2911F1673}"/>
              </a:ext>
            </a:extLst>
          </p:cNvPr>
          <p:cNvSpPr/>
          <p:nvPr/>
        </p:nvSpPr>
        <p:spPr>
          <a:xfrm>
            <a:off x="2165666" y="3243061"/>
            <a:ext cx="600590" cy="209550"/>
          </a:xfrm>
          <a:prstGeom prst="rect">
            <a:avLst/>
          </a:prstGeom>
          <a:solidFill>
            <a:srgbClr val="92D050"/>
          </a:solidFill>
          <a:ln>
            <a:solidFill>
              <a:schemeClr val="accent3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u="none" dirty="0">
                <a:solidFill>
                  <a:schemeClr val="tx1"/>
                </a:solidFill>
                <a:latin typeface="Corbel" panose="020B0503020204020204" pitchFamily="34" charset="0"/>
              </a:rPr>
              <a:t>O O O 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0127E75C-DF50-573C-3CAF-4AC24F88E346}"/>
              </a:ext>
            </a:extLst>
          </p:cNvPr>
          <p:cNvSpPr/>
          <p:nvPr/>
        </p:nvSpPr>
        <p:spPr>
          <a:xfrm>
            <a:off x="2994919" y="3243061"/>
            <a:ext cx="600590" cy="209550"/>
          </a:xfrm>
          <a:prstGeom prst="rect">
            <a:avLst/>
          </a:prstGeom>
          <a:solidFill>
            <a:srgbClr val="92D050"/>
          </a:solidFill>
          <a:ln>
            <a:solidFill>
              <a:schemeClr val="accent3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u="none" dirty="0">
                <a:solidFill>
                  <a:schemeClr val="tx1"/>
                </a:solidFill>
                <a:latin typeface="Corbel" panose="020B0503020204020204" pitchFamily="34" charset="0"/>
              </a:rPr>
              <a:t>O O O 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967ED2C0-329B-4E1A-8673-75FA6010A09F}"/>
              </a:ext>
            </a:extLst>
          </p:cNvPr>
          <p:cNvSpPr/>
          <p:nvPr/>
        </p:nvSpPr>
        <p:spPr>
          <a:xfrm>
            <a:off x="3918657" y="3243061"/>
            <a:ext cx="600590" cy="209550"/>
          </a:xfrm>
          <a:prstGeom prst="rect">
            <a:avLst/>
          </a:prstGeom>
          <a:solidFill>
            <a:srgbClr val="92D050"/>
          </a:solidFill>
          <a:ln>
            <a:solidFill>
              <a:schemeClr val="accent3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u="none" dirty="0">
                <a:solidFill>
                  <a:schemeClr val="tx1"/>
                </a:solidFill>
                <a:latin typeface="Corbel" panose="020B0503020204020204" pitchFamily="34" charset="0"/>
              </a:rPr>
              <a:t>O O O 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D82A9B5C-71F9-0C1B-1925-D74D35938A82}"/>
              </a:ext>
            </a:extLst>
          </p:cNvPr>
          <p:cNvSpPr/>
          <p:nvPr/>
        </p:nvSpPr>
        <p:spPr>
          <a:xfrm>
            <a:off x="4887309" y="3243061"/>
            <a:ext cx="600590" cy="209550"/>
          </a:xfrm>
          <a:prstGeom prst="rect">
            <a:avLst/>
          </a:prstGeom>
          <a:solidFill>
            <a:srgbClr val="92D050"/>
          </a:solidFill>
          <a:ln>
            <a:solidFill>
              <a:schemeClr val="accent3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u="none" dirty="0">
                <a:solidFill>
                  <a:schemeClr val="tx1"/>
                </a:solidFill>
                <a:latin typeface="Corbel" panose="020B0503020204020204" pitchFamily="34" charset="0"/>
              </a:rPr>
              <a:t>O O O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3D40C40C-83DE-6813-8D5C-9B81A5194998}"/>
                  </a:ext>
                </a:extLst>
              </p:cNvPr>
              <p:cNvSpPr txBox="1"/>
              <p:nvPr/>
            </p:nvSpPr>
            <p:spPr>
              <a:xfrm>
                <a:off x="5624141" y="3070559"/>
                <a:ext cx="627074" cy="49244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smtClean="0">
                          <a:latin typeface="Cambria Math" panose="02040503050406030204" pitchFamily="18" charset="0"/>
                        </a:rPr>
                        <m:t>, </m:t>
                      </m:r>
                      <m:r>
                        <m:rPr>
                          <m:sty m:val="p"/>
                        </m:rPr>
                        <a:rPr lang="en-US" sz="3200" smtClean="0">
                          <a:solidFill>
                            <a:srgbClr val="0006C7"/>
                          </a:solidFill>
                          <a:latin typeface="Cambria Math" panose="02040503050406030204" pitchFamily="18" charset="0"/>
                        </a:rPr>
                        <m:t>Θ</m:t>
                      </m:r>
                      <m:r>
                        <a:rPr lang="en-US" sz="3200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3200" dirty="0">
                  <a:latin typeface="Corbel" panose="020B050302020402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DAE26337-DADC-6028-F7CB-2E7D0CEA24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24141" y="3070559"/>
                <a:ext cx="627074" cy="492443"/>
              </a:xfrm>
              <a:prstGeom prst="rect">
                <a:avLst/>
              </a:prstGeom>
              <a:blipFill>
                <a:blip r:embed="rId2"/>
                <a:stretch>
                  <a:fillRect l="-6000" t="-2500" r="-26000" b="-3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3" name="Curved Connector 42">
            <a:extLst>
              <a:ext uri="{FF2B5EF4-FFF2-40B4-BE49-F238E27FC236}">
                <a16:creationId xmlns:a16="http://schemas.microsoft.com/office/drawing/2014/main" id="{B7D1548A-11DD-F7C5-93AD-90FB84286DCC}"/>
              </a:ext>
            </a:extLst>
          </p:cNvPr>
          <p:cNvCxnSpPr>
            <a:cxnSpLocks/>
            <a:stCxn id="32" idx="2"/>
            <a:endCxn id="14" idx="0"/>
          </p:cNvCxnSpPr>
          <p:nvPr/>
        </p:nvCxnSpPr>
        <p:spPr>
          <a:xfrm rot="5400000">
            <a:off x="2987648" y="3760177"/>
            <a:ext cx="615132" cy="12700"/>
          </a:xfrm>
          <a:prstGeom prst="curvedConnector3">
            <a:avLst>
              <a:gd name="adj1" fmla="val 50000"/>
            </a:avLst>
          </a:prstGeom>
          <a:ln>
            <a:solidFill>
              <a:schemeClr val="tx1"/>
            </a:solidFill>
            <a:prstDash val="sysDot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urved Connector 45">
            <a:extLst>
              <a:ext uri="{FF2B5EF4-FFF2-40B4-BE49-F238E27FC236}">
                <a16:creationId xmlns:a16="http://schemas.microsoft.com/office/drawing/2014/main" id="{03D62F9D-EB4B-1D3E-23F1-634ACDB38C45}"/>
              </a:ext>
            </a:extLst>
          </p:cNvPr>
          <p:cNvCxnSpPr>
            <a:cxnSpLocks/>
            <a:stCxn id="33" idx="2"/>
            <a:endCxn id="13" idx="0"/>
          </p:cNvCxnSpPr>
          <p:nvPr/>
        </p:nvCxnSpPr>
        <p:spPr>
          <a:xfrm rot="16200000" flipH="1">
            <a:off x="3908299" y="3763263"/>
            <a:ext cx="621307" cy="1"/>
          </a:xfrm>
          <a:prstGeom prst="curvedConnector3">
            <a:avLst>
              <a:gd name="adj1" fmla="val 50000"/>
            </a:avLst>
          </a:prstGeom>
          <a:ln>
            <a:solidFill>
              <a:schemeClr val="tx1"/>
            </a:solidFill>
            <a:prstDash val="sysDot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Curved Connector 48">
            <a:extLst>
              <a:ext uri="{FF2B5EF4-FFF2-40B4-BE49-F238E27FC236}">
                <a16:creationId xmlns:a16="http://schemas.microsoft.com/office/drawing/2014/main" id="{8C5CCBB2-D9B1-739E-89CD-D292B20E8BA2}"/>
              </a:ext>
            </a:extLst>
          </p:cNvPr>
          <p:cNvCxnSpPr>
            <a:cxnSpLocks/>
            <a:stCxn id="34" idx="2"/>
            <a:endCxn id="12" idx="0"/>
          </p:cNvCxnSpPr>
          <p:nvPr/>
        </p:nvCxnSpPr>
        <p:spPr>
          <a:xfrm rot="5400000">
            <a:off x="4868509" y="3763394"/>
            <a:ext cx="629878" cy="8312"/>
          </a:xfrm>
          <a:prstGeom prst="curvedConnector3">
            <a:avLst>
              <a:gd name="adj1" fmla="val 50000"/>
            </a:avLst>
          </a:prstGeom>
          <a:ln>
            <a:solidFill>
              <a:schemeClr val="tx1"/>
            </a:solidFill>
            <a:prstDash val="sysDot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object 16">
            <a:extLst>
              <a:ext uri="{FF2B5EF4-FFF2-40B4-BE49-F238E27FC236}">
                <a16:creationId xmlns:a16="http://schemas.microsoft.com/office/drawing/2014/main" id="{3E6AFBEE-37B4-DE04-23BC-110EF8C0E902}"/>
              </a:ext>
            </a:extLst>
          </p:cNvPr>
          <p:cNvSpPr/>
          <p:nvPr/>
        </p:nvSpPr>
        <p:spPr>
          <a:xfrm>
            <a:off x="5734511" y="4465393"/>
            <a:ext cx="600075" cy="91445"/>
          </a:xfrm>
          <a:custGeom>
            <a:avLst/>
            <a:gdLst/>
            <a:ahLst/>
            <a:cxnLst/>
            <a:rect l="l" t="t" r="r" b="b"/>
            <a:pathLst>
              <a:path w="800100" h="152400">
                <a:moveTo>
                  <a:pt x="800105" y="0"/>
                </a:moveTo>
                <a:lnTo>
                  <a:pt x="799106" y="29660"/>
                </a:lnTo>
                <a:lnTo>
                  <a:pt x="796385" y="53881"/>
                </a:lnTo>
                <a:lnTo>
                  <a:pt x="792348" y="70211"/>
                </a:lnTo>
                <a:lnTo>
                  <a:pt x="787405" y="76200"/>
                </a:lnTo>
                <a:lnTo>
                  <a:pt x="406686" y="76200"/>
                </a:lnTo>
                <a:lnTo>
                  <a:pt x="401743" y="82188"/>
                </a:lnTo>
                <a:lnTo>
                  <a:pt x="397706" y="98518"/>
                </a:lnTo>
                <a:lnTo>
                  <a:pt x="394985" y="122739"/>
                </a:lnTo>
                <a:lnTo>
                  <a:pt x="393987" y="152400"/>
                </a:lnTo>
                <a:lnTo>
                  <a:pt x="392988" y="122739"/>
                </a:lnTo>
                <a:lnTo>
                  <a:pt x="390267" y="98518"/>
                </a:lnTo>
                <a:lnTo>
                  <a:pt x="386230" y="82188"/>
                </a:lnTo>
                <a:lnTo>
                  <a:pt x="381287" y="76200"/>
                </a:lnTo>
                <a:lnTo>
                  <a:pt x="12699" y="76200"/>
                </a:lnTo>
                <a:lnTo>
                  <a:pt x="7756" y="70211"/>
                </a:lnTo>
                <a:lnTo>
                  <a:pt x="3719" y="53881"/>
                </a:lnTo>
                <a:lnTo>
                  <a:pt x="998" y="29660"/>
                </a:lnTo>
                <a:lnTo>
                  <a:pt x="0" y="0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050" dirty="0">
              <a:latin typeface="Corbel" panose="020B0503020204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CB7E3411-2BCE-546E-689A-F4D1E6047E54}"/>
              </a:ext>
            </a:extLst>
          </p:cNvPr>
          <p:cNvSpPr txBox="1"/>
          <p:nvPr/>
        </p:nvSpPr>
        <p:spPr>
          <a:xfrm>
            <a:off x="2906847" y="3623985"/>
            <a:ext cx="171337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spc="-11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lookup </a:t>
            </a:r>
            <a:r>
              <a:rPr lang="en-US" dirty="0"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embeddings</a:t>
            </a:r>
          </a:p>
        </p:txBody>
      </p:sp>
      <p:sp>
        <p:nvSpPr>
          <p:cNvPr id="54" name="Rounded Rectangular Callout 53">
            <a:extLst>
              <a:ext uri="{FF2B5EF4-FFF2-40B4-BE49-F238E27FC236}">
                <a16:creationId xmlns:a16="http://schemas.microsoft.com/office/drawing/2014/main" id="{C2FB6F9B-951A-4A50-E78D-DB957C942EAB}"/>
              </a:ext>
            </a:extLst>
          </p:cNvPr>
          <p:cNvSpPr/>
          <p:nvPr/>
        </p:nvSpPr>
        <p:spPr>
          <a:xfrm>
            <a:off x="4599095" y="2477129"/>
            <a:ext cx="1860737" cy="549668"/>
          </a:xfrm>
          <a:prstGeom prst="wedgeRoundRectCallout">
            <a:avLst>
              <a:gd name="adj1" fmla="val 20972"/>
              <a:gd name="adj2" fmla="val 65754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orbel" panose="020B0503020204020204" pitchFamily="34" charset="0"/>
              </a:rPr>
              <a:t>Trainable parameters of neural network </a:t>
            </a:r>
          </a:p>
        </p:txBody>
      </p:sp>
      <p:pic>
        <p:nvPicPr>
          <p:cNvPr id="57" name="Picture 2" descr="Word frequency in titles of all articles with Frequency &gt;= 10 Figure 2... |  Download Scientific Diagram">
            <a:extLst>
              <a:ext uri="{FF2B5EF4-FFF2-40B4-BE49-F238E27FC236}">
                <a16:creationId xmlns:a16="http://schemas.microsoft.com/office/drawing/2014/main" id="{3514A199-8522-BF02-AF41-C0C4DAE7171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  <a14:imgEffect>
                      <a14:saturation sat="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94" t="8585" r="65769" b="30524"/>
          <a:stretch/>
        </p:blipFill>
        <p:spPr bwMode="auto">
          <a:xfrm rot="5400000">
            <a:off x="7439037" y="2715768"/>
            <a:ext cx="1650003" cy="1473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" name="TextBox 57">
            <a:extLst>
              <a:ext uri="{FF2B5EF4-FFF2-40B4-BE49-F238E27FC236}">
                <a16:creationId xmlns:a16="http://schemas.microsoft.com/office/drawing/2014/main" id="{0E1EDFB0-7609-FCBF-7ECC-9C58D325F78F}"/>
              </a:ext>
            </a:extLst>
          </p:cNvPr>
          <p:cNvSpPr txBox="1"/>
          <p:nvPr/>
        </p:nvSpPr>
        <p:spPr>
          <a:xfrm>
            <a:off x="7219077" y="2302333"/>
            <a:ext cx="184830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</a:t>
            </a:r>
            <a:r>
              <a:rPr lang="en-US" dirty="0"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robs over vocabulary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EEB26321-4761-7119-F1C8-F54212C32F36}"/>
              </a:ext>
            </a:extLst>
          </p:cNvPr>
          <p:cNvSpPr txBox="1"/>
          <p:nvPr/>
        </p:nvSpPr>
        <p:spPr>
          <a:xfrm>
            <a:off x="6608833" y="2632865"/>
            <a:ext cx="953286" cy="16735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sz="1400" dirty="0">
                <a:latin typeface="Consolas" panose="020B0609020204030204" pitchFamily="49" charset="0"/>
                <a:ea typeface="Tahoma" panose="020B0604030504040204" pitchFamily="34" charset="0"/>
                <a:cs typeface="Consolas" panose="020B0609020204030204" pitchFamily="49" charset="0"/>
              </a:rPr>
              <a:t>mat</a:t>
            </a:r>
          </a:p>
          <a:p>
            <a:pPr algn="r">
              <a:lnSpc>
                <a:spcPct val="150000"/>
              </a:lnSpc>
            </a:pPr>
            <a:r>
              <a:rPr lang="en-US" dirty="0">
                <a:latin typeface="Consolas" panose="020B0609020204030204" pitchFamily="49" charset="0"/>
                <a:ea typeface="Tahoma" panose="020B0604030504040204" pitchFamily="34" charset="0"/>
                <a:cs typeface="Consolas" panose="020B0609020204030204" pitchFamily="49" charset="0"/>
              </a:rPr>
              <a:t>table</a:t>
            </a:r>
          </a:p>
          <a:p>
            <a:pPr algn="r">
              <a:lnSpc>
                <a:spcPct val="150000"/>
              </a:lnSpc>
            </a:pPr>
            <a:r>
              <a:rPr lang="en-US" dirty="0">
                <a:solidFill>
                  <a:srgbClr val="C00000"/>
                </a:solidFill>
                <a:latin typeface="Consolas" panose="020B0609020204030204" pitchFamily="49" charset="0"/>
                <a:ea typeface="Tahoma" panose="020B0604030504040204" pitchFamily="34" charset="0"/>
                <a:cs typeface="Consolas" panose="020B0609020204030204" pitchFamily="49" charset="0"/>
              </a:rPr>
              <a:t>into</a:t>
            </a:r>
          </a:p>
          <a:p>
            <a:pPr algn="r">
              <a:lnSpc>
                <a:spcPct val="150000"/>
              </a:lnSpc>
            </a:pPr>
            <a:r>
              <a:rPr lang="en-US" dirty="0">
                <a:latin typeface="Consolas" panose="020B0609020204030204" pitchFamily="49" charset="0"/>
                <a:ea typeface="Tahoma" panose="020B0604030504040204" pitchFamily="34" charset="0"/>
                <a:cs typeface="Consolas" panose="020B0609020204030204" pitchFamily="49" charset="0"/>
              </a:rPr>
              <a:t>ant</a:t>
            </a:r>
          </a:p>
          <a:p>
            <a:pPr algn="r">
              <a:lnSpc>
                <a:spcPct val="150000"/>
              </a:lnSpc>
            </a:pPr>
            <a:r>
              <a:rPr lang="en-US" dirty="0">
                <a:latin typeface="Consolas" panose="020B0609020204030204" pitchFamily="49" charset="0"/>
                <a:ea typeface="Tahoma" panose="020B0604030504040204" pitchFamily="34" charset="0"/>
                <a:cs typeface="Consolas" panose="020B0609020204030204" pitchFamily="49" charset="0"/>
              </a:rPr>
              <a:t>chair</a:t>
            </a:r>
          </a:p>
        </p:txBody>
      </p:sp>
      <p:sp>
        <p:nvSpPr>
          <p:cNvPr id="60" name="Right Arrow 59">
            <a:extLst>
              <a:ext uri="{FF2B5EF4-FFF2-40B4-BE49-F238E27FC236}">
                <a16:creationId xmlns:a16="http://schemas.microsoft.com/office/drawing/2014/main" id="{BAFE80C7-911F-45B7-0E51-890164B8845D}"/>
              </a:ext>
            </a:extLst>
          </p:cNvPr>
          <p:cNvSpPr/>
          <p:nvPr/>
        </p:nvSpPr>
        <p:spPr>
          <a:xfrm>
            <a:off x="6284185" y="3167148"/>
            <a:ext cx="553302" cy="387550"/>
          </a:xfrm>
          <a:prstGeom prst="rightArrow">
            <a:avLst>
              <a:gd name="adj1" fmla="val 50000"/>
              <a:gd name="adj2" fmla="val 66297"/>
            </a:avLst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orbel" panose="020B050302020402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67D572C4-5170-E5BD-7B48-B695D1B7CEC9}"/>
              </a:ext>
            </a:extLst>
          </p:cNvPr>
          <p:cNvSpPr txBox="1"/>
          <p:nvPr/>
        </p:nvSpPr>
        <p:spPr>
          <a:xfrm>
            <a:off x="1381655" y="4855675"/>
            <a:ext cx="616692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[</a:t>
            </a:r>
            <a:r>
              <a:rPr lang="en-US" sz="1050" dirty="0" err="1"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Bengio</a:t>
            </a:r>
            <a:r>
              <a:rPr lang="en-US" sz="1050" dirty="0"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et al. 2003]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D2D23EED-781B-890F-7573-637F595B7E59}"/>
                  </a:ext>
                </a:extLst>
              </p:cNvPr>
              <p:cNvSpPr txBox="1"/>
              <p:nvPr/>
            </p:nvSpPr>
            <p:spPr>
              <a:xfrm>
                <a:off x="1149349" y="3068362"/>
                <a:ext cx="627074" cy="49244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3200" smtClean="0">
                          <a:latin typeface="Cambria Math" panose="02040503050406030204" pitchFamily="18" charset="0"/>
                        </a:rPr>
                        <m:t>FFN</m:t>
                      </m:r>
                      <m:r>
                        <a:rPr lang="en-US" sz="3200" smtClean="0">
                          <a:latin typeface="Cambria Math" panose="02040503050406030204" pitchFamily="18" charset="0"/>
                        </a:rPr>
                        <m:t> (</m:t>
                      </m:r>
                    </m:oMath>
                  </m:oMathPara>
                </a14:m>
                <a:endParaRPr lang="en-US" sz="3200" dirty="0">
                  <a:latin typeface="Corbel" panose="020B050302020402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60A9B6B7-87E7-F03B-93B5-88C6790A6C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9349" y="3068362"/>
                <a:ext cx="627074" cy="492443"/>
              </a:xfrm>
              <a:prstGeom prst="rect">
                <a:avLst/>
              </a:prstGeom>
              <a:blipFill>
                <a:blip r:embed="rId5"/>
                <a:stretch>
                  <a:fillRect l="-22000" t="-7500" r="-84000" b="-3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6870187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0E1473-0A44-568D-550A-E88F75803D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A99AD1-92E7-941E-0ABD-034390F2C9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 Fixed-Window Neural LM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5EBBFB-A5C6-8294-719D-69A574DC69C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object 8">
            <a:extLst>
              <a:ext uri="{FF2B5EF4-FFF2-40B4-BE49-F238E27FC236}">
                <a16:creationId xmlns:a16="http://schemas.microsoft.com/office/drawing/2014/main" id="{589232B6-B040-1601-BE1A-C9A90F0141E0}"/>
              </a:ext>
            </a:extLst>
          </p:cNvPr>
          <p:cNvSpPr txBox="1"/>
          <p:nvPr/>
        </p:nvSpPr>
        <p:spPr>
          <a:xfrm>
            <a:off x="5671649" y="4079634"/>
            <a:ext cx="725805" cy="253435"/>
          </a:xfrm>
          <a:prstGeom prst="rect">
            <a:avLst/>
          </a:prstGeom>
          <a:solidFill>
            <a:srgbClr val="E44949"/>
          </a:solidFill>
        </p:spPr>
        <p:txBody>
          <a:bodyPr vert="horz" wrap="square" lIns="0" tIns="22384" rIns="0" bIns="0" rtlCol="0">
            <a:spAutoFit/>
          </a:bodyPr>
          <a:lstStyle/>
          <a:p>
            <a:pPr marL="212884">
              <a:spcBef>
                <a:spcPts val="176"/>
              </a:spcBef>
            </a:pPr>
            <a:r>
              <a:rPr sz="1500" spc="-11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into</a:t>
            </a:r>
            <a:endParaRPr sz="1500" dirty="0">
              <a:latin typeface="Corbel" panose="020B0503020204020204" pitchFamily="34" charset="0"/>
              <a:ea typeface="Tahoma" panose="020B0604030504040204" pitchFamily="34" charset="0"/>
              <a:cs typeface="Calibri"/>
            </a:endParaRPr>
          </a:p>
        </p:txBody>
      </p:sp>
      <p:sp>
        <p:nvSpPr>
          <p:cNvPr id="12" name="object 9">
            <a:extLst>
              <a:ext uri="{FF2B5EF4-FFF2-40B4-BE49-F238E27FC236}">
                <a16:creationId xmlns:a16="http://schemas.microsoft.com/office/drawing/2014/main" id="{7F048D3A-312E-38D0-6171-940913E44728}"/>
              </a:ext>
            </a:extLst>
          </p:cNvPr>
          <p:cNvSpPr txBox="1"/>
          <p:nvPr/>
        </p:nvSpPr>
        <p:spPr>
          <a:xfrm>
            <a:off x="4813532" y="4082489"/>
            <a:ext cx="731520" cy="252473"/>
          </a:xfrm>
          <a:prstGeom prst="rect">
            <a:avLst/>
          </a:prstGeom>
          <a:solidFill>
            <a:srgbClr val="FFACF8"/>
          </a:solidFill>
        </p:spPr>
        <p:txBody>
          <a:bodyPr vert="horz" wrap="square" lIns="0" tIns="21431" rIns="0" bIns="0" rtlCol="0">
            <a:spAutoFit/>
          </a:bodyPr>
          <a:lstStyle/>
          <a:p>
            <a:pPr marL="68104">
              <a:spcBef>
                <a:spcPts val="169"/>
              </a:spcBef>
            </a:pPr>
            <a:r>
              <a:rPr sz="1500" spc="-4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turning</a:t>
            </a:r>
            <a:endParaRPr sz="1500" dirty="0">
              <a:latin typeface="Corbel" panose="020B0503020204020204" pitchFamily="34" charset="0"/>
              <a:ea typeface="Tahoma" panose="020B0604030504040204" pitchFamily="34" charset="0"/>
              <a:cs typeface="Calibri"/>
            </a:endParaRPr>
          </a:p>
        </p:txBody>
      </p:sp>
      <p:sp>
        <p:nvSpPr>
          <p:cNvPr id="13" name="object 10">
            <a:extLst>
              <a:ext uri="{FF2B5EF4-FFF2-40B4-BE49-F238E27FC236}">
                <a16:creationId xmlns:a16="http://schemas.microsoft.com/office/drawing/2014/main" id="{FA1043BA-480D-FA67-8623-FD2E787185D3}"/>
              </a:ext>
            </a:extLst>
          </p:cNvPr>
          <p:cNvSpPr txBox="1"/>
          <p:nvPr/>
        </p:nvSpPr>
        <p:spPr>
          <a:xfrm>
            <a:off x="3787470" y="4073918"/>
            <a:ext cx="862965" cy="252473"/>
          </a:xfrm>
          <a:prstGeom prst="rect">
            <a:avLst/>
          </a:prstGeom>
          <a:solidFill>
            <a:srgbClr val="FFACF8"/>
          </a:solidFill>
        </p:spPr>
        <p:txBody>
          <a:bodyPr vert="horz" wrap="square" lIns="0" tIns="21431" rIns="0" bIns="0" rtlCol="0">
            <a:spAutoFit/>
          </a:bodyPr>
          <a:lstStyle/>
          <a:p>
            <a:pPr marL="68104">
              <a:spcBef>
                <a:spcPts val="169"/>
              </a:spcBef>
            </a:pPr>
            <a:r>
              <a:rPr sz="1500" spc="-4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problems</a:t>
            </a:r>
            <a:endParaRPr sz="1500" dirty="0">
              <a:latin typeface="Corbel" panose="020B0503020204020204" pitchFamily="34" charset="0"/>
              <a:ea typeface="Tahoma" panose="020B0604030504040204" pitchFamily="34" charset="0"/>
              <a:cs typeface="Calibri"/>
            </a:endParaRPr>
          </a:p>
        </p:txBody>
      </p:sp>
      <p:sp>
        <p:nvSpPr>
          <p:cNvPr id="14" name="object 11">
            <a:extLst>
              <a:ext uri="{FF2B5EF4-FFF2-40B4-BE49-F238E27FC236}">
                <a16:creationId xmlns:a16="http://schemas.microsoft.com/office/drawing/2014/main" id="{D6F87572-AA6C-B9C1-C4C0-010A4B679A15}"/>
              </a:ext>
            </a:extLst>
          </p:cNvPr>
          <p:cNvSpPr txBox="1"/>
          <p:nvPr/>
        </p:nvSpPr>
        <p:spPr>
          <a:xfrm>
            <a:off x="2994919" y="4067743"/>
            <a:ext cx="600590" cy="252473"/>
          </a:xfrm>
          <a:prstGeom prst="rect">
            <a:avLst/>
          </a:prstGeom>
          <a:solidFill>
            <a:srgbClr val="FFACF8"/>
          </a:solidFill>
        </p:spPr>
        <p:txBody>
          <a:bodyPr vert="horz" wrap="square" lIns="0" tIns="21431" rIns="0" bIns="0" rtlCol="0">
            <a:spAutoFit/>
          </a:bodyPr>
          <a:lstStyle/>
          <a:p>
            <a:pPr marL="68104" algn="ctr">
              <a:spcBef>
                <a:spcPts val="169"/>
              </a:spcBef>
            </a:pPr>
            <a:r>
              <a:rPr lang="en-US" sz="1500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our</a:t>
            </a:r>
            <a:endParaRPr sz="1500" dirty="0">
              <a:latin typeface="Corbel" panose="020B0503020204020204" pitchFamily="34" charset="0"/>
              <a:ea typeface="Tahoma" panose="020B0604030504040204" pitchFamily="34" charset="0"/>
              <a:cs typeface="Calibri"/>
            </a:endParaRPr>
          </a:p>
        </p:txBody>
      </p:sp>
      <p:sp>
        <p:nvSpPr>
          <p:cNvPr id="16" name="object 13">
            <a:extLst>
              <a:ext uri="{FF2B5EF4-FFF2-40B4-BE49-F238E27FC236}">
                <a16:creationId xmlns:a16="http://schemas.microsoft.com/office/drawing/2014/main" id="{9EBEEB6A-E119-AE0B-3C58-C01C990B1030}"/>
              </a:ext>
            </a:extLst>
          </p:cNvPr>
          <p:cNvSpPr/>
          <p:nvPr/>
        </p:nvSpPr>
        <p:spPr>
          <a:xfrm>
            <a:off x="2310938" y="4453965"/>
            <a:ext cx="3223713" cy="91445"/>
          </a:xfrm>
          <a:custGeom>
            <a:avLst/>
            <a:gdLst/>
            <a:ahLst/>
            <a:cxnLst/>
            <a:rect l="l" t="t" r="r" b="b"/>
            <a:pathLst>
              <a:path w="2296160" h="160020">
                <a:moveTo>
                  <a:pt x="2295948" y="2"/>
                </a:moveTo>
                <a:lnTo>
                  <a:pt x="2294900" y="31146"/>
                </a:lnTo>
                <a:lnTo>
                  <a:pt x="2292042" y="56578"/>
                </a:lnTo>
                <a:lnTo>
                  <a:pt x="2287803" y="73725"/>
                </a:lnTo>
                <a:lnTo>
                  <a:pt x="2282613" y="80012"/>
                </a:lnTo>
                <a:lnTo>
                  <a:pt x="1143904" y="80010"/>
                </a:lnTo>
                <a:lnTo>
                  <a:pt x="1138713" y="86297"/>
                </a:lnTo>
                <a:lnTo>
                  <a:pt x="1134474" y="103444"/>
                </a:lnTo>
                <a:lnTo>
                  <a:pt x="1131616" y="128876"/>
                </a:lnTo>
                <a:lnTo>
                  <a:pt x="1130569" y="160020"/>
                </a:lnTo>
                <a:lnTo>
                  <a:pt x="1129520" y="128876"/>
                </a:lnTo>
                <a:lnTo>
                  <a:pt x="1126662" y="103444"/>
                </a:lnTo>
                <a:lnTo>
                  <a:pt x="1122423" y="86297"/>
                </a:lnTo>
                <a:lnTo>
                  <a:pt x="1117233" y="80010"/>
                </a:lnTo>
                <a:lnTo>
                  <a:pt x="13335" y="80010"/>
                </a:lnTo>
                <a:lnTo>
                  <a:pt x="8144" y="73722"/>
                </a:lnTo>
                <a:lnTo>
                  <a:pt x="3905" y="56575"/>
                </a:lnTo>
                <a:lnTo>
                  <a:pt x="1047" y="31143"/>
                </a:lnTo>
                <a:lnTo>
                  <a:pt x="0" y="0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050" dirty="0">
              <a:latin typeface="Corbel" panose="020B0503020204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" name="object 15">
            <a:extLst>
              <a:ext uri="{FF2B5EF4-FFF2-40B4-BE49-F238E27FC236}">
                <a16:creationId xmlns:a16="http://schemas.microsoft.com/office/drawing/2014/main" id="{86D234A8-CEC3-4967-8D3A-1F1FE6EC54DB}"/>
              </a:ext>
            </a:extLst>
          </p:cNvPr>
          <p:cNvSpPr txBox="1"/>
          <p:nvPr/>
        </p:nvSpPr>
        <p:spPr>
          <a:xfrm>
            <a:off x="2610193" y="4524508"/>
            <a:ext cx="4941943" cy="225383"/>
          </a:xfrm>
          <a:prstGeom prst="rect">
            <a:avLst/>
          </a:prstGeom>
        </p:spPr>
        <p:txBody>
          <a:bodyPr vert="horz" wrap="square" lIns="0" tIns="20003" rIns="0" bIns="0" rtlCol="0">
            <a:spAutoFit/>
          </a:bodyPr>
          <a:lstStyle/>
          <a:p>
            <a:pPr marL="9525" marR="3810">
              <a:lnSpc>
                <a:spcPts val="1583"/>
              </a:lnSpc>
              <a:spcBef>
                <a:spcPts val="158"/>
              </a:spcBef>
              <a:tabLst>
                <a:tab pos="1689259" algn="l"/>
                <a:tab pos="2656046" algn="l"/>
              </a:tabLst>
            </a:pPr>
            <a:r>
              <a:rPr lang="en-US" sz="1350" spc="-11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     </a:t>
            </a:r>
            <a:r>
              <a:rPr sz="1350" spc="-11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context</a:t>
            </a:r>
            <a:r>
              <a:rPr sz="1350" spc="8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 </a:t>
            </a:r>
            <a:r>
              <a:rPr sz="1350" spc="-8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words</a:t>
            </a:r>
            <a:r>
              <a:rPr lang="en-US" sz="1350" spc="-8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 </a:t>
            </a:r>
            <a:r>
              <a:rPr lang="en-US" sz="1350" spc="-4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in</a:t>
            </a:r>
            <a:r>
              <a:rPr lang="en-US" sz="1350" spc="8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 </a:t>
            </a:r>
            <a:r>
              <a:rPr lang="en-US" sz="1350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window</a:t>
            </a:r>
            <a:r>
              <a:rPr lang="en-US" sz="1350" spc="4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 </a:t>
            </a:r>
            <a:r>
              <a:rPr lang="en-US" sz="1350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of</a:t>
            </a:r>
            <a:r>
              <a:rPr lang="en-US" sz="1350" spc="4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 </a:t>
            </a:r>
            <a:r>
              <a:rPr lang="en-US" sz="1350" spc="-11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size</a:t>
            </a:r>
            <a:r>
              <a:rPr lang="en-US" sz="1350" spc="11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 4</a:t>
            </a:r>
            <a:r>
              <a:rPr lang="en-US" sz="1350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 </a:t>
            </a:r>
            <a:r>
              <a:rPr sz="1350" spc="-8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	</a:t>
            </a:r>
            <a:r>
              <a:rPr lang="en-US" sz="1350" spc="-8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    </a:t>
            </a:r>
            <a:r>
              <a:rPr sz="2025" spc="11" baseline="1543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 </a:t>
            </a:r>
            <a:r>
              <a:rPr lang="en-US" sz="2025" spc="11" baseline="1543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    target </a:t>
            </a:r>
            <a:r>
              <a:rPr lang="en-US" sz="2025" spc="-17" baseline="1543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word</a:t>
            </a:r>
          </a:p>
        </p:txBody>
      </p:sp>
      <p:sp>
        <p:nvSpPr>
          <p:cNvPr id="25" name="object 11">
            <a:extLst>
              <a:ext uri="{FF2B5EF4-FFF2-40B4-BE49-F238E27FC236}">
                <a16:creationId xmlns:a16="http://schemas.microsoft.com/office/drawing/2014/main" id="{B2346C52-1D54-A163-9B47-2E796EA11CA8}"/>
              </a:ext>
            </a:extLst>
          </p:cNvPr>
          <p:cNvSpPr txBox="1"/>
          <p:nvPr/>
        </p:nvSpPr>
        <p:spPr>
          <a:xfrm>
            <a:off x="2165666" y="4067743"/>
            <a:ext cx="600590" cy="252473"/>
          </a:xfrm>
          <a:prstGeom prst="rect">
            <a:avLst/>
          </a:prstGeom>
          <a:solidFill>
            <a:srgbClr val="FFACF8"/>
          </a:solidFill>
        </p:spPr>
        <p:txBody>
          <a:bodyPr vert="horz" wrap="square" lIns="0" tIns="21431" rIns="0" bIns="0" rtlCol="0">
            <a:spAutoFit/>
          </a:bodyPr>
          <a:lstStyle/>
          <a:p>
            <a:pPr marL="68104" algn="ctr">
              <a:spcBef>
                <a:spcPts val="169"/>
              </a:spcBef>
            </a:pPr>
            <a:r>
              <a:rPr lang="en-US" sz="1500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and</a:t>
            </a:r>
            <a:endParaRPr sz="1500" dirty="0">
              <a:latin typeface="Corbel" panose="020B0503020204020204" pitchFamily="34" charset="0"/>
              <a:ea typeface="Tahoma" panose="020B0604030504040204" pitchFamily="34" charset="0"/>
              <a:cs typeface="Calibri"/>
            </a:endParaRPr>
          </a:p>
        </p:txBody>
      </p:sp>
      <p:cxnSp>
        <p:nvCxnSpPr>
          <p:cNvPr id="30" name="Curved Connector 29">
            <a:extLst>
              <a:ext uri="{FF2B5EF4-FFF2-40B4-BE49-F238E27FC236}">
                <a16:creationId xmlns:a16="http://schemas.microsoft.com/office/drawing/2014/main" id="{2CE878EC-698B-C42C-696D-81910DFD6329}"/>
              </a:ext>
            </a:extLst>
          </p:cNvPr>
          <p:cNvCxnSpPr>
            <a:cxnSpLocks/>
            <a:stCxn id="6" idx="2"/>
            <a:endCxn id="25" idx="0"/>
          </p:cNvCxnSpPr>
          <p:nvPr/>
        </p:nvCxnSpPr>
        <p:spPr>
          <a:xfrm rot="5400000">
            <a:off x="2158395" y="3760177"/>
            <a:ext cx="615132" cy="12700"/>
          </a:xfrm>
          <a:prstGeom prst="curvedConnector3">
            <a:avLst>
              <a:gd name="adj1" fmla="val 50000"/>
            </a:avLst>
          </a:prstGeom>
          <a:ln>
            <a:solidFill>
              <a:schemeClr val="tx1"/>
            </a:solidFill>
            <a:prstDash val="sysDot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8B9C6DFB-3952-8F59-ADA5-4EBEA51EBC87}"/>
              </a:ext>
            </a:extLst>
          </p:cNvPr>
          <p:cNvSpPr/>
          <p:nvPr/>
        </p:nvSpPr>
        <p:spPr>
          <a:xfrm>
            <a:off x="2165666" y="3243061"/>
            <a:ext cx="600590" cy="209550"/>
          </a:xfrm>
          <a:prstGeom prst="rect">
            <a:avLst/>
          </a:prstGeom>
          <a:solidFill>
            <a:srgbClr val="92D050"/>
          </a:solidFill>
          <a:ln>
            <a:solidFill>
              <a:schemeClr val="accent3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u="none" dirty="0">
                <a:solidFill>
                  <a:schemeClr val="tx1"/>
                </a:solidFill>
                <a:latin typeface="Corbel" panose="020B0503020204020204" pitchFamily="34" charset="0"/>
              </a:rPr>
              <a:t>O O O 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F1C717D4-3FF4-31C4-EF79-22FAAC006FE8}"/>
              </a:ext>
            </a:extLst>
          </p:cNvPr>
          <p:cNvSpPr/>
          <p:nvPr/>
        </p:nvSpPr>
        <p:spPr>
          <a:xfrm>
            <a:off x="2994919" y="3243061"/>
            <a:ext cx="600590" cy="209550"/>
          </a:xfrm>
          <a:prstGeom prst="rect">
            <a:avLst/>
          </a:prstGeom>
          <a:solidFill>
            <a:srgbClr val="92D050"/>
          </a:solidFill>
          <a:ln>
            <a:solidFill>
              <a:schemeClr val="accent3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u="none" dirty="0">
                <a:solidFill>
                  <a:schemeClr val="tx1"/>
                </a:solidFill>
                <a:latin typeface="Corbel" panose="020B0503020204020204" pitchFamily="34" charset="0"/>
              </a:rPr>
              <a:t>O O O 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C585636C-88F1-7E04-29E2-FAFAFF324419}"/>
              </a:ext>
            </a:extLst>
          </p:cNvPr>
          <p:cNvSpPr/>
          <p:nvPr/>
        </p:nvSpPr>
        <p:spPr>
          <a:xfrm>
            <a:off x="3918657" y="3243061"/>
            <a:ext cx="600590" cy="209550"/>
          </a:xfrm>
          <a:prstGeom prst="rect">
            <a:avLst/>
          </a:prstGeom>
          <a:solidFill>
            <a:srgbClr val="92D050"/>
          </a:solidFill>
          <a:ln>
            <a:solidFill>
              <a:schemeClr val="accent3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u="none" dirty="0">
                <a:solidFill>
                  <a:schemeClr val="tx1"/>
                </a:solidFill>
                <a:latin typeface="Corbel" panose="020B0503020204020204" pitchFamily="34" charset="0"/>
              </a:rPr>
              <a:t>O O O 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409BF685-1B75-3475-E008-8AF69B1258A3}"/>
              </a:ext>
            </a:extLst>
          </p:cNvPr>
          <p:cNvSpPr/>
          <p:nvPr/>
        </p:nvSpPr>
        <p:spPr>
          <a:xfrm>
            <a:off x="4887309" y="3243061"/>
            <a:ext cx="600590" cy="209550"/>
          </a:xfrm>
          <a:prstGeom prst="rect">
            <a:avLst/>
          </a:prstGeom>
          <a:solidFill>
            <a:srgbClr val="92D050"/>
          </a:solidFill>
          <a:ln>
            <a:solidFill>
              <a:schemeClr val="accent3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u="none" dirty="0">
                <a:solidFill>
                  <a:schemeClr val="tx1"/>
                </a:solidFill>
                <a:latin typeface="Corbel" panose="020B0503020204020204" pitchFamily="34" charset="0"/>
              </a:rPr>
              <a:t>O O O </a:t>
            </a:r>
          </a:p>
        </p:txBody>
      </p:sp>
      <p:cxnSp>
        <p:nvCxnSpPr>
          <p:cNvPr id="43" name="Curved Connector 42">
            <a:extLst>
              <a:ext uri="{FF2B5EF4-FFF2-40B4-BE49-F238E27FC236}">
                <a16:creationId xmlns:a16="http://schemas.microsoft.com/office/drawing/2014/main" id="{5368D8AF-C5A4-4774-B82F-F69F23894128}"/>
              </a:ext>
            </a:extLst>
          </p:cNvPr>
          <p:cNvCxnSpPr>
            <a:cxnSpLocks/>
            <a:stCxn id="32" idx="2"/>
            <a:endCxn id="14" idx="0"/>
          </p:cNvCxnSpPr>
          <p:nvPr/>
        </p:nvCxnSpPr>
        <p:spPr>
          <a:xfrm rot="5400000">
            <a:off x="2987648" y="3760177"/>
            <a:ext cx="615132" cy="12700"/>
          </a:xfrm>
          <a:prstGeom prst="curvedConnector3">
            <a:avLst>
              <a:gd name="adj1" fmla="val 50000"/>
            </a:avLst>
          </a:prstGeom>
          <a:ln>
            <a:solidFill>
              <a:schemeClr val="tx1"/>
            </a:solidFill>
            <a:prstDash val="sysDot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urved Connector 45">
            <a:extLst>
              <a:ext uri="{FF2B5EF4-FFF2-40B4-BE49-F238E27FC236}">
                <a16:creationId xmlns:a16="http://schemas.microsoft.com/office/drawing/2014/main" id="{624D566A-656E-63F4-6C42-F52DA7DA7673}"/>
              </a:ext>
            </a:extLst>
          </p:cNvPr>
          <p:cNvCxnSpPr>
            <a:cxnSpLocks/>
            <a:stCxn id="33" idx="2"/>
            <a:endCxn id="13" idx="0"/>
          </p:cNvCxnSpPr>
          <p:nvPr/>
        </p:nvCxnSpPr>
        <p:spPr>
          <a:xfrm rot="16200000" flipH="1">
            <a:off x="3908299" y="3763263"/>
            <a:ext cx="621307" cy="1"/>
          </a:xfrm>
          <a:prstGeom prst="curvedConnector3">
            <a:avLst>
              <a:gd name="adj1" fmla="val 50000"/>
            </a:avLst>
          </a:prstGeom>
          <a:ln>
            <a:solidFill>
              <a:schemeClr val="tx1"/>
            </a:solidFill>
            <a:prstDash val="sysDot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Curved Connector 48">
            <a:extLst>
              <a:ext uri="{FF2B5EF4-FFF2-40B4-BE49-F238E27FC236}">
                <a16:creationId xmlns:a16="http://schemas.microsoft.com/office/drawing/2014/main" id="{8AD31773-58AE-0756-6D05-B68F4FB74C1A}"/>
              </a:ext>
            </a:extLst>
          </p:cNvPr>
          <p:cNvCxnSpPr>
            <a:cxnSpLocks/>
            <a:stCxn id="34" idx="2"/>
            <a:endCxn id="12" idx="0"/>
          </p:cNvCxnSpPr>
          <p:nvPr/>
        </p:nvCxnSpPr>
        <p:spPr>
          <a:xfrm rot="5400000">
            <a:off x="4868509" y="3763394"/>
            <a:ext cx="629878" cy="8312"/>
          </a:xfrm>
          <a:prstGeom prst="curvedConnector3">
            <a:avLst>
              <a:gd name="adj1" fmla="val 50000"/>
            </a:avLst>
          </a:prstGeom>
          <a:ln>
            <a:solidFill>
              <a:schemeClr val="tx1"/>
            </a:solidFill>
            <a:prstDash val="sysDot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object 16">
            <a:extLst>
              <a:ext uri="{FF2B5EF4-FFF2-40B4-BE49-F238E27FC236}">
                <a16:creationId xmlns:a16="http://schemas.microsoft.com/office/drawing/2014/main" id="{22B9FA33-FB00-36A8-0374-51CF2478CE26}"/>
              </a:ext>
            </a:extLst>
          </p:cNvPr>
          <p:cNvSpPr/>
          <p:nvPr/>
        </p:nvSpPr>
        <p:spPr>
          <a:xfrm>
            <a:off x="5734511" y="4465393"/>
            <a:ext cx="600075" cy="91445"/>
          </a:xfrm>
          <a:custGeom>
            <a:avLst/>
            <a:gdLst/>
            <a:ahLst/>
            <a:cxnLst/>
            <a:rect l="l" t="t" r="r" b="b"/>
            <a:pathLst>
              <a:path w="800100" h="152400">
                <a:moveTo>
                  <a:pt x="800105" y="0"/>
                </a:moveTo>
                <a:lnTo>
                  <a:pt x="799106" y="29660"/>
                </a:lnTo>
                <a:lnTo>
                  <a:pt x="796385" y="53881"/>
                </a:lnTo>
                <a:lnTo>
                  <a:pt x="792348" y="70211"/>
                </a:lnTo>
                <a:lnTo>
                  <a:pt x="787405" y="76200"/>
                </a:lnTo>
                <a:lnTo>
                  <a:pt x="406686" y="76200"/>
                </a:lnTo>
                <a:lnTo>
                  <a:pt x="401743" y="82188"/>
                </a:lnTo>
                <a:lnTo>
                  <a:pt x="397706" y="98518"/>
                </a:lnTo>
                <a:lnTo>
                  <a:pt x="394985" y="122739"/>
                </a:lnTo>
                <a:lnTo>
                  <a:pt x="393987" y="152400"/>
                </a:lnTo>
                <a:lnTo>
                  <a:pt x="392988" y="122739"/>
                </a:lnTo>
                <a:lnTo>
                  <a:pt x="390267" y="98518"/>
                </a:lnTo>
                <a:lnTo>
                  <a:pt x="386230" y="82188"/>
                </a:lnTo>
                <a:lnTo>
                  <a:pt x="381287" y="76200"/>
                </a:lnTo>
                <a:lnTo>
                  <a:pt x="12699" y="76200"/>
                </a:lnTo>
                <a:lnTo>
                  <a:pt x="7756" y="70211"/>
                </a:lnTo>
                <a:lnTo>
                  <a:pt x="3719" y="53881"/>
                </a:lnTo>
                <a:lnTo>
                  <a:pt x="998" y="29660"/>
                </a:lnTo>
                <a:lnTo>
                  <a:pt x="0" y="0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050" dirty="0">
              <a:latin typeface="Corbel" panose="020B0503020204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BC441595-A3C9-37E9-22BB-C9546DBC2C55}"/>
              </a:ext>
            </a:extLst>
          </p:cNvPr>
          <p:cNvSpPr txBox="1"/>
          <p:nvPr/>
        </p:nvSpPr>
        <p:spPr>
          <a:xfrm>
            <a:off x="2906847" y="3623985"/>
            <a:ext cx="171337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spc="-11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lookup </a:t>
            </a:r>
            <a:r>
              <a:rPr lang="en-US" dirty="0"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embeddings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346DB73F-9471-060C-7013-F10A126168A1}"/>
              </a:ext>
            </a:extLst>
          </p:cNvPr>
          <p:cNvSpPr txBox="1"/>
          <p:nvPr/>
        </p:nvSpPr>
        <p:spPr>
          <a:xfrm>
            <a:off x="1381655" y="4855675"/>
            <a:ext cx="616692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[</a:t>
            </a:r>
            <a:r>
              <a:rPr lang="en-US" sz="1050" dirty="0" err="1"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Bengio</a:t>
            </a:r>
            <a:r>
              <a:rPr lang="en-US" sz="1050" dirty="0"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et al. 2003]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D297D290-54AE-3624-60A4-F24098234136}"/>
              </a:ext>
            </a:extLst>
          </p:cNvPr>
          <p:cNvSpPr/>
          <p:nvPr/>
        </p:nvSpPr>
        <p:spPr>
          <a:xfrm>
            <a:off x="2094374" y="3116938"/>
            <a:ext cx="3511509" cy="453793"/>
          </a:xfrm>
          <a:prstGeom prst="roundRect">
            <a:avLst/>
          </a:prstGeom>
          <a:noFill/>
          <a:ln w="28575">
            <a:solidFill>
              <a:schemeClr val="bg2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orbel" panose="020B0503020204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268AF29-3DF9-8DCC-91BF-C0397E48BD57}"/>
              </a:ext>
            </a:extLst>
          </p:cNvPr>
          <p:cNvSpPr txBox="1"/>
          <p:nvPr/>
        </p:nvSpPr>
        <p:spPr>
          <a:xfrm>
            <a:off x="1955735" y="2863507"/>
            <a:ext cx="1128501" cy="2154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1400" spc="-11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concatenate</a:t>
            </a:r>
            <a:endParaRPr lang="en-US" dirty="0">
              <a:latin typeface="Corbel" panose="020B0503020204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8" name="Curved Connector 7">
            <a:extLst>
              <a:ext uri="{FF2B5EF4-FFF2-40B4-BE49-F238E27FC236}">
                <a16:creationId xmlns:a16="http://schemas.microsoft.com/office/drawing/2014/main" id="{46FBB24C-2AA2-26A9-0A99-939AFC503C5B}"/>
              </a:ext>
            </a:extLst>
          </p:cNvPr>
          <p:cNvCxnSpPr>
            <a:cxnSpLocks/>
            <a:stCxn id="9" idx="2"/>
            <a:endCxn id="4" idx="0"/>
          </p:cNvCxnSpPr>
          <p:nvPr/>
        </p:nvCxnSpPr>
        <p:spPr>
          <a:xfrm rot="5400000">
            <a:off x="3454269" y="2718213"/>
            <a:ext cx="794585" cy="2864"/>
          </a:xfrm>
          <a:prstGeom prst="curvedConnector3">
            <a:avLst>
              <a:gd name="adj1" fmla="val 50000"/>
            </a:avLst>
          </a:prstGeom>
          <a:ln>
            <a:solidFill>
              <a:schemeClr val="tx1"/>
            </a:solidFill>
            <a:prstDash val="sysDot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3C5ACA75-8361-6B40-253C-EFFCA6ACAE77}"/>
              </a:ext>
            </a:extLst>
          </p:cNvPr>
          <p:cNvSpPr/>
          <p:nvPr/>
        </p:nvSpPr>
        <p:spPr>
          <a:xfrm>
            <a:off x="2877776" y="2112803"/>
            <a:ext cx="1950434" cy="2095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u="none" dirty="0">
                <a:solidFill>
                  <a:schemeClr val="tx1"/>
                </a:solidFill>
                <a:latin typeface="Corbel" panose="020B0503020204020204" pitchFamily="34" charset="0"/>
              </a:rPr>
              <a:t>O O O O O O O O O O O O O O O </a:t>
            </a:r>
          </a:p>
        </p:txBody>
      </p:sp>
      <p:cxnSp>
        <p:nvCxnSpPr>
          <p:cNvPr id="10" name="Curved Connector 9">
            <a:extLst>
              <a:ext uri="{FF2B5EF4-FFF2-40B4-BE49-F238E27FC236}">
                <a16:creationId xmlns:a16="http://schemas.microsoft.com/office/drawing/2014/main" id="{62ED7A11-9993-E368-A858-6695238947CE}"/>
              </a:ext>
            </a:extLst>
          </p:cNvPr>
          <p:cNvCxnSpPr>
            <a:cxnSpLocks/>
            <a:stCxn id="22" idx="2"/>
            <a:endCxn id="9" idx="0"/>
          </p:cNvCxnSpPr>
          <p:nvPr/>
        </p:nvCxnSpPr>
        <p:spPr>
          <a:xfrm rot="5400000">
            <a:off x="3468541" y="1728168"/>
            <a:ext cx="769088" cy="183"/>
          </a:xfrm>
          <a:prstGeom prst="curvedConnector3">
            <a:avLst>
              <a:gd name="adj1" fmla="val 50000"/>
            </a:avLst>
          </a:prstGeom>
          <a:ln>
            <a:solidFill>
              <a:schemeClr val="tx1"/>
            </a:solidFill>
            <a:prstDash val="sysDot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Group 16">
            <a:extLst>
              <a:ext uri="{FF2B5EF4-FFF2-40B4-BE49-F238E27FC236}">
                <a16:creationId xmlns:a16="http://schemas.microsoft.com/office/drawing/2014/main" id="{CC5125B5-1EF4-F83B-EF49-1E0CE9CD346B}"/>
              </a:ext>
            </a:extLst>
          </p:cNvPr>
          <p:cNvGrpSpPr/>
          <p:nvPr/>
        </p:nvGrpSpPr>
        <p:grpSpPr>
          <a:xfrm>
            <a:off x="1381825" y="918807"/>
            <a:ext cx="1384431" cy="1016534"/>
            <a:chOff x="6053458" y="1801327"/>
            <a:chExt cx="1384431" cy="1016534"/>
          </a:xfrm>
        </p:grpSpPr>
        <p:pic>
          <p:nvPicPr>
            <p:cNvPr id="19" name="Picture 2" descr="Word frequency in titles of all articles with Frequency &gt;= 10 Figure 2... |  Download Scientific Diagram">
              <a:extLst>
                <a:ext uri="{FF2B5EF4-FFF2-40B4-BE49-F238E27FC236}">
                  <a16:creationId xmlns:a16="http://schemas.microsoft.com/office/drawing/2014/main" id="{DE770CAA-28C2-C74C-B089-0F0E86EB7D1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grayscl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4700"/>
                      </a14:imgEffect>
                      <a14:imgEffect>
                        <a14:saturation sat="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94" t="8585" r="65769" b="30524"/>
            <a:stretch/>
          </p:blipFill>
          <p:spPr bwMode="auto">
            <a:xfrm rot="5400000">
              <a:off x="6500656" y="1979281"/>
              <a:ext cx="772768" cy="7465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FF33BE72-BB9F-D2BF-4B98-C532784A0000}"/>
                </a:ext>
              </a:extLst>
            </p:cNvPr>
            <p:cNvSpPr txBox="1"/>
            <p:nvPr/>
          </p:nvSpPr>
          <p:spPr>
            <a:xfrm>
              <a:off x="6053458" y="1934927"/>
              <a:ext cx="512696" cy="88293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en-US" sz="700" dirty="0">
                  <a:latin typeface="Consolas" panose="020B0609020204030204" pitchFamily="49" charset="0"/>
                  <a:ea typeface="Tahoma" panose="020B0604030504040204" pitchFamily="34" charset="0"/>
                  <a:cs typeface="Consolas" panose="020B0609020204030204" pitchFamily="49" charset="0"/>
                </a:rPr>
                <a:t>mat</a:t>
              </a:r>
            </a:p>
            <a:p>
              <a:pPr algn="r">
                <a:lnSpc>
                  <a:spcPct val="150000"/>
                </a:lnSpc>
              </a:pPr>
              <a:r>
                <a:rPr lang="en-US" sz="700" dirty="0">
                  <a:latin typeface="Consolas" panose="020B0609020204030204" pitchFamily="49" charset="0"/>
                  <a:ea typeface="Tahoma" panose="020B0604030504040204" pitchFamily="34" charset="0"/>
                  <a:cs typeface="Consolas" panose="020B0609020204030204" pitchFamily="49" charset="0"/>
                </a:rPr>
                <a:t>table</a:t>
              </a:r>
            </a:p>
            <a:p>
              <a:pPr algn="r">
                <a:lnSpc>
                  <a:spcPct val="150000"/>
                </a:lnSpc>
              </a:pPr>
              <a:r>
                <a:rPr lang="en-US" sz="700" dirty="0">
                  <a:latin typeface="Consolas" panose="020B0609020204030204" pitchFamily="49" charset="0"/>
                  <a:ea typeface="Tahoma" panose="020B0604030504040204" pitchFamily="34" charset="0"/>
                  <a:cs typeface="Consolas" panose="020B0609020204030204" pitchFamily="49" charset="0"/>
                </a:rPr>
                <a:t>bed</a:t>
              </a:r>
            </a:p>
            <a:p>
              <a:pPr algn="r">
                <a:lnSpc>
                  <a:spcPct val="150000"/>
                </a:lnSpc>
              </a:pPr>
              <a:r>
                <a:rPr lang="en-US" sz="700" dirty="0">
                  <a:latin typeface="Consolas" panose="020B0609020204030204" pitchFamily="49" charset="0"/>
                  <a:ea typeface="Tahoma" panose="020B0604030504040204" pitchFamily="34" charset="0"/>
                  <a:cs typeface="Consolas" panose="020B0609020204030204" pitchFamily="49" charset="0"/>
                </a:rPr>
                <a:t>desk</a:t>
              </a:r>
            </a:p>
            <a:p>
              <a:pPr algn="r">
                <a:lnSpc>
                  <a:spcPct val="150000"/>
                </a:lnSpc>
              </a:pPr>
              <a:r>
                <a:rPr lang="en-US" sz="700" dirty="0">
                  <a:latin typeface="Consolas" panose="020B0609020204030204" pitchFamily="49" charset="0"/>
                  <a:ea typeface="Tahoma" panose="020B0604030504040204" pitchFamily="34" charset="0"/>
                  <a:cs typeface="Consolas" panose="020B0609020204030204" pitchFamily="49" charset="0"/>
                </a:rPr>
                <a:t>chair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DD92A9A5-06CD-F19E-EECF-40CB6BCAB77C}"/>
                </a:ext>
              </a:extLst>
            </p:cNvPr>
            <p:cNvSpPr txBox="1"/>
            <p:nvPr/>
          </p:nvSpPr>
          <p:spPr>
            <a:xfrm>
              <a:off x="6579003" y="1801327"/>
              <a:ext cx="858886" cy="2462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000" dirty="0">
                  <a:latin typeface="Corbel" panose="020B0503020204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Prob</a:t>
              </a:r>
            </a:p>
          </p:txBody>
        </p:sp>
      </p:grp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63ABA24B-3F25-1D46-D60E-3E87F08F2967}"/>
              </a:ext>
            </a:extLst>
          </p:cNvPr>
          <p:cNvSpPr/>
          <p:nvPr/>
        </p:nvSpPr>
        <p:spPr>
          <a:xfrm>
            <a:off x="3482232" y="1136666"/>
            <a:ext cx="741887" cy="207049"/>
          </a:xfrm>
          <a:prstGeom prst="roundRect">
            <a:avLst>
              <a:gd name="adj" fmla="val 10598"/>
            </a:avLst>
          </a:prstGeom>
          <a:solidFill>
            <a:srgbClr val="FACD9A"/>
          </a:solidFill>
          <a:ln w="1905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err="1">
                <a:solidFill>
                  <a:schemeClr val="tx1"/>
                </a:solidFill>
                <a:latin typeface="Corbel" panose="020B0503020204020204" pitchFamily="34" charset="0"/>
              </a:rPr>
              <a:t>Softmax</a:t>
            </a:r>
            <a:endParaRPr lang="en-US" sz="1200" dirty="0">
              <a:solidFill>
                <a:schemeClr val="tx1"/>
              </a:solidFill>
              <a:latin typeface="Corbel" panose="020B0503020204020204" pitchFamily="34" charset="0"/>
            </a:endParaRPr>
          </a:p>
        </p:txBody>
      </p:sp>
      <p:sp>
        <p:nvSpPr>
          <p:cNvPr id="23" name="Right Arrow 22">
            <a:extLst>
              <a:ext uri="{FF2B5EF4-FFF2-40B4-BE49-F238E27FC236}">
                <a16:creationId xmlns:a16="http://schemas.microsoft.com/office/drawing/2014/main" id="{A77AD826-38B7-892D-D54C-7EBBBBC72E8B}"/>
              </a:ext>
            </a:extLst>
          </p:cNvPr>
          <p:cNvSpPr/>
          <p:nvPr/>
        </p:nvSpPr>
        <p:spPr>
          <a:xfrm rot="10800000">
            <a:off x="2788061" y="1229569"/>
            <a:ext cx="553302" cy="197505"/>
          </a:xfrm>
          <a:prstGeom prst="rightArrow">
            <a:avLst>
              <a:gd name="adj1" fmla="val 50000"/>
              <a:gd name="adj2" fmla="val 66297"/>
            </a:avLst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orbel" panose="020B0503020204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A3130E7F-C15C-F26D-BE80-9EE45EE5BC3E}"/>
                  </a:ext>
                </a:extLst>
              </p:cNvPr>
              <p:cNvSpPr txBox="1"/>
              <p:nvPr/>
            </p:nvSpPr>
            <p:spPr>
              <a:xfrm>
                <a:off x="3916545" y="2557411"/>
                <a:ext cx="445057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smtClean="0">
                              <a:latin typeface="Cambria Math" panose="02040503050406030204" pitchFamily="18" charset="0"/>
                            </a:rPr>
                            <m:t>𝑾</m:t>
                          </m:r>
                        </m:e>
                        <m:sub>
                          <m:r>
                            <a:rPr lang="en-US" sz="200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20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7095B367-24D3-75BF-D2C0-7527D54094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16545" y="2557411"/>
                <a:ext cx="445057" cy="307777"/>
              </a:xfrm>
              <a:prstGeom prst="rect">
                <a:avLst/>
              </a:prstGeom>
              <a:blipFill>
                <a:blip r:embed="rId4"/>
                <a:stretch>
                  <a:fillRect l="-11111" r="-2778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AA5491BE-34DE-6626-6FA3-A2885BCE44B7}"/>
                  </a:ext>
                </a:extLst>
              </p:cNvPr>
              <p:cNvSpPr txBox="1"/>
              <p:nvPr/>
            </p:nvSpPr>
            <p:spPr>
              <a:xfrm>
                <a:off x="3923230" y="1561772"/>
                <a:ext cx="451470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smtClean="0">
                              <a:latin typeface="Cambria Math" panose="02040503050406030204" pitchFamily="18" charset="0"/>
                            </a:rPr>
                            <m:t>𝑾</m:t>
                          </m:r>
                        </m:e>
                        <m:sub>
                          <m:r>
                            <a:rPr lang="en-US" sz="200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20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5DA98180-C342-F6FD-9B5C-741DD321D0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23230" y="1561772"/>
                <a:ext cx="451470" cy="307777"/>
              </a:xfrm>
              <a:prstGeom prst="rect">
                <a:avLst/>
              </a:prstGeom>
              <a:blipFill>
                <a:blip r:embed="rId5"/>
                <a:stretch>
                  <a:fillRect l="-11111" r="-2778" b="-153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DE794300-0DCD-460D-9C9D-0BEFF8E53BFA}"/>
                  </a:ext>
                </a:extLst>
              </p:cNvPr>
              <p:cNvSpPr txBox="1"/>
              <p:nvPr/>
            </p:nvSpPr>
            <p:spPr>
              <a:xfrm>
                <a:off x="6245710" y="2971229"/>
                <a:ext cx="2430537" cy="52322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dirty="0">
                    <a:solidFill>
                      <a:srgbClr val="289A00"/>
                    </a:solidFill>
                    <a:latin typeface="Corbel" panose="020B0503020204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concatenated word embeddings</a:t>
                </a:r>
                <a:endParaRPr lang="en-US" sz="1100" dirty="0">
                  <a:solidFill>
                    <a:srgbClr val="289A00"/>
                  </a:solidFill>
                  <a:latin typeface="Corbel" panose="020B050302020402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000" smtClean="0">
                          <a:latin typeface="Cambria Math" panose="02040503050406030204" pitchFamily="18" charset="0"/>
                        </a:rPr>
                        <m:t>=[</m:t>
                      </m:r>
                      <m:sSub>
                        <m:sSub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sz="200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2000" smtClean="0">
                          <a:latin typeface="Cambria Math" panose="02040503050406030204" pitchFamily="18" charset="0"/>
                        </a:rPr>
                        <m:t>, </m:t>
                      </m:r>
                      <m:sSub>
                        <m:sSub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sz="200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2000" smtClean="0">
                          <a:latin typeface="Cambria Math" panose="02040503050406030204" pitchFamily="18" charset="0"/>
                        </a:rPr>
                        <m:t>, </m:t>
                      </m:r>
                      <m:sSub>
                        <m:sSub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sz="200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en-US" sz="2000" smtClean="0">
                          <a:latin typeface="Cambria Math" panose="02040503050406030204" pitchFamily="18" charset="0"/>
                        </a:rPr>
                        <m:t>, </m:t>
                      </m:r>
                      <m:sSub>
                        <m:sSub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sz="2000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  <m:r>
                        <a:rPr lang="en-US" sz="2000"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en-US" sz="20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C6FE2294-34F4-CC7E-2616-22AD562C62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45710" y="2971229"/>
                <a:ext cx="2430537" cy="523220"/>
              </a:xfrm>
              <a:prstGeom prst="rect">
                <a:avLst/>
              </a:prstGeom>
              <a:blipFill>
                <a:blip r:embed="rId6"/>
                <a:stretch>
                  <a:fillRect l="-5208" t="-9302" r="-1562" b="-186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38CCC345-BF61-28FA-912A-1CB37D72DDA3}"/>
                  </a:ext>
                </a:extLst>
              </p:cNvPr>
              <p:cNvSpPr txBox="1"/>
              <p:nvPr/>
            </p:nvSpPr>
            <p:spPr>
              <a:xfrm>
                <a:off x="6786682" y="1910661"/>
                <a:ext cx="1379865" cy="52322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/>
                <a:r>
                  <a:rPr lang="en-US" dirty="0">
                    <a:solidFill>
                      <a:schemeClr val="accent1">
                        <a:lumMod val="50000"/>
                      </a:schemeClr>
                    </a:solidFill>
                    <a:latin typeface="Corbel" panose="020B0503020204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hidden layer</a:t>
                </a:r>
                <a:endParaRPr lang="en-US" dirty="0">
                  <a:solidFill>
                    <a:schemeClr val="accent1">
                      <a:lumMod val="50000"/>
                    </a:schemeClr>
                  </a:solidFill>
                  <a:latin typeface="Cambria Math" panose="0204050305040603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smtClean="0">
                          <a:latin typeface="Cambria Math" panose="02040503050406030204" pitchFamily="18" charset="0"/>
                        </a:rPr>
                        <m:t>h</m:t>
                      </m:r>
                      <m:r>
                        <a:rPr lang="en-US" sz="200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000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sz="2000" smtClean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smtClean="0"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b>
                          <m:r>
                            <a:rPr lang="en-US" sz="200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2000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000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0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4ACF9791-7690-53D4-AAED-ADD35C4793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86682" y="1910661"/>
                <a:ext cx="1379865" cy="523220"/>
              </a:xfrm>
              <a:prstGeom prst="rect">
                <a:avLst/>
              </a:prstGeom>
              <a:blipFill>
                <a:blip r:embed="rId7"/>
                <a:stretch>
                  <a:fillRect l="-3636" t="-11905" r="-4545" b="-190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0863556B-2F83-9B3E-9FBD-6BFD391ED4DB}"/>
                  </a:ext>
                </a:extLst>
              </p:cNvPr>
              <p:cNvSpPr txBox="1"/>
              <p:nvPr/>
            </p:nvSpPr>
            <p:spPr>
              <a:xfrm>
                <a:off x="6413020" y="982398"/>
                <a:ext cx="2095124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/>
                <a:r>
                  <a:rPr lang="en-US" sz="1600" dirty="0">
                    <a:solidFill>
                      <a:schemeClr val="accent4">
                        <a:lumMod val="75000"/>
                      </a:schemeClr>
                    </a:solidFill>
                    <a:latin typeface="Corbel" panose="020B0503020204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output distribution</a:t>
                </a:r>
                <a:endParaRPr lang="en-US" sz="2000" dirty="0">
                  <a:latin typeface="Cambria Math" panose="0204050305040603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000" smtClean="0">
                          <a:latin typeface="Cambria Math" panose="02040503050406030204" pitchFamily="18" charset="0"/>
                        </a:rPr>
                        <m:t>y</m:t>
                      </m:r>
                      <m:r>
                        <a:rPr lang="en-US" sz="200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sz="2000" smtClean="0">
                          <a:latin typeface="Cambria Math" panose="02040503050406030204" pitchFamily="18" charset="0"/>
                        </a:rPr>
                        <m:t>softmax</m:t>
                      </m:r>
                      <m:r>
                        <a:rPr lang="en-US" sz="2000" smtClean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smtClean="0"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b>
                          <m:r>
                            <a:rPr lang="en-US" sz="200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2000" smtClean="0">
                          <a:latin typeface="Cambria Math" panose="02040503050406030204" pitchFamily="18" charset="0"/>
                        </a:rPr>
                        <m:t>h</m:t>
                      </m:r>
                      <m:r>
                        <a:rPr lang="en-US" sz="2000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0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0D409C42-0EEC-C9C8-4CD8-84FC4AAEB5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13020" y="982398"/>
                <a:ext cx="2095124" cy="553998"/>
              </a:xfrm>
              <a:prstGeom prst="rect">
                <a:avLst/>
              </a:prstGeom>
              <a:blipFill>
                <a:blip r:embed="rId8"/>
                <a:stretch>
                  <a:fillRect l="-1796" t="-11364" r="-2994" b="-204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8637565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174011-4C20-BEE1-B426-830471B02A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4E51F8-E2BF-8D4B-7251-69D6B18FAF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 Fixed-Window Neural LM: Compared to N-Grams </a:t>
            </a:r>
          </a:p>
        </p:txBody>
      </p:sp>
      <p:sp>
        <p:nvSpPr>
          <p:cNvPr id="3" name="Content Placeholder 6">
            <a:extLst>
              <a:ext uri="{FF2B5EF4-FFF2-40B4-BE49-F238E27FC236}">
                <a16:creationId xmlns:a16="http://schemas.microsoft.com/office/drawing/2014/main" id="{B5FE2212-8971-66FA-2ECF-0C4F828F3B2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>
            <a:normAutofit/>
          </a:bodyPr>
          <a:lstStyle/>
          <a:p>
            <a:pPr marL="114300" indent="0">
              <a:buNone/>
            </a:pPr>
            <a:r>
              <a:rPr lang="en-US" dirty="0">
                <a:solidFill>
                  <a:srgbClr val="00B050"/>
                </a:solidFill>
              </a:rPr>
              <a:t>Improvements</a:t>
            </a:r>
            <a:r>
              <a:rPr lang="en-US" dirty="0"/>
              <a:t> over n-gram LM:</a:t>
            </a:r>
          </a:p>
          <a:p>
            <a:r>
              <a:rPr lang="en-US" dirty="0"/>
              <a:t>Tackles the sparsity problem</a:t>
            </a:r>
          </a:p>
          <a:p>
            <a:r>
              <a:rPr lang="en-US" dirty="0"/>
              <a:t>Model size is O(n) not O(exp(n)) — </a:t>
            </a:r>
            <a:br>
              <a:rPr lang="en-US" dirty="0"/>
            </a:br>
            <a:r>
              <a:rPr lang="en-US" dirty="0"/>
              <a:t>n being the window size. </a:t>
            </a:r>
          </a:p>
          <a:p>
            <a:pPr marL="114300" indent="0">
              <a:buNone/>
            </a:pPr>
            <a:endParaRPr lang="en-US" dirty="0"/>
          </a:p>
        </p:txBody>
      </p:sp>
      <p:sp>
        <p:nvSpPr>
          <p:cNvPr id="11" name="object 8">
            <a:extLst>
              <a:ext uri="{FF2B5EF4-FFF2-40B4-BE49-F238E27FC236}">
                <a16:creationId xmlns:a16="http://schemas.microsoft.com/office/drawing/2014/main" id="{56BE6CBA-362C-7843-206D-9F3796292C86}"/>
              </a:ext>
            </a:extLst>
          </p:cNvPr>
          <p:cNvSpPr txBox="1"/>
          <p:nvPr/>
        </p:nvSpPr>
        <p:spPr>
          <a:xfrm>
            <a:off x="8201295" y="4079634"/>
            <a:ext cx="725805" cy="253435"/>
          </a:xfrm>
          <a:prstGeom prst="rect">
            <a:avLst/>
          </a:prstGeom>
          <a:solidFill>
            <a:srgbClr val="E44949"/>
          </a:solidFill>
        </p:spPr>
        <p:txBody>
          <a:bodyPr vert="horz" wrap="square" lIns="0" tIns="22384" rIns="0" bIns="0" rtlCol="0">
            <a:spAutoFit/>
          </a:bodyPr>
          <a:lstStyle/>
          <a:p>
            <a:pPr marL="212884">
              <a:spcBef>
                <a:spcPts val="176"/>
              </a:spcBef>
            </a:pPr>
            <a:r>
              <a:rPr sz="1500" spc="-11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into</a:t>
            </a:r>
            <a:endParaRPr sz="1500" dirty="0">
              <a:latin typeface="Corbel" panose="020B0503020204020204" pitchFamily="34" charset="0"/>
              <a:ea typeface="Tahoma" panose="020B0604030504040204" pitchFamily="34" charset="0"/>
              <a:cs typeface="Calibri"/>
            </a:endParaRPr>
          </a:p>
        </p:txBody>
      </p:sp>
      <p:sp>
        <p:nvSpPr>
          <p:cNvPr id="12" name="object 9">
            <a:extLst>
              <a:ext uri="{FF2B5EF4-FFF2-40B4-BE49-F238E27FC236}">
                <a16:creationId xmlns:a16="http://schemas.microsoft.com/office/drawing/2014/main" id="{2C1508F7-4DB4-9ABE-F256-0803070A77F1}"/>
              </a:ext>
            </a:extLst>
          </p:cNvPr>
          <p:cNvSpPr txBox="1"/>
          <p:nvPr/>
        </p:nvSpPr>
        <p:spPr>
          <a:xfrm>
            <a:off x="7343178" y="4082489"/>
            <a:ext cx="731520" cy="252473"/>
          </a:xfrm>
          <a:prstGeom prst="rect">
            <a:avLst/>
          </a:prstGeom>
          <a:solidFill>
            <a:srgbClr val="FFACF8"/>
          </a:solidFill>
        </p:spPr>
        <p:txBody>
          <a:bodyPr vert="horz" wrap="square" lIns="0" tIns="21431" rIns="0" bIns="0" rtlCol="0">
            <a:spAutoFit/>
          </a:bodyPr>
          <a:lstStyle/>
          <a:p>
            <a:pPr marL="68104">
              <a:spcBef>
                <a:spcPts val="169"/>
              </a:spcBef>
            </a:pPr>
            <a:r>
              <a:rPr sz="1500" spc="-4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turning</a:t>
            </a:r>
            <a:endParaRPr sz="1500" dirty="0">
              <a:latin typeface="Corbel" panose="020B0503020204020204" pitchFamily="34" charset="0"/>
              <a:ea typeface="Tahoma" panose="020B0604030504040204" pitchFamily="34" charset="0"/>
              <a:cs typeface="Calibri"/>
            </a:endParaRPr>
          </a:p>
        </p:txBody>
      </p:sp>
      <p:sp>
        <p:nvSpPr>
          <p:cNvPr id="13" name="object 10">
            <a:extLst>
              <a:ext uri="{FF2B5EF4-FFF2-40B4-BE49-F238E27FC236}">
                <a16:creationId xmlns:a16="http://schemas.microsoft.com/office/drawing/2014/main" id="{BFE7CCC6-1ABF-CB84-C4E0-1565F1A50C7E}"/>
              </a:ext>
            </a:extLst>
          </p:cNvPr>
          <p:cNvSpPr txBox="1"/>
          <p:nvPr/>
        </p:nvSpPr>
        <p:spPr>
          <a:xfrm>
            <a:off x="6317116" y="4073918"/>
            <a:ext cx="862965" cy="252473"/>
          </a:xfrm>
          <a:prstGeom prst="rect">
            <a:avLst/>
          </a:prstGeom>
          <a:solidFill>
            <a:srgbClr val="FFACF8"/>
          </a:solidFill>
        </p:spPr>
        <p:txBody>
          <a:bodyPr vert="horz" wrap="square" lIns="0" tIns="21431" rIns="0" bIns="0" rtlCol="0">
            <a:spAutoFit/>
          </a:bodyPr>
          <a:lstStyle/>
          <a:p>
            <a:pPr marL="68104">
              <a:spcBef>
                <a:spcPts val="169"/>
              </a:spcBef>
            </a:pPr>
            <a:r>
              <a:rPr sz="1500" spc="-4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problems</a:t>
            </a:r>
            <a:endParaRPr sz="1500" dirty="0">
              <a:latin typeface="Corbel" panose="020B0503020204020204" pitchFamily="34" charset="0"/>
              <a:ea typeface="Tahoma" panose="020B0604030504040204" pitchFamily="34" charset="0"/>
              <a:cs typeface="Calibri"/>
            </a:endParaRPr>
          </a:p>
        </p:txBody>
      </p:sp>
      <p:sp>
        <p:nvSpPr>
          <p:cNvPr id="14" name="object 11">
            <a:extLst>
              <a:ext uri="{FF2B5EF4-FFF2-40B4-BE49-F238E27FC236}">
                <a16:creationId xmlns:a16="http://schemas.microsoft.com/office/drawing/2014/main" id="{F32CB926-C118-B713-B7EA-26FEB1C608E7}"/>
              </a:ext>
            </a:extLst>
          </p:cNvPr>
          <p:cNvSpPr txBox="1"/>
          <p:nvPr/>
        </p:nvSpPr>
        <p:spPr>
          <a:xfrm>
            <a:off x="5524565" y="4067743"/>
            <a:ext cx="600590" cy="252473"/>
          </a:xfrm>
          <a:prstGeom prst="rect">
            <a:avLst/>
          </a:prstGeom>
          <a:solidFill>
            <a:srgbClr val="FFACF8"/>
          </a:solidFill>
        </p:spPr>
        <p:txBody>
          <a:bodyPr vert="horz" wrap="square" lIns="0" tIns="21431" rIns="0" bIns="0" rtlCol="0">
            <a:spAutoFit/>
          </a:bodyPr>
          <a:lstStyle/>
          <a:p>
            <a:pPr marL="68104" algn="ctr">
              <a:spcBef>
                <a:spcPts val="169"/>
              </a:spcBef>
            </a:pPr>
            <a:r>
              <a:rPr lang="en-US" sz="1500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our</a:t>
            </a:r>
            <a:endParaRPr sz="1500" dirty="0">
              <a:latin typeface="Corbel" panose="020B0503020204020204" pitchFamily="34" charset="0"/>
              <a:ea typeface="Tahoma" panose="020B0604030504040204" pitchFamily="34" charset="0"/>
              <a:cs typeface="Calibri"/>
            </a:endParaRPr>
          </a:p>
        </p:txBody>
      </p:sp>
      <p:sp>
        <p:nvSpPr>
          <p:cNvPr id="16" name="object 13">
            <a:extLst>
              <a:ext uri="{FF2B5EF4-FFF2-40B4-BE49-F238E27FC236}">
                <a16:creationId xmlns:a16="http://schemas.microsoft.com/office/drawing/2014/main" id="{0533584F-B7EA-0081-FFE4-9911E637FAE1}"/>
              </a:ext>
            </a:extLst>
          </p:cNvPr>
          <p:cNvSpPr/>
          <p:nvPr/>
        </p:nvSpPr>
        <p:spPr>
          <a:xfrm>
            <a:off x="4840584" y="4453965"/>
            <a:ext cx="3223713" cy="91445"/>
          </a:xfrm>
          <a:custGeom>
            <a:avLst/>
            <a:gdLst/>
            <a:ahLst/>
            <a:cxnLst/>
            <a:rect l="l" t="t" r="r" b="b"/>
            <a:pathLst>
              <a:path w="2296160" h="160020">
                <a:moveTo>
                  <a:pt x="2295948" y="2"/>
                </a:moveTo>
                <a:lnTo>
                  <a:pt x="2294900" y="31146"/>
                </a:lnTo>
                <a:lnTo>
                  <a:pt x="2292042" y="56578"/>
                </a:lnTo>
                <a:lnTo>
                  <a:pt x="2287803" y="73725"/>
                </a:lnTo>
                <a:lnTo>
                  <a:pt x="2282613" y="80012"/>
                </a:lnTo>
                <a:lnTo>
                  <a:pt x="1143904" y="80010"/>
                </a:lnTo>
                <a:lnTo>
                  <a:pt x="1138713" y="86297"/>
                </a:lnTo>
                <a:lnTo>
                  <a:pt x="1134474" y="103444"/>
                </a:lnTo>
                <a:lnTo>
                  <a:pt x="1131616" y="128876"/>
                </a:lnTo>
                <a:lnTo>
                  <a:pt x="1130569" y="160020"/>
                </a:lnTo>
                <a:lnTo>
                  <a:pt x="1129520" y="128876"/>
                </a:lnTo>
                <a:lnTo>
                  <a:pt x="1126662" y="103444"/>
                </a:lnTo>
                <a:lnTo>
                  <a:pt x="1122423" y="86297"/>
                </a:lnTo>
                <a:lnTo>
                  <a:pt x="1117233" y="80010"/>
                </a:lnTo>
                <a:lnTo>
                  <a:pt x="13335" y="80010"/>
                </a:lnTo>
                <a:lnTo>
                  <a:pt x="8144" y="73722"/>
                </a:lnTo>
                <a:lnTo>
                  <a:pt x="3905" y="56575"/>
                </a:lnTo>
                <a:lnTo>
                  <a:pt x="1047" y="31143"/>
                </a:lnTo>
                <a:lnTo>
                  <a:pt x="0" y="0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050" dirty="0">
              <a:latin typeface="Corbel" panose="020B0503020204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" name="object 15">
            <a:extLst>
              <a:ext uri="{FF2B5EF4-FFF2-40B4-BE49-F238E27FC236}">
                <a16:creationId xmlns:a16="http://schemas.microsoft.com/office/drawing/2014/main" id="{1BC3E626-AA85-580E-C7B3-16FA36DDCFC4}"/>
              </a:ext>
            </a:extLst>
          </p:cNvPr>
          <p:cNvSpPr txBox="1"/>
          <p:nvPr/>
        </p:nvSpPr>
        <p:spPr>
          <a:xfrm>
            <a:off x="5139839" y="4524508"/>
            <a:ext cx="4941943" cy="225383"/>
          </a:xfrm>
          <a:prstGeom prst="rect">
            <a:avLst/>
          </a:prstGeom>
        </p:spPr>
        <p:txBody>
          <a:bodyPr vert="horz" wrap="square" lIns="0" tIns="20003" rIns="0" bIns="0" rtlCol="0">
            <a:spAutoFit/>
          </a:bodyPr>
          <a:lstStyle/>
          <a:p>
            <a:pPr marL="9525" marR="3810">
              <a:lnSpc>
                <a:spcPts val="1583"/>
              </a:lnSpc>
              <a:spcBef>
                <a:spcPts val="158"/>
              </a:spcBef>
              <a:tabLst>
                <a:tab pos="1689259" algn="l"/>
                <a:tab pos="2656046" algn="l"/>
              </a:tabLst>
            </a:pPr>
            <a:r>
              <a:rPr lang="en-US" sz="1350" spc="-11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     </a:t>
            </a:r>
            <a:r>
              <a:rPr sz="1350" spc="-11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context</a:t>
            </a:r>
            <a:r>
              <a:rPr sz="1350" spc="8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 </a:t>
            </a:r>
            <a:r>
              <a:rPr sz="1350" spc="-8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words</a:t>
            </a:r>
            <a:r>
              <a:rPr lang="en-US" sz="1350" spc="-8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 </a:t>
            </a:r>
            <a:r>
              <a:rPr lang="en-US" sz="1350" spc="-4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in</a:t>
            </a:r>
            <a:r>
              <a:rPr lang="en-US" sz="1350" spc="8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 </a:t>
            </a:r>
            <a:r>
              <a:rPr lang="en-US" sz="1350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window</a:t>
            </a:r>
            <a:r>
              <a:rPr lang="en-US" sz="1350" spc="4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 </a:t>
            </a:r>
            <a:r>
              <a:rPr lang="en-US" sz="1350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of</a:t>
            </a:r>
            <a:r>
              <a:rPr lang="en-US" sz="1350" spc="4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 </a:t>
            </a:r>
            <a:r>
              <a:rPr lang="en-US" sz="1350" spc="-11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size</a:t>
            </a:r>
            <a:r>
              <a:rPr lang="en-US" sz="1350" spc="11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 4</a:t>
            </a:r>
            <a:r>
              <a:rPr lang="en-US" sz="1350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 </a:t>
            </a:r>
            <a:r>
              <a:rPr sz="1350" spc="-8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	</a:t>
            </a:r>
            <a:r>
              <a:rPr lang="en-US" sz="1350" spc="-8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    </a:t>
            </a:r>
            <a:r>
              <a:rPr sz="2025" spc="11" baseline="1543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 </a:t>
            </a:r>
            <a:r>
              <a:rPr lang="en-US" sz="2025" spc="11" baseline="1543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    target </a:t>
            </a:r>
            <a:r>
              <a:rPr lang="en-US" sz="2025" spc="-17" baseline="1543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word</a:t>
            </a:r>
          </a:p>
        </p:txBody>
      </p:sp>
      <p:sp>
        <p:nvSpPr>
          <p:cNvPr id="25" name="object 11">
            <a:extLst>
              <a:ext uri="{FF2B5EF4-FFF2-40B4-BE49-F238E27FC236}">
                <a16:creationId xmlns:a16="http://schemas.microsoft.com/office/drawing/2014/main" id="{E4AB568D-7F7D-5BA3-F668-FDD01E3C1768}"/>
              </a:ext>
            </a:extLst>
          </p:cNvPr>
          <p:cNvSpPr txBox="1"/>
          <p:nvPr/>
        </p:nvSpPr>
        <p:spPr>
          <a:xfrm>
            <a:off x="4695312" y="4067743"/>
            <a:ext cx="600590" cy="252473"/>
          </a:xfrm>
          <a:prstGeom prst="rect">
            <a:avLst/>
          </a:prstGeom>
          <a:solidFill>
            <a:srgbClr val="FFACF8"/>
          </a:solidFill>
        </p:spPr>
        <p:txBody>
          <a:bodyPr vert="horz" wrap="square" lIns="0" tIns="21431" rIns="0" bIns="0" rtlCol="0">
            <a:spAutoFit/>
          </a:bodyPr>
          <a:lstStyle/>
          <a:p>
            <a:pPr marL="68104" algn="ctr">
              <a:spcBef>
                <a:spcPts val="169"/>
              </a:spcBef>
            </a:pPr>
            <a:r>
              <a:rPr lang="en-US" sz="1500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and</a:t>
            </a:r>
            <a:endParaRPr sz="1500" dirty="0">
              <a:latin typeface="Corbel" panose="020B0503020204020204" pitchFamily="34" charset="0"/>
              <a:ea typeface="Tahoma" panose="020B0604030504040204" pitchFamily="34" charset="0"/>
              <a:cs typeface="Calibri"/>
            </a:endParaRPr>
          </a:p>
        </p:txBody>
      </p:sp>
      <p:cxnSp>
        <p:nvCxnSpPr>
          <p:cNvPr id="30" name="Curved Connector 29">
            <a:extLst>
              <a:ext uri="{FF2B5EF4-FFF2-40B4-BE49-F238E27FC236}">
                <a16:creationId xmlns:a16="http://schemas.microsoft.com/office/drawing/2014/main" id="{E49ADCF9-D369-DE6D-7B35-40DC793E7ED2}"/>
              </a:ext>
            </a:extLst>
          </p:cNvPr>
          <p:cNvCxnSpPr>
            <a:cxnSpLocks/>
            <a:stCxn id="6" idx="2"/>
            <a:endCxn id="25" idx="0"/>
          </p:cNvCxnSpPr>
          <p:nvPr/>
        </p:nvCxnSpPr>
        <p:spPr>
          <a:xfrm rot="5400000">
            <a:off x="4688041" y="3760177"/>
            <a:ext cx="615132" cy="12700"/>
          </a:xfrm>
          <a:prstGeom prst="curvedConnector3">
            <a:avLst>
              <a:gd name="adj1" fmla="val 50000"/>
            </a:avLst>
          </a:prstGeom>
          <a:ln>
            <a:solidFill>
              <a:schemeClr val="tx1"/>
            </a:solidFill>
            <a:prstDash val="sysDot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7ACC4C57-A219-18DF-08A9-1FA2A2BF8905}"/>
              </a:ext>
            </a:extLst>
          </p:cNvPr>
          <p:cNvSpPr/>
          <p:nvPr/>
        </p:nvSpPr>
        <p:spPr>
          <a:xfrm>
            <a:off x="4695312" y="3243061"/>
            <a:ext cx="600590" cy="209550"/>
          </a:xfrm>
          <a:prstGeom prst="rect">
            <a:avLst/>
          </a:prstGeom>
          <a:solidFill>
            <a:srgbClr val="92D050"/>
          </a:solidFill>
          <a:ln>
            <a:solidFill>
              <a:schemeClr val="accent3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u="none" dirty="0">
                <a:solidFill>
                  <a:schemeClr val="tx1"/>
                </a:solidFill>
                <a:latin typeface="Corbel" panose="020B0503020204020204" pitchFamily="34" charset="0"/>
              </a:rPr>
              <a:t>O O O 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9559368E-3E24-62D6-9BA7-97D2CEEA0CF4}"/>
              </a:ext>
            </a:extLst>
          </p:cNvPr>
          <p:cNvSpPr/>
          <p:nvPr/>
        </p:nvSpPr>
        <p:spPr>
          <a:xfrm>
            <a:off x="5524565" y="3243061"/>
            <a:ext cx="600590" cy="209550"/>
          </a:xfrm>
          <a:prstGeom prst="rect">
            <a:avLst/>
          </a:prstGeom>
          <a:solidFill>
            <a:srgbClr val="92D050"/>
          </a:solidFill>
          <a:ln>
            <a:solidFill>
              <a:schemeClr val="accent3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u="none" dirty="0">
                <a:solidFill>
                  <a:schemeClr val="tx1"/>
                </a:solidFill>
                <a:latin typeface="Corbel" panose="020B0503020204020204" pitchFamily="34" charset="0"/>
              </a:rPr>
              <a:t>O O O 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64CEF2F1-F9CF-B63F-76CD-47BAA0D01171}"/>
              </a:ext>
            </a:extLst>
          </p:cNvPr>
          <p:cNvSpPr/>
          <p:nvPr/>
        </p:nvSpPr>
        <p:spPr>
          <a:xfrm>
            <a:off x="6448303" y="3243061"/>
            <a:ext cx="600590" cy="209550"/>
          </a:xfrm>
          <a:prstGeom prst="rect">
            <a:avLst/>
          </a:prstGeom>
          <a:solidFill>
            <a:srgbClr val="92D050"/>
          </a:solidFill>
          <a:ln>
            <a:solidFill>
              <a:schemeClr val="accent3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u="none" dirty="0">
                <a:solidFill>
                  <a:schemeClr val="tx1"/>
                </a:solidFill>
                <a:latin typeface="Corbel" panose="020B0503020204020204" pitchFamily="34" charset="0"/>
              </a:rPr>
              <a:t>O O O 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2F0BF283-B15A-AC0C-0C8C-34609496E741}"/>
              </a:ext>
            </a:extLst>
          </p:cNvPr>
          <p:cNvSpPr/>
          <p:nvPr/>
        </p:nvSpPr>
        <p:spPr>
          <a:xfrm>
            <a:off x="7416955" y="3243061"/>
            <a:ext cx="600590" cy="209550"/>
          </a:xfrm>
          <a:prstGeom prst="rect">
            <a:avLst/>
          </a:prstGeom>
          <a:solidFill>
            <a:srgbClr val="92D050"/>
          </a:solidFill>
          <a:ln>
            <a:solidFill>
              <a:schemeClr val="accent3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u="none" dirty="0">
                <a:solidFill>
                  <a:schemeClr val="tx1"/>
                </a:solidFill>
                <a:latin typeface="Corbel" panose="020B0503020204020204" pitchFamily="34" charset="0"/>
              </a:rPr>
              <a:t>O O O </a:t>
            </a:r>
          </a:p>
        </p:txBody>
      </p:sp>
      <p:cxnSp>
        <p:nvCxnSpPr>
          <p:cNvPr id="43" name="Curved Connector 42">
            <a:extLst>
              <a:ext uri="{FF2B5EF4-FFF2-40B4-BE49-F238E27FC236}">
                <a16:creationId xmlns:a16="http://schemas.microsoft.com/office/drawing/2014/main" id="{C10659E4-B369-E00A-EF63-0E46CB2774F3}"/>
              </a:ext>
            </a:extLst>
          </p:cNvPr>
          <p:cNvCxnSpPr>
            <a:cxnSpLocks/>
            <a:stCxn id="32" idx="2"/>
            <a:endCxn id="14" idx="0"/>
          </p:cNvCxnSpPr>
          <p:nvPr/>
        </p:nvCxnSpPr>
        <p:spPr>
          <a:xfrm rot="5400000">
            <a:off x="5517294" y="3760177"/>
            <a:ext cx="615132" cy="12700"/>
          </a:xfrm>
          <a:prstGeom prst="curvedConnector3">
            <a:avLst>
              <a:gd name="adj1" fmla="val 50000"/>
            </a:avLst>
          </a:prstGeom>
          <a:ln>
            <a:solidFill>
              <a:schemeClr val="tx1"/>
            </a:solidFill>
            <a:prstDash val="sysDot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urved Connector 45">
            <a:extLst>
              <a:ext uri="{FF2B5EF4-FFF2-40B4-BE49-F238E27FC236}">
                <a16:creationId xmlns:a16="http://schemas.microsoft.com/office/drawing/2014/main" id="{3FDAFDE2-7943-E072-8D50-76C8715B0315}"/>
              </a:ext>
            </a:extLst>
          </p:cNvPr>
          <p:cNvCxnSpPr>
            <a:cxnSpLocks/>
            <a:stCxn id="33" idx="2"/>
            <a:endCxn id="13" idx="0"/>
          </p:cNvCxnSpPr>
          <p:nvPr/>
        </p:nvCxnSpPr>
        <p:spPr>
          <a:xfrm rot="16200000" flipH="1">
            <a:off x="6437945" y="3763263"/>
            <a:ext cx="621307" cy="1"/>
          </a:xfrm>
          <a:prstGeom prst="curvedConnector3">
            <a:avLst>
              <a:gd name="adj1" fmla="val 50000"/>
            </a:avLst>
          </a:prstGeom>
          <a:ln>
            <a:solidFill>
              <a:schemeClr val="tx1"/>
            </a:solidFill>
            <a:prstDash val="sysDot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Curved Connector 48">
            <a:extLst>
              <a:ext uri="{FF2B5EF4-FFF2-40B4-BE49-F238E27FC236}">
                <a16:creationId xmlns:a16="http://schemas.microsoft.com/office/drawing/2014/main" id="{8FD7E52C-5089-78A9-30BD-FE9F003A45C1}"/>
              </a:ext>
            </a:extLst>
          </p:cNvPr>
          <p:cNvCxnSpPr>
            <a:cxnSpLocks/>
            <a:stCxn id="34" idx="2"/>
            <a:endCxn id="12" idx="0"/>
          </p:cNvCxnSpPr>
          <p:nvPr/>
        </p:nvCxnSpPr>
        <p:spPr>
          <a:xfrm rot="5400000">
            <a:off x="7398155" y="3763394"/>
            <a:ext cx="629878" cy="8312"/>
          </a:xfrm>
          <a:prstGeom prst="curvedConnector3">
            <a:avLst>
              <a:gd name="adj1" fmla="val 50000"/>
            </a:avLst>
          </a:prstGeom>
          <a:ln>
            <a:solidFill>
              <a:schemeClr val="tx1"/>
            </a:solidFill>
            <a:prstDash val="sysDot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object 16">
            <a:extLst>
              <a:ext uri="{FF2B5EF4-FFF2-40B4-BE49-F238E27FC236}">
                <a16:creationId xmlns:a16="http://schemas.microsoft.com/office/drawing/2014/main" id="{CB9E5C89-519E-BAD3-FA7C-2010B7507F80}"/>
              </a:ext>
            </a:extLst>
          </p:cNvPr>
          <p:cNvSpPr/>
          <p:nvPr/>
        </p:nvSpPr>
        <p:spPr>
          <a:xfrm>
            <a:off x="8264157" y="4465393"/>
            <a:ext cx="600075" cy="91445"/>
          </a:xfrm>
          <a:custGeom>
            <a:avLst/>
            <a:gdLst/>
            <a:ahLst/>
            <a:cxnLst/>
            <a:rect l="l" t="t" r="r" b="b"/>
            <a:pathLst>
              <a:path w="800100" h="152400">
                <a:moveTo>
                  <a:pt x="800105" y="0"/>
                </a:moveTo>
                <a:lnTo>
                  <a:pt x="799106" y="29660"/>
                </a:lnTo>
                <a:lnTo>
                  <a:pt x="796385" y="53881"/>
                </a:lnTo>
                <a:lnTo>
                  <a:pt x="792348" y="70211"/>
                </a:lnTo>
                <a:lnTo>
                  <a:pt x="787405" y="76200"/>
                </a:lnTo>
                <a:lnTo>
                  <a:pt x="406686" y="76200"/>
                </a:lnTo>
                <a:lnTo>
                  <a:pt x="401743" y="82188"/>
                </a:lnTo>
                <a:lnTo>
                  <a:pt x="397706" y="98518"/>
                </a:lnTo>
                <a:lnTo>
                  <a:pt x="394985" y="122739"/>
                </a:lnTo>
                <a:lnTo>
                  <a:pt x="393987" y="152400"/>
                </a:lnTo>
                <a:lnTo>
                  <a:pt x="392988" y="122739"/>
                </a:lnTo>
                <a:lnTo>
                  <a:pt x="390267" y="98518"/>
                </a:lnTo>
                <a:lnTo>
                  <a:pt x="386230" y="82188"/>
                </a:lnTo>
                <a:lnTo>
                  <a:pt x="381287" y="76200"/>
                </a:lnTo>
                <a:lnTo>
                  <a:pt x="12699" y="76200"/>
                </a:lnTo>
                <a:lnTo>
                  <a:pt x="7756" y="70211"/>
                </a:lnTo>
                <a:lnTo>
                  <a:pt x="3719" y="53881"/>
                </a:lnTo>
                <a:lnTo>
                  <a:pt x="998" y="29660"/>
                </a:lnTo>
                <a:lnTo>
                  <a:pt x="0" y="0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050" dirty="0">
              <a:latin typeface="Corbel" panose="020B0503020204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CD0994BB-0C89-DDE7-E000-A48D0036D677}"/>
              </a:ext>
            </a:extLst>
          </p:cNvPr>
          <p:cNvSpPr txBox="1"/>
          <p:nvPr/>
        </p:nvSpPr>
        <p:spPr>
          <a:xfrm>
            <a:off x="5436493" y="3623985"/>
            <a:ext cx="171337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spc="-11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lookup </a:t>
            </a:r>
            <a:r>
              <a:rPr lang="en-US" dirty="0"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embeddings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48A463FE-FA30-572F-083D-151E2B85B014}"/>
              </a:ext>
            </a:extLst>
          </p:cNvPr>
          <p:cNvSpPr txBox="1"/>
          <p:nvPr/>
        </p:nvSpPr>
        <p:spPr>
          <a:xfrm>
            <a:off x="1381655" y="4855675"/>
            <a:ext cx="616692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[</a:t>
            </a:r>
            <a:r>
              <a:rPr lang="en-US" sz="1050" dirty="0" err="1"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Bengio</a:t>
            </a:r>
            <a:r>
              <a:rPr lang="en-US" sz="1050" dirty="0"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et al. 2003, notes from Richard </a:t>
            </a:r>
            <a:r>
              <a:rPr lang="en-US" sz="1050" dirty="0" err="1"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Socher</a:t>
            </a:r>
            <a:r>
              <a:rPr lang="en-US" sz="1050" dirty="0"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]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57763461-3299-98DE-CDAD-84AF3F91B17E}"/>
              </a:ext>
            </a:extLst>
          </p:cNvPr>
          <p:cNvSpPr/>
          <p:nvPr/>
        </p:nvSpPr>
        <p:spPr>
          <a:xfrm>
            <a:off x="4624020" y="3116938"/>
            <a:ext cx="3511509" cy="453793"/>
          </a:xfrm>
          <a:prstGeom prst="roundRect">
            <a:avLst/>
          </a:prstGeom>
          <a:noFill/>
          <a:ln w="28575">
            <a:solidFill>
              <a:schemeClr val="bg2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orbel" panose="020B0503020204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6EEA79B-FCC5-2DED-34E4-3ED87FFCA787}"/>
              </a:ext>
            </a:extLst>
          </p:cNvPr>
          <p:cNvSpPr txBox="1"/>
          <p:nvPr/>
        </p:nvSpPr>
        <p:spPr>
          <a:xfrm>
            <a:off x="4485381" y="2863507"/>
            <a:ext cx="1128501" cy="2154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1400" spc="-11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concatenate</a:t>
            </a:r>
            <a:endParaRPr lang="en-US" dirty="0">
              <a:latin typeface="Corbel" panose="020B0503020204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8" name="Curved Connector 7">
            <a:extLst>
              <a:ext uri="{FF2B5EF4-FFF2-40B4-BE49-F238E27FC236}">
                <a16:creationId xmlns:a16="http://schemas.microsoft.com/office/drawing/2014/main" id="{D6ACED1C-0329-A815-9A1A-BAE7B949E73D}"/>
              </a:ext>
            </a:extLst>
          </p:cNvPr>
          <p:cNvCxnSpPr>
            <a:cxnSpLocks/>
            <a:stCxn id="9" idx="2"/>
            <a:endCxn id="4" idx="0"/>
          </p:cNvCxnSpPr>
          <p:nvPr/>
        </p:nvCxnSpPr>
        <p:spPr>
          <a:xfrm rot="5400000">
            <a:off x="5983915" y="2718213"/>
            <a:ext cx="794585" cy="2864"/>
          </a:xfrm>
          <a:prstGeom prst="curvedConnector3">
            <a:avLst>
              <a:gd name="adj1" fmla="val 50000"/>
            </a:avLst>
          </a:prstGeom>
          <a:ln>
            <a:solidFill>
              <a:schemeClr val="tx1"/>
            </a:solidFill>
            <a:prstDash val="sysDot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3199A7AD-3D13-EF0B-3C37-5BAC4AAA69C0}"/>
              </a:ext>
            </a:extLst>
          </p:cNvPr>
          <p:cNvSpPr/>
          <p:nvPr/>
        </p:nvSpPr>
        <p:spPr>
          <a:xfrm>
            <a:off x="5407422" y="2112803"/>
            <a:ext cx="1950434" cy="2095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u="none" dirty="0">
                <a:solidFill>
                  <a:schemeClr val="tx1"/>
                </a:solidFill>
                <a:latin typeface="Corbel" panose="020B0503020204020204" pitchFamily="34" charset="0"/>
              </a:rPr>
              <a:t>O O O O O O O O O O O O O O O </a:t>
            </a:r>
          </a:p>
        </p:txBody>
      </p:sp>
      <p:cxnSp>
        <p:nvCxnSpPr>
          <p:cNvPr id="10" name="Curved Connector 9">
            <a:extLst>
              <a:ext uri="{FF2B5EF4-FFF2-40B4-BE49-F238E27FC236}">
                <a16:creationId xmlns:a16="http://schemas.microsoft.com/office/drawing/2014/main" id="{315BDB98-6767-A6B1-1501-C47AFDE047C6}"/>
              </a:ext>
            </a:extLst>
          </p:cNvPr>
          <p:cNvCxnSpPr>
            <a:cxnSpLocks/>
            <a:stCxn id="22" idx="2"/>
            <a:endCxn id="9" idx="0"/>
          </p:cNvCxnSpPr>
          <p:nvPr/>
        </p:nvCxnSpPr>
        <p:spPr>
          <a:xfrm rot="5400000">
            <a:off x="5998187" y="1728168"/>
            <a:ext cx="769088" cy="183"/>
          </a:xfrm>
          <a:prstGeom prst="curvedConnector3">
            <a:avLst>
              <a:gd name="adj1" fmla="val 50000"/>
            </a:avLst>
          </a:prstGeom>
          <a:ln>
            <a:solidFill>
              <a:schemeClr val="tx1"/>
            </a:solidFill>
            <a:prstDash val="sysDot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Group 16">
            <a:extLst>
              <a:ext uri="{FF2B5EF4-FFF2-40B4-BE49-F238E27FC236}">
                <a16:creationId xmlns:a16="http://schemas.microsoft.com/office/drawing/2014/main" id="{8353C44A-0F93-80D9-2994-6C66DB7F3E8A}"/>
              </a:ext>
            </a:extLst>
          </p:cNvPr>
          <p:cNvGrpSpPr/>
          <p:nvPr/>
        </p:nvGrpSpPr>
        <p:grpSpPr>
          <a:xfrm>
            <a:off x="3911471" y="918807"/>
            <a:ext cx="1384431" cy="1016534"/>
            <a:chOff x="6053458" y="1801327"/>
            <a:chExt cx="1384431" cy="1016534"/>
          </a:xfrm>
        </p:grpSpPr>
        <p:pic>
          <p:nvPicPr>
            <p:cNvPr id="19" name="Picture 2" descr="Word frequency in titles of all articles with Frequency &gt;= 10 Figure 2... |  Download Scientific Diagram">
              <a:extLst>
                <a:ext uri="{FF2B5EF4-FFF2-40B4-BE49-F238E27FC236}">
                  <a16:creationId xmlns:a16="http://schemas.microsoft.com/office/drawing/2014/main" id="{6896F484-0C97-9723-131E-5648913BC17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grayscl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4700"/>
                      </a14:imgEffect>
                      <a14:imgEffect>
                        <a14:saturation sat="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94" t="8585" r="65769" b="30524"/>
            <a:stretch/>
          </p:blipFill>
          <p:spPr bwMode="auto">
            <a:xfrm rot="5400000">
              <a:off x="6500656" y="1979281"/>
              <a:ext cx="772768" cy="7465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7872ACAE-C444-F3C6-CFD9-BAE5B8511EB5}"/>
                </a:ext>
              </a:extLst>
            </p:cNvPr>
            <p:cNvSpPr txBox="1"/>
            <p:nvPr/>
          </p:nvSpPr>
          <p:spPr>
            <a:xfrm>
              <a:off x="6053458" y="1934927"/>
              <a:ext cx="512696" cy="88293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en-US" sz="700" dirty="0">
                  <a:latin typeface="Consolas" panose="020B0609020204030204" pitchFamily="49" charset="0"/>
                  <a:ea typeface="Tahoma" panose="020B0604030504040204" pitchFamily="34" charset="0"/>
                  <a:cs typeface="Consolas" panose="020B0609020204030204" pitchFamily="49" charset="0"/>
                </a:rPr>
                <a:t>mat</a:t>
              </a:r>
            </a:p>
            <a:p>
              <a:pPr algn="r">
                <a:lnSpc>
                  <a:spcPct val="150000"/>
                </a:lnSpc>
              </a:pPr>
              <a:r>
                <a:rPr lang="en-US" sz="700" dirty="0">
                  <a:latin typeface="Consolas" panose="020B0609020204030204" pitchFamily="49" charset="0"/>
                  <a:ea typeface="Tahoma" panose="020B0604030504040204" pitchFamily="34" charset="0"/>
                  <a:cs typeface="Consolas" panose="020B0609020204030204" pitchFamily="49" charset="0"/>
                </a:rPr>
                <a:t>table</a:t>
              </a:r>
            </a:p>
            <a:p>
              <a:pPr algn="r">
                <a:lnSpc>
                  <a:spcPct val="150000"/>
                </a:lnSpc>
              </a:pPr>
              <a:r>
                <a:rPr lang="en-US" sz="700" dirty="0">
                  <a:latin typeface="Consolas" panose="020B0609020204030204" pitchFamily="49" charset="0"/>
                  <a:ea typeface="Tahoma" panose="020B0604030504040204" pitchFamily="34" charset="0"/>
                  <a:cs typeface="Consolas" panose="020B0609020204030204" pitchFamily="49" charset="0"/>
                </a:rPr>
                <a:t>bed</a:t>
              </a:r>
            </a:p>
            <a:p>
              <a:pPr algn="r">
                <a:lnSpc>
                  <a:spcPct val="150000"/>
                </a:lnSpc>
              </a:pPr>
              <a:r>
                <a:rPr lang="en-US" sz="700" dirty="0">
                  <a:latin typeface="Consolas" panose="020B0609020204030204" pitchFamily="49" charset="0"/>
                  <a:ea typeface="Tahoma" panose="020B0604030504040204" pitchFamily="34" charset="0"/>
                  <a:cs typeface="Consolas" panose="020B0609020204030204" pitchFamily="49" charset="0"/>
                </a:rPr>
                <a:t>desk</a:t>
              </a:r>
            </a:p>
            <a:p>
              <a:pPr algn="r">
                <a:lnSpc>
                  <a:spcPct val="150000"/>
                </a:lnSpc>
              </a:pPr>
              <a:r>
                <a:rPr lang="en-US" sz="700" dirty="0">
                  <a:latin typeface="Consolas" panose="020B0609020204030204" pitchFamily="49" charset="0"/>
                  <a:ea typeface="Tahoma" panose="020B0604030504040204" pitchFamily="34" charset="0"/>
                  <a:cs typeface="Consolas" panose="020B0609020204030204" pitchFamily="49" charset="0"/>
                </a:rPr>
                <a:t>chair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529A5736-720B-E5A1-D97B-682713DFFC6C}"/>
                </a:ext>
              </a:extLst>
            </p:cNvPr>
            <p:cNvSpPr txBox="1"/>
            <p:nvPr/>
          </p:nvSpPr>
          <p:spPr>
            <a:xfrm>
              <a:off x="6579003" y="1801327"/>
              <a:ext cx="858886" cy="2462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000" dirty="0">
                  <a:latin typeface="Corbel" panose="020B0503020204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Prob</a:t>
              </a:r>
            </a:p>
          </p:txBody>
        </p:sp>
      </p:grp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A04D3F4B-8CA6-8839-6B7C-1C91F2081A82}"/>
              </a:ext>
            </a:extLst>
          </p:cNvPr>
          <p:cNvSpPr/>
          <p:nvPr/>
        </p:nvSpPr>
        <p:spPr>
          <a:xfrm>
            <a:off x="6011878" y="1136666"/>
            <a:ext cx="741887" cy="207049"/>
          </a:xfrm>
          <a:prstGeom prst="roundRect">
            <a:avLst>
              <a:gd name="adj" fmla="val 10598"/>
            </a:avLst>
          </a:prstGeom>
          <a:solidFill>
            <a:srgbClr val="FACD9A"/>
          </a:solidFill>
          <a:ln w="1905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err="1">
                <a:solidFill>
                  <a:schemeClr val="tx1"/>
                </a:solidFill>
                <a:latin typeface="Corbel" panose="020B0503020204020204" pitchFamily="34" charset="0"/>
              </a:rPr>
              <a:t>Softmax</a:t>
            </a:r>
            <a:endParaRPr lang="en-US" sz="1200" dirty="0">
              <a:solidFill>
                <a:schemeClr val="tx1"/>
              </a:solidFill>
              <a:latin typeface="Corbel" panose="020B0503020204020204" pitchFamily="34" charset="0"/>
            </a:endParaRPr>
          </a:p>
        </p:txBody>
      </p:sp>
      <p:sp>
        <p:nvSpPr>
          <p:cNvPr id="23" name="Right Arrow 22">
            <a:extLst>
              <a:ext uri="{FF2B5EF4-FFF2-40B4-BE49-F238E27FC236}">
                <a16:creationId xmlns:a16="http://schemas.microsoft.com/office/drawing/2014/main" id="{83C40A1E-9433-AE4E-123B-C48502EFAB7E}"/>
              </a:ext>
            </a:extLst>
          </p:cNvPr>
          <p:cNvSpPr/>
          <p:nvPr/>
        </p:nvSpPr>
        <p:spPr>
          <a:xfrm rot="10800000">
            <a:off x="5317707" y="1229569"/>
            <a:ext cx="553302" cy="197505"/>
          </a:xfrm>
          <a:prstGeom prst="rightArrow">
            <a:avLst>
              <a:gd name="adj1" fmla="val 50000"/>
              <a:gd name="adj2" fmla="val 66297"/>
            </a:avLst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orbel" panose="020B0503020204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2881D9CC-2F9B-FF1B-5FB7-C1E9E860BC2D}"/>
                  </a:ext>
                </a:extLst>
              </p:cNvPr>
              <p:cNvSpPr txBox="1"/>
              <p:nvPr/>
            </p:nvSpPr>
            <p:spPr>
              <a:xfrm>
                <a:off x="6446191" y="2557411"/>
                <a:ext cx="445057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smtClean="0">
                              <a:latin typeface="Cambria Math" panose="02040503050406030204" pitchFamily="18" charset="0"/>
                            </a:rPr>
                            <m:t>𝑾</m:t>
                          </m:r>
                        </m:e>
                        <m:sub>
                          <m:r>
                            <a:rPr lang="en-US" sz="200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20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7095B367-24D3-75BF-D2C0-7527D54094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46191" y="2557411"/>
                <a:ext cx="445057" cy="307777"/>
              </a:xfrm>
              <a:prstGeom prst="rect">
                <a:avLst/>
              </a:prstGeom>
              <a:blipFill>
                <a:blip r:embed="rId5"/>
                <a:stretch>
                  <a:fillRect l="-8333" r="-2778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FD60A094-8729-9373-3A24-102E4FD1D324}"/>
                  </a:ext>
                </a:extLst>
              </p:cNvPr>
              <p:cNvSpPr txBox="1"/>
              <p:nvPr/>
            </p:nvSpPr>
            <p:spPr>
              <a:xfrm>
                <a:off x="6452876" y="1561772"/>
                <a:ext cx="451470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smtClean="0">
                              <a:latin typeface="Cambria Math" panose="02040503050406030204" pitchFamily="18" charset="0"/>
                            </a:rPr>
                            <m:t>𝑾</m:t>
                          </m:r>
                        </m:e>
                        <m:sub>
                          <m:r>
                            <a:rPr lang="en-US" sz="200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20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5DA98180-C342-F6FD-9B5C-741DD321D0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52876" y="1561772"/>
                <a:ext cx="451470" cy="307777"/>
              </a:xfrm>
              <a:prstGeom prst="rect">
                <a:avLst/>
              </a:prstGeom>
              <a:blipFill>
                <a:blip r:embed="rId6"/>
                <a:stretch>
                  <a:fillRect l="-11111" r="-2778" b="-153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8" name="Group 37">
            <a:extLst>
              <a:ext uri="{FF2B5EF4-FFF2-40B4-BE49-F238E27FC236}">
                <a16:creationId xmlns:a16="http://schemas.microsoft.com/office/drawing/2014/main" id="{2BEC5126-4298-AB83-C4CA-4A43639002F2}"/>
              </a:ext>
            </a:extLst>
          </p:cNvPr>
          <p:cNvGrpSpPr/>
          <p:nvPr/>
        </p:nvGrpSpPr>
        <p:grpSpPr>
          <a:xfrm>
            <a:off x="313645" y="2794449"/>
            <a:ext cx="3348327" cy="1581900"/>
            <a:chOff x="320709" y="2904921"/>
            <a:chExt cx="3084718" cy="1374475"/>
          </a:xfrm>
        </p:grpSpPr>
        <p:pic>
          <p:nvPicPr>
            <p:cNvPr id="15" name="Picture 14" descr="Table&#10;&#10;Description automatically generated">
              <a:extLst>
                <a:ext uri="{FF2B5EF4-FFF2-40B4-BE49-F238E27FC236}">
                  <a16:creationId xmlns:a16="http://schemas.microsoft.com/office/drawing/2014/main" id="{752016AB-CD7C-2075-7A24-24CFF199B4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t="50690" r="68679"/>
            <a:stretch/>
          </p:blipFill>
          <p:spPr>
            <a:xfrm>
              <a:off x="320709" y="3458961"/>
              <a:ext cx="1846840" cy="820435"/>
            </a:xfrm>
            <a:prstGeom prst="rect">
              <a:avLst/>
            </a:prstGeom>
          </p:spPr>
        </p:pic>
        <p:pic>
          <p:nvPicPr>
            <p:cNvPr id="24" name="Picture 23" descr="Table&#10;&#10;Description automatically generated">
              <a:extLst>
                <a:ext uri="{FF2B5EF4-FFF2-40B4-BE49-F238E27FC236}">
                  <a16:creationId xmlns:a16="http://schemas.microsoft.com/office/drawing/2014/main" id="{0B71F7C6-4125-5A53-853B-78E51230DF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78573" b="65512"/>
            <a:stretch/>
          </p:blipFill>
          <p:spPr>
            <a:xfrm>
              <a:off x="2138747" y="2905957"/>
              <a:ext cx="1263431" cy="573825"/>
            </a:xfrm>
            <a:prstGeom prst="rect">
              <a:avLst/>
            </a:prstGeom>
          </p:spPr>
        </p:pic>
        <p:pic>
          <p:nvPicPr>
            <p:cNvPr id="31" name="Picture 30" descr="Table&#10;&#10;Description automatically generated">
              <a:extLst>
                <a:ext uri="{FF2B5EF4-FFF2-40B4-BE49-F238E27FC236}">
                  <a16:creationId xmlns:a16="http://schemas.microsoft.com/office/drawing/2014/main" id="{08AD07B6-267F-CD6C-ECA1-8332CD3D73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r="68679" b="65450"/>
            <a:stretch/>
          </p:blipFill>
          <p:spPr>
            <a:xfrm>
              <a:off x="320709" y="2904921"/>
              <a:ext cx="1846840" cy="574861"/>
            </a:xfrm>
            <a:prstGeom prst="rect">
              <a:avLst/>
            </a:prstGeom>
          </p:spPr>
        </p:pic>
        <p:pic>
          <p:nvPicPr>
            <p:cNvPr id="35" name="Picture 34" descr="Table&#10;&#10;Description automatically generated">
              <a:extLst>
                <a:ext uri="{FF2B5EF4-FFF2-40B4-BE49-F238E27FC236}">
                  <a16:creationId xmlns:a16="http://schemas.microsoft.com/office/drawing/2014/main" id="{CA1C717B-A1F0-4374-A158-A5B969850D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78573" t="50371"/>
            <a:stretch/>
          </p:blipFill>
          <p:spPr>
            <a:xfrm>
              <a:off x="2141996" y="3453385"/>
              <a:ext cx="1263431" cy="82575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417443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9AF19C-DB05-9E5E-0BFE-C8EF713AB9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2DF11-5BB6-65D4-A58D-6C1DBA41C4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 Fixed-Window Neural LM: Compared to N-Grams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6">
                <a:extLst>
                  <a:ext uri="{FF2B5EF4-FFF2-40B4-BE49-F238E27FC236}">
                    <a16:creationId xmlns:a16="http://schemas.microsoft.com/office/drawing/2014/main" id="{FC6DDA7A-8FC9-E5CA-8899-F8CBDE2C8D38}"/>
                  </a:ext>
                </a:extLst>
              </p:cNvPr>
              <p:cNvSpPr>
                <a:spLocks noGrp="1"/>
              </p:cNvSpPr>
              <p:nvPr>
                <p:ph type="body" sz="quarter" idx="16"/>
              </p:nvPr>
            </p:nvSpPr>
            <p:spPr>
              <a:xfrm>
                <a:off x="533919" y="1390650"/>
                <a:ext cx="4067041" cy="3077573"/>
              </a:xfrm>
            </p:spPr>
            <p:txBody>
              <a:bodyPr>
                <a:normAutofit lnSpcReduction="10000"/>
              </a:bodyPr>
              <a:lstStyle/>
              <a:p>
                <a:pPr marL="114300" indent="0">
                  <a:buNone/>
                </a:pPr>
                <a:r>
                  <a:rPr lang="en-US" dirty="0">
                    <a:solidFill>
                      <a:srgbClr val="00B050"/>
                    </a:solidFill>
                  </a:rPr>
                  <a:t>Improvements</a:t>
                </a:r>
                <a:r>
                  <a:rPr lang="en-US" dirty="0"/>
                  <a:t> over n-gram LM:</a:t>
                </a:r>
              </a:p>
              <a:p>
                <a:r>
                  <a:rPr lang="en-US" dirty="0"/>
                  <a:t>Tackles the sparsity problem</a:t>
                </a:r>
              </a:p>
              <a:p>
                <a:r>
                  <a:rPr lang="en-US" dirty="0"/>
                  <a:t>Model size is O(n) not O(exp(n)) — </a:t>
                </a:r>
                <a:br>
                  <a:rPr lang="en-US" dirty="0"/>
                </a:br>
                <a:r>
                  <a:rPr lang="en-US" dirty="0"/>
                  <a:t>n being the window size. </a:t>
                </a:r>
              </a:p>
              <a:p>
                <a:endParaRPr lang="en-US" dirty="0"/>
              </a:p>
              <a:p>
                <a:pPr marL="114300" indent="0">
                  <a:buNone/>
                </a:pPr>
                <a:r>
                  <a:rPr lang="en-US" dirty="0"/>
                  <a:t>Remaining </a:t>
                </a:r>
                <a:r>
                  <a:rPr lang="en-US" dirty="0">
                    <a:solidFill>
                      <a:srgbClr val="C00000"/>
                    </a:solidFill>
                  </a:rPr>
                  <a:t>problems</a:t>
                </a:r>
                <a:r>
                  <a:rPr lang="en-US" dirty="0"/>
                  <a:t>:</a:t>
                </a:r>
              </a:p>
              <a:p>
                <a:r>
                  <a:rPr lang="en-US" dirty="0"/>
                  <a:t>Fixed window is too small</a:t>
                </a:r>
              </a:p>
              <a:p>
                <a:r>
                  <a:rPr lang="en-US" dirty="0"/>
                  <a:t>Enlarging window enlarges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</a:rPr>
                      <m:t>𝑾</m:t>
                    </m:r>
                  </m:oMath>
                </a14:m>
                <a:r>
                  <a:rPr lang="en-US" dirty="0"/>
                  <a:t> — Window can never be large enough!</a:t>
                </a:r>
              </a:p>
              <a:p>
                <a:r>
                  <a:rPr lang="en-US" dirty="0"/>
                  <a:t>It’s not deep enough to capture nuanced contextual meanings </a:t>
                </a:r>
              </a:p>
            </p:txBody>
          </p:sp>
        </mc:Choice>
        <mc:Fallback xmlns="">
          <p:sp>
            <p:nvSpPr>
              <p:cNvPr id="3" name="Content Placeholder 6">
                <a:extLst>
                  <a:ext uri="{FF2B5EF4-FFF2-40B4-BE49-F238E27FC236}">
                    <a16:creationId xmlns:a16="http://schemas.microsoft.com/office/drawing/2014/main" id="{FC6DDA7A-8FC9-E5CA-8899-F8CBDE2C8D3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6"/>
              </p:nvPr>
            </p:nvSpPr>
            <p:spPr>
              <a:xfrm>
                <a:off x="533919" y="1390650"/>
                <a:ext cx="4067041" cy="3077573"/>
              </a:xfrm>
              <a:blipFill>
                <a:blip r:embed="rId2"/>
                <a:stretch>
                  <a:fillRect l="-935" t="-20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object 8">
            <a:extLst>
              <a:ext uri="{FF2B5EF4-FFF2-40B4-BE49-F238E27FC236}">
                <a16:creationId xmlns:a16="http://schemas.microsoft.com/office/drawing/2014/main" id="{127C4A95-BB22-DC7A-FA2A-87D6B77BEE04}"/>
              </a:ext>
            </a:extLst>
          </p:cNvPr>
          <p:cNvSpPr txBox="1"/>
          <p:nvPr/>
        </p:nvSpPr>
        <p:spPr>
          <a:xfrm>
            <a:off x="8201295" y="4079634"/>
            <a:ext cx="725805" cy="253435"/>
          </a:xfrm>
          <a:prstGeom prst="rect">
            <a:avLst/>
          </a:prstGeom>
          <a:solidFill>
            <a:srgbClr val="E44949"/>
          </a:solidFill>
        </p:spPr>
        <p:txBody>
          <a:bodyPr vert="horz" wrap="square" lIns="0" tIns="22384" rIns="0" bIns="0" rtlCol="0">
            <a:spAutoFit/>
          </a:bodyPr>
          <a:lstStyle/>
          <a:p>
            <a:pPr marL="212884">
              <a:spcBef>
                <a:spcPts val="176"/>
              </a:spcBef>
            </a:pPr>
            <a:r>
              <a:rPr sz="1500" spc="-11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into</a:t>
            </a:r>
            <a:endParaRPr sz="1500" dirty="0">
              <a:latin typeface="Corbel" panose="020B0503020204020204" pitchFamily="34" charset="0"/>
              <a:ea typeface="Tahoma" panose="020B0604030504040204" pitchFamily="34" charset="0"/>
              <a:cs typeface="Calibri"/>
            </a:endParaRPr>
          </a:p>
        </p:txBody>
      </p:sp>
      <p:sp>
        <p:nvSpPr>
          <p:cNvPr id="12" name="object 9">
            <a:extLst>
              <a:ext uri="{FF2B5EF4-FFF2-40B4-BE49-F238E27FC236}">
                <a16:creationId xmlns:a16="http://schemas.microsoft.com/office/drawing/2014/main" id="{358587C4-A494-AFB7-43F1-CA0EDA498991}"/>
              </a:ext>
            </a:extLst>
          </p:cNvPr>
          <p:cNvSpPr txBox="1"/>
          <p:nvPr/>
        </p:nvSpPr>
        <p:spPr>
          <a:xfrm>
            <a:off x="7343178" y="4082489"/>
            <a:ext cx="731520" cy="252473"/>
          </a:xfrm>
          <a:prstGeom prst="rect">
            <a:avLst/>
          </a:prstGeom>
          <a:solidFill>
            <a:srgbClr val="FFACF8"/>
          </a:solidFill>
        </p:spPr>
        <p:txBody>
          <a:bodyPr vert="horz" wrap="square" lIns="0" tIns="21431" rIns="0" bIns="0" rtlCol="0">
            <a:spAutoFit/>
          </a:bodyPr>
          <a:lstStyle/>
          <a:p>
            <a:pPr marL="68104">
              <a:spcBef>
                <a:spcPts val="169"/>
              </a:spcBef>
            </a:pPr>
            <a:r>
              <a:rPr sz="1500" spc="-4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turning</a:t>
            </a:r>
            <a:endParaRPr sz="1500" dirty="0">
              <a:latin typeface="Corbel" panose="020B0503020204020204" pitchFamily="34" charset="0"/>
              <a:ea typeface="Tahoma" panose="020B0604030504040204" pitchFamily="34" charset="0"/>
              <a:cs typeface="Calibri"/>
            </a:endParaRPr>
          </a:p>
        </p:txBody>
      </p:sp>
      <p:sp>
        <p:nvSpPr>
          <p:cNvPr id="13" name="object 10">
            <a:extLst>
              <a:ext uri="{FF2B5EF4-FFF2-40B4-BE49-F238E27FC236}">
                <a16:creationId xmlns:a16="http://schemas.microsoft.com/office/drawing/2014/main" id="{C28F05CC-7803-9239-B8F4-71AB7725E6AE}"/>
              </a:ext>
            </a:extLst>
          </p:cNvPr>
          <p:cNvSpPr txBox="1"/>
          <p:nvPr/>
        </p:nvSpPr>
        <p:spPr>
          <a:xfrm>
            <a:off x="6317116" y="4073918"/>
            <a:ext cx="862965" cy="252473"/>
          </a:xfrm>
          <a:prstGeom prst="rect">
            <a:avLst/>
          </a:prstGeom>
          <a:solidFill>
            <a:srgbClr val="FFACF8"/>
          </a:solidFill>
        </p:spPr>
        <p:txBody>
          <a:bodyPr vert="horz" wrap="square" lIns="0" tIns="21431" rIns="0" bIns="0" rtlCol="0">
            <a:spAutoFit/>
          </a:bodyPr>
          <a:lstStyle/>
          <a:p>
            <a:pPr marL="68104">
              <a:spcBef>
                <a:spcPts val="169"/>
              </a:spcBef>
            </a:pPr>
            <a:r>
              <a:rPr sz="1500" spc="-4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problems</a:t>
            </a:r>
            <a:endParaRPr sz="1500" dirty="0">
              <a:latin typeface="Corbel" panose="020B0503020204020204" pitchFamily="34" charset="0"/>
              <a:ea typeface="Tahoma" panose="020B0604030504040204" pitchFamily="34" charset="0"/>
              <a:cs typeface="Calibri"/>
            </a:endParaRPr>
          </a:p>
        </p:txBody>
      </p:sp>
      <p:sp>
        <p:nvSpPr>
          <p:cNvPr id="14" name="object 11">
            <a:extLst>
              <a:ext uri="{FF2B5EF4-FFF2-40B4-BE49-F238E27FC236}">
                <a16:creationId xmlns:a16="http://schemas.microsoft.com/office/drawing/2014/main" id="{4502B48F-B633-5D43-04A9-198F8639635C}"/>
              </a:ext>
            </a:extLst>
          </p:cNvPr>
          <p:cNvSpPr txBox="1"/>
          <p:nvPr/>
        </p:nvSpPr>
        <p:spPr>
          <a:xfrm>
            <a:off x="5524565" y="4067743"/>
            <a:ext cx="600590" cy="252473"/>
          </a:xfrm>
          <a:prstGeom prst="rect">
            <a:avLst/>
          </a:prstGeom>
          <a:solidFill>
            <a:srgbClr val="FFACF8"/>
          </a:solidFill>
        </p:spPr>
        <p:txBody>
          <a:bodyPr vert="horz" wrap="square" lIns="0" tIns="21431" rIns="0" bIns="0" rtlCol="0">
            <a:spAutoFit/>
          </a:bodyPr>
          <a:lstStyle/>
          <a:p>
            <a:pPr marL="68104" algn="ctr">
              <a:spcBef>
                <a:spcPts val="169"/>
              </a:spcBef>
            </a:pPr>
            <a:r>
              <a:rPr lang="en-US" sz="1500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our</a:t>
            </a:r>
            <a:endParaRPr sz="1500" dirty="0">
              <a:latin typeface="Corbel" panose="020B0503020204020204" pitchFamily="34" charset="0"/>
              <a:ea typeface="Tahoma" panose="020B0604030504040204" pitchFamily="34" charset="0"/>
              <a:cs typeface="Calibri"/>
            </a:endParaRPr>
          </a:p>
        </p:txBody>
      </p:sp>
      <p:sp>
        <p:nvSpPr>
          <p:cNvPr id="16" name="object 13">
            <a:extLst>
              <a:ext uri="{FF2B5EF4-FFF2-40B4-BE49-F238E27FC236}">
                <a16:creationId xmlns:a16="http://schemas.microsoft.com/office/drawing/2014/main" id="{B768D16E-10E2-8402-B3DB-C62383400D1F}"/>
              </a:ext>
            </a:extLst>
          </p:cNvPr>
          <p:cNvSpPr/>
          <p:nvPr/>
        </p:nvSpPr>
        <p:spPr>
          <a:xfrm>
            <a:off x="4840584" y="4453965"/>
            <a:ext cx="3223713" cy="91445"/>
          </a:xfrm>
          <a:custGeom>
            <a:avLst/>
            <a:gdLst/>
            <a:ahLst/>
            <a:cxnLst/>
            <a:rect l="l" t="t" r="r" b="b"/>
            <a:pathLst>
              <a:path w="2296160" h="160020">
                <a:moveTo>
                  <a:pt x="2295948" y="2"/>
                </a:moveTo>
                <a:lnTo>
                  <a:pt x="2294900" y="31146"/>
                </a:lnTo>
                <a:lnTo>
                  <a:pt x="2292042" y="56578"/>
                </a:lnTo>
                <a:lnTo>
                  <a:pt x="2287803" y="73725"/>
                </a:lnTo>
                <a:lnTo>
                  <a:pt x="2282613" y="80012"/>
                </a:lnTo>
                <a:lnTo>
                  <a:pt x="1143904" y="80010"/>
                </a:lnTo>
                <a:lnTo>
                  <a:pt x="1138713" y="86297"/>
                </a:lnTo>
                <a:lnTo>
                  <a:pt x="1134474" y="103444"/>
                </a:lnTo>
                <a:lnTo>
                  <a:pt x="1131616" y="128876"/>
                </a:lnTo>
                <a:lnTo>
                  <a:pt x="1130569" y="160020"/>
                </a:lnTo>
                <a:lnTo>
                  <a:pt x="1129520" y="128876"/>
                </a:lnTo>
                <a:lnTo>
                  <a:pt x="1126662" y="103444"/>
                </a:lnTo>
                <a:lnTo>
                  <a:pt x="1122423" y="86297"/>
                </a:lnTo>
                <a:lnTo>
                  <a:pt x="1117233" y="80010"/>
                </a:lnTo>
                <a:lnTo>
                  <a:pt x="13335" y="80010"/>
                </a:lnTo>
                <a:lnTo>
                  <a:pt x="8144" y="73722"/>
                </a:lnTo>
                <a:lnTo>
                  <a:pt x="3905" y="56575"/>
                </a:lnTo>
                <a:lnTo>
                  <a:pt x="1047" y="31143"/>
                </a:lnTo>
                <a:lnTo>
                  <a:pt x="0" y="0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050" dirty="0">
              <a:latin typeface="Corbel" panose="020B0503020204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" name="object 15">
            <a:extLst>
              <a:ext uri="{FF2B5EF4-FFF2-40B4-BE49-F238E27FC236}">
                <a16:creationId xmlns:a16="http://schemas.microsoft.com/office/drawing/2014/main" id="{94A806DF-DDED-B830-43D3-D7923CD8F978}"/>
              </a:ext>
            </a:extLst>
          </p:cNvPr>
          <p:cNvSpPr txBox="1"/>
          <p:nvPr/>
        </p:nvSpPr>
        <p:spPr>
          <a:xfrm>
            <a:off x="5139839" y="4524508"/>
            <a:ext cx="4941943" cy="225383"/>
          </a:xfrm>
          <a:prstGeom prst="rect">
            <a:avLst/>
          </a:prstGeom>
        </p:spPr>
        <p:txBody>
          <a:bodyPr vert="horz" wrap="square" lIns="0" tIns="20003" rIns="0" bIns="0" rtlCol="0">
            <a:spAutoFit/>
          </a:bodyPr>
          <a:lstStyle/>
          <a:p>
            <a:pPr marL="9525" marR="3810">
              <a:lnSpc>
                <a:spcPts val="1583"/>
              </a:lnSpc>
              <a:spcBef>
                <a:spcPts val="158"/>
              </a:spcBef>
              <a:tabLst>
                <a:tab pos="1689259" algn="l"/>
                <a:tab pos="2656046" algn="l"/>
              </a:tabLst>
            </a:pPr>
            <a:r>
              <a:rPr lang="en-US" sz="1350" spc="-11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     </a:t>
            </a:r>
            <a:r>
              <a:rPr sz="1350" spc="-11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context</a:t>
            </a:r>
            <a:r>
              <a:rPr sz="1350" spc="8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 </a:t>
            </a:r>
            <a:r>
              <a:rPr sz="1350" spc="-8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words</a:t>
            </a:r>
            <a:r>
              <a:rPr lang="en-US" sz="1350" spc="-8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 </a:t>
            </a:r>
            <a:r>
              <a:rPr lang="en-US" sz="1350" spc="-4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in</a:t>
            </a:r>
            <a:r>
              <a:rPr lang="en-US" sz="1350" spc="8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 </a:t>
            </a:r>
            <a:r>
              <a:rPr lang="en-US" sz="1350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window</a:t>
            </a:r>
            <a:r>
              <a:rPr lang="en-US" sz="1350" spc="4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 </a:t>
            </a:r>
            <a:r>
              <a:rPr lang="en-US" sz="1350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of</a:t>
            </a:r>
            <a:r>
              <a:rPr lang="en-US" sz="1350" spc="4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 </a:t>
            </a:r>
            <a:r>
              <a:rPr lang="en-US" sz="1350" spc="-11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size</a:t>
            </a:r>
            <a:r>
              <a:rPr lang="en-US" sz="1350" spc="11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 4</a:t>
            </a:r>
            <a:r>
              <a:rPr lang="en-US" sz="1350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 </a:t>
            </a:r>
            <a:r>
              <a:rPr sz="1350" spc="-8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	</a:t>
            </a:r>
            <a:r>
              <a:rPr lang="en-US" sz="1350" spc="-8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    </a:t>
            </a:r>
            <a:r>
              <a:rPr sz="2025" spc="11" baseline="1543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 </a:t>
            </a:r>
            <a:r>
              <a:rPr lang="en-US" sz="2025" spc="11" baseline="1543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    target </a:t>
            </a:r>
            <a:r>
              <a:rPr lang="en-US" sz="2025" spc="-17" baseline="1543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word</a:t>
            </a:r>
          </a:p>
        </p:txBody>
      </p:sp>
      <p:sp>
        <p:nvSpPr>
          <p:cNvPr id="25" name="object 11">
            <a:extLst>
              <a:ext uri="{FF2B5EF4-FFF2-40B4-BE49-F238E27FC236}">
                <a16:creationId xmlns:a16="http://schemas.microsoft.com/office/drawing/2014/main" id="{05CCF4B2-7A8C-675E-0B34-F1B3AE0F189D}"/>
              </a:ext>
            </a:extLst>
          </p:cNvPr>
          <p:cNvSpPr txBox="1"/>
          <p:nvPr/>
        </p:nvSpPr>
        <p:spPr>
          <a:xfrm>
            <a:off x="4695312" y="4067743"/>
            <a:ext cx="600590" cy="252473"/>
          </a:xfrm>
          <a:prstGeom prst="rect">
            <a:avLst/>
          </a:prstGeom>
          <a:solidFill>
            <a:srgbClr val="FFACF8"/>
          </a:solidFill>
        </p:spPr>
        <p:txBody>
          <a:bodyPr vert="horz" wrap="square" lIns="0" tIns="21431" rIns="0" bIns="0" rtlCol="0">
            <a:spAutoFit/>
          </a:bodyPr>
          <a:lstStyle/>
          <a:p>
            <a:pPr marL="68104" algn="ctr">
              <a:spcBef>
                <a:spcPts val="169"/>
              </a:spcBef>
            </a:pPr>
            <a:r>
              <a:rPr lang="en-US" sz="1500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and</a:t>
            </a:r>
            <a:endParaRPr sz="1500" dirty="0">
              <a:latin typeface="Corbel" panose="020B0503020204020204" pitchFamily="34" charset="0"/>
              <a:ea typeface="Tahoma" panose="020B0604030504040204" pitchFamily="34" charset="0"/>
              <a:cs typeface="Calibri"/>
            </a:endParaRPr>
          </a:p>
        </p:txBody>
      </p:sp>
      <p:cxnSp>
        <p:nvCxnSpPr>
          <p:cNvPr id="30" name="Curved Connector 29">
            <a:extLst>
              <a:ext uri="{FF2B5EF4-FFF2-40B4-BE49-F238E27FC236}">
                <a16:creationId xmlns:a16="http://schemas.microsoft.com/office/drawing/2014/main" id="{7208ACCA-2AA0-8601-81AF-0CA247CBB923}"/>
              </a:ext>
            </a:extLst>
          </p:cNvPr>
          <p:cNvCxnSpPr>
            <a:cxnSpLocks/>
            <a:stCxn id="6" idx="2"/>
            <a:endCxn id="25" idx="0"/>
          </p:cNvCxnSpPr>
          <p:nvPr/>
        </p:nvCxnSpPr>
        <p:spPr>
          <a:xfrm rot="5400000">
            <a:off x="4688041" y="3760177"/>
            <a:ext cx="615132" cy="12700"/>
          </a:xfrm>
          <a:prstGeom prst="curvedConnector3">
            <a:avLst>
              <a:gd name="adj1" fmla="val 50000"/>
            </a:avLst>
          </a:prstGeom>
          <a:ln>
            <a:solidFill>
              <a:schemeClr val="tx1"/>
            </a:solidFill>
            <a:prstDash val="sysDot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2C7E89B4-61EC-7FF6-9FA5-2A8236AA0F73}"/>
              </a:ext>
            </a:extLst>
          </p:cNvPr>
          <p:cNvSpPr/>
          <p:nvPr/>
        </p:nvSpPr>
        <p:spPr>
          <a:xfrm>
            <a:off x="4695312" y="3243061"/>
            <a:ext cx="600590" cy="209550"/>
          </a:xfrm>
          <a:prstGeom prst="rect">
            <a:avLst/>
          </a:prstGeom>
          <a:solidFill>
            <a:srgbClr val="92D050"/>
          </a:solidFill>
          <a:ln>
            <a:solidFill>
              <a:schemeClr val="accent3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u="none" dirty="0">
                <a:solidFill>
                  <a:schemeClr val="tx1"/>
                </a:solidFill>
                <a:latin typeface="Corbel" panose="020B0503020204020204" pitchFamily="34" charset="0"/>
              </a:rPr>
              <a:t>O O O 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D958BC79-A658-6CFD-E807-888E29CB0E2C}"/>
              </a:ext>
            </a:extLst>
          </p:cNvPr>
          <p:cNvSpPr/>
          <p:nvPr/>
        </p:nvSpPr>
        <p:spPr>
          <a:xfrm>
            <a:off x="5524565" y="3243061"/>
            <a:ext cx="600590" cy="209550"/>
          </a:xfrm>
          <a:prstGeom prst="rect">
            <a:avLst/>
          </a:prstGeom>
          <a:solidFill>
            <a:srgbClr val="92D050"/>
          </a:solidFill>
          <a:ln>
            <a:solidFill>
              <a:schemeClr val="accent3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u="none" dirty="0">
                <a:solidFill>
                  <a:schemeClr val="tx1"/>
                </a:solidFill>
                <a:latin typeface="Corbel" panose="020B0503020204020204" pitchFamily="34" charset="0"/>
              </a:rPr>
              <a:t>O O O 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025F122C-7860-6E9B-02EB-0F51AF6559FC}"/>
              </a:ext>
            </a:extLst>
          </p:cNvPr>
          <p:cNvSpPr/>
          <p:nvPr/>
        </p:nvSpPr>
        <p:spPr>
          <a:xfrm>
            <a:off x="6448303" y="3243061"/>
            <a:ext cx="600590" cy="209550"/>
          </a:xfrm>
          <a:prstGeom prst="rect">
            <a:avLst/>
          </a:prstGeom>
          <a:solidFill>
            <a:srgbClr val="92D050"/>
          </a:solidFill>
          <a:ln>
            <a:solidFill>
              <a:schemeClr val="accent3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u="none" dirty="0">
                <a:solidFill>
                  <a:schemeClr val="tx1"/>
                </a:solidFill>
                <a:latin typeface="Corbel" panose="020B0503020204020204" pitchFamily="34" charset="0"/>
              </a:rPr>
              <a:t>O O O 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F1750031-721B-50BA-1CDF-C4301AD399C5}"/>
              </a:ext>
            </a:extLst>
          </p:cNvPr>
          <p:cNvSpPr/>
          <p:nvPr/>
        </p:nvSpPr>
        <p:spPr>
          <a:xfrm>
            <a:off x="7416955" y="3243061"/>
            <a:ext cx="600590" cy="209550"/>
          </a:xfrm>
          <a:prstGeom prst="rect">
            <a:avLst/>
          </a:prstGeom>
          <a:solidFill>
            <a:srgbClr val="92D050"/>
          </a:solidFill>
          <a:ln>
            <a:solidFill>
              <a:schemeClr val="accent3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u="none" dirty="0">
                <a:solidFill>
                  <a:schemeClr val="tx1"/>
                </a:solidFill>
                <a:latin typeface="Corbel" panose="020B0503020204020204" pitchFamily="34" charset="0"/>
              </a:rPr>
              <a:t>O O O </a:t>
            </a:r>
          </a:p>
        </p:txBody>
      </p:sp>
      <p:cxnSp>
        <p:nvCxnSpPr>
          <p:cNvPr id="43" name="Curved Connector 42">
            <a:extLst>
              <a:ext uri="{FF2B5EF4-FFF2-40B4-BE49-F238E27FC236}">
                <a16:creationId xmlns:a16="http://schemas.microsoft.com/office/drawing/2014/main" id="{4B8CD402-B95E-4BC6-2305-254DEF2EC36C}"/>
              </a:ext>
            </a:extLst>
          </p:cNvPr>
          <p:cNvCxnSpPr>
            <a:cxnSpLocks/>
            <a:stCxn id="32" idx="2"/>
            <a:endCxn id="14" idx="0"/>
          </p:cNvCxnSpPr>
          <p:nvPr/>
        </p:nvCxnSpPr>
        <p:spPr>
          <a:xfrm rot="5400000">
            <a:off x="5517294" y="3760177"/>
            <a:ext cx="615132" cy="12700"/>
          </a:xfrm>
          <a:prstGeom prst="curvedConnector3">
            <a:avLst>
              <a:gd name="adj1" fmla="val 50000"/>
            </a:avLst>
          </a:prstGeom>
          <a:ln>
            <a:solidFill>
              <a:schemeClr val="tx1"/>
            </a:solidFill>
            <a:prstDash val="sysDot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urved Connector 45">
            <a:extLst>
              <a:ext uri="{FF2B5EF4-FFF2-40B4-BE49-F238E27FC236}">
                <a16:creationId xmlns:a16="http://schemas.microsoft.com/office/drawing/2014/main" id="{F0071E0E-E433-F86E-A6D5-FD2AB5BC018E}"/>
              </a:ext>
            </a:extLst>
          </p:cNvPr>
          <p:cNvCxnSpPr>
            <a:cxnSpLocks/>
            <a:stCxn id="33" idx="2"/>
            <a:endCxn id="13" idx="0"/>
          </p:cNvCxnSpPr>
          <p:nvPr/>
        </p:nvCxnSpPr>
        <p:spPr>
          <a:xfrm rot="16200000" flipH="1">
            <a:off x="6437945" y="3763263"/>
            <a:ext cx="621307" cy="1"/>
          </a:xfrm>
          <a:prstGeom prst="curvedConnector3">
            <a:avLst>
              <a:gd name="adj1" fmla="val 50000"/>
            </a:avLst>
          </a:prstGeom>
          <a:ln>
            <a:solidFill>
              <a:schemeClr val="tx1"/>
            </a:solidFill>
            <a:prstDash val="sysDot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Curved Connector 48">
            <a:extLst>
              <a:ext uri="{FF2B5EF4-FFF2-40B4-BE49-F238E27FC236}">
                <a16:creationId xmlns:a16="http://schemas.microsoft.com/office/drawing/2014/main" id="{26DA4489-B775-4924-D7C9-5C7D40E9B548}"/>
              </a:ext>
            </a:extLst>
          </p:cNvPr>
          <p:cNvCxnSpPr>
            <a:cxnSpLocks/>
            <a:stCxn id="34" idx="2"/>
            <a:endCxn id="12" idx="0"/>
          </p:cNvCxnSpPr>
          <p:nvPr/>
        </p:nvCxnSpPr>
        <p:spPr>
          <a:xfrm rot="5400000">
            <a:off x="7398155" y="3763394"/>
            <a:ext cx="629878" cy="8312"/>
          </a:xfrm>
          <a:prstGeom prst="curvedConnector3">
            <a:avLst>
              <a:gd name="adj1" fmla="val 50000"/>
            </a:avLst>
          </a:prstGeom>
          <a:ln>
            <a:solidFill>
              <a:schemeClr val="tx1"/>
            </a:solidFill>
            <a:prstDash val="sysDot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object 16">
            <a:extLst>
              <a:ext uri="{FF2B5EF4-FFF2-40B4-BE49-F238E27FC236}">
                <a16:creationId xmlns:a16="http://schemas.microsoft.com/office/drawing/2014/main" id="{180E299B-4BF8-A749-1873-30499B5A4248}"/>
              </a:ext>
            </a:extLst>
          </p:cNvPr>
          <p:cNvSpPr/>
          <p:nvPr/>
        </p:nvSpPr>
        <p:spPr>
          <a:xfrm>
            <a:off x="8264157" y="4465393"/>
            <a:ext cx="600075" cy="91445"/>
          </a:xfrm>
          <a:custGeom>
            <a:avLst/>
            <a:gdLst/>
            <a:ahLst/>
            <a:cxnLst/>
            <a:rect l="l" t="t" r="r" b="b"/>
            <a:pathLst>
              <a:path w="800100" h="152400">
                <a:moveTo>
                  <a:pt x="800105" y="0"/>
                </a:moveTo>
                <a:lnTo>
                  <a:pt x="799106" y="29660"/>
                </a:lnTo>
                <a:lnTo>
                  <a:pt x="796385" y="53881"/>
                </a:lnTo>
                <a:lnTo>
                  <a:pt x="792348" y="70211"/>
                </a:lnTo>
                <a:lnTo>
                  <a:pt x="787405" y="76200"/>
                </a:lnTo>
                <a:lnTo>
                  <a:pt x="406686" y="76200"/>
                </a:lnTo>
                <a:lnTo>
                  <a:pt x="401743" y="82188"/>
                </a:lnTo>
                <a:lnTo>
                  <a:pt x="397706" y="98518"/>
                </a:lnTo>
                <a:lnTo>
                  <a:pt x="394985" y="122739"/>
                </a:lnTo>
                <a:lnTo>
                  <a:pt x="393987" y="152400"/>
                </a:lnTo>
                <a:lnTo>
                  <a:pt x="392988" y="122739"/>
                </a:lnTo>
                <a:lnTo>
                  <a:pt x="390267" y="98518"/>
                </a:lnTo>
                <a:lnTo>
                  <a:pt x="386230" y="82188"/>
                </a:lnTo>
                <a:lnTo>
                  <a:pt x="381287" y="76200"/>
                </a:lnTo>
                <a:lnTo>
                  <a:pt x="12699" y="76200"/>
                </a:lnTo>
                <a:lnTo>
                  <a:pt x="7756" y="70211"/>
                </a:lnTo>
                <a:lnTo>
                  <a:pt x="3719" y="53881"/>
                </a:lnTo>
                <a:lnTo>
                  <a:pt x="998" y="29660"/>
                </a:lnTo>
                <a:lnTo>
                  <a:pt x="0" y="0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050" dirty="0">
              <a:latin typeface="Corbel" panose="020B0503020204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7C30560D-0C49-3F0E-99E0-30D025DADE63}"/>
              </a:ext>
            </a:extLst>
          </p:cNvPr>
          <p:cNvSpPr txBox="1"/>
          <p:nvPr/>
        </p:nvSpPr>
        <p:spPr>
          <a:xfrm>
            <a:off x="5436493" y="3623985"/>
            <a:ext cx="171337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spc="-11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lookup </a:t>
            </a:r>
            <a:r>
              <a:rPr lang="en-US" dirty="0"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embeddings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0C060F81-2F9E-D4C8-05EA-291CCDA7BE88}"/>
              </a:ext>
            </a:extLst>
          </p:cNvPr>
          <p:cNvSpPr txBox="1"/>
          <p:nvPr/>
        </p:nvSpPr>
        <p:spPr>
          <a:xfrm>
            <a:off x="1381655" y="4855675"/>
            <a:ext cx="616692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[</a:t>
            </a:r>
            <a:r>
              <a:rPr lang="en-US" sz="1050" dirty="0" err="1"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Bengio</a:t>
            </a:r>
            <a:r>
              <a:rPr lang="en-US" sz="1050" dirty="0"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et al. 2003, notes from Richard </a:t>
            </a:r>
            <a:r>
              <a:rPr lang="en-US" sz="1050" dirty="0" err="1"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Socher</a:t>
            </a:r>
            <a:r>
              <a:rPr lang="en-US" sz="1050" dirty="0"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]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6B6A1AFA-2B40-0770-9764-A54F311F5F38}"/>
              </a:ext>
            </a:extLst>
          </p:cNvPr>
          <p:cNvSpPr/>
          <p:nvPr/>
        </p:nvSpPr>
        <p:spPr>
          <a:xfrm>
            <a:off x="4624020" y="3116938"/>
            <a:ext cx="3511509" cy="453793"/>
          </a:xfrm>
          <a:prstGeom prst="roundRect">
            <a:avLst/>
          </a:prstGeom>
          <a:noFill/>
          <a:ln w="28575">
            <a:solidFill>
              <a:schemeClr val="bg2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orbel" panose="020B0503020204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6B83BD3-25D4-4FF6-92F5-E25EDA7A456B}"/>
              </a:ext>
            </a:extLst>
          </p:cNvPr>
          <p:cNvSpPr txBox="1"/>
          <p:nvPr/>
        </p:nvSpPr>
        <p:spPr>
          <a:xfrm>
            <a:off x="4485381" y="2863507"/>
            <a:ext cx="1128501" cy="2154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1400" spc="-11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concatenate</a:t>
            </a:r>
            <a:endParaRPr lang="en-US" dirty="0">
              <a:latin typeface="Corbel" panose="020B0503020204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8" name="Curved Connector 7">
            <a:extLst>
              <a:ext uri="{FF2B5EF4-FFF2-40B4-BE49-F238E27FC236}">
                <a16:creationId xmlns:a16="http://schemas.microsoft.com/office/drawing/2014/main" id="{922B6983-BBF3-4A32-B169-809366747E25}"/>
              </a:ext>
            </a:extLst>
          </p:cNvPr>
          <p:cNvCxnSpPr>
            <a:cxnSpLocks/>
            <a:stCxn id="9" idx="2"/>
            <a:endCxn id="4" idx="0"/>
          </p:cNvCxnSpPr>
          <p:nvPr/>
        </p:nvCxnSpPr>
        <p:spPr>
          <a:xfrm rot="5400000">
            <a:off x="5983915" y="2718213"/>
            <a:ext cx="794585" cy="2864"/>
          </a:xfrm>
          <a:prstGeom prst="curvedConnector3">
            <a:avLst>
              <a:gd name="adj1" fmla="val 50000"/>
            </a:avLst>
          </a:prstGeom>
          <a:ln>
            <a:solidFill>
              <a:schemeClr val="tx1"/>
            </a:solidFill>
            <a:prstDash val="sysDot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404D5745-A5B7-F783-6705-9DA5FA5C501C}"/>
              </a:ext>
            </a:extLst>
          </p:cNvPr>
          <p:cNvSpPr/>
          <p:nvPr/>
        </p:nvSpPr>
        <p:spPr>
          <a:xfrm>
            <a:off x="5407422" y="2112803"/>
            <a:ext cx="1950434" cy="2095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u="none" dirty="0">
                <a:solidFill>
                  <a:schemeClr val="tx1"/>
                </a:solidFill>
                <a:latin typeface="Corbel" panose="020B0503020204020204" pitchFamily="34" charset="0"/>
              </a:rPr>
              <a:t>O O O O O O O O O O O O O O O </a:t>
            </a:r>
          </a:p>
        </p:txBody>
      </p:sp>
      <p:cxnSp>
        <p:nvCxnSpPr>
          <p:cNvPr id="10" name="Curved Connector 9">
            <a:extLst>
              <a:ext uri="{FF2B5EF4-FFF2-40B4-BE49-F238E27FC236}">
                <a16:creationId xmlns:a16="http://schemas.microsoft.com/office/drawing/2014/main" id="{12888F31-8B74-68C7-962A-FB58741E3F87}"/>
              </a:ext>
            </a:extLst>
          </p:cNvPr>
          <p:cNvCxnSpPr>
            <a:cxnSpLocks/>
            <a:stCxn id="22" idx="2"/>
            <a:endCxn id="9" idx="0"/>
          </p:cNvCxnSpPr>
          <p:nvPr/>
        </p:nvCxnSpPr>
        <p:spPr>
          <a:xfrm rot="5400000">
            <a:off x="5998187" y="1728168"/>
            <a:ext cx="769088" cy="183"/>
          </a:xfrm>
          <a:prstGeom prst="curvedConnector3">
            <a:avLst>
              <a:gd name="adj1" fmla="val 50000"/>
            </a:avLst>
          </a:prstGeom>
          <a:ln>
            <a:solidFill>
              <a:schemeClr val="tx1"/>
            </a:solidFill>
            <a:prstDash val="sysDot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Group 16">
            <a:extLst>
              <a:ext uri="{FF2B5EF4-FFF2-40B4-BE49-F238E27FC236}">
                <a16:creationId xmlns:a16="http://schemas.microsoft.com/office/drawing/2014/main" id="{8E60A162-6E21-A09F-4264-41DCCD9929F9}"/>
              </a:ext>
            </a:extLst>
          </p:cNvPr>
          <p:cNvGrpSpPr/>
          <p:nvPr/>
        </p:nvGrpSpPr>
        <p:grpSpPr>
          <a:xfrm>
            <a:off x="3911471" y="918807"/>
            <a:ext cx="1384431" cy="1016534"/>
            <a:chOff x="6053458" y="1801327"/>
            <a:chExt cx="1384431" cy="1016534"/>
          </a:xfrm>
        </p:grpSpPr>
        <p:pic>
          <p:nvPicPr>
            <p:cNvPr id="19" name="Picture 2" descr="Word frequency in titles of all articles with Frequency &gt;= 10 Figure 2... |  Download Scientific Diagram">
              <a:extLst>
                <a:ext uri="{FF2B5EF4-FFF2-40B4-BE49-F238E27FC236}">
                  <a16:creationId xmlns:a16="http://schemas.microsoft.com/office/drawing/2014/main" id="{C5EEC6CF-156F-D700-8DDF-E3264BB963D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grayscl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4700"/>
                      </a14:imgEffect>
                      <a14:imgEffect>
                        <a14:saturation sat="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94" t="8585" r="65769" b="30524"/>
            <a:stretch/>
          </p:blipFill>
          <p:spPr bwMode="auto">
            <a:xfrm rot="5400000">
              <a:off x="6500656" y="1979281"/>
              <a:ext cx="772768" cy="7465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A5888930-2400-3C69-A2C4-0EA84FB0C907}"/>
                </a:ext>
              </a:extLst>
            </p:cNvPr>
            <p:cNvSpPr txBox="1"/>
            <p:nvPr/>
          </p:nvSpPr>
          <p:spPr>
            <a:xfrm>
              <a:off x="6053458" y="1934927"/>
              <a:ext cx="512696" cy="88293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en-US" sz="700" dirty="0">
                  <a:latin typeface="Consolas" panose="020B0609020204030204" pitchFamily="49" charset="0"/>
                  <a:ea typeface="Tahoma" panose="020B0604030504040204" pitchFamily="34" charset="0"/>
                  <a:cs typeface="Consolas" panose="020B0609020204030204" pitchFamily="49" charset="0"/>
                </a:rPr>
                <a:t>mat</a:t>
              </a:r>
            </a:p>
            <a:p>
              <a:pPr algn="r">
                <a:lnSpc>
                  <a:spcPct val="150000"/>
                </a:lnSpc>
              </a:pPr>
              <a:r>
                <a:rPr lang="en-US" sz="700" dirty="0">
                  <a:latin typeface="Consolas" panose="020B0609020204030204" pitchFamily="49" charset="0"/>
                  <a:ea typeface="Tahoma" panose="020B0604030504040204" pitchFamily="34" charset="0"/>
                  <a:cs typeface="Consolas" panose="020B0609020204030204" pitchFamily="49" charset="0"/>
                </a:rPr>
                <a:t>table</a:t>
              </a:r>
            </a:p>
            <a:p>
              <a:pPr algn="r">
                <a:lnSpc>
                  <a:spcPct val="150000"/>
                </a:lnSpc>
              </a:pPr>
              <a:r>
                <a:rPr lang="en-US" sz="700" dirty="0">
                  <a:latin typeface="Consolas" panose="020B0609020204030204" pitchFamily="49" charset="0"/>
                  <a:ea typeface="Tahoma" panose="020B0604030504040204" pitchFamily="34" charset="0"/>
                  <a:cs typeface="Consolas" panose="020B0609020204030204" pitchFamily="49" charset="0"/>
                </a:rPr>
                <a:t>bed</a:t>
              </a:r>
            </a:p>
            <a:p>
              <a:pPr algn="r">
                <a:lnSpc>
                  <a:spcPct val="150000"/>
                </a:lnSpc>
              </a:pPr>
              <a:r>
                <a:rPr lang="en-US" sz="700" dirty="0">
                  <a:latin typeface="Consolas" panose="020B0609020204030204" pitchFamily="49" charset="0"/>
                  <a:ea typeface="Tahoma" panose="020B0604030504040204" pitchFamily="34" charset="0"/>
                  <a:cs typeface="Consolas" panose="020B0609020204030204" pitchFamily="49" charset="0"/>
                </a:rPr>
                <a:t>desk</a:t>
              </a:r>
            </a:p>
            <a:p>
              <a:pPr algn="r">
                <a:lnSpc>
                  <a:spcPct val="150000"/>
                </a:lnSpc>
              </a:pPr>
              <a:r>
                <a:rPr lang="en-US" sz="700" dirty="0">
                  <a:latin typeface="Consolas" panose="020B0609020204030204" pitchFamily="49" charset="0"/>
                  <a:ea typeface="Tahoma" panose="020B0604030504040204" pitchFamily="34" charset="0"/>
                  <a:cs typeface="Consolas" panose="020B0609020204030204" pitchFamily="49" charset="0"/>
                </a:rPr>
                <a:t>chair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46958233-7E89-0A96-C887-FBC7756AB435}"/>
                </a:ext>
              </a:extLst>
            </p:cNvPr>
            <p:cNvSpPr txBox="1"/>
            <p:nvPr/>
          </p:nvSpPr>
          <p:spPr>
            <a:xfrm>
              <a:off x="6579003" y="1801327"/>
              <a:ext cx="858886" cy="2462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000" dirty="0">
                  <a:latin typeface="Corbel" panose="020B0503020204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Prob</a:t>
              </a:r>
            </a:p>
          </p:txBody>
        </p:sp>
      </p:grp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BFCB20B5-EFA9-D625-0A5E-5F458AA3AD27}"/>
              </a:ext>
            </a:extLst>
          </p:cNvPr>
          <p:cNvSpPr/>
          <p:nvPr/>
        </p:nvSpPr>
        <p:spPr>
          <a:xfrm>
            <a:off x="6011878" y="1136666"/>
            <a:ext cx="741887" cy="207049"/>
          </a:xfrm>
          <a:prstGeom prst="roundRect">
            <a:avLst>
              <a:gd name="adj" fmla="val 10598"/>
            </a:avLst>
          </a:prstGeom>
          <a:solidFill>
            <a:srgbClr val="FACD9A"/>
          </a:solidFill>
          <a:ln w="1905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err="1">
                <a:solidFill>
                  <a:schemeClr val="tx1"/>
                </a:solidFill>
                <a:latin typeface="Corbel" panose="020B0503020204020204" pitchFamily="34" charset="0"/>
              </a:rPr>
              <a:t>Softmax</a:t>
            </a:r>
            <a:endParaRPr lang="en-US" sz="1200" dirty="0">
              <a:solidFill>
                <a:schemeClr val="tx1"/>
              </a:solidFill>
              <a:latin typeface="Corbel" panose="020B0503020204020204" pitchFamily="34" charset="0"/>
            </a:endParaRPr>
          </a:p>
        </p:txBody>
      </p:sp>
      <p:sp>
        <p:nvSpPr>
          <p:cNvPr id="23" name="Right Arrow 22">
            <a:extLst>
              <a:ext uri="{FF2B5EF4-FFF2-40B4-BE49-F238E27FC236}">
                <a16:creationId xmlns:a16="http://schemas.microsoft.com/office/drawing/2014/main" id="{D283B375-2A24-4CB0-274A-2D1BC3B7C3C4}"/>
              </a:ext>
            </a:extLst>
          </p:cNvPr>
          <p:cNvSpPr/>
          <p:nvPr/>
        </p:nvSpPr>
        <p:spPr>
          <a:xfrm rot="10800000">
            <a:off x="5317707" y="1229569"/>
            <a:ext cx="553302" cy="197505"/>
          </a:xfrm>
          <a:prstGeom prst="rightArrow">
            <a:avLst>
              <a:gd name="adj1" fmla="val 50000"/>
              <a:gd name="adj2" fmla="val 66297"/>
            </a:avLst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orbel" panose="020B0503020204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8600D520-79A6-2479-2576-75C10CF03347}"/>
                  </a:ext>
                </a:extLst>
              </p:cNvPr>
              <p:cNvSpPr txBox="1"/>
              <p:nvPr/>
            </p:nvSpPr>
            <p:spPr>
              <a:xfrm>
                <a:off x="6446191" y="2557411"/>
                <a:ext cx="445057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smtClean="0">
                              <a:latin typeface="Cambria Math" panose="02040503050406030204" pitchFamily="18" charset="0"/>
                            </a:rPr>
                            <m:t>𝑾</m:t>
                          </m:r>
                        </m:e>
                        <m:sub>
                          <m:r>
                            <a:rPr lang="en-US" sz="200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20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7095B367-24D3-75BF-D2C0-7527D54094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46191" y="2557411"/>
                <a:ext cx="445057" cy="307777"/>
              </a:xfrm>
              <a:prstGeom prst="rect">
                <a:avLst/>
              </a:prstGeom>
              <a:blipFill>
                <a:blip r:embed="rId5"/>
                <a:stretch>
                  <a:fillRect l="-8333" r="-2778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FD10B1D9-7E46-E0EE-B26E-0D7505D3224B}"/>
                  </a:ext>
                </a:extLst>
              </p:cNvPr>
              <p:cNvSpPr txBox="1"/>
              <p:nvPr/>
            </p:nvSpPr>
            <p:spPr>
              <a:xfrm>
                <a:off x="6452876" y="1561772"/>
                <a:ext cx="451470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smtClean="0">
                              <a:latin typeface="Cambria Math" panose="02040503050406030204" pitchFamily="18" charset="0"/>
                            </a:rPr>
                            <m:t>𝑾</m:t>
                          </m:r>
                        </m:e>
                        <m:sub>
                          <m:r>
                            <a:rPr lang="en-US" sz="200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20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5DA98180-C342-F6FD-9B5C-741DD321D0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52876" y="1561772"/>
                <a:ext cx="451470" cy="307777"/>
              </a:xfrm>
              <a:prstGeom prst="rect">
                <a:avLst/>
              </a:prstGeom>
              <a:blipFill>
                <a:blip r:embed="rId6"/>
                <a:stretch>
                  <a:fillRect l="-11111" r="-2778" b="-153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8672794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5609D0-9BC7-494E-7AA9-00806FFED6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1FBA20-88EF-E352-CA2E-B78A26D66C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 Fixed-Window Neural LM: Going Deeper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DD42E4-7F2C-5083-EA58-73E457AE3AA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6" name="Content Placeholder 25" descr="Diagram, text&#10;&#10;Description automatically generated">
            <a:extLst>
              <a:ext uri="{FF2B5EF4-FFF2-40B4-BE49-F238E27FC236}">
                <a16:creationId xmlns:a16="http://schemas.microsoft.com/office/drawing/2014/main" id="{8FA9456C-988E-A5B1-BB78-D8356A9B8CDC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1132116" y="1192940"/>
            <a:ext cx="6823075" cy="39766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24520036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53AA1D-74F8-D7BE-5050-70089AA9B4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ject 8">
            <a:extLst>
              <a:ext uri="{FF2B5EF4-FFF2-40B4-BE49-F238E27FC236}">
                <a16:creationId xmlns:a16="http://schemas.microsoft.com/office/drawing/2014/main" id="{2BFC1079-97A5-4388-A984-65BE04DF0203}"/>
              </a:ext>
            </a:extLst>
          </p:cNvPr>
          <p:cNvSpPr txBox="1"/>
          <p:nvPr/>
        </p:nvSpPr>
        <p:spPr>
          <a:xfrm>
            <a:off x="3940820" y="3826544"/>
            <a:ext cx="725805" cy="253435"/>
          </a:xfrm>
          <a:prstGeom prst="rect">
            <a:avLst/>
          </a:prstGeom>
          <a:solidFill>
            <a:srgbClr val="E44949"/>
          </a:solidFill>
        </p:spPr>
        <p:txBody>
          <a:bodyPr vert="horz" wrap="square" lIns="0" tIns="22384" rIns="0" bIns="0" rtlCol="0">
            <a:spAutoFit/>
          </a:bodyPr>
          <a:lstStyle/>
          <a:p>
            <a:pPr marL="212884">
              <a:spcBef>
                <a:spcPts val="176"/>
              </a:spcBef>
            </a:pPr>
            <a:r>
              <a:rPr sz="1500" spc="-11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into</a:t>
            </a:r>
            <a:endParaRPr sz="1500" dirty="0">
              <a:latin typeface="Corbel" panose="020B0503020204020204" pitchFamily="34" charset="0"/>
              <a:ea typeface="Tahoma" panose="020B0604030504040204" pitchFamily="34" charset="0"/>
              <a:cs typeface="Calibri"/>
            </a:endParaRPr>
          </a:p>
        </p:txBody>
      </p:sp>
      <p:sp>
        <p:nvSpPr>
          <p:cNvPr id="12" name="object 9">
            <a:extLst>
              <a:ext uri="{FF2B5EF4-FFF2-40B4-BE49-F238E27FC236}">
                <a16:creationId xmlns:a16="http://schemas.microsoft.com/office/drawing/2014/main" id="{9B9F8613-970E-B3B2-D152-C63C3DB3C703}"/>
              </a:ext>
            </a:extLst>
          </p:cNvPr>
          <p:cNvSpPr txBox="1"/>
          <p:nvPr/>
        </p:nvSpPr>
        <p:spPr>
          <a:xfrm>
            <a:off x="3082703" y="3829399"/>
            <a:ext cx="731520" cy="252473"/>
          </a:xfrm>
          <a:prstGeom prst="rect">
            <a:avLst/>
          </a:prstGeom>
          <a:solidFill>
            <a:srgbClr val="FFACF8"/>
          </a:solidFill>
        </p:spPr>
        <p:txBody>
          <a:bodyPr vert="horz" wrap="square" lIns="0" tIns="21431" rIns="0" bIns="0" rtlCol="0">
            <a:spAutoFit/>
          </a:bodyPr>
          <a:lstStyle/>
          <a:p>
            <a:pPr marL="68104">
              <a:spcBef>
                <a:spcPts val="169"/>
              </a:spcBef>
            </a:pPr>
            <a:r>
              <a:rPr sz="1500" spc="-4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turning</a:t>
            </a:r>
            <a:endParaRPr sz="1500" dirty="0">
              <a:latin typeface="Corbel" panose="020B0503020204020204" pitchFamily="34" charset="0"/>
              <a:ea typeface="Tahoma" panose="020B0604030504040204" pitchFamily="34" charset="0"/>
              <a:cs typeface="Calibri"/>
            </a:endParaRPr>
          </a:p>
        </p:txBody>
      </p:sp>
      <p:sp>
        <p:nvSpPr>
          <p:cNvPr id="13" name="object 10">
            <a:extLst>
              <a:ext uri="{FF2B5EF4-FFF2-40B4-BE49-F238E27FC236}">
                <a16:creationId xmlns:a16="http://schemas.microsoft.com/office/drawing/2014/main" id="{00289FB2-647C-9B4D-1833-08D42095684B}"/>
              </a:ext>
            </a:extLst>
          </p:cNvPr>
          <p:cNvSpPr txBox="1"/>
          <p:nvPr/>
        </p:nvSpPr>
        <p:spPr>
          <a:xfrm>
            <a:off x="2056641" y="3820828"/>
            <a:ext cx="862965" cy="252473"/>
          </a:xfrm>
          <a:prstGeom prst="rect">
            <a:avLst/>
          </a:prstGeom>
          <a:solidFill>
            <a:srgbClr val="FFACF8"/>
          </a:solidFill>
        </p:spPr>
        <p:txBody>
          <a:bodyPr vert="horz" wrap="square" lIns="0" tIns="21431" rIns="0" bIns="0" rtlCol="0">
            <a:spAutoFit/>
          </a:bodyPr>
          <a:lstStyle/>
          <a:p>
            <a:pPr marL="68104">
              <a:spcBef>
                <a:spcPts val="169"/>
              </a:spcBef>
            </a:pPr>
            <a:r>
              <a:rPr sz="1500" spc="-4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problems</a:t>
            </a:r>
            <a:endParaRPr sz="1500" dirty="0">
              <a:latin typeface="Corbel" panose="020B0503020204020204" pitchFamily="34" charset="0"/>
              <a:ea typeface="Tahoma" panose="020B0604030504040204" pitchFamily="34" charset="0"/>
              <a:cs typeface="Calibri"/>
            </a:endParaRPr>
          </a:p>
        </p:txBody>
      </p:sp>
      <p:sp>
        <p:nvSpPr>
          <p:cNvPr id="14" name="object 11">
            <a:extLst>
              <a:ext uri="{FF2B5EF4-FFF2-40B4-BE49-F238E27FC236}">
                <a16:creationId xmlns:a16="http://schemas.microsoft.com/office/drawing/2014/main" id="{2BF371AF-A944-C622-7E5A-66785F527F30}"/>
              </a:ext>
            </a:extLst>
          </p:cNvPr>
          <p:cNvSpPr txBox="1"/>
          <p:nvPr/>
        </p:nvSpPr>
        <p:spPr>
          <a:xfrm>
            <a:off x="1264090" y="3814653"/>
            <a:ext cx="600590" cy="252473"/>
          </a:xfrm>
          <a:prstGeom prst="rect">
            <a:avLst/>
          </a:prstGeom>
          <a:solidFill>
            <a:srgbClr val="FFACF8"/>
          </a:solidFill>
        </p:spPr>
        <p:txBody>
          <a:bodyPr vert="horz" wrap="square" lIns="0" tIns="21431" rIns="0" bIns="0" rtlCol="0">
            <a:spAutoFit/>
          </a:bodyPr>
          <a:lstStyle/>
          <a:p>
            <a:pPr marL="68104" algn="ctr">
              <a:spcBef>
                <a:spcPts val="169"/>
              </a:spcBef>
            </a:pPr>
            <a:r>
              <a:rPr lang="en-US" sz="1500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our</a:t>
            </a:r>
            <a:endParaRPr sz="1500" dirty="0">
              <a:latin typeface="Corbel" panose="020B0503020204020204" pitchFamily="34" charset="0"/>
              <a:ea typeface="Tahoma" panose="020B0604030504040204" pitchFamily="34" charset="0"/>
              <a:cs typeface="Calibri"/>
            </a:endParaRPr>
          </a:p>
        </p:txBody>
      </p:sp>
      <p:sp>
        <p:nvSpPr>
          <p:cNvPr id="16" name="object 13">
            <a:extLst>
              <a:ext uri="{FF2B5EF4-FFF2-40B4-BE49-F238E27FC236}">
                <a16:creationId xmlns:a16="http://schemas.microsoft.com/office/drawing/2014/main" id="{F3A22B32-0623-3D89-21A4-2E6AFA12E8AC}"/>
              </a:ext>
            </a:extLst>
          </p:cNvPr>
          <p:cNvSpPr/>
          <p:nvPr/>
        </p:nvSpPr>
        <p:spPr>
          <a:xfrm>
            <a:off x="580109" y="4200875"/>
            <a:ext cx="3223713" cy="91445"/>
          </a:xfrm>
          <a:custGeom>
            <a:avLst/>
            <a:gdLst/>
            <a:ahLst/>
            <a:cxnLst/>
            <a:rect l="l" t="t" r="r" b="b"/>
            <a:pathLst>
              <a:path w="2296160" h="160020">
                <a:moveTo>
                  <a:pt x="2295948" y="2"/>
                </a:moveTo>
                <a:lnTo>
                  <a:pt x="2294900" y="31146"/>
                </a:lnTo>
                <a:lnTo>
                  <a:pt x="2292042" y="56578"/>
                </a:lnTo>
                <a:lnTo>
                  <a:pt x="2287803" y="73725"/>
                </a:lnTo>
                <a:lnTo>
                  <a:pt x="2282613" y="80012"/>
                </a:lnTo>
                <a:lnTo>
                  <a:pt x="1143904" y="80010"/>
                </a:lnTo>
                <a:lnTo>
                  <a:pt x="1138713" y="86297"/>
                </a:lnTo>
                <a:lnTo>
                  <a:pt x="1134474" y="103444"/>
                </a:lnTo>
                <a:lnTo>
                  <a:pt x="1131616" y="128876"/>
                </a:lnTo>
                <a:lnTo>
                  <a:pt x="1130569" y="160020"/>
                </a:lnTo>
                <a:lnTo>
                  <a:pt x="1129520" y="128876"/>
                </a:lnTo>
                <a:lnTo>
                  <a:pt x="1126662" y="103444"/>
                </a:lnTo>
                <a:lnTo>
                  <a:pt x="1122423" y="86297"/>
                </a:lnTo>
                <a:lnTo>
                  <a:pt x="1117233" y="80010"/>
                </a:lnTo>
                <a:lnTo>
                  <a:pt x="13335" y="80010"/>
                </a:lnTo>
                <a:lnTo>
                  <a:pt x="8144" y="73722"/>
                </a:lnTo>
                <a:lnTo>
                  <a:pt x="3905" y="56575"/>
                </a:lnTo>
                <a:lnTo>
                  <a:pt x="1047" y="31143"/>
                </a:lnTo>
                <a:lnTo>
                  <a:pt x="0" y="0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050" dirty="0">
              <a:latin typeface="Corbel" panose="020B0503020204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" name="object 15">
            <a:extLst>
              <a:ext uri="{FF2B5EF4-FFF2-40B4-BE49-F238E27FC236}">
                <a16:creationId xmlns:a16="http://schemas.microsoft.com/office/drawing/2014/main" id="{3E166FDD-F94A-773B-42BA-60BEA85A1540}"/>
              </a:ext>
            </a:extLst>
          </p:cNvPr>
          <p:cNvSpPr txBox="1"/>
          <p:nvPr/>
        </p:nvSpPr>
        <p:spPr>
          <a:xfrm>
            <a:off x="879365" y="4271418"/>
            <a:ext cx="4051864" cy="225383"/>
          </a:xfrm>
          <a:prstGeom prst="rect">
            <a:avLst/>
          </a:prstGeom>
        </p:spPr>
        <p:txBody>
          <a:bodyPr vert="horz" wrap="square" lIns="0" tIns="20003" rIns="0" bIns="0" rtlCol="0">
            <a:spAutoFit/>
          </a:bodyPr>
          <a:lstStyle/>
          <a:p>
            <a:pPr marL="9525" marR="3810">
              <a:lnSpc>
                <a:spcPts val="1583"/>
              </a:lnSpc>
              <a:spcBef>
                <a:spcPts val="158"/>
              </a:spcBef>
              <a:tabLst>
                <a:tab pos="1689259" algn="l"/>
                <a:tab pos="2656046" algn="l"/>
              </a:tabLst>
            </a:pPr>
            <a:r>
              <a:rPr lang="en-US" sz="1350" spc="-11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     </a:t>
            </a:r>
            <a:r>
              <a:rPr sz="1350" spc="-11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context</a:t>
            </a:r>
            <a:r>
              <a:rPr sz="1350" spc="8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 </a:t>
            </a:r>
            <a:r>
              <a:rPr sz="1350" spc="-8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words</a:t>
            </a:r>
            <a:r>
              <a:rPr lang="en-US" sz="1350" spc="-8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 </a:t>
            </a:r>
            <a:r>
              <a:rPr lang="en-US" sz="1350" spc="-4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in</a:t>
            </a:r>
            <a:r>
              <a:rPr lang="en-US" sz="1350" spc="8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 </a:t>
            </a:r>
            <a:r>
              <a:rPr lang="en-US" sz="1350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window</a:t>
            </a:r>
            <a:r>
              <a:rPr lang="en-US" sz="1350" spc="4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 </a:t>
            </a:r>
            <a:r>
              <a:rPr lang="en-US" sz="1350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of</a:t>
            </a:r>
            <a:r>
              <a:rPr lang="en-US" sz="1350" spc="4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 </a:t>
            </a:r>
            <a:r>
              <a:rPr lang="en-US" sz="1350" spc="-11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size</a:t>
            </a:r>
            <a:r>
              <a:rPr lang="en-US" sz="1350" spc="11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 4</a:t>
            </a:r>
            <a:r>
              <a:rPr lang="en-US" sz="1350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 </a:t>
            </a:r>
            <a:r>
              <a:rPr sz="1350" spc="-8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	</a:t>
            </a:r>
            <a:r>
              <a:rPr lang="en-US" sz="1350" spc="-8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    </a:t>
            </a:r>
            <a:r>
              <a:rPr sz="2025" spc="11" baseline="1543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 </a:t>
            </a:r>
            <a:r>
              <a:rPr lang="en-US" sz="2025" spc="11" baseline="1543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    target </a:t>
            </a:r>
            <a:r>
              <a:rPr lang="en-US" sz="2025" spc="-17" baseline="1543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word</a:t>
            </a:r>
          </a:p>
        </p:txBody>
      </p:sp>
      <p:sp>
        <p:nvSpPr>
          <p:cNvPr id="25" name="object 11">
            <a:extLst>
              <a:ext uri="{FF2B5EF4-FFF2-40B4-BE49-F238E27FC236}">
                <a16:creationId xmlns:a16="http://schemas.microsoft.com/office/drawing/2014/main" id="{F9152140-D04B-F030-F5D7-AB24F034B1CA}"/>
              </a:ext>
            </a:extLst>
          </p:cNvPr>
          <p:cNvSpPr txBox="1"/>
          <p:nvPr/>
        </p:nvSpPr>
        <p:spPr>
          <a:xfrm>
            <a:off x="434837" y="3814653"/>
            <a:ext cx="600590" cy="252473"/>
          </a:xfrm>
          <a:prstGeom prst="rect">
            <a:avLst/>
          </a:prstGeom>
          <a:solidFill>
            <a:srgbClr val="FFACF8"/>
          </a:solidFill>
        </p:spPr>
        <p:txBody>
          <a:bodyPr vert="horz" wrap="square" lIns="0" tIns="21431" rIns="0" bIns="0" rtlCol="0">
            <a:spAutoFit/>
          </a:bodyPr>
          <a:lstStyle/>
          <a:p>
            <a:pPr marL="68104" algn="ctr">
              <a:spcBef>
                <a:spcPts val="169"/>
              </a:spcBef>
            </a:pPr>
            <a:r>
              <a:rPr lang="en-US" sz="1500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and</a:t>
            </a:r>
            <a:endParaRPr sz="1500" dirty="0">
              <a:latin typeface="Corbel" panose="020B0503020204020204" pitchFamily="34" charset="0"/>
              <a:ea typeface="Tahoma" panose="020B0604030504040204" pitchFamily="34" charset="0"/>
              <a:cs typeface="Calibri"/>
            </a:endParaRPr>
          </a:p>
        </p:txBody>
      </p:sp>
      <p:cxnSp>
        <p:nvCxnSpPr>
          <p:cNvPr id="30" name="Curved Connector 29">
            <a:extLst>
              <a:ext uri="{FF2B5EF4-FFF2-40B4-BE49-F238E27FC236}">
                <a16:creationId xmlns:a16="http://schemas.microsoft.com/office/drawing/2014/main" id="{A3999F3F-47C6-949D-64BD-5675FB9F9503}"/>
              </a:ext>
            </a:extLst>
          </p:cNvPr>
          <p:cNvCxnSpPr>
            <a:cxnSpLocks/>
            <a:stCxn id="6" idx="2"/>
            <a:endCxn id="25" idx="0"/>
          </p:cNvCxnSpPr>
          <p:nvPr/>
        </p:nvCxnSpPr>
        <p:spPr>
          <a:xfrm rot="16200000" flipH="1">
            <a:off x="423484" y="3503005"/>
            <a:ext cx="615132" cy="8164"/>
          </a:xfrm>
          <a:prstGeom prst="curvedConnector3">
            <a:avLst>
              <a:gd name="adj1" fmla="val 50000"/>
            </a:avLst>
          </a:prstGeom>
          <a:ln w="19050">
            <a:solidFill>
              <a:schemeClr val="tx1"/>
            </a:solidFill>
            <a:prstDash val="sysDot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D93D7827-0393-8579-3BF0-21B6FB01A6F5}"/>
              </a:ext>
            </a:extLst>
          </p:cNvPr>
          <p:cNvSpPr/>
          <p:nvPr/>
        </p:nvSpPr>
        <p:spPr>
          <a:xfrm>
            <a:off x="426673" y="2989971"/>
            <a:ext cx="600590" cy="209550"/>
          </a:xfrm>
          <a:prstGeom prst="rect">
            <a:avLst/>
          </a:prstGeom>
          <a:solidFill>
            <a:srgbClr val="92D050"/>
          </a:solidFill>
          <a:ln>
            <a:solidFill>
              <a:schemeClr val="accent3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u="none" dirty="0">
                <a:solidFill>
                  <a:schemeClr val="tx1"/>
                </a:solidFill>
                <a:latin typeface="Corbel" panose="020B0503020204020204" pitchFamily="34" charset="0"/>
              </a:rPr>
              <a:t>O O O 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CA0C5A6A-7B22-497E-E20A-FCF249EB2774}"/>
              </a:ext>
            </a:extLst>
          </p:cNvPr>
          <p:cNvSpPr/>
          <p:nvPr/>
        </p:nvSpPr>
        <p:spPr>
          <a:xfrm>
            <a:off x="1255926" y="2989971"/>
            <a:ext cx="600590" cy="209550"/>
          </a:xfrm>
          <a:prstGeom prst="rect">
            <a:avLst/>
          </a:prstGeom>
          <a:solidFill>
            <a:srgbClr val="92D050"/>
          </a:solidFill>
          <a:ln>
            <a:solidFill>
              <a:schemeClr val="accent3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u="none" dirty="0">
                <a:solidFill>
                  <a:schemeClr val="tx1"/>
                </a:solidFill>
                <a:latin typeface="Corbel" panose="020B0503020204020204" pitchFamily="34" charset="0"/>
              </a:rPr>
              <a:t>O O O 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10A15479-8CC3-33B8-EB7A-C07497D5EC96}"/>
              </a:ext>
            </a:extLst>
          </p:cNvPr>
          <p:cNvSpPr/>
          <p:nvPr/>
        </p:nvSpPr>
        <p:spPr>
          <a:xfrm>
            <a:off x="2179664" y="2989971"/>
            <a:ext cx="600590" cy="209550"/>
          </a:xfrm>
          <a:prstGeom prst="rect">
            <a:avLst/>
          </a:prstGeom>
          <a:solidFill>
            <a:srgbClr val="92D050"/>
          </a:solidFill>
          <a:ln>
            <a:solidFill>
              <a:schemeClr val="accent3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u="none" dirty="0">
                <a:solidFill>
                  <a:schemeClr val="tx1"/>
                </a:solidFill>
                <a:latin typeface="Corbel" panose="020B0503020204020204" pitchFamily="34" charset="0"/>
              </a:rPr>
              <a:t>O O O 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675FB29D-59D6-A342-0CFA-1A8D43B0655F}"/>
              </a:ext>
            </a:extLst>
          </p:cNvPr>
          <p:cNvSpPr/>
          <p:nvPr/>
        </p:nvSpPr>
        <p:spPr>
          <a:xfrm>
            <a:off x="3148316" y="2989971"/>
            <a:ext cx="600590" cy="209550"/>
          </a:xfrm>
          <a:prstGeom prst="rect">
            <a:avLst/>
          </a:prstGeom>
          <a:solidFill>
            <a:srgbClr val="92D050"/>
          </a:solidFill>
          <a:ln>
            <a:solidFill>
              <a:schemeClr val="accent3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u="none" dirty="0">
                <a:solidFill>
                  <a:schemeClr val="tx1"/>
                </a:solidFill>
                <a:latin typeface="Corbel" panose="020B0503020204020204" pitchFamily="34" charset="0"/>
              </a:rPr>
              <a:t>O O O </a:t>
            </a:r>
          </a:p>
        </p:txBody>
      </p:sp>
      <p:cxnSp>
        <p:nvCxnSpPr>
          <p:cNvPr id="43" name="Curved Connector 42">
            <a:extLst>
              <a:ext uri="{FF2B5EF4-FFF2-40B4-BE49-F238E27FC236}">
                <a16:creationId xmlns:a16="http://schemas.microsoft.com/office/drawing/2014/main" id="{7FEDFFA3-CA18-344F-47B2-373105B06265}"/>
              </a:ext>
            </a:extLst>
          </p:cNvPr>
          <p:cNvCxnSpPr>
            <a:cxnSpLocks/>
            <a:stCxn id="32" idx="2"/>
            <a:endCxn id="14" idx="0"/>
          </p:cNvCxnSpPr>
          <p:nvPr/>
        </p:nvCxnSpPr>
        <p:spPr>
          <a:xfrm rot="16200000" flipH="1">
            <a:off x="1252737" y="3503005"/>
            <a:ext cx="615132" cy="8164"/>
          </a:xfrm>
          <a:prstGeom prst="curvedConnector3">
            <a:avLst>
              <a:gd name="adj1" fmla="val 50000"/>
            </a:avLst>
          </a:prstGeom>
          <a:ln w="19050">
            <a:solidFill>
              <a:schemeClr val="tx1"/>
            </a:solidFill>
            <a:prstDash val="sysDot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urved Connector 45">
            <a:extLst>
              <a:ext uri="{FF2B5EF4-FFF2-40B4-BE49-F238E27FC236}">
                <a16:creationId xmlns:a16="http://schemas.microsoft.com/office/drawing/2014/main" id="{C770E6DE-0092-84D0-1D8D-A3CF2C0D711B}"/>
              </a:ext>
            </a:extLst>
          </p:cNvPr>
          <p:cNvCxnSpPr>
            <a:cxnSpLocks/>
            <a:stCxn id="33" idx="2"/>
            <a:endCxn id="13" idx="0"/>
          </p:cNvCxnSpPr>
          <p:nvPr/>
        </p:nvCxnSpPr>
        <p:spPr>
          <a:xfrm rot="16200000" flipH="1">
            <a:off x="2173388" y="3506091"/>
            <a:ext cx="621307" cy="8165"/>
          </a:xfrm>
          <a:prstGeom prst="curvedConnector3">
            <a:avLst>
              <a:gd name="adj1" fmla="val 50000"/>
            </a:avLst>
          </a:prstGeom>
          <a:ln w="19050">
            <a:solidFill>
              <a:schemeClr val="tx1"/>
            </a:solidFill>
            <a:prstDash val="sysDot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Curved Connector 48">
            <a:extLst>
              <a:ext uri="{FF2B5EF4-FFF2-40B4-BE49-F238E27FC236}">
                <a16:creationId xmlns:a16="http://schemas.microsoft.com/office/drawing/2014/main" id="{DBAE73FB-188E-AC5C-812F-B5A225F66F3B}"/>
              </a:ext>
            </a:extLst>
          </p:cNvPr>
          <p:cNvCxnSpPr>
            <a:cxnSpLocks/>
            <a:stCxn id="34" idx="2"/>
            <a:endCxn id="12" idx="0"/>
          </p:cNvCxnSpPr>
          <p:nvPr/>
        </p:nvCxnSpPr>
        <p:spPr>
          <a:xfrm rot="5400000">
            <a:off x="3133598" y="3514386"/>
            <a:ext cx="629878" cy="148"/>
          </a:xfrm>
          <a:prstGeom prst="curvedConnector3">
            <a:avLst>
              <a:gd name="adj1" fmla="val 50000"/>
            </a:avLst>
          </a:prstGeom>
          <a:ln w="19050">
            <a:solidFill>
              <a:schemeClr val="tx1"/>
            </a:solidFill>
            <a:prstDash val="sysDot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object 16">
            <a:extLst>
              <a:ext uri="{FF2B5EF4-FFF2-40B4-BE49-F238E27FC236}">
                <a16:creationId xmlns:a16="http://schemas.microsoft.com/office/drawing/2014/main" id="{A0D2E7FC-8096-DC1A-399E-AF689CF5A382}"/>
              </a:ext>
            </a:extLst>
          </p:cNvPr>
          <p:cNvSpPr/>
          <p:nvPr/>
        </p:nvSpPr>
        <p:spPr>
          <a:xfrm>
            <a:off x="4003682" y="4212303"/>
            <a:ext cx="600075" cy="91445"/>
          </a:xfrm>
          <a:custGeom>
            <a:avLst/>
            <a:gdLst/>
            <a:ahLst/>
            <a:cxnLst/>
            <a:rect l="l" t="t" r="r" b="b"/>
            <a:pathLst>
              <a:path w="800100" h="152400">
                <a:moveTo>
                  <a:pt x="800105" y="0"/>
                </a:moveTo>
                <a:lnTo>
                  <a:pt x="799106" y="29660"/>
                </a:lnTo>
                <a:lnTo>
                  <a:pt x="796385" y="53881"/>
                </a:lnTo>
                <a:lnTo>
                  <a:pt x="792348" y="70211"/>
                </a:lnTo>
                <a:lnTo>
                  <a:pt x="787405" y="76200"/>
                </a:lnTo>
                <a:lnTo>
                  <a:pt x="406686" y="76200"/>
                </a:lnTo>
                <a:lnTo>
                  <a:pt x="401743" y="82188"/>
                </a:lnTo>
                <a:lnTo>
                  <a:pt x="397706" y="98518"/>
                </a:lnTo>
                <a:lnTo>
                  <a:pt x="394985" y="122739"/>
                </a:lnTo>
                <a:lnTo>
                  <a:pt x="393987" y="152400"/>
                </a:lnTo>
                <a:lnTo>
                  <a:pt x="392988" y="122739"/>
                </a:lnTo>
                <a:lnTo>
                  <a:pt x="390267" y="98518"/>
                </a:lnTo>
                <a:lnTo>
                  <a:pt x="386230" y="82188"/>
                </a:lnTo>
                <a:lnTo>
                  <a:pt x="381287" y="76200"/>
                </a:lnTo>
                <a:lnTo>
                  <a:pt x="12699" y="76200"/>
                </a:lnTo>
                <a:lnTo>
                  <a:pt x="7756" y="70211"/>
                </a:lnTo>
                <a:lnTo>
                  <a:pt x="3719" y="53881"/>
                </a:lnTo>
                <a:lnTo>
                  <a:pt x="998" y="29660"/>
                </a:lnTo>
                <a:lnTo>
                  <a:pt x="0" y="0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050" dirty="0">
              <a:latin typeface="Corbel" panose="020B0503020204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A81AC94E-DC16-7995-D7B0-92276C99E7C6}"/>
              </a:ext>
            </a:extLst>
          </p:cNvPr>
          <p:cNvSpPr txBox="1"/>
          <p:nvPr/>
        </p:nvSpPr>
        <p:spPr>
          <a:xfrm>
            <a:off x="1176018" y="3438418"/>
            <a:ext cx="1713375" cy="2154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1400" spc="-11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lookup </a:t>
            </a:r>
            <a:r>
              <a:rPr lang="en-US" dirty="0"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embeddings</a:t>
            </a:r>
          </a:p>
        </p:txBody>
      </p:sp>
      <p:sp>
        <p:nvSpPr>
          <p:cNvPr id="60" name="Right Arrow 59">
            <a:extLst>
              <a:ext uri="{FF2B5EF4-FFF2-40B4-BE49-F238E27FC236}">
                <a16:creationId xmlns:a16="http://schemas.microsoft.com/office/drawing/2014/main" id="{39822ED0-9EAE-EFF7-F376-97F01FF3D913}"/>
              </a:ext>
            </a:extLst>
          </p:cNvPr>
          <p:cNvSpPr/>
          <p:nvPr/>
        </p:nvSpPr>
        <p:spPr>
          <a:xfrm>
            <a:off x="2581733" y="799631"/>
            <a:ext cx="553302" cy="197505"/>
          </a:xfrm>
          <a:prstGeom prst="rightArrow">
            <a:avLst>
              <a:gd name="adj1" fmla="val 50000"/>
              <a:gd name="adj2" fmla="val 66297"/>
            </a:avLst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orbel" panose="020B050302020402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47A93E63-A47D-57BA-D47F-A0FE6F29C7DA}"/>
              </a:ext>
            </a:extLst>
          </p:cNvPr>
          <p:cNvSpPr txBox="1"/>
          <p:nvPr/>
        </p:nvSpPr>
        <p:spPr>
          <a:xfrm>
            <a:off x="879365" y="4904643"/>
            <a:ext cx="732147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[Sun and </a:t>
            </a:r>
            <a:r>
              <a:rPr lang="en-US" sz="1050" dirty="0" err="1"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Iyyer</a:t>
            </a:r>
            <a:r>
              <a:rPr lang="en-US" sz="1050" dirty="0"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2021]</a:t>
            </a:r>
          </a:p>
        </p:txBody>
      </p:sp>
      <p:sp>
        <p:nvSpPr>
          <p:cNvPr id="64" name="Rounded Rectangle 63">
            <a:extLst>
              <a:ext uri="{FF2B5EF4-FFF2-40B4-BE49-F238E27FC236}">
                <a16:creationId xmlns:a16="http://schemas.microsoft.com/office/drawing/2014/main" id="{6E5F3D38-30C7-6342-6986-E63D8E8BDE87}"/>
              </a:ext>
            </a:extLst>
          </p:cNvPr>
          <p:cNvSpPr/>
          <p:nvPr/>
        </p:nvSpPr>
        <p:spPr>
          <a:xfrm>
            <a:off x="1313074" y="1514182"/>
            <a:ext cx="1491788" cy="1023490"/>
          </a:xfrm>
          <a:prstGeom prst="roundRect">
            <a:avLst>
              <a:gd name="adj" fmla="val 10598"/>
            </a:avLst>
          </a:prstGeom>
          <a:solidFill>
            <a:srgbClr val="FFF2D4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orbel" panose="020B0503020204020204" pitchFamily="34" charset="0"/>
            </a:endParaRPr>
          </a:p>
          <a:p>
            <a:pPr algn="ctr"/>
            <a:endParaRPr lang="en-US" dirty="0">
              <a:latin typeface="Corbel" panose="020B0503020204020204" pitchFamily="34" charset="0"/>
            </a:endParaRPr>
          </a:p>
          <a:p>
            <a:pPr algn="ctr"/>
            <a:endParaRPr lang="en-US" dirty="0">
              <a:latin typeface="Corbel" panose="020B0503020204020204" pitchFamily="34" charset="0"/>
            </a:endParaRPr>
          </a:p>
          <a:p>
            <a:pPr algn="ctr"/>
            <a:endParaRPr lang="en-US" dirty="0">
              <a:latin typeface="Corbel" panose="020B0503020204020204" pitchFamily="34" charset="0"/>
            </a:endParaRPr>
          </a:p>
          <a:p>
            <a:pPr algn="r"/>
            <a:r>
              <a:rPr lang="en-US" sz="1100" dirty="0">
                <a:solidFill>
                  <a:schemeClr val="tx1"/>
                </a:solidFill>
                <a:latin typeface="Corbel" panose="020B0503020204020204" pitchFamily="34" charset="0"/>
              </a:rPr>
              <a:t>  </a:t>
            </a:r>
            <a:r>
              <a:rPr lang="en-US" sz="1100" dirty="0" err="1">
                <a:solidFill>
                  <a:schemeClr val="tx1"/>
                </a:solidFill>
                <a:latin typeface="Corbel" panose="020B0503020204020204" pitchFamily="34" charset="0"/>
              </a:rPr>
              <a:t>xN</a:t>
            </a:r>
            <a:endParaRPr lang="en-US" sz="1100" dirty="0">
              <a:solidFill>
                <a:schemeClr val="tx1"/>
              </a:solidFill>
              <a:latin typeface="Corbel" panose="020B0503020204020204" pitchFamily="34" charset="0"/>
            </a:endParaRPr>
          </a:p>
        </p:txBody>
      </p:sp>
      <p:sp>
        <p:nvSpPr>
          <p:cNvPr id="65" name="Rounded Rectangle 64">
            <a:extLst>
              <a:ext uri="{FF2B5EF4-FFF2-40B4-BE49-F238E27FC236}">
                <a16:creationId xmlns:a16="http://schemas.microsoft.com/office/drawing/2014/main" id="{261EAC5D-FADE-069D-F2DE-B50A183D5E9A}"/>
              </a:ext>
            </a:extLst>
          </p:cNvPr>
          <p:cNvSpPr/>
          <p:nvPr/>
        </p:nvSpPr>
        <p:spPr>
          <a:xfrm>
            <a:off x="1564236" y="1878521"/>
            <a:ext cx="1002860" cy="464000"/>
          </a:xfrm>
          <a:prstGeom prst="roundRect">
            <a:avLst>
              <a:gd name="adj" fmla="val 10598"/>
            </a:avLst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  <a:latin typeface="Corbel" panose="020B0503020204020204" pitchFamily="34" charset="0"/>
              </a:rPr>
              <a:t>Feed-Forward layer</a:t>
            </a:r>
          </a:p>
        </p:txBody>
      </p:sp>
      <p:sp>
        <p:nvSpPr>
          <p:cNvPr id="69" name="Rounded Rectangle 68">
            <a:extLst>
              <a:ext uri="{FF2B5EF4-FFF2-40B4-BE49-F238E27FC236}">
                <a16:creationId xmlns:a16="http://schemas.microsoft.com/office/drawing/2014/main" id="{B372583E-3E76-76E7-5F14-10708E54E505}"/>
              </a:ext>
            </a:extLst>
          </p:cNvPr>
          <p:cNvSpPr/>
          <p:nvPr/>
        </p:nvSpPr>
        <p:spPr>
          <a:xfrm>
            <a:off x="303358" y="2864143"/>
            <a:ext cx="3511509" cy="453793"/>
          </a:xfrm>
          <a:prstGeom prst="roundRect">
            <a:avLst/>
          </a:prstGeom>
          <a:noFill/>
          <a:ln w="28575">
            <a:solidFill>
              <a:schemeClr val="bg2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orbel" panose="020B0503020204020204" pitchFamily="34" charset="0"/>
            </a:endParaRPr>
          </a:p>
        </p:txBody>
      </p:sp>
      <p:cxnSp>
        <p:nvCxnSpPr>
          <p:cNvPr id="70" name="Curved Connector 69">
            <a:extLst>
              <a:ext uri="{FF2B5EF4-FFF2-40B4-BE49-F238E27FC236}">
                <a16:creationId xmlns:a16="http://schemas.microsoft.com/office/drawing/2014/main" id="{604D19DD-738D-11AE-4EE7-8F97A5E9B52B}"/>
              </a:ext>
            </a:extLst>
          </p:cNvPr>
          <p:cNvCxnSpPr>
            <a:cxnSpLocks/>
            <a:stCxn id="65" idx="2"/>
            <a:endCxn id="69" idx="0"/>
          </p:cNvCxnSpPr>
          <p:nvPr/>
        </p:nvCxnSpPr>
        <p:spPr>
          <a:xfrm rot="5400000">
            <a:off x="1801579" y="2600056"/>
            <a:ext cx="521622" cy="6553"/>
          </a:xfrm>
          <a:prstGeom prst="curvedConnector3">
            <a:avLst>
              <a:gd name="adj1" fmla="val 50000"/>
            </a:avLst>
          </a:prstGeom>
          <a:ln w="19050">
            <a:solidFill>
              <a:schemeClr val="tx1"/>
            </a:solidFill>
            <a:prstDash val="solid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TextBox 72">
            <a:extLst>
              <a:ext uri="{FF2B5EF4-FFF2-40B4-BE49-F238E27FC236}">
                <a16:creationId xmlns:a16="http://schemas.microsoft.com/office/drawing/2014/main" id="{A90FD7CE-1654-E63C-9248-2E13257B7C3B}"/>
              </a:ext>
            </a:extLst>
          </p:cNvPr>
          <p:cNvSpPr txBox="1"/>
          <p:nvPr/>
        </p:nvSpPr>
        <p:spPr>
          <a:xfrm>
            <a:off x="164719" y="2610712"/>
            <a:ext cx="1128501" cy="2154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1400" spc="-11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concatenate</a:t>
            </a:r>
            <a:endParaRPr lang="en-US" dirty="0">
              <a:latin typeface="Corbel" panose="020B0503020204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78" name="Elbow Connector 77">
            <a:extLst>
              <a:ext uri="{FF2B5EF4-FFF2-40B4-BE49-F238E27FC236}">
                <a16:creationId xmlns:a16="http://schemas.microsoft.com/office/drawing/2014/main" id="{B9BC8292-670D-3179-6049-12ED9B889462}"/>
              </a:ext>
            </a:extLst>
          </p:cNvPr>
          <p:cNvCxnSpPr>
            <a:cxnSpLocks/>
            <a:stCxn id="64" idx="2"/>
            <a:endCxn id="67" idx="1"/>
          </p:cNvCxnSpPr>
          <p:nvPr/>
        </p:nvCxnSpPr>
        <p:spPr>
          <a:xfrm rot="5400000" flipH="1">
            <a:off x="1389299" y="1868004"/>
            <a:ext cx="839905" cy="499432"/>
          </a:xfrm>
          <a:prstGeom prst="bentConnector4">
            <a:avLst>
              <a:gd name="adj1" fmla="val 8749"/>
              <a:gd name="adj2" fmla="val 128097"/>
            </a:avLst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12AFFDB8-3280-E9C7-A55F-923A39CEB5C9}"/>
              </a:ext>
            </a:extLst>
          </p:cNvPr>
          <p:cNvSpPr/>
          <p:nvPr/>
        </p:nvSpPr>
        <p:spPr>
          <a:xfrm>
            <a:off x="1689084" y="1192510"/>
            <a:ext cx="741888" cy="199064"/>
          </a:xfrm>
          <a:prstGeom prst="roundRect">
            <a:avLst>
              <a:gd name="adj" fmla="val 10598"/>
            </a:avLst>
          </a:prstGeom>
          <a:solidFill>
            <a:srgbClr val="CDEC8B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  <a:latin typeface="Corbel" panose="020B0503020204020204" pitchFamily="34" charset="0"/>
              </a:rPr>
              <a:t>Linear</a:t>
            </a: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06734F3C-E4AE-1211-70E5-9C2BA11D0DA3}"/>
              </a:ext>
            </a:extLst>
          </p:cNvPr>
          <p:cNvSpPr/>
          <p:nvPr/>
        </p:nvSpPr>
        <p:spPr>
          <a:xfrm>
            <a:off x="1689085" y="807421"/>
            <a:ext cx="741887" cy="207049"/>
          </a:xfrm>
          <a:prstGeom prst="roundRect">
            <a:avLst>
              <a:gd name="adj" fmla="val 10598"/>
            </a:avLst>
          </a:prstGeom>
          <a:solidFill>
            <a:srgbClr val="FACD9A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err="1">
                <a:solidFill>
                  <a:schemeClr val="tx1"/>
                </a:solidFill>
                <a:latin typeface="Corbel" panose="020B0503020204020204" pitchFamily="34" charset="0"/>
              </a:rPr>
              <a:t>Softmax</a:t>
            </a:r>
            <a:endParaRPr lang="en-US" sz="1200" dirty="0">
              <a:solidFill>
                <a:schemeClr val="tx1"/>
              </a:solidFill>
              <a:latin typeface="Corbel" panose="020B0503020204020204" pitchFamily="34" charset="0"/>
            </a:endParaRPr>
          </a:p>
        </p:txBody>
      </p:sp>
      <p:cxnSp>
        <p:nvCxnSpPr>
          <p:cNvPr id="17" name="Curved Connector 16">
            <a:extLst>
              <a:ext uri="{FF2B5EF4-FFF2-40B4-BE49-F238E27FC236}">
                <a16:creationId xmlns:a16="http://schemas.microsoft.com/office/drawing/2014/main" id="{9C1BD3CB-C113-8CB7-EABA-032BF83E9C48}"/>
              </a:ext>
            </a:extLst>
          </p:cNvPr>
          <p:cNvCxnSpPr>
            <a:cxnSpLocks/>
            <a:stCxn id="10" idx="2"/>
          </p:cNvCxnSpPr>
          <p:nvPr/>
        </p:nvCxnSpPr>
        <p:spPr>
          <a:xfrm rot="5400000">
            <a:off x="1814862" y="1633354"/>
            <a:ext cx="486947" cy="3387"/>
          </a:xfrm>
          <a:prstGeom prst="curvedConnector3">
            <a:avLst>
              <a:gd name="adj1" fmla="val 50000"/>
            </a:avLst>
          </a:prstGeom>
          <a:ln w="19050">
            <a:solidFill>
              <a:schemeClr val="tx1"/>
            </a:solidFill>
            <a:prstDash val="solid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urved Connector 20">
            <a:extLst>
              <a:ext uri="{FF2B5EF4-FFF2-40B4-BE49-F238E27FC236}">
                <a16:creationId xmlns:a16="http://schemas.microsoft.com/office/drawing/2014/main" id="{C989F184-96B9-E990-C564-DED145904BDC}"/>
              </a:ext>
            </a:extLst>
          </p:cNvPr>
          <p:cNvCxnSpPr>
            <a:cxnSpLocks/>
            <a:stCxn id="15" idx="2"/>
            <a:endCxn id="10" idx="0"/>
          </p:cNvCxnSpPr>
          <p:nvPr/>
        </p:nvCxnSpPr>
        <p:spPr>
          <a:xfrm rot="5400000">
            <a:off x="1971009" y="1103490"/>
            <a:ext cx="178040" cy="1"/>
          </a:xfrm>
          <a:prstGeom prst="curvedConnector3">
            <a:avLst>
              <a:gd name="adj1" fmla="val 50000"/>
            </a:avLst>
          </a:prstGeom>
          <a:ln w="19050">
            <a:solidFill>
              <a:schemeClr val="tx1"/>
            </a:solidFill>
            <a:prstDash val="solid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" name="Group 23">
            <a:extLst>
              <a:ext uri="{FF2B5EF4-FFF2-40B4-BE49-F238E27FC236}">
                <a16:creationId xmlns:a16="http://schemas.microsoft.com/office/drawing/2014/main" id="{ECF00B09-34E3-67A6-2BB2-0D5B5D91B034}"/>
              </a:ext>
            </a:extLst>
          </p:cNvPr>
          <p:cNvGrpSpPr/>
          <p:nvPr/>
        </p:nvGrpSpPr>
        <p:grpSpPr>
          <a:xfrm>
            <a:off x="3136703" y="691033"/>
            <a:ext cx="1384431" cy="1016534"/>
            <a:chOff x="6053458" y="1801327"/>
            <a:chExt cx="1384431" cy="1016534"/>
          </a:xfrm>
        </p:grpSpPr>
        <p:pic>
          <p:nvPicPr>
            <p:cNvPr id="26" name="Picture 2" descr="Word frequency in titles of all articles with Frequency &gt;= 10 Figure 2... |  Download Scientific Diagram">
              <a:extLst>
                <a:ext uri="{FF2B5EF4-FFF2-40B4-BE49-F238E27FC236}">
                  <a16:creationId xmlns:a16="http://schemas.microsoft.com/office/drawing/2014/main" id="{063F1B82-9533-7235-AA37-BBD48A87A6C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grayscl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4700"/>
                      </a14:imgEffect>
                      <a14:imgEffect>
                        <a14:saturation sat="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94" t="8585" r="65769" b="30524"/>
            <a:stretch/>
          </p:blipFill>
          <p:spPr bwMode="auto">
            <a:xfrm rot="5400000">
              <a:off x="6500656" y="1979281"/>
              <a:ext cx="772768" cy="7465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7522BE05-17A4-E817-8FA4-345D92AD3AFB}"/>
                </a:ext>
              </a:extLst>
            </p:cNvPr>
            <p:cNvSpPr txBox="1"/>
            <p:nvPr/>
          </p:nvSpPr>
          <p:spPr>
            <a:xfrm>
              <a:off x="6053458" y="1934927"/>
              <a:ext cx="512696" cy="88293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en-US" sz="700" dirty="0">
                  <a:latin typeface="Consolas" panose="020B0609020204030204" pitchFamily="49" charset="0"/>
                  <a:ea typeface="Tahoma" panose="020B0604030504040204" pitchFamily="34" charset="0"/>
                  <a:cs typeface="Consolas" panose="020B0609020204030204" pitchFamily="49" charset="0"/>
                </a:rPr>
                <a:t>mat</a:t>
              </a:r>
            </a:p>
            <a:p>
              <a:pPr algn="r">
                <a:lnSpc>
                  <a:spcPct val="150000"/>
                </a:lnSpc>
              </a:pPr>
              <a:r>
                <a:rPr lang="en-US" sz="700" dirty="0">
                  <a:latin typeface="Consolas" panose="020B0609020204030204" pitchFamily="49" charset="0"/>
                  <a:ea typeface="Tahoma" panose="020B0604030504040204" pitchFamily="34" charset="0"/>
                  <a:cs typeface="Consolas" panose="020B0609020204030204" pitchFamily="49" charset="0"/>
                </a:rPr>
                <a:t>table</a:t>
              </a:r>
            </a:p>
            <a:p>
              <a:pPr algn="r">
                <a:lnSpc>
                  <a:spcPct val="150000"/>
                </a:lnSpc>
              </a:pPr>
              <a:r>
                <a:rPr lang="en-US" sz="700" dirty="0">
                  <a:latin typeface="Consolas" panose="020B0609020204030204" pitchFamily="49" charset="0"/>
                  <a:ea typeface="Tahoma" panose="020B0604030504040204" pitchFamily="34" charset="0"/>
                  <a:cs typeface="Consolas" panose="020B0609020204030204" pitchFamily="49" charset="0"/>
                </a:rPr>
                <a:t>bed</a:t>
              </a:r>
            </a:p>
            <a:p>
              <a:pPr algn="r">
                <a:lnSpc>
                  <a:spcPct val="150000"/>
                </a:lnSpc>
              </a:pPr>
              <a:r>
                <a:rPr lang="en-US" sz="700" dirty="0">
                  <a:latin typeface="Consolas" panose="020B0609020204030204" pitchFamily="49" charset="0"/>
                  <a:ea typeface="Tahoma" panose="020B0604030504040204" pitchFamily="34" charset="0"/>
                  <a:cs typeface="Consolas" panose="020B0609020204030204" pitchFamily="49" charset="0"/>
                </a:rPr>
                <a:t>desk</a:t>
              </a:r>
            </a:p>
            <a:p>
              <a:pPr algn="r">
                <a:lnSpc>
                  <a:spcPct val="150000"/>
                </a:lnSpc>
              </a:pPr>
              <a:r>
                <a:rPr lang="en-US" sz="700" dirty="0">
                  <a:latin typeface="Consolas" panose="020B0609020204030204" pitchFamily="49" charset="0"/>
                  <a:ea typeface="Tahoma" panose="020B0604030504040204" pitchFamily="34" charset="0"/>
                  <a:cs typeface="Consolas" panose="020B0609020204030204" pitchFamily="49" charset="0"/>
                </a:rPr>
                <a:t>chair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7FC2CF86-E851-FECA-8E7A-4ECB3C2E6E06}"/>
                </a:ext>
              </a:extLst>
            </p:cNvPr>
            <p:cNvSpPr txBox="1"/>
            <p:nvPr/>
          </p:nvSpPr>
          <p:spPr>
            <a:xfrm>
              <a:off x="6579003" y="1801327"/>
              <a:ext cx="858886" cy="2462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000" dirty="0">
                  <a:latin typeface="Corbel" panose="020B0503020204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Prob</a:t>
              </a:r>
            </a:p>
          </p:txBody>
        </p:sp>
      </p:grpSp>
      <p:sp>
        <p:nvSpPr>
          <p:cNvPr id="67" name="Rounded Rectangle 66">
            <a:extLst>
              <a:ext uri="{FF2B5EF4-FFF2-40B4-BE49-F238E27FC236}">
                <a16:creationId xmlns:a16="http://schemas.microsoft.com/office/drawing/2014/main" id="{F714293D-B2CB-C903-0FC6-83785394167D}"/>
              </a:ext>
            </a:extLst>
          </p:cNvPr>
          <p:cNvSpPr/>
          <p:nvPr/>
        </p:nvSpPr>
        <p:spPr>
          <a:xfrm>
            <a:off x="1559536" y="1611658"/>
            <a:ext cx="1002860" cy="172217"/>
          </a:xfrm>
          <a:prstGeom prst="roundRect">
            <a:avLst>
              <a:gd name="adj" fmla="val 10598"/>
            </a:avLst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  <a:latin typeface="Corbel" panose="020B0503020204020204" pitchFamily="34" charset="0"/>
              </a:rPr>
              <a:t>Add &amp; Norm</a:t>
            </a:r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E9B80120-DAE8-6FCC-2AEA-6A397533E871}"/>
              </a:ext>
            </a:extLst>
          </p:cNvPr>
          <p:cNvGrpSpPr/>
          <p:nvPr/>
        </p:nvGrpSpPr>
        <p:grpSpPr>
          <a:xfrm>
            <a:off x="6236286" y="3454198"/>
            <a:ext cx="1491788" cy="1359417"/>
            <a:chOff x="6236286" y="3454198"/>
            <a:chExt cx="1491788" cy="1359417"/>
          </a:xfrm>
        </p:grpSpPr>
        <p:sp>
          <p:nvSpPr>
            <p:cNvPr id="4" name="Rounded Rectangle 3">
              <a:extLst>
                <a:ext uri="{FF2B5EF4-FFF2-40B4-BE49-F238E27FC236}">
                  <a16:creationId xmlns:a16="http://schemas.microsoft.com/office/drawing/2014/main" id="{9E552B26-7DC9-70F9-FCF6-10518DC6746A}"/>
                </a:ext>
              </a:extLst>
            </p:cNvPr>
            <p:cNvSpPr/>
            <p:nvPr/>
          </p:nvSpPr>
          <p:spPr>
            <a:xfrm>
              <a:off x="6236286" y="3454198"/>
              <a:ext cx="1491788" cy="1023490"/>
            </a:xfrm>
            <a:prstGeom prst="roundRect">
              <a:avLst>
                <a:gd name="adj" fmla="val 10598"/>
              </a:avLst>
            </a:prstGeom>
            <a:solidFill>
              <a:srgbClr val="FFF2D4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orbel" panose="020B0503020204020204" pitchFamily="34" charset="0"/>
              </a:endParaRPr>
            </a:p>
            <a:p>
              <a:pPr algn="ctr"/>
              <a:endParaRPr lang="en-US" dirty="0">
                <a:latin typeface="Corbel" panose="020B0503020204020204" pitchFamily="34" charset="0"/>
              </a:endParaRPr>
            </a:p>
            <a:p>
              <a:pPr algn="ctr"/>
              <a:endParaRPr lang="en-US" dirty="0">
                <a:latin typeface="Corbel" panose="020B0503020204020204" pitchFamily="34" charset="0"/>
              </a:endParaRPr>
            </a:p>
            <a:p>
              <a:pPr algn="ctr"/>
              <a:endParaRPr lang="en-US" dirty="0">
                <a:latin typeface="Corbel" panose="020B0503020204020204" pitchFamily="34" charset="0"/>
              </a:endParaRPr>
            </a:p>
            <a:p>
              <a:pPr algn="r"/>
              <a:r>
                <a:rPr lang="en-US" sz="1100" dirty="0">
                  <a:solidFill>
                    <a:schemeClr val="tx1"/>
                  </a:solidFill>
                  <a:latin typeface="Corbel" panose="020B0503020204020204" pitchFamily="34" charset="0"/>
                </a:rPr>
                <a:t>  </a:t>
              </a:r>
            </a:p>
          </p:txBody>
        </p:sp>
        <p:sp>
          <p:nvSpPr>
            <p:cNvPr id="5" name="Rounded Rectangle 4">
              <a:extLst>
                <a:ext uri="{FF2B5EF4-FFF2-40B4-BE49-F238E27FC236}">
                  <a16:creationId xmlns:a16="http://schemas.microsoft.com/office/drawing/2014/main" id="{FED84BFE-28BE-4364-ECCD-B8140C5D68C4}"/>
                </a:ext>
              </a:extLst>
            </p:cNvPr>
            <p:cNvSpPr/>
            <p:nvPr/>
          </p:nvSpPr>
          <p:spPr>
            <a:xfrm>
              <a:off x="6487448" y="3818537"/>
              <a:ext cx="1002860" cy="464000"/>
            </a:xfrm>
            <a:prstGeom prst="roundRect">
              <a:avLst>
                <a:gd name="adj" fmla="val 10598"/>
              </a:avLst>
            </a:prstGeom>
            <a:solidFill>
              <a:schemeClr val="accent1">
                <a:lumMod val="20000"/>
                <a:lumOff val="8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200" dirty="0">
                  <a:solidFill>
                    <a:schemeClr val="tx1"/>
                  </a:solidFill>
                  <a:latin typeface="Corbel" panose="020B0503020204020204" pitchFamily="34" charset="0"/>
                </a:rPr>
                <a:t>Feed-Forward layer</a:t>
              </a:r>
            </a:p>
          </p:txBody>
        </p:sp>
        <p:cxnSp>
          <p:nvCxnSpPr>
            <p:cNvPr id="7" name="Elbow Connector 6">
              <a:extLst>
                <a:ext uri="{FF2B5EF4-FFF2-40B4-BE49-F238E27FC236}">
                  <a16:creationId xmlns:a16="http://schemas.microsoft.com/office/drawing/2014/main" id="{EAD715B9-41BB-D1E2-4D4D-F85874B78622}"/>
                </a:ext>
              </a:extLst>
            </p:cNvPr>
            <p:cNvCxnSpPr>
              <a:cxnSpLocks/>
              <a:stCxn id="4" idx="2"/>
              <a:endCxn id="8" idx="1"/>
            </p:cNvCxnSpPr>
            <p:nvPr/>
          </p:nvCxnSpPr>
          <p:spPr>
            <a:xfrm rot="5400000" flipH="1">
              <a:off x="6312511" y="3808020"/>
              <a:ext cx="839905" cy="499432"/>
            </a:xfrm>
            <a:prstGeom prst="bentConnector4">
              <a:avLst>
                <a:gd name="adj1" fmla="val 8749"/>
                <a:gd name="adj2" fmla="val 128097"/>
              </a:avLst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Rounded Rectangle 7">
              <a:extLst>
                <a:ext uri="{FF2B5EF4-FFF2-40B4-BE49-F238E27FC236}">
                  <a16:creationId xmlns:a16="http://schemas.microsoft.com/office/drawing/2014/main" id="{DE0AC0B2-88FB-C353-1F0F-0BF37ACB86A2}"/>
                </a:ext>
              </a:extLst>
            </p:cNvPr>
            <p:cNvSpPr/>
            <p:nvPr/>
          </p:nvSpPr>
          <p:spPr>
            <a:xfrm>
              <a:off x="6482748" y="3551674"/>
              <a:ext cx="1002860" cy="172217"/>
            </a:xfrm>
            <a:prstGeom prst="roundRect">
              <a:avLst>
                <a:gd name="adj" fmla="val 10598"/>
              </a:avLst>
            </a:prstGeom>
            <a:solidFill>
              <a:schemeClr val="accent1">
                <a:lumMod val="20000"/>
                <a:lumOff val="8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tx1"/>
                  </a:solidFill>
                  <a:latin typeface="Corbel" panose="020B0503020204020204" pitchFamily="34" charset="0"/>
                </a:rPr>
                <a:t>Add &amp; Norm</a:t>
              </a:r>
            </a:p>
          </p:txBody>
        </p:sp>
        <p:cxnSp>
          <p:nvCxnSpPr>
            <p:cNvPr id="9" name="Curved Connector 8">
              <a:extLst>
                <a:ext uri="{FF2B5EF4-FFF2-40B4-BE49-F238E27FC236}">
                  <a16:creationId xmlns:a16="http://schemas.microsoft.com/office/drawing/2014/main" id="{19E9E02B-4E22-4638-D9DE-4F27BA96C7DE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6731344" y="4549527"/>
              <a:ext cx="521622" cy="6553"/>
            </a:xfrm>
            <a:prstGeom prst="curvedConnector3">
              <a:avLst>
                <a:gd name="adj1" fmla="val 50000"/>
              </a:avLst>
            </a:prstGeom>
            <a:ln w="19050">
              <a:solidFill>
                <a:schemeClr val="tx1"/>
              </a:solidFill>
              <a:prstDash val="solid"/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42314DCE-2AAE-26F3-FEE3-10062F30E9BF}"/>
              </a:ext>
            </a:extLst>
          </p:cNvPr>
          <p:cNvGrpSpPr/>
          <p:nvPr/>
        </p:nvGrpSpPr>
        <p:grpSpPr>
          <a:xfrm>
            <a:off x="6218442" y="2182802"/>
            <a:ext cx="1491788" cy="1359417"/>
            <a:chOff x="6218442" y="2182802"/>
            <a:chExt cx="1491788" cy="1359417"/>
          </a:xfrm>
        </p:grpSpPr>
        <p:sp>
          <p:nvSpPr>
            <p:cNvPr id="40" name="Rounded Rectangle 39">
              <a:extLst>
                <a:ext uri="{FF2B5EF4-FFF2-40B4-BE49-F238E27FC236}">
                  <a16:creationId xmlns:a16="http://schemas.microsoft.com/office/drawing/2014/main" id="{2B4AA14D-931A-AB15-B0B7-5430E014C7B5}"/>
                </a:ext>
              </a:extLst>
            </p:cNvPr>
            <p:cNvSpPr/>
            <p:nvPr/>
          </p:nvSpPr>
          <p:spPr>
            <a:xfrm>
              <a:off x="6218442" y="2182802"/>
              <a:ext cx="1491788" cy="1023490"/>
            </a:xfrm>
            <a:prstGeom prst="roundRect">
              <a:avLst>
                <a:gd name="adj" fmla="val 10598"/>
              </a:avLst>
            </a:prstGeom>
            <a:solidFill>
              <a:srgbClr val="FFF2D4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orbel" panose="020B0503020204020204" pitchFamily="34" charset="0"/>
              </a:endParaRPr>
            </a:p>
            <a:p>
              <a:pPr algn="ctr"/>
              <a:endParaRPr lang="en-US" dirty="0">
                <a:latin typeface="Corbel" panose="020B0503020204020204" pitchFamily="34" charset="0"/>
              </a:endParaRPr>
            </a:p>
            <a:p>
              <a:pPr algn="ctr"/>
              <a:endParaRPr lang="en-US" dirty="0">
                <a:latin typeface="Corbel" panose="020B0503020204020204" pitchFamily="34" charset="0"/>
              </a:endParaRPr>
            </a:p>
            <a:p>
              <a:pPr algn="ctr"/>
              <a:endParaRPr lang="en-US" dirty="0">
                <a:latin typeface="Corbel" panose="020B0503020204020204" pitchFamily="34" charset="0"/>
              </a:endParaRPr>
            </a:p>
            <a:p>
              <a:pPr algn="r"/>
              <a:r>
                <a:rPr lang="en-US" sz="1100" dirty="0">
                  <a:solidFill>
                    <a:schemeClr val="tx1"/>
                  </a:solidFill>
                  <a:latin typeface="Corbel" panose="020B0503020204020204" pitchFamily="34" charset="0"/>
                </a:rPr>
                <a:t>  </a:t>
              </a:r>
            </a:p>
          </p:txBody>
        </p:sp>
        <p:sp>
          <p:nvSpPr>
            <p:cNvPr id="41" name="Rounded Rectangle 40">
              <a:extLst>
                <a:ext uri="{FF2B5EF4-FFF2-40B4-BE49-F238E27FC236}">
                  <a16:creationId xmlns:a16="http://schemas.microsoft.com/office/drawing/2014/main" id="{D03EDC91-C342-9837-C550-7B5BC13472F0}"/>
                </a:ext>
              </a:extLst>
            </p:cNvPr>
            <p:cNvSpPr/>
            <p:nvPr/>
          </p:nvSpPr>
          <p:spPr>
            <a:xfrm>
              <a:off x="6469604" y="2547141"/>
              <a:ext cx="1002860" cy="464000"/>
            </a:xfrm>
            <a:prstGeom prst="roundRect">
              <a:avLst>
                <a:gd name="adj" fmla="val 10598"/>
              </a:avLst>
            </a:prstGeom>
            <a:solidFill>
              <a:schemeClr val="accent1">
                <a:lumMod val="20000"/>
                <a:lumOff val="8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200" dirty="0">
                  <a:solidFill>
                    <a:schemeClr val="tx1"/>
                  </a:solidFill>
                  <a:latin typeface="Corbel" panose="020B0503020204020204" pitchFamily="34" charset="0"/>
                </a:rPr>
                <a:t>Feed-Forward layer</a:t>
              </a:r>
            </a:p>
          </p:txBody>
        </p:sp>
        <p:cxnSp>
          <p:nvCxnSpPr>
            <p:cNvPr id="42" name="Elbow Connector 41">
              <a:extLst>
                <a:ext uri="{FF2B5EF4-FFF2-40B4-BE49-F238E27FC236}">
                  <a16:creationId xmlns:a16="http://schemas.microsoft.com/office/drawing/2014/main" id="{C7E42D82-1D34-AB5D-7ADF-7A885574E414}"/>
                </a:ext>
              </a:extLst>
            </p:cNvPr>
            <p:cNvCxnSpPr>
              <a:cxnSpLocks/>
              <a:stCxn id="40" idx="2"/>
              <a:endCxn id="44" idx="1"/>
            </p:cNvCxnSpPr>
            <p:nvPr/>
          </p:nvCxnSpPr>
          <p:spPr>
            <a:xfrm rot="5400000" flipH="1">
              <a:off x="6294667" y="2536624"/>
              <a:ext cx="839905" cy="499432"/>
            </a:xfrm>
            <a:prstGeom prst="bentConnector4">
              <a:avLst>
                <a:gd name="adj1" fmla="val 8749"/>
                <a:gd name="adj2" fmla="val 128097"/>
              </a:avLst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Rounded Rectangle 43">
              <a:extLst>
                <a:ext uri="{FF2B5EF4-FFF2-40B4-BE49-F238E27FC236}">
                  <a16:creationId xmlns:a16="http://schemas.microsoft.com/office/drawing/2014/main" id="{F2AFFA9D-31A3-9160-E3D4-02C6654D2FDC}"/>
                </a:ext>
              </a:extLst>
            </p:cNvPr>
            <p:cNvSpPr/>
            <p:nvPr/>
          </p:nvSpPr>
          <p:spPr>
            <a:xfrm>
              <a:off x="6464904" y="2280278"/>
              <a:ext cx="1002860" cy="172217"/>
            </a:xfrm>
            <a:prstGeom prst="roundRect">
              <a:avLst>
                <a:gd name="adj" fmla="val 10598"/>
              </a:avLst>
            </a:prstGeom>
            <a:solidFill>
              <a:schemeClr val="accent1">
                <a:lumMod val="20000"/>
                <a:lumOff val="8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tx1"/>
                  </a:solidFill>
                  <a:latin typeface="Corbel" panose="020B0503020204020204" pitchFamily="34" charset="0"/>
                </a:rPr>
                <a:t>Add &amp; Norm</a:t>
              </a:r>
            </a:p>
          </p:txBody>
        </p:sp>
        <p:cxnSp>
          <p:nvCxnSpPr>
            <p:cNvPr id="45" name="Curved Connector 44">
              <a:extLst>
                <a:ext uri="{FF2B5EF4-FFF2-40B4-BE49-F238E27FC236}">
                  <a16:creationId xmlns:a16="http://schemas.microsoft.com/office/drawing/2014/main" id="{0A4B5FAC-0045-09FC-6581-AA7CA6BE9F36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6713500" y="3278131"/>
              <a:ext cx="521622" cy="6553"/>
            </a:xfrm>
            <a:prstGeom prst="curvedConnector3">
              <a:avLst>
                <a:gd name="adj1" fmla="val 50000"/>
              </a:avLst>
            </a:prstGeom>
            <a:ln w="19050">
              <a:solidFill>
                <a:schemeClr val="tx1"/>
              </a:solidFill>
              <a:prstDash val="solid"/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95712FFB-5345-BD14-00AF-FE375EEFEF17}"/>
              </a:ext>
            </a:extLst>
          </p:cNvPr>
          <p:cNvGrpSpPr/>
          <p:nvPr/>
        </p:nvGrpSpPr>
        <p:grpSpPr>
          <a:xfrm>
            <a:off x="6211743" y="479563"/>
            <a:ext cx="1491788" cy="1806262"/>
            <a:chOff x="6211743" y="479563"/>
            <a:chExt cx="1491788" cy="1806262"/>
          </a:xfrm>
        </p:grpSpPr>
        <p:sp>
          <p:nvSpPr>
            <p:cNvPr id="47" name="Rounded Rectangle 46">
              <a:extLst>
                <a:ext uri="{FF2B5EF4-FFF2-40B4-BE49-F238E27FC236}">
                  <a16:creationId xmlns:a16="http://schemas.microsoft.com/office/drawing/2014/main" id="{287A63ED-DFE4-6ED7-B47E-A0F8F9F2FCD7}"/>
                </a:ext>
              </a:extLst>
            </p:cNvPr>
            <p:cNvSpPr/>
            <p:nvPr/>
          </p:nvSpPr>
          <p:spPr>
            <a:xfrm>
              <a:off x="6211743" y="926408"/>
              <a:ext cx="1491788" cy="1023490"/>
            </a:xfrm>
            <a:prstGeom prst="roundRect">
              <a:avLst>
                <a:gd name="adj" fmla="val 10598"/>
              </a:avLst>
            </a:prstGeom>
            <a:solidFill>
              <a:srgbClr val="FFF2D4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orbel" panose="020B0503020204020204" pitchFamily="34" charset="0"/>
              </a:endParaRPr>
            </a:p>
            <a:p>
              <a:pPr algn="ctr"/>
              <a:endParaRPr lang="en-US" dirty="0">
                <a:latin typeface="Corbel" panose="020B0503020204020204" pitchFamily="34" charset="0"/>
              </a:endParaRPr>
            </a:p>
            <a:p>
              <a:pPr algn="ctr"/>
              <a:endParaRPr lang="en-US" dirty="0">
                <a:latin typeface="Corbel" panose="020B0503020204020204" pitchFamily="34" charset="0"/>
              </a:endParaRPr>
            </a:p>
            <a:p>
              <a:pPr algn="ctr"/>
              <a:endParaRPr lang="en-US" dirty="0">
                <a:latin typeface="Corbel" panose="020B0503020204020204" pitchFamily="34" charset="0"/>
              </a:endParaRPr>
            </a:p>
            <a:p>
              <a:pPr algn="r"/>
              <a:r>
                <a:rPr lang="en-US" sz="1100" dirty="0">
                  <a:solidFill>
                    <a:schemeClr val="tx1"/>
                  </a:solidFill>
                  <a:latin typeface="Corbel" panose="020B0503020204020204" pitchFamily="34" charset="0"/>
                </a:rPr>
                <a:t>  </a:t>
              </a:r>
            </a:p>
          </p:txBody>
        </p:sp>
        <p:sp>
          <p:nvSpPr>
            <p:cNvPr id="48" name="Rounded Rectangle 47">
              <a:extLst>
                <a:ext uri="{FF2B5EF4-FFF2-40B4-BE49-F238E27FC236}">
                  <a16:creationId xmlns:a16="http://schemas.microsoft.com/office/drawing/2014/main" id="{2EA7892B-33BB-BAA4-194E-9B49A8BF5A15}"/>
                </a:ext>
              </a:extLst>
            </p:cNvPr>
            <p:cNvSpPr/>
            <p:nvPr/>
          </p:nvSpPr>
          <p:spPr>
            <a:xfrm>
              <a:off x="6462905" y="1290747"/>
              <a:ext cx="1002860" cy="464000"/>
            </a:xfrm>
            <a:prstGeom prst="roundRect">
              <a:avLst>
                <a:gd name="adj" fmla="val 10598"/>
              </a:avLst>
            </a:prstGeom>
            <a:solidFill>
              <a:schemeClr val="accent1">
                <a:lumMod val="20000"/>
                <a:lumOff val="8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200" dirty="0">
                  <a:solidFill>
                    <a:schemeClr val="tx1"/>
                  </a:solidFill>
                  <a:latin typeface="Corbel" panose="020B0503020204020204" pitchFamily="34" charset="0"/>
                </a:rPr>
                <a:t>Feed-Forward layer</a:t>
              </a:r>
            </a:p>
          </p:txBody>
        </p:sp>
        <p:cxnSp>
          <p:nvCxnSpPr>
            <p:cNvPr id="50" name="Elbow Connector 49">
              <a:extLst>
                <a:ext uri="{FF2B5EF4-FFF2-40B4-BE49-F238E27FC236}">
                  <a16:creationId xmlns:a16="http://schemas.microsoft.com/office/drawing/2014/main" id="{07A182AB-96AD-EC1C-2635-10496EDE80CA}"/>
                </a:ext>
              </a:extLst>
            </p:cNvPr>
            <p:cNvCxnSpPr>
              <a:cxnSpLocks/>
              <a:stCxn id="47" idx="2"/>
              <a:endCxn id="51" idx="1"/>
            </p:cNvCxnSpPr>
            <p:nvPr/>
          </p:nvCxnSpPr>
          <p:spPr>
            <a:xfrm rot="5400000" flipH="1">
              <a:off x="6287968" y="1280230"/>
              <a:ext cx="839905" cy="499432"/>
            </a:xfrm>
            <a:prstGeom prst="bentConnector4">
              <a:avLst>
                <a:gd name="adj1" fmla="val 8749"/>
                <a:gd name="adj2" fmla="val 128097"/>
              </a:avLst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Rounded Rectangle 50">
              <a:extLst>
                <a:ext uri="{FF2B5EF4-FFF2-40B4-BE49-F238E27FC236}">
                  <a16:creationId xmlns:a16="http://schemas.microsoft.com/office/drawing/2014/main" id="{E70C25AF-0ABB-560B-81CA-244AB49ACC4D}"/>
                </a:ext>
              </a:extLst>
            </p:cNvPr>
            <p:cNvSpPr/>
            <p:nvPr/>
          </p:nvSpPr>
          <p:spPr>
            <a:xfrm>
              <a:off x="6458205" y="1023884"/>
              <a:ext cx="1002860" cy="172217"/>
            </a:xfrm>
            <a:prstGeom prst="roundRect">
              <a:avLst>
                <a:gd name="adj" fmla="val 10598"/>
              </a:avLst>
            </a:prstGeom>
            <a:solidFill>
              <a:schemeClr val="accent1">
                <a:lumMod val="20000"/>
                <a:lumOff val="8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tx1"/>
                  </a:solidFill>
                  <a:latin typeface="Corbel" panose="020B0503020204020204" pitchFamily="34" charset="0"/>
                </a:rPr>
                <a:t>Add &amp; Norm</a:t>
              </a:r>
            </a:p>
          </p:txBody>
        </p:sp>
        <p:cxnSp>
          <p:nvCxnSpPr>
            <p:cNvPr id="54" name="Curved Connector 53">
              <a:extLst>
                <a:ext uri="{FF2B5EF4-FFF2-40B4-BE49-F238E27FC236}">
                  <a16:creationId xmlns:a16="http://schemas.microsoft.com/office/drawing/2014/main" id="{BE875C64-E50A-1167-D74C-1C07CB66DB00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6706801" y="2021737"/>
              <a:ext cx="521622" cy="6553"/>
            </a:xfrm>
            <a:prstGeom prst="curvedConnector3">
              <a:avLst>
                <a:gd name="adj1" fmla="val 50000"/>
              </a:avLst>
            </a:prstGeom>
            <a:ln w="19050">
              <a:solidFill>
                <a:schemeClr val="tx1"/>
              </a:solidFill>
              <a:prstDash val="solid"/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Curved Connector 54">
              <a:extLst>
                <a:ext uri="{FF2B5EF4-FFF2-40B4-BE49-F238E27FC236}">
                  <a16:creationId xmlns:a16="http://schemas.microsoft.com/office/drawing/2014/main" id="{6B68A63D-AF79-B220-22EB-DBD5E55A47EB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6713500" y="737097"/>
              <a:ext cx="521622" cy="6553"/>
            </a:xfrm>
            <a:prstGeom prst="curvedConnector3">
              <a:avLst>
                <a:gd name="adj1" fmla="val 50000"/>
              </a:avLst>
            </a:prstGeom>
            <a:ln w="19050">
              <a:solidFill>
                <a:schemeClr val="tx1"/>
              </a:solidFill>
              <a:prstDash val="solid"/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9" name="Left Brace 58">
            <a:extLst>
              <a:ext uri="{FF2B5EF4-FFF2-40B4-BE49-F238E27FC236}">
                <a16:creationId xmlns:a16="http://schemas.microsoft.com/office/drawing/2014/main" id="{26EB1AC0-EB6A-5C00-358F-97DF0BDFB2E0}"/>
              </a:ext>
            </a:extLst>
          </p:cNvPr>
          <p:cNvSpPr/>
          <p:nvPr/>
        </p:nvSpPr>
        <p:spPr>
          <a:xfrm flipH="1">
            <a:off x="7985039" y="898383"/>
            <a:ext cx="154158" cy="3633055"/>
          </a:xfrm>
          <a:prstGeom prst="leftBrace">
            <a:avLst>
              <a:gd name="adj1" fmla="val 146333"/>
              <a:gd name="adj2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latin typeface="Corbel" panose="020B0503020204020204" pitchFamily="34" charset="0"/>
            </a:endParaRP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5CEDBDC1-20F7-82F3-9D9C-FBEC634BDF18}"/>
              </a:ext>
            </a:extLst>
          </p:cNvPr>
          <p:cNvSpPr/>
          <p:nvPr/>
        </p:nvSpPr>
        <p:spPr>
          <a:xfrm>
            <a:off x="8139197" y="2566758"/>
            <a:ext cx="78418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255ED3"/>
                </a:solidFill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 layers</a:t>
            </a:r>
          </a:p>
        </p:txBody>
      </p:sp>
    </p:spTree>
    <p:extLst>
      <p:ext uri="{BB962C8B-B14F-4D97-AF65-F5344CB8AC3E}">
        <p14:creationId xmlns:p14="http://schemas.microsoft.com/office/powerpoint/2010/main" val="150127853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C015B2-AF4E-3778-9619-8D8D675940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ject 8">
            <a:extLst>
              <a:ext uri="{FF2B5EF4-FFF2-40B4-BE49-F238E27FC236}">
                <a16:creationId xmlns:a16="http://schemas.microsoft.com/office/drawing/2014/main" id="{D1FC43CF-E372-723D-3ADA-F0C66D8E229E}"/>
              </a:ext>
            </a:extLst>
          </p:cNvPr>
          <p:cNvSpPr txBox="1"/>
          <p:nvPr/>
        </p:nvSpPr>
        <p:spPr>
          <a:xfrm>
            <a:off x="3940820" y="3826544"/>
            <a:ext cx="725805" cy="253435"/>
          </a:xfrm>
          <a:prstGeom prst="rect">
            <a:avLst/>
          </a:prstGeom>
          <a:solidFill>
            <a:srgbClr val="E44949"/>
          </a:solidFill>
        </p:spPr>
        <p:txBody>
          <a:bodyPr vert="horz" wrap="square" lIns="0" tIns="22384" rIns="0" bIns="0" rtlCol="0">
            <a:spAutoFit/>
          </a:bodyPr>
          <a:lstStyle/>
          <a:p>
            <a:pPr marL="212884">
              <a:spcBef>
                <a:spcPts val="176"/>
              </a:spcBef>
            </a:pPr>
            <a:r>
              <a:rPr sz="1500" spc="-11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into</a:t>
            </a:r>
            <a:endParaRPr sz="1500" dirty="0">
              <a:latin typeface="Corbel" panose="020B0503020204020204" pitchFamily="34" charset="0"/>
              <a:ea typeface="Tahoma" panose="020B0604030504040204" pitchFamily="34" charset="0"/>
              <a:cs typeface="Calibri"/>
            </a:endParaRPr>
          </a:p>
        </p:txBody>
      </p:sp>
      <p:sp>
        <p:nvSpPr>
          <p:cNvPr id="12" name="object 9">
            <a:extLst>
              <a:ext uri="{FF2B5EF4-FFF2-40B4-BE49-F238E27FC236}">
                <a16:creationId xmlns:a16="http://schemas.microsoft.com/office/drawing/2014/main" id="{7D0DB039-34D4-9CE4-8A6B-D28C589DDB23}"/>
              </a:ext>
            </a:extLst>
          </p:cNvPr>
          <p:cNvSpPr txBox="1"/>
          <p:nvPr/>
        </p:nvSpPr>
        <p:spPr>
          <a:xfrm>
            <a:off x="3082703" y="3829399"/>
            <a:ext cx="731520" cy="252473"/>
          </a:xfrm>
          <a:prstGeom prst="rect">
            <a:avLst/>
          </a:prstGeom>
          <a:solidFill>
            <a:srgbClr val="FFACF8"/>
          </a:solidFill>
        </p:spPr>
        <p:txBody>
          <a:bodyPr vert="horz" wrap="square" lIns="0" tIns="21431" rIns="0" bIns="0" rtlCol="0">
            <a:spAutoFit/>
          </a:bodyPr>
          <a:lstStyle/>
          <a:p>
            <a:pPr marL="68104">
              <a:spcBef>
                <a:spcPts val="169"/>
              </a:spcBef>
            </a:pPr>
            <a:r>
              <a:rPr sz="1500" spc="-4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turning</a:t>
            </a:r>
            <a:endParaRPr sz="1500" dirty="0">
              <a:latin typeface="Corbel" panose="020B0503020204020204" pitchFamily="34" charset="0"/>
              <a:ea typeface="Tahoma" panose="020B0604030504040204" pitchFamily="34" charset="0"/>
              <a:cs typeface="Calibri"/>
            </a:endParaRPr>
          </a:p>
        </p:txBody>
      </p:sp>
      <p:sp>
        <p:nvSpPr>
          <p:cNvPr id="13" name="object 10">
            <a:extLst>
              <a:ext uri="{FF2B5EF4-FFF2-40B4-BE49-F238E27FC236}">
                <a16:creationId xmlns:a16="http://schemas.microsoft.com/office/drawing/2014/main" id="{B69712F6-8809-307B-4A99-D9C9357E23DD}"/>
              </a:ext>
            </a:extLst>
          </p:cNvPr>
          <p:cNvSpPr txBox="1"/>
          <p:nvPr/>
        </p:nvSpPr>
        <p:spPr>
          <a:xfrm>
            <a:off x="2056641" y="3820828"/>
            <a:ext cx="862965" cy="252473"/>
          </a:xfrm>
          <a:prstGeom prst="rect">
            <a:avLst/>
          </a:prstGeom>
          <a:solidFill>
            <a:srgbClr val="FFACF8"/>
          </a:solidFill>
        </p:spPr>
        <p:txBody>
          <a:bodyPr vert="horz" wrap="square" lIns="0" tIns="21431" rIns="0" bIns="0" rtlCol="0">
            <a:spAutoFit/>
          </a:bodyPr>
          <a:lstStyle/>
          <a:p>
            <a:pPr marL="68104">
              <a:spcBef>
                <a:spcPts val="169"/>
              </a:spcBef>
            </a:pPr>
            <a:r>
              <a:rPr sz="1500" spc="-4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problems</a:t>
            </a:r>
            <a:endParaRPr sz="1500" dirty="0">
              <a:latin typeface="Corbel" panose="020B0503020204020204" pitchFamily="34" charset="0"/>
              <a:ea typeface="Tahoma" panose="020B0604030504040204" pitchFamily="34" charset="0"/>
              <a:cs typeface="Calibri"/>
            </a:endParaRPr>
          </a:p>
        </p:txBody>
      </p:sp>
      <p:sp>
        <p:nvSpPr>
          <p:cNvPr id="14" name="object 11">
            <a:extLst>
              <a:ext uri="{FF2B5EF4-FFF2-40B4-BE49-F238E27FC236}">
                <a16:creationId xmlns:a16="http://schemas.microsoft.com/office/drawing/2014/main" id="{3764E8AA-F088-7A14-23D2-43CE248E54EA}"/>
              </a:ext>
            </a:extLst>
          </p:cNvPr>
          <p:cNvSpPr txBox="1"/>
          <p:nvPr/>
        </p:nvSpPr>
        <p:spPr>
          <a:xfrm>
            <a:off x="1264090" y="3814653"/>
            <a:ext cx="600590" cy="252473"/>
          </a:xfrm>
          <a:prstGeom prst="rect">
            <a:avLst/>
          </a:prstGeom>
          <a:solidFill>
            <a:srgbClr val="FFACF8"/>
          </a:solidFill>
        </p:spPr>
        <p:txBody>
          <a:bodyPr vert="horz" wrap="square" lIns="0" tIns="21431" rIns="0" bIns="0" rtlCol="0">
            <a:spAutoFit/>
          </a:bodyPr>
          <a:lstStyle/>
          <a:p>
            <a:pPr marL="68104" algn="ctr">
              <a:spcBef>
                <a:spcPts val="169"/>
              </a:spcBef>
            </a:pPr>
            <a:r>
              <a:rPr lang="en-US" sz="1500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our</a:t>
            </a:r>
            <a:endParaRPr sz="1500" dirty="0">
              <a:latin typeface="Corbel" panose="020B0503020204020204" pitchFamily="34" charset="0"/>
              <a:ea typeface="Tahoma" panose="020B0604030504040204" pitchFamily="34" charset="0"/>
              <a:cs typeface="Calibri"/>
            </a:endParaRPr>
          </a:p>
        </p:txBody>
      </p:sp>
      <p:sp>
        <p:nvSpPr>
          <p:cNvPr id="16" name="object 13">
            <a:extLst>
              <a:ext uri="{FF2B5EF4-FFF2-40B4-BE49-F238E27FC236}">
                <a16:creationId xmlns:a16="http://schemas.microsoft.com/office/drawing/2014/main" id="{4F9D4B90-8BDB-148F-CC4B-3D5C9F169DDA}"/>
              </a:ext>
            </a:extLst>
          </p:cNvPr>
          <p:cNvSpPr/>
          <p:nvPr/>
        </p:nvSpPr>
        <p:spPr>
          <a:xfrm>
            <a:off x="580109" y="4200875"/>
            <a:ext cx="3223713" cy="91445"/>
          </a:xfrm>
          <a:custGeom>
            <a:avLst/>
            <a:gdLst/>
            <a:ahLst/>
            <a:cxnLst/>
            <a:rect l="l" t="t" r="r" b="b"/>
            <a:pathLst>
              <a:path w="2296160" h="160020">
                <a:moveTo>
                  <a:pt x="2295948" y="2"/>
                </a:moveTo>
                <a:lnTo>
                  <a:pt x="2294900" y="31146"/>
                </a:lnTo>
                <a:lnTo>
                  <a:pt x="2292042" y="56578"/>
                </a:lnTo>
                <a:lnTo>
                  <a:pt x="2287803" y="73725"/>
                </a:lnTo>
                <a:lnTo>
                  <a:pt x="2282613" y="80012"/>
                </a:lnTo>
                <a:lnTo>
                  <a:pt x="1143904" y="80010"/>
                </a:lnTo>
                <a:lnTo>
                  <a:pt x="1138713" y="86297"/>
                </a:lnTo>
                <a:lnTo>
                  <a:pt x="1134474" y="103444"/>
                </a:lnTo>
                <a:lnTo>
                  <a:pt x="1131616" y="128876"/>
                </a:lnTo>
                <a:lnTo>
                  <a:pt x="1130569" y="160020"/>
                </a:lnTo>
                <a:lnTo>
                  <a:pt x="1129520" y="128876"/>
                </a:lnTo>
                <a:lnTo>
                  <a:pt x="1126662" y="103444"/>
                </a:lnTo>
                <a:lnTo>
                  <a:pt x="1122423" y="86297"/>
                </a:lnTo>
                <a:lnTo>
                  <a:pt x="1117233" y="80010"/>
                </a:lnTo>
                <a:lnTo>
                  <a:pt x="13335" y="80010"/>
                </a:lnTo>
                <a:lnTo>
                  <a:pt x="8144" y="73722"/>
                </a:lnTo>
                <a:lnTo>
                  <a:pt x="3905" y="56575"/>
                </a:lnTo>
                <a:lnTo>
                  <a:pt x="1047" y="31143"/>
                </a:lnTo>
                <a:lnTo>
                  <a:pt x="0" y="0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050" dirty="0">
              <a:latin typeface="Corbel" panose="020B0503020204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" name="object 15">
            <a:extLst>
              <a:ext uri="{FF2B5EF4-FFF2-40B4-BE49-F238E27FC236}">
                <a16:creationId xmlns:a16="http://schemas.microsoft.com/office/drawing/2014/main" id="{2DE2273C-485B-9A39-9393-E467CD494412}"/>
              </a:ext>
            </a:extLst>
          </p:cNvPr>
          <p:cNvSpPr txBox="1"/>
          <p:nvPr/>
        </p:nvSpPr>
        <p:spPr>
          <a:xfrm>
            <a:off x="879365" y="4271418"/>
            <a:ext cx="4051864" cy="225383"/>
          </a:xfrm>
          <a:prstGeom prst="rect">
            <a:avLst/>
          </a:prstGeom>
        </p:spPr>
        <p:txBody>
          <a:bodyPr vert="horz" wrap="square" lIns="0" tIns="20003" rIns="0" bIns="0" rtlCol="0">
            <a:spAutoFit/>
          </a:bodyPr>
          <a:lstStyle/>
          <a:p>
            <a:pPr marL="9525" marR="3810">
              <a:lnSpc>
                <a:spcPts val="1583"/>
              </a:lnSpc>
              <a:spcBef>
                <a:spcPts val="158"/>
              </a:spcBef>
              <a:tabLst>
                <a:tab pos="1689259" algn="l"/>
                <a:tab pos="2656046" algn="l"/>
              </a:tabLst>
            </a:pPr>
            <a:r>
              <a:rPr lang="en-US" sz="1350" spc="-11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     </a:t>
            </a:r>
            <a:r>
              <a:rPr sz="1350" spc="-11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context</a:t>
            </a:r>
            <a:r>
              <a:rPr sz="1350" spc="8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 </a:t>
            </a:r>
            <a:r>
              <a:rPr sz="1350" spc="-8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words</a:t>
            </a:r>
            <a:r>
              <a:rPr lang="en-US" sz="1350" spc="-8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 </a:t>
            </a:r>
            <a:r>
              <a:rPr lang="en-US" sz="1350" spc="-4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in</a:t>
            </a:r>
            <a:r>
              <a:rPr lang="en-US" sz="1350" spc="8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 </a:t>
            </a:r>
            <a:r>
              <a:rPr lang="en-US" sz="1350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window</a:t>
            </a:r>
            <a:r>
              <a:rPr lang="en-US" sz="1350" spc="4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 </a:t>
            </a:r>
            <a:r>
              <a:rPr lang="en-US" sz="1350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of</a:t>
            </a:r>
            <a:r>
              <a:rPr lang="en-US" sz="1350" spc="4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 </a:t>
            </a:r>
            <a:r>
              <a:rPr lang="en-US" sz="1350" spc="-11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size</a:t>
            </a:r>
            <a:r>
              <a:rPr lang="en-US" sz="1350" spc="11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 4</a:t>
            </a:r>
            <a:r>
              <a:rPr lang="en-US" sz="1350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 </a:t>
            </a:r>
            <a:r>
              <a:rPr sz="1350" spc="-8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	</a:t>
            </a:r>
            <a:r>
              <a:rPr lang="en-US" sz="1350" spc="-8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    </a:t>
            </a:r>
            <a:r>
              <a:rPr sz="2025" spc="11" baseline="1543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 </a:t>
            </a:r>
            <a:r>
              <a:rPr lang="en-US" sz="2025" spc="11" baseline="1543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    target </a:t>
            </a:r>
            <a:r>
              <a:rPr lang="en-US" sz="2025" spc="-17" baseline="1543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word</a:t>
            </a:r>
          </a:p>
        </p:txBody>
      </p:sp>
      <p:sp>
        <p:nvSpPr>
          <p:cNvPr id="25" name="object 11">
            <a:extLst>
              <a:ext uri="{FF2B5EF4-FFF2-40B4-BE49-F238E27FC236}">
                <a16:creationId xmlns:a16="http://schemas.microsoft.com/office/drawing/2014/main" id="{C09F9E0F-C2D1-C0DD-F812-00ACC961BB71}"/>
              </a:ext>
            </a:extLst>
          </p:cNvPr>
          <p:cNvSpPr txBox="1"/>
          <p:nvPr/>
        </p:nvSpPr>
        <p:spPr>
          <a:xfrm>
            <a:off x="434837" y="3814653"/>
            <a:ext cx="600590" cy="252473"/>
          </a:xfrm>
          <a:prstGeom prst="rect">
            <a:avLst/>
          </a:prstGeom>
          <a:solidFill>
            <a:srgbClr val="FFACF8"/>
          </a:solidFill>
        </p:spPr>
        <p:txBody>
          <a:bodyPr vert="horz" wrap="square" lIns="0" tIns="21431" rIns="0" bIns="0" rtlCol="0">
            <a:spAutoFit/>
          </a:bodyPr>
          <a:lstStyle/>
          <a:p>
            <a:pPr marL="68104" algn="ctr">
              <a:spcBef>
                <a:spcPts val="169"/>
              </a:spcBef>
            </a:pPr>
            <a:r>
              <a:rPr lang="en-US" sz="1500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and</a:t>
            </a:r>
            <a:endParaRPr sz="1500" dirty="0">
              <a:latin typeface="Corbel" panose="020B0503020204020204" pitchFamily="34" charset="0"/>
              <a:ea typeface="Tahoma" panose="020B0604030504040204" pitchFamily="34" charset="0"/>
              <a:cs typeface="Calibri"/>
            </a:endParaRPr>
          </a:p>
        </p:txBody>
      </p:sp>
      <p:cxnSp>
        <p:nvCxnSpPr>
          <p:cNvPr id="30" name="Curved Connector 29">
            <a:extLst>
              <a:ext uri="{FF2B5EF4-FFF2-40B4-BE49-F238E27FC236}">
                <a16:creationId xmlns:a16="http://schemas.microsoft.com/office/drawing/2014/main" id="{16313D0C-95E2-3293-224A-37F4A4E723A4}"/>
              </a:ext>
            </a:extLst>
          </p:cNvPr>
          <p:cNvCxnSpPr>
            <a:cxnSpLocks/>
            <a:stCxn id="6" idx="2"/>
            <a:endCxn id="25" idx="0"/>
          </p:cNvCxnSpPr>
          <p:nvPr/>
        </p:nvCxnSpPr>
        <p:spPr>
          <a:xfrm rot="16200000" flipH="1">
            <a:off x="423484" y="3503005"/>
            <a:ext cx="615132" cy="8164"/>
          </a:xfrm>
          <a:prstGeom prst="curvedConnector3">
            <a:avLst>
              <a:gd name="adj1" fmla="val 50000"/>
            </a:avLst>
          </a:prstGeom>
          <a:ln w="19050">
            <a:solidFill>
              <a:schemeClr val="tx1"/>
            </a:solidFill>
            <a:prstDash val="sysDot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BCFE6DAB-9202-549C-73F6-6DE1646EF7EB}"/>
              </a:ext>
            </a:extLst>
          </p:cNvPr>
          <p:cNvSpPr/>
          <p:nvPr/>
        </p:nvSpPr>
        <p:spPr>
          <a:xfrm>
            <a:off x="426673" y="2989971"/>
            <a:ext cx="600590" cy="209550"/>
          </a:xfrm>
          <a:prstGeom prst="rect">
            <a:avLst/>
          </a:prstGeom>
          <a:solidFill>
            <a:srgbClr val="92D050"/>
          </a:solidFill>
          <a:ln>
            <a:solidFill>
              <a:schemeClr val="accent3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u="none" dirty="0">
                <a:solidFill>
                  <a:schemeClr val="tx1"/>
                </a:solidFill>
                <a:latin typeface="Corbel" panose="020B0503020204020204" pitchFamily="34" charset="0"/>
              </a:rPr>
              <a:t>O O O 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8FD71FEB-93A6-8E93-27D4-928DA141B161}"/>
              </a:ext>
            </a:extLst>
          </p:cNvPr>
          <p:cNvSpPr/>
          <p:nvPr/>
        </p:nvSpPr>
        <p:spPr>
          <a:xfrm>
            <a:off x="1255926" y="2989971"/>
            <a:ext cx="600590" cy="209550"/>
          </a:xfrm>
          <a:prstGeom prst="rect">
            <a:avLst/>
          </a:prstGeom>
          <a:solidFill>
            <a:srgbClr val="92D050"/>
          </a:solidFill>
          <a:ln>
            <a:solidFill>
              <a:schemeClr val="accent3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u="none" dirty="0">
                <a:solidFill>
                  <a:schemeClr val="tx1"/>
                </a:solidFill>
                <a:latin typeface="Corbel" panose="020B0503020204020204" pitchFamily="34" charset="0"/>
              </a:rPr>
              <a:t>O O O 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BA299DBB-0099-4CFB-63FE-4C76F28A396F}"/>
              </a:ext>
            </a:extLst>
          </p:cNvPr>
          <p:cNvSpPr/>
          <p:nvPr/>
        </p:nvSpPr>
        <p:spPr>
          <a:xfrm>
            <a:off x="2179664" y="2989971"/>
            <a:ext cx="600590" cy="209550"/>
          </a:xfrm>
          <a:prstGeom prst="rect">
            <a:avLst/>
          </a:prstGeom>
          <a:solidFill>
            <a:srgbClr val="92D050"/>
          </a:solidFill>
          <a:ln>
            <a:solidFill>
              <a:schemeClr val="accent3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u="none" dirty="0">
                <a:solidFill>
                  <a:schemeClr val="tx1"/>
                </a:solidFill>
                <a:latin typeface="Corbel" panose="020B0503020204020204" pitchFamily="34" charset="0"/>
              </a:rPr>
              <a:t>O O O 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0FD31799-7CFF-55E3-1963-3D0A81F47571}"/>
              </a:ext>
            </a:extLst>
          </p:cNvPr>
          <p:cNvSpPr/>
          <p:nvPr/>
        </p:nvSpPr>
        <p:spPr>
          <a:xfrm>
            <a:off x="3148316" y="2989971"/>
            <a:ext cx="600590" cy="209550"/>
          </a:xfrm>
          <a:prstGeom prst="rect">
            <a:avLst/>
          </a:prstGeom>
          <a:solidFill>
            <a:srgbClr val="92D050"/>
          </a:solidFill>
          <a:ln>
            <a:solidFill>
              <a:schemeClr val="accent3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u="none" dirty="0">
                <a:solidFill>
                  <a:schemeClr val="tx1"/>
                </a:solidFill>
                <a:latin typeface="Corbel" panose="020B0503020204020204" pitchFamily="34" charset="0"/>
              </a:rPr>
              <a:t>O O O </a:t>
            </a:r>
          </a:p>
        </p:txBody>
      </p:sp>
      <p:cxnSp>
        <p:nvCxnSpPr>
          <p:cNvPr id="43" name="Curved Connector 42">
            <a:extLst>
              <a:ext uri="{FF2B5EF4-FFF2-40B4-BE49-F238E27FC236}">
                <a16:creationId xmlns:a16="http://schemas.microsoft.com/office/drawing/2014/main" id="{D86BE0FA-D40C-7998-38FE-E2C48499C47F}"/>
              </a:ext>
            </a:extLst>
          </p:cNvPr>
          <p:cNvCxnSpPr>
            <a:cxnSpLocks/>
            <a:stCxn id="32" idx="2"/>
            <a:endCxn id="14" idx="0"/>
          </p:cNvCxnSpPr>
          <p:nvPr/>
        </p:nvCxnSpPr>
        <p:spPr>
          <a:xfrm rot="16200000" flipH="1">
            <a:off x="1252737" y="3503005"/>
            <a:ext cx="615132" cy="8164"/>
          </a:xfrm>
          <a:prstGeom prst="curvedConnector3">
            <a:avLst>
              <a:gd name="adj1" fmla="val 50000"/>
            </a:avLst>
          </a:prstGeom>
          <a:ln w="19050">
            <a:solidFill>
              <a:schemeClr val="tx1"/>
            </a:solidFill>
            <a:prstDash val="sysDot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urved Connector 45">
            <a:extLst>
              <a:ext uri="{FF2B5EF4-FFF2-40B4-BE49-F238E27FC236}">
                <a16:creationId xmlns:a16="http://schemas.microsoft.com/office/drawing/2014/main" id="{B25F9EC5-5070-0DF1-2A7A-EA299707961F}"/>
              </a:ext>
            </a:extLst>
          </p:cNvPr>
          <p:cNvCxnSpPr>
            <a:cxnSpLocks/>
            <a:stCxn id="33" idx="2"/>
            <a:endCxn id="13" idx="0"/>
          </p:cNvCxnSpPr>
          <p:nvPr/>
        </p:nvCxnSpPr>
        <p:spPr>
          <a:xfrm rot="16200000" flipH="1">
            <a:off x="2173388" y="3506091"/>
            <a:ext cx="621307" cy="8165"/>
          </a:xfrm>
          <a:prstGeom prst="curvedConnector3">
            <a:avLst>
              <a:gd name="adj1" fmla="val 50000"/>
            </a:avLst>
          </a:prstGeom>
          <a:ln w="19050">
            <a:solidFill>
              <a:schemeClr val="tx1"/>
            </a:solidFill>
            <a:prstDash val="sysDot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Curved Connector 48">
            <a:extLst>
              <a:ext uri="{FF2B5EF4-FFF2-40B4-BE49-F238E27FC236}">
                <a16:creationId xmlns:a16="http://schemas.microsoft.com/office/drawing/2014/main" id="{B2F0459F-4B3A-34BE-8CA7-E3D0DB14A5DB}"/>
              </a:ext>
            </a:extLst>
          </p:cNvPr>
          <p:cNvCxnSpPr>
            <a:cxnSpLocks/>
            <a:stCxn id="34" idx="2"/>
            <a:endCxn id="12" idx="0"/>
          </p:cNvCxnSpPr>
          <p:nvPr/>
        </p:nvCxnSpPr>
        <p:spPr>
          <a:xfrm rot="5400000">
            <a:off x="3133598" y="3514386"/>
            <a:ext cx="629878" cy="148"/>
          </a:xfrm>
          <a:prstGeom prst="curvedConnector3">
            <a:avLst>
              <a:gd name="adj1" fmla="val 50000"/>
            </a:avLst>
          </a:prstGeom>
          <a:ln w="19050">
            <a:solidFill>
              <a:schemeClr val="tx1"/>
            </a:solidFill>
            <a:prstDash val="sysDot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object 16">
            <a:extLst>
              <a:ext uri="{FF2B5EF4-FFF2-40B4-BE49-F238E27FC236}">
                <a16:creationId xmlns:a16="http://schemas.microsoft.com/office/drawing/2014/main" id="{DB904DCC-7877-B92D-E214-690AD2BE5492}"/>
              </a:ext>
            </a:extLst>
          </p:cNvPr>
          <p:cNvSpPr/>
          <p:nvPr/>
        </p:nvSpPr>
        <p:spPr>
          <a:xfrm>
            <a:off x="4003682" y="4212303"/>
            <a:ext cx="600075" cy="91445"/>
          </a:xfrm>
          <a:custGeom>
            <a:avLst/>
            <a:gdLst/>
            <a:ahLst/>
            <a:cxnLst/>
            <a:rect l="l" t="t" r="r" b="b"/>
            <a:pathLst>
              <a:path w="800100" h="152400">
                <a:moveTo>
                  <a:pt x="800105" y="0"/>
                </a:moveTo>
                <a:lnTo>
                  <a:pt x="799106" y="29660"/>
                </a:lnTo>
                <a:lnTo>
                  <a:pt x="796385" y="53881"/>
                </a:lnTo>
                <a:lnTo>
                  <a:pt x="792348" y="70211"/>
                </a:lnTo>
                <a:lnTo>
                  <a:pt x="787405" y="76200"/>
                </a:lnTo>
                <a:lnTo>
                  <a:pt x="406686" y="76200"/>
                </a:lnTo>
                <a:lnTo>
                  <a:pt x="401743" y="82188"/>
                </a:lnTo>
                <a:lnTo>
                  <a:pt x="397706" y="98518"/>
                </a:lnTo>
                <a:lnTo>
                  <a:pt x="394985" y="122739"/>
                </a:lnTo>
                <a:lnTo>
                  <a:pt x="393987" y="152400"/>
                </a:lnTo>
                <a:lnTo>
                  <a:pt x="392988" y="122739"/>
                </a:lnTo>
                <a:lnTo>
                  <a:pt x="390267" y="98518"/>
                </a:lnTo>
                <a:lnTo>
                  <a:pt x="386230" y="82188"/>
                </a:lnTo>
                <a:lnTo>
                  <a:pt x="381287" y="76200"/>
                </a:lnTo>
                <a:lnTo>
                  <a:pt x="12699" y="76200"/>
                </a:lnTo>
                <a:lnTo>
                  <a:pt x="7756" y="70211"/>
                </a:lnTo>
                <a:lnTo>
                  <a:pt x="3719" y="53881"/>
                </a:lnTo>
                <a:lnTo>
                  <a:pt x="998" y="29660"/>
                </a:lnTo>
                <a:lnTo>
                  <a:pt x="0" y="0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050" dirty="0">
              <a:latin typeface="Corbel" panose="020B0503020204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474F229B-AD1F-E55F-8C66-A51DC513C3C8}"/>
              </a:ext>
            </a:extLst>
          </p:cNvPr>
          <p:cNvSpPr txBox="1"/>
          <p:nvPr/>
        </p:nvSpPr>
        <p:spPr>
          <a:xfrm>
            <a:off x="1176018" y="3438418"/>
            <a:ext cx="1713375" cy="2154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1400" spc="-11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lookup </a:t>
            </a:r>
            <a:r>
              <a:rPr lang="en-US" dirty="0"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embeddings</a:t>
            </a:r>
          </a:p>
        </p:txBody>
      </p:sp>
      <p:sp>
        <p:nvSpPr>
          <p:cNvPr id="60" name="Right Arrow 59">
            <a:extLst>
              <a:ext uri="{FF2B5EF4-FFF2-40B4-BE49-F238E27FC236}">
                <a16:creationId xmlns:a16="http://schemas.microsoft.com/office/drawing/2014/main" id="{F3132093-67ED-486D-35D6-A3795B77EF12}"/>
              </a:ext>
            </a:extLst>
          </p:cNvPr>
          <p:cNvSpPr/>
          <p:nvPr/>
        </p:nvSpPr>
        <p:spPr>
          <a:xfrm>
            <a:off x="2581733" y="799631"/>
            <a:ext cx="553302" cy="197505"/>
          </a:xfrm>
          <a:prstGeom prst="rightArrow">
            <a:avLst>
              <a:gd name="adj1" fmla="val 50000"/>
              <a:gd name="adj2" fmla="val 66297"/>
            </a:avLst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orbel" panose="020B050302020402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7FF3CC98-4DE9-5BFD-5F29-02C65AC04523}"/>
              </a:ext>
            </a:extLst>
          </p:cNvPr>
          <p:cNvSpPr txBox="1"/>
          <p:nvPr/>
        </p:nvSpPr>
        <p:spPr>
          <a:xfrm>
            <a:off x="879365" y="4904643"/>
            <a:ext cx="732147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[Sun and </a:t>
            </a:r>
            <a:r>
              <a:rPr lang="en-US" sz="1050" dirty="0" err="1"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Iyyer</a:t>
            </a:r>
            <a:r>
              <a:rPr lang="en-US" sz="1050" dirty="0"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2021]</a:t>
            </a:r>
          </a:p>
        </p:txBody>
      </p:sp>
      <p:sp>
        <p:nvSpPr>
          <p:cNvPr id="64" name="Rounded Rectangle 63">
            <a:extLst>
              <a:ext uri="{FF2B5EF4-FFF2-40B4-BE49-F238E27FC236}">
                <a16:creationId xmlns:a16="http://schemas.microsoft.com/office/drawing/2014/main" id="{4FD9FFFE-6CE3-0E8D-E77C-68590822B9EF}"/>
              </a:ext>
            </a:extLst>
          </p:cNvPr>
          <p:cNvSpPr/>
          <p:nvPr/>
        </p:nvSpPr>
        <p:spPr>
          <a:xfrm>
            <a:off x="1313074" y="1514182"/>
            <a:ext cx="1491788" cy="1023490"/>
          </a:xfrm>
          <a:prstGeom prst="roundRect">
            <a:avLst>
              <a:gd name="adj" fmla="val 10598"/>
            </a:avLst>
          </a:prstGeom>
          <a:solidFill>
            <a:srgbClr val="FFF2D4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orbel" panose="020B0503020204020204" pitchFamily="34" charset="0"/>
            </a:endParaRPr>
          </a:p>
          <a:p>
            <a:pPr algn="ctr"/>
            <a:endParaRPr lang="en-US" dirty="0">
              <a:latin typeface="Corbel" panose="020B0503020204020204" pitchFamily="34" charset="0"/>
            </a:endParaRPr>
          </a:p>
          <a:p>
            <a:pPr algn="ctr"/>
            <a:endParaRPr lang="en-US" dirty="0">
              <a:latin typeface="Corbel" panose="020B0503020204020204" pitchFamily="34" charset="0"/>
            </a:endParaRPr>
          </a:p>
          <a:p>
            <a:pPr algn="ctr"/>
            <a:endParaRPr lang="en-US" dirty="0">
              <a:latin typeface="Corbel" panose="020B0503020204020204" pitchFamily="34" charset="0"/>
            </a:endParaRPr>
          </a:p>
          <a:p>
            <a:pPr algn="r"/>
            <a:r>
              <a:rPr lang="en-US" sz="1100" dirty="0">
                <a:solidFill>
                  <a:schemeClr val="tx1"/>
                </a:solidFill>
                <a:latin typeface="Corbel" panose="020B0503020204020204" pitchFamily="34" charset="0"/>
              </a:rPr>
              <a:t>  </a:t>
            </a:r>
            <a:r>
              <a:rPr lang="en-US" sz="1100" dirty="0" err="1">
                <a:solidFill>
                  <a:schemeClr val="tx1"/>
                </a:solidFill>
                <a:latin typeface="Corbel" panose="020B0503020204020204" pitchFamily="34" charset="0"/>
              </a:rPr>
              <a:t>xN</a:t>
            </a:r>
            <a:endParaRPr lang="en-US" sz="1100" dirty="0">
              <a:solidFill>
                <a:schemeClr val="tx1"/>
              </a:solidFill>
              <a:latin typeface="Corbel" panose="020B0503020204020204" pitchFamily="34" charset="0"/>
            </a:endParaRPr>
          </a:p>
        </p:txBody>
      </p:sp>
      <p:sp>
        <p:nvSpPr>
          <p:cNvPr id="65" name="Rounded Rectangle 64">
            <a:extLst>
              <a:ext uri="{FF2B5EF4-FFF2-40B4-BE49-F238E27FC236}">
                <a16:creationId xmlns:a16="http://schemas.microsoft.com/office/drawing/2014/main" id="{61856E08-3452-AEEB-F7E1-1D9A2354799C}"/>
              </a:ext>
            </a:extLst>
          </p:cNvPr>
          <p:cNvSpPr/>
          <p:nvPr/>
        </p:nvSpPr>
        <p:spPr>
          <a:xfrm>
            <a:off x="1564236" y="1878521"/>
            <a:ext cx="1002860" cy="464000"/>
          </a:xfrm>
          <a:prstGeom prst="roundRect">
            <a:avLst>
              <a:gd name="adj" fmla="val 10598"/>
            </a:avLst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  <a:latin typeface="Corbel" panose="020B0503020204020204" pitchFamily="34" charset="0"/>
              </a:rPr>
              <a:t>Feed-Forward layer</a:t>
            </a:r>
          </a:p>
        </p:txBody>
      </p:sp>
      <p:sp>
        <p:nvSpPr>
          <p:cNvPr id="69" name="Rounded Rectangle 68">
            <a:extLst>
              <a:ext uri="{FF2B5EF4-FFF2-40B4-BE49-F238E27FC236}">
                <a16:creationId xmlns:a16="http://schemas.microsoft.com/office/drawing/2014/main" id="{512766CB-BB70-D97F-26D0-7B7F43ABFD02}"/>
              </a:ext>
            </a:extLst>
          </p:cNvPr>
          <p:cNvSpPr/>
          <p:nvPr/>
        </p:nvSpPr>
        <p:spPr>
          <a:xfrm>
            <a:off x="303358" y="2864143"/>
            <a:ext cx="3511509" cy="453793"/>
          </a:xfrm>
          <a:prstGeom prst="roundRect">
            <a:avLst/>
          </a:prstGeom>
          <a:noFill/>
          <a:ln w="28575">
            <a:solidFill>
              <a:schemeClr val="bg2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orbel" panose="020B0503020204020204" pitchFamily="34" charset="0"/>
            </a:endParaRPr>
          </a:p>
        </p:txBody>
      </p:sp>
      <p:cxnSp>
        <p:nvCxnSpPr>
          <p:cNvPr id="70" name="Curved Connector 69">
            <a:extLst>
              <a:ext uri="{FF2B5EF4-FFF2-40B4-BE49-F238E27FC236}">
                <a16:creationId xmlns:a16="http://schemas.microsoft.com/office/drawing/2014/main" id="{4F7B31DA-2922-228E-B1E4-BA59EA8D2845}"/>
              </a:ext>
            </a:extLst>
          </p:cNvPr>
          <p:cNvCxnSpPr>
            <a:cxnSpLocks/>
            <a:stCxn id="65" idx="2"/>
            <a:endCxn id="69" idx="0"/>
          </p:cNvCxnSpPr>
          <p:nvPr/>
        </p:nvCxnSpPr>
        <p:spPr>
          <a:xfrm rot="5400000">
            <a:off x="1801579" y="2600056"/>
            <a:ext cx="521622" cy="6553"/>
          </a:xfrm>
          <a:prstGeom prst="curvedConnector3">
            <a:avLst>
              <a:gd name="adj1" fmla="val 50000"/>
            </a:avLst>
          </a:prstGeom>
          <a:ln w="19050">
            <a:solidFill>
              <a:schemeClr val="tx1"/>
            </a:solidFill>
            <a:prstDash val="solid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TextBox 72">
            <a:extLst>
              <a:ext uri="{FF2B5EF4-FFF2-40B4-BE49-F238E27FC236}">
                <a16:creationId xmlns:a16="http://schemas.microsoft.com/office/drawing/2014/main" id="{79E59518-A7F1-7F7C-6327-CD177F8411F3}"/>
              </a:ext>
            </a:extLst>
          </p:cNvPr>
          <p:cNvSpPr txBox="1"/>
          <p:nvPr/>
        </p:nvSpPr>
        <p:spPr>
          <a:xfrm>
            <a:off x="164719" y="2610712"/>
            <a:ext cx="1128501" cy="2154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1400" spc="-11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concatenate</a:t>
            </a:r>
            <a:endParaRPr lang="en-US" dirty="0">
              <a:latin typeface="Corbel" panose="020B0503020204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78" name="Elbow Connector 77">
            <a:extLst>
              <a:ext uri="{FF2B5EF4-FFF2-40B4-BE49-F238E27FC236}">
                <a16:creationId xmlns:a16="http://schemas.microsoft.com/office/drawing/2014/main" id="{3E80ADF0-5CF7-B31B-A29E-D2CA8D4A5C24}"/>
              </a:ext>
            </a:extLst>
          </p:cNvPr>
          <p:cNvCxnSpPr>
            <a:cxnSpLocks/>
            <a:stCxn id="64" idx="2"/>
            <a:endCxn id="67" idx="1"/>
          </p:cNvCxnSpPr>
          <p:nvPr/>
        </p:nvCxnSpPr>
        <p:spPr>
          <a:xfrm rot="5400000" flipH="1">
            <a:off x="1389299" y="1868004"/>
            <a:ext cx="839905" cy="499432"/>
          </a:xfrm>
          <a:prstGeom prst="bentConnector4">
            <a:avLst>
              <a:gd name="adj1" fmla="val 8749"/>
              <a:gd name="adj2" fmla="val 128097"/>
            </a:avLst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8CFB0D3C-50B7-A1D2-10A2-8A04CF81819B}"/>
              </a:ext>
            </a:extLst>
          </p:cNvPr>
          <p:cNvSpPr/>
          <p:nvPr/>
        </p:nvSpPr>
        <p:spPr>
          <a:xfrm>
            <a:off x="1689084" y="1192510"/>
            <a:ext cx="741888" cy="199064"/>
          </a:xfrm>
          <a:prstGeom prst="roundRect">
            <a:avLst>
              <a:gd name="adj" fmla="val 10598"/>
            </a:avLst>
          </a:prstGeom>
          <a:solidFill>
            <a:srgbClr val="CDEC8B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  <a:latin typeface="Corbel" panose="020B0503020204020204" pitchFamily="34" charset="0"/>
              </a:rPr>
              <a:t>Linear</a:t>
            </a: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475A3545-6C61-7B82-FE2C-C8D95DAA9CE7}"/>
              </a:ext>
            </a:extLst>
          </p:cNvPr>
          <p:cNvSpPr/>
          <p:nvPr/>
        </p:nvSpPr>
        <p:spPr>
          <a:xfrm>
            <a:off x="1689085" y="807421"/>
            <a:ext cx="741887" cy="207049"/>
          </a:xfrm>
          <a:prstGeom prst="roundRect">
            <a:avLst>
              <a:gd name="adj" fmla="val 10598"/>
            </a:avLst>
          </a:prstGeom>
          <a:solidFill>
            <a:srgbClr val="FACD9A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err="1">
                <a:solidFill>
                  <a:schemeClr val="tx1"/>
                </a:solidFill>
                <a:latin typeface="Corbel" panose="020B0503020204020204" pitchFamily="34" charset="0"/>
              </a:rPr>
              <a:t>Softmax</a:t>
            </a:r>
            <a:endParaRPr lang="en-US" sz="1200" dirty="0">
              <a:solidFill>
                <a:schemeClr val="tx1"/>
              </a:solidFill>
              <a:latin typeface="Corbel" panose="020B0503020204020204" pitchFamily="34" charset="0"/>
            </a:endParaRPr>
          </a:p>
        </p:txBody>
      </p:sp>
      <p:cxnSp>
        <p:nvCxnSpPr>
          <p:cNvPr id="17" name="Curved Connector 16">
            <a:extLst>
              <a:ext uri="{FF2B5EF4-FFF2-40B4-BE49-F238E27FC236}">
                <a16:creationId xmlns:a16="http://schemas.microsoft.com/office/drawing/2014/main" id="{DBEC7A3F-9B93-B52A-F6EF-EF0F37434140}"/>
              </a:ext>
            </a:extLst>
          </p:cNvPr>
          <p:cNvCxnSpPr>
            <a:cxnSpLocks/>
            <a:stCxn id="10" idx="2"/>
          </p:cNvCxnSpPr>
          <p:nvPr/>
        </p:nvCxnSpPr>
        <p:spPr>
          <a:xfrm rot="5400000">
            <a:off x="1814862" y="1633354"/>
            <a:ext cx="486947" cy="3387"/>
          </a:xfrm>
          <a:prstGeom prst="curvedConnector3">
            <a:avLst>
              <a:gd name="adj1" fmla="val 50000"/>
            </a:avLst>
          </a:prstGeom>
          <a:ln w="19050">
            <a:solidFill>
              <a:schemeClr val="tx1"/>
            </a:solidFill>
            <a:prstDash val="solid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urved Connector 20">
            <a:extLst>
              <a:ext uri="{FF2B5EF4-FFF2-40B4-BE49-F238E27FC236}">
                <a16:creationId xmlns:a16="http://schemas.microsoft.com/office/drawing/2014/main" id="{D4D0DE81-F90E-0981-5FCD-3C8929DF5F02}"/>
              </a:ext>
            </a:extLst>
          </p:cNvPr>
          <p:cNvCxnSpPr>
            <a:cxnSpLocks/>
            <a:stCxn id="15" idx="2"/>
            <a:endCxn id="10" idx="0"/>
          </p:cNvCxnSpPr>
          <p:nvPr/>
        </p:nvCxnSpPr>
        <p:spPr>
          <a:xfrm rot="5400000">
            <a:off x="1971009" y="1103490"/>
            <a:ext cx="178040" cy="1"/>
          </a:xfrm>
          <a:prstGeom prst="curvedConnector3">
            <a:avLst>
              <a:gd name="adj1" fmla="val 50000"/>
            </a:avLst>
          </a:prstGeom>
          <a:ln w="19050">
            <a:solidFill>
              <a:schemeClr val="tx1"/>
            </a:solidFill>
            <a:prstDash val="solid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" name="Group 23">
            <a:extLst>
              <a:ext uri="{FF2B5EF4-FFF2-40B4-BE49-F238E27FC236}">
                <a16:creationId xmlns:a16="http://schemas.microsoft.com/office/drawing/2014/main" id="{ECCF715B-5BC1-C49F-A9BF-2CEFBB7515EC}"/>
              </a:ext>
            </a:extLst>
          </p:cNvPr>
          <p:cNvGrpSpPr/>
          <p:nvPr/>
        </p:nvGrpSpPr>
        <p:grpSpPr>
          <a:xfrm>
            <a:off x="3136703" y="691033"/>
            <a:ext cx="1384431" cy="1016534"/>
            <a:chOff x="6053458" y="1801327"/>
            <a:chExt cx="1384431" cy="1016534"/>
          </a:xfrm>
        </p:grpSpPr>
        <p:pic>
          <p:nvPicPr>
            <p:cNvPr id="26" name="Picture 2" descr="Word frequency in titles of all articles with Frequency &gt;= 10 Figure 2... |  Download Scientific Diagram">
              <a:extLst>
                <a:ext uri="{FF2B5EF4-FFF2-40B4-BE49-F238E27FC236}">
                  <a16:creationId xmlns:a16="http://schemas.microsoft.com/office/drawing/2014/main" id="{FC6A6D5A-D566-4F32-D213-6945E4B706C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grayscl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4700"/>
                      </a14:imgEffect>
                      <a14:imgEffect>
                        <a14:saturation sat="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94" t="8585" r="65769" b="30524"/>
            <a:stretch/>
          </p:blipFill>
          <p:spPr bwMode="auto">
            <a:xfrm rot="5400000">
              <a:off x="6500656" y="1979281"/>
              <a:ext cx="772768" cy="7465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62160E23-6DB3-378A-4B4D-C2F8F23F4333}"/>
                </a:ext>
              </a:extLst>
            </p:cNvPr>
            <p:cNvSpPr txBox="1"/>
            <p:nvPr/>
          </p:nvSpPr>
          <p:spPr>
            <a:xfrm>
              <a:off x="6053458" y="1934927"/>
              <a:ext cx="512696" cy="88293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en-US" sz="700" dirty="0">
                  <a:latin typeface="Consolas" panose="020B0609020204030204" pitchFamily="49" charset="0"/>
                  <a:ea typeface="Tahoma" panose="020B0604030504040204" pitchFamily="34" charset="0"/>
                  <a:cs typeface="Consolas" panose="020B0609020204030204" pitchFamily="49" charset="0"/>
                </a:rPr>
                <a:t>mat</a:t>
              </a:r>
            </a:p>
            <a:p>
              <a:pPr algn="r">
                <a:lnSpc>
                  <a:spcPct val="150000"/>
                </a:lnSpc>
              </a:pPr>
              <a:r>
                <a:rPr lang="en-US" sz="700" dirty="0">
                  <a:latin typeface="Consolas" panose="020B0609020204030204" pitchFamily="49" charset="0"/>
                  <a:ea typeface="Tahoma" panose="020B0604030504040204" pitchFamily="34" charset="0"/>
                  <a:cs typeface="Consolas" panose="020B0609020204030204" pitchFamily="49" charset="0"/>
                </a:rPr>
                <a:t>table</a:t>
              </a:r>
            </a:p>
            <a:p>
              <a:pPr algn="r">
                <a:lnSpc>
                  <a:spcPct val="150000"/>
                </a:lnSpc>
              </a:pPr>
              <a:r>
                <a:rPr lang="en-US" sz="700" dirty="0">
                  <a:latin typeface="Consolas" panose="020B0609020204030204" pitchFamily="49" charset="0"/>
                  <a:ea typeface="Tahoma" panose="020B0604030504040204" pitchFamily="34" charset="0"/>
                  <a:cs typeface="Consolas" panose="020B0609020204030204" pitchFamily="49" charset="0"/>
                </a:rPr>
                <a:t>bed</a:t>
              </a:r>
            </a:p>
            <a:p>
              <a:pPr algn="r">
                <a:lnSpc>
                  <a:spcPct val="150000"/>
                </a:lnSpc>
              </a:pPr>
              <a:r>
                <a:rPr lang="en-US" sz="700" dirty="0">
                  <a:latin typeface="Consolas" panose="020B0609020204030204" pitchFamily="49" charset="0"/>
                  <a:ea typeface="Tahoma" panose="020B0604030504040204" pitchFamily="34" charset="0"/>
                  <a:cs typeface="Consolas" panose="020B0609020204030204" pitchFamily="49" charset="0"/>
                </a:rPr>
                <a:t>desk</a:t>
              </a:r>
            </a:p>
            <a:p>
              <a:pPr algn="r">
                <a:lnSpc>
                  <a:spcPct val="150000"/>
                </a:lnSpc>
              </a:pPr>
              <a:r>
                <a:rPr lang="en-US" sz="700" dirty="0">
                  <a:latin typeface="Consolas" panose="020B0609020204030204" pitchFamily="49" charset="0"/>
                  <a:ea typeface="Tahoma" panose="020B0604030504040204" pitchFamily="34" charset="0"/>
                  <a:cs typeface="Consolas" panose="020B0609020204030204" pitchFamily="49" charset="0"/>
                </a:rPr>
                <a:t>chair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E3F3F4CE-9EF4-6D23-D01A-874F63E0316A}"/>
                </a:ext>
              </a:extLst>
            </p:cNvPr>
            <p:cNvSpPr txBox="1"/>
            <p:nvPr/>
          </p:nvSpPr>
          <p:spPr>
            <a:xfrm>
              <a:off x="6579003" y="1801327"/>
              <a:ext cx="858886" cy="2462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000" dirty="0">
                  <a:latin typeface="Corbel" panose="020B0503020204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Prob</a:t>
              </a:r>
            </a:p>
          </p:txBody>
        </p:sp>
      </p:grpSp>
      <p:sp>
        <p:nvSpPr>
          <p:cNvPr id="67" name="Rounded Rectangle 66">
            <a:extLst>
              <a:ext uri="{FF2B5EF4-FFF2-40B4-BE49-F238E27FC236}">
                <a16:creationId xmlns:a16="http://schemas.microsoft.com/office/drawing/2014/main" id="{A3B4313B-689B-B44A-3998-68C3ECCE8D93}"/>
              </a:ext>
            </a:extLst>
          </p:cNvPr>
          <p:cNvSpPr/>
          <p:nvPr/>
        </p:nvSpPr>
        <p:spPr>
          <a:xfrm>
            <a:off x="1559536" y="1611658"/>
            <a:ext cx="1002860" cy="172217"/>
          </a:xfrm>
          <a:prstGeom prst="roundRect">
            <a:avLst>
              <a:gd name="adj" fmla="val 10598"/>
            </a:avLst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  <a:latin typeface="Corbel" panose="020B0503020204020204" pitchFamily="34" charset="0"/>
              </a:rPr>
              <a:t>Add &amp; Norm</a:t>
            </a:r>
          </a:p>
        </p:txBody>
      </p:sp>
      <p:pic>
        <p:nvPicPr>
          <p:cNvPr id="2" name="Picture 2" descr="residual block">
            <a:extLst>
              <a:ext uri="{FF2B5EF4-FFF2-40B4-BE49-F238E27FC236}">
                <a16:creationId xmlns:a16="http://schemas.microsoft.com/office/drawing/2014/main" id="{13E4918C-CA1A-25D3-49E2-6B1971005B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735"/>
          <a:stretch/>
        </p:blipFill>
        <p:spPr bwMode="auto">
          <a:xfrm>
            <a:off x="5727966" y="850796"/>
            <a:ext cx="2693127" cy="1517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DABCE563-7462-7AB0-AB6A-407030A04828}"/>
              </a:ext>
            </a:extLst>
          </p:cNvPr>
          <p:cNvSpPr txBox="1"/>
          <p:nvPr/>
        </p:nvSpPr>
        <p:spPr>
          <a:xfrm>
            <a:off x="4870783" y="2394606"/>
            <a:ext cx="430125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Uses residual connections (</a:t>
            </a:r>
            <a:r>
              <a:rPr lang="en-US" sz="1800" dirty="0"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  <a:hlinkClick r:id="rId6"/>
              </a:rPr>
              <a:t>He et al. 2016</a:t>
            </a:r>
            <a:r>
              <a:rPr lang="en-US" sz="1800" dirty="0"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 — “information highways” between layers. (we saw them in the earlier chapter)</a:t>
            </a:r>
          </a:p>
        </p:txBody>
      </p:sp>
    </p:spTree>
    <p:extLst>
      <p:ext uri="{BB962C8B-B14F-4D97-AF65-F5344CB8AC3E}">
        <p14:creationId xmlns:p14="http://schemas.microsoft.com/office/powerpoint/2010/main" val="206173611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BD19F1-6E3A-65B6-99D6-B17629CF8F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ject 8">
            <a:extLst>
              <a:ext uri="{FF2B5EF4-FFF2-40B4-BE49-F238E27FC236}">
                <a16:creationId xmlns:a16="http://schemas.microsoft.com/office/drawing/2014/main" id="{16F6E789-097E-1F41-91CE-9D3BD5D811A9}"/>
              </a:ext>
            </a:extLst>
          </p:cNvPr>
          <p:cNvSpPr txBox="1"/>
          <p:nvPr/>
        </p:nvSpPr>
        <p:spPr>
          <a:xfrm>
            <a:off x="3940820" y="3826544"/>
            <a:ext cx="725805" cy="253435"/>
          </a:xfrm>
          <a:prstGeom prst="rect">
            <a:avLst/>
          </a:prstGeom>
          <a:solidFill>
            <a:srgbClr val="E44949"/>
          </a:solidFill>
        </p:spPr>
        <p:txBody>
          <a:bodyPr vert="horz" wrap="square" lIns="0" tIns="22384" rIns="0" bIns="0" rtlCol="0">
            <a:spAutoFit/>
          </a:bodyPr>
          <a:lstStyle/>
          <a:p>
            <a:pPr marL="212884">
              <a:spcBef>
                <a:spcPts val="176"/>
              </a:spcBef>
            </a:pPr>
            <a:r>
              <a:rPr sz="1500" spc="-11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into</a:t>
            </a:r>
            <a:endParaRPr sz="1500" dirty="0">
              <a:latin typeface="Corbel" panose="020B0503020204020204" pitchFamily="34" charset="0"/>
              <a:ea typeface="Tahoma" panose="020B0604030504040204" pitchFamily="34" charset="0"/>
              <a:cs typeface="Calibri"/>
            </a:endParaRPr>
          </a:p>
        </p:txBody>
      </p:sp>
      <p:sp>
        <p:nvSpPr>
          <p:cNvPr id="12" name="object 9">
            <a:extLst>
              <a:ext uri="{FF2B5EF4-FFF2-40B4-BE49-F238E27FC236}">
                <a16:creationId xmlns:a16="http://schemas.microsoft.com/office/drawing/2014/main" id="{9B758872-3520-ABD9-B6FD-EAD1F02BBF81}"/>
              </a:ext>
            </a:extLst>
          </p:cNvPr>
          <p:cNvSpPr txBox="1"/>
          <p:nvPr/>
        </p:nvSpPr>
        <p:spPr>
          <a:xfrm>
            <a:off x="3082703" y="3829399"/>
            <a:ext cx="731520" cy="252473"/>
          </a:xfrm>
          <a:prstGeom prst="rect">
            <a:avLst/>
          </a:prstGeom>
          <a:solidFill>
            <a:srgbClr val="FFACF8"/>
          </a:solidFill>
        </p:spPr>
        <p:txBody>
          <a:bodyPr vert="horz" wrap="square" lIns="0" tIns="21431" rIns="0" bIns="0" rtlCol="0">
            <a:spAutoFit/>
          </a:bodyPr>
          <a:lstStyle/>
          <a:p>
            <a:pPr marL="68104">
              <a:spcBef>
                <a:spcPts val="169"/>
              </a:spcBef>
            </a:pPr>
            <a:r>
              <a:rPr sz="1500" spc="-4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turning</a:t>
            </a:r>
            <a:endParaRPr sz="1500" dirty="0">
              <a:latin typeface="Corbel" panose="020B0503020204020204" pitchFamily="34" charset="0"/>
              <a:ea typeface="Tahoma" panose="020B0604030504040204" pitchFamily="34" charset="0"/>
              <a:cs typeface="Calibri"/>
            </a:endParaRPr>
          </a:p>
        </p:txBody>
      </p:sp>
      <p:sp>
        <p:nvSpPr>
          <p:cNvPr id="13" name="object 10">
            <a:extLst>
              <a:ext uri="{FF2B5EF4-FFF2-40B4-BE49-F238E27FC236}">
                <a16:creationId xmlns:a16="http://schemas.microsoft.com/office/drawing/2014/main" id="{B5E408E0-DF59-01B2-3644-44EA6159C891}"/>
              </a:ext>
            </a:extLst>
          </p:cNvPr>
          <p:cNvSpPr txBox="1"/>
          <p:nvPr/>
        </p:nvSpPr>
        <p:spPr>
          <a:xfrm>
            <a:off x="2056641" y="3820828"/>
            <a:ext cx="862965" cy="252473"/>
          </a:xfrm>
          <a:prstGeom prst="rect">
            <a:avLst/>
          </a:prstGeom>
          <a:solidFill>
            <a:srgbClr val="FFACF8"/>
          </a:solidFill>
        </p:spPr>
        <p:txBody>
          <a:bodyPr vert="horz" wrap="square" lIns="0" tIns="21431" rIns="0" bIns="0" rtlCol="0">
            <a:spAutoFit/>
          </a:bodyPr>
          <a:lstStyle/>
          <a:p>
            <a:pPr marL="68104">
              <a:spcBef>
                <a:spcPts val="169"/>
              </a:spcBef>
            </a:pPr>
            <a:r>
              <a:rPr sz="1500" spc="-4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problems</a:t>
            </a:r>
            <a:endParaRPr sz="1500" dirty="0">
              <a:latin typeface="Corbel" panose="020B0503020204020204" pitchFamily="34" charset="0"/>
              <a:ea typeface="Tahoma" panose="020B0604030504040204" pitchFamily="34" charset="0"/>
              <a:cs typeface="Calibri"/>
            </a:endParaRPr>
          </a:p>
        </p:txBody>
      </p:sp>
      <p:sp>
        <p:nvSpPr>
          <p:cNvPr id="14" name="object 11">
            <a:extLst>
              <a:ext uri="{FF2B5EF4-FFF2-40B4-BE49-F238E27FC236}">
                <a16:creationId xmlns:a16="http://schemas.microsoft.com/office/drawing/2014/main" id="{093EEB34-7314-4389-99E6-16EC64887266}"/>
              </a:ext>
            </a:extLst>
          </p:cNvPr>
          <p:cNvSpPr txBox="1"/>
          <p:nvPr/>
        </p:nvSpPr>
        <p:spPr>
          <a:xfrm>
            <a:off x="1264090" y="3814653"/>
            <a:ext cx="600590" cy="252473"/>
          </a:xfrm>
          <a:prstGeom prst="rect">
            <a:avLst/>
          </a:prstGeom>
          <a:solidFill>
            <a:srgbClr val="FFACF8"/>
          </a:solidFill>
        </p:spPr>
        <p:txBody>
          <a:bodyPr vert="horz" wrap="square" lIns="0" tIns="21431" rIns="0" bIns="0" rtlCol="0">
            <a:spAutoFit/>
          </a:bodyPr>
          <a:lstStyle/>
          <a:p>
            <a:pPr marL="68104" algn="ctr">
              <a:spcBef>
                <a:spcPts val="169"/>
              </a:spcBef>
            </a:pPr>
            <a:r>
              <a:rPr lang="en-US" sz="1500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our</a:t>
            </a:r>
            <a:endParaRPr sz="1500" dirty="0">
              <a:latin typeface="Corbel" panose="020B0503020204020204" pitchFamily="34" charset="0"/>
              <a:ea typeface="Tahoma" panose="020B0604030504040204" pitchFamily="34" charset="0"/>
              <a:cs typeface="Calibri"/>
            </a:endParaRPr>
          </a:p>
        </p:txBody>
      </p:sp>
      <p:sp>
        <p:nvSpPr>
          <p:cNvPr id="16" name="object 13">
            <a:extLst>
              <a:ext uri="{FF2B5EF4-FFF2-40B4-BE49-F238E27FC236}">
                <a16:creationId xmlns:a16="http://schemas.microsoft.com/office/drawing/2014/main" id="{E6FC0478-CBED-6F81-514F-1F5087534F60}"/>
              </a:ext>
            </a:extLst>
          </p:cNvPr>
          <p:cNvSpPr/>
          <p:nvPr/>
        </p:nvSpPr>
        <p:spPr>
          <a:xfrm>
            <a:off x="580109" y="4200875"/>
            <a:ext cx="3223713" cy="91445"/>
          </a:xfrm>
          <a:custGeom>
            <a:avLst/>
            <a:gdLst/>
            <a:ahLst/>
            <a:cxnLst/>
            <a:rect l="l" t="t" r="r" b="b"/>
            <a:pathLst>
              <a:path w="2296160" h="160020">
                <a:moveTo>
                  <a:pt x="2295948" y="2"/>
                </a:moveTo>
                <a:lnTo>
                  <a:pt x="2294900" y="31146"/>
                </a:lnTo>
                <a:lnTo>
                  <a:pt x="2292042" y="56578"/>
                </a:lnTo>
                <a:lnTo>
                  <a:pt x="2287803" y="73725"/>
                </a:lnTo>
                <a:lnTo>
                  <a:pt x="2282613" y="80012"/>
                </a:lnTo>
                <a:lnTo>
                  <a:pt x="1143904" y="80010"/>
                </a:lnTo>
                <a:lnTo>
                  <a:pt x="1138713" y="86297"/>
                </a:lnTo>
                <a:lnTo>
                  <a:pt x="1134474" y="103444"/>
                </a:lnTo>
                <a:lnTo>
                  <a:pt x="1131616" y="128876"/>
                </a:lnTo>
                <a:lnTo>
                  <a:pt x="1130569" y="160020"/>
                </a:lnTo>
                <a:lnTo>
                  <a:pt x="1129520" y="128876"/>
                </a:lnTo>
                <a:lnTo>
                  <a:pt x="1126662" y="103444"/>
                </a:lnTo>
                <a:lnTo>
                  <a:pt x="1122423" y="86297"/>
                </a:lnTo>
                <a:lnTo>
                  <a:pt x="1117233" y="80010"/>
                </a:lnTo>
                <a:lnTo>
                  <a:pt x="13335" y="80010"/>
                </a:lnTo>
                <a:lnTo>
                  <a:pt x="8144" y="73722"/>
                </a:lnTo>
                <a:lnTo>
                  <a:pt x="3905" y="56575"/>
                </a:lnTo>
                <a:lnTo>
                  <a:pt x="1047" y="31143"/>
                </a:lnTo>
                <a:lnTo>
                  <a:pt x="0" y="0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050" dirty="0">
              <a:latin typeface="Corbel" panose="020B0503020204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" name="object 15">
            <a:extLst>
              <a:ext uri="{FF2B5EF4-FFF2-40B4-BE49-F238E27FC236}">
                <a16:creationId xmlns:a16="http://schemas.microsoft.com/office/drawing/2014/main" id="{43A40F2D-BF4B-9AEA-0193-D625B9EB61BD}"/>
              </a:ext>
            </a:extLst>
          </p:cNvPr>
          <p:cNvSpPr txBox="1"/>
          <p:nvPr/>
        </p:nvSpPr>
        <p:spPr>
          <a:xfrm>
            <a:off x="879365" y="4271418"/>
            <a:ext cx="4051864" cy="225383"/>
          </a:xfrm>
          <a:prstGeom prst="rect">
            <a:avLst/>
          </a:prstGeom>
        </p:spPr>
        <p:txBody>
          <a:bodyPr vert="horz" wrap="square" lIns="0" tIns="20003" rIns="0" bIns="0" rtlCol="0">
            <a:spAutoFit/>
          </a:bodyPr>
          <a:lstStyle/>
          <a:p>
            <a:pPr marL="9525" marR="3810">
              <a:lnSpc>
                <a:spcPts val="1583"/>
              </a:lnSpc>
              <a:spcBef>
                <a:spcPts val="158"/>
              </a:spcBef>
              <a:tabLst>
                <a:tab pos="1689259" algn="l"/>
                <a:tab pos="2656046" algn="l"/>
              </a:tabLst>
            </a:pPr>
            <a:r>
              <a:rPr lang="en-US" sz="1350" spc="-11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     </a:t>
            </a:r>
            <a:r>
              <a:rPr sz="1350" spc="-11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context</a:t>
            </a:r>
            <a:r>
              <a:rPr sz="1350" spc="8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 </a:t>
            </a:r>
            <a:r>
              <a:rPr sz="1350" spc="-8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words</a:t>
            </a:r>
            <a:r>
              <a:rPr lang="en-US" sz="1350" spc="-8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 </a:t>
            </a:r>
            <a:r>
              <a:rPr lang="en-US" sz="1350" spc="-4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in</a:t>
            </a:r>
            <a:r>
              <a:rPr lang="en-US" sz="1350" spc="8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 </a:t>
            </a:r>
            <a:r>
              <a:rPr lang="en-US" sz="1350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window</a:t>
            </a:r>
            <a:r>
              <a:rPr lang="en-US" sz="1350" spc="4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 </a:t>
            </a:r>
            <a:r>
              <a:rPr lang="en-US" sz="1350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of</a:t>
            </a:r>
            <a:r>
              <a:rPr lang="en-US" sz="1350" spc="4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 </a:t>
            </a:r>
            <a:r>
              <a:rPr lang="en-US" sz="1350" spc="-11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size</a:t>
            </a:r>
            <a:r>
              <a:rPr lang="en-US" sz="1350" spc="11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 4</a:t>
            </a:r>
            <a:r>
              <a:rPr lang="en-US" sz="1350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 </a:t>
            </a:r>
            <a:r>
              <a:rPr sz="1350" spc="-8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	</a:t>
            </a:r>
            <a:r>
              <a:rPr lang="en-US" sz="1350" spc="-8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    </a:t>
            </a:r>
            <a:r>
              <a:rPr sz="2025" spc="11" baseline="1543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 </a:t>
            </a:r>
            <a:r>
              <a:rPr lang="en-US" sz="2025" spc="11" baseline="1543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    target </a:t>
            </a:r>
            <a:r>
              <a:rPr lang="en-US" sz="2025" spc="-17" baseline="1543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word</a:t>
            </a:r>
          </a:p>
        </p:txBody>
      </p:sp>
      <p:sp>
        <p:nvSpPr>
          <p:cNvPr id="25" name="object 11">
            <a:extLst>
              <a:ext uri="{FF2B5EF4-FFF2-40B4-BE49-F238E27FC236}">
                <a16:creationId xmlns:a16="http://schemas.microsoft.com/office/drawing/2014/main" id="{763B9EDF-E407-8DF8-43A9-973D602109A6}"/>
              </a:ext>
            </a:extLst>
          </p:cNvPr>
          <p:cNvSpPr txBox="1"/>
          <p:nvPr/>
        </p:nvSpPr>
        <p:spPr>
          <a:xfrm>
            <a:off x="434837" y="3814653"/>
            <a:ext cx="600590" cy="252473"/>
          </a:xfrm>
          <a:prstGeom prst="rect">
            <a:avLst/>
          </a:prstGeom>
          <a:solidFill>
            <a:srgbClr val="FFACF8"/>
          </a:solidFill>
        </p:spPr>
        <p:txBody>
          <a:bodyPr vert="horz" wrap="square" lIns="0" tIns="21431" rIns="0" bIns="0" rtlCol="0">
            <a:spAutoFit/>
          </a:bodyPr>
          <a:lstStyle/>
          <a:p>
            <a:pPr marL="68104" algn="ctr">
              <a:spcBef>
                <a:spcPts val="169"/>
              </a:spcBef>
            </a:pPr>
            <a:r>
              <a:rPr lang="en-US" sz="1500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and</a:t>
            </a:r>
            <a:endParaRPr sz="1500" dirty="0">
              <a:latin typeface="Corbel" panose="020B0503020204020204" pitchFamily="34" charset="0"/>
              <a:ea typeface="Tahoma" panose="020B0604030504040204" pitchFamily="34" charset="0"/>
              <a:cs typeface="Calibri"/>
            </a:endParaRPr>
          </a:p>
        </p:txBody>
      </p:sp>
      <p:cxnSp>
        <p:nvCxnSpPr>
          <p:cNvPr id="30" name="Curved Connector 29">
            <a:extLst>
              <a:ext uri="{FF2B5EF4-FFF2-40B4-BE49-F238E27FC236}">
                <a16:creationId xmlns:a16="http://schemas.microsoft.com/office/drawing/2014/main" id="{421962EE-AE66-7F83-543A-CB6C6A5FCA61}"/>
              </a:ext>
            </a:extLst>
          </p:cNvPr>
          <p:cNvCxnSpPr>
            <a:cxnSpLocks/>
            <a:stCxn id="6" idx="2"/>
            <a:endCxn id="25" idx="0"/>
          </p:cNvCxnSpPr>
          <p:nvPr/>
        </p:nvCxnSpPr>
        <p:spPr>
          <a:xfrm rot="16200000" flipH="1">
            <a:off x="423484" y="3503005"/>
            <a:ext cx="615132" cy="8164"/>
          </a:xfrm>
          <a:prstGeom prst="curvedConnector3">
            <a:avLst>
              <a:gd name="adj1" fmla="val 50000"/>
            </a:avLst>
          </a:prstGeom>
          <a:ln w="19050">
            <a:solidFill>
              <a:schemeClr val="tx1"/>
            </a:solidFill>
            <a:prstDash val="sysDot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15037028-087E-0931-E91D-99D6E659152B}"/>
              </a:ext>
            </a:extLst>
          </p:cNvPr>
          <p:cNvSpPr/>
          <p:nvPr/>
        </p:nvSpPr>
        <p:spPr>
          <a:xfrm>
            <a:off x="426673" y="2989971"/>
            <a:ext cx="600590" cy="209550"/>
          </a:xfrm>
          <a:prstGeom prst="rect">
            <a:avLst/>
          </a:prstGeom>
          <a:solidFill>
            <a:srgbClr val="92D050"/>
          </a:solidFill>
          <a:ln>
            <a:solidFill>
              <a:schemeClr val="accent3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u="none" dirty="0">
                <a:solidFill>
                  <a:schemeClr val="tx1"/>
                </a:solidFill>
                <a:latin typeface="Corbel" panose="020B0503020204020204" pitchFamily="34" charset="0"/>
              </a:rPr>
              <a:t>O O O 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3CD93C2B-2EF1-AA78-FB52-8BE7BDA70E3C}"/>
              </a:ext>
            </a:extLst>
          </p:cNvPr>
          <p:cNvSpPr/>
          <p:nvPr/>
        </p:nvSpPr>
        <p:spPr>
          <a:xfrm>
            <a:off x="1255926" y="2989971"/>
            <a:ext cx="600590" cy="209550"/>
          </a:xfrm>
          <a:prstGeom prst="rect">
            <a:avLst/>
          </a:prstGeom>
          <a:solidFill>
            <a:srgbClr val="92D050"/>
          </a:solidFill>
          <a:ln>
            <a:solidFill>
              <a:schemeClr val="accent3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u="none" dirty="0">
                <a:solidFill>
                  <a:schemeClr val="tx1"/>
                </a:solidFill>
                <a:latin typeface="Corbel" panose="020B0503020204020204" pitchFamily="34" charset="0"/>
              </a:rPr>
              <a:t>O O O 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73BD6E64-5482-B0C3-3644-3A9C2E4AD6F5}"/>
              </a:ext>
            </a:extLst>
          </p:cNvPr>
          <p:cNvSpPr/>
          <p:nvPr/>
        </p:nvSpPr>
        <p:spPr>
          <a:xfrm>
            <a:off x="2179664" y="2989971"/>
            <a:ext cx="600590" cy="209550"/>
          </a:xfrm>
          <a:prstGeom prst="rect">
            <a:avLst/>
          </a:prstGeom>
          <a:solidFill>
            <a:srgbClr val="92D050"/>
          </a:solidFill>
          <a:ln>
            <a:solidFill>
              <a:schemeClr val="accent3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u="none" dirty="0">
                <a:solidFill>
                  <a:schemeClr val="tx1"/>
                </a:solidFill>
                <a:latin typeface="Corbel" panose="020B0503020204020204" pitchFamily="34" charset="0"/>
              </a:rPr>
              <a:t>O O O 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0FD90BD0-531B-99EE-7E72-2BB50AD4525F}"/>
              </a:ext>
            </a:extLst>
          </p:cNvPr>
          <p:cNvSpPr/>
          <p:nvPr/>
        </p:nvSpPr>
        <p:spPr>
          <a:xfrm>
            <a:off x="3148316" y="2989971"/>
            <a:ext cx="600590" cy="209550"/>
          </a:xfrm>
          <a:prstGeom prst="rect">
            <a:avLst/>
          </a:prstGeom>
          <a:solidFill>
            <a:srgbClr val="92D050"/>
          </a:solidFill>
          <a:ln>
            <a:solidFill>
              <a:schemeClr val="accent3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u="none" dirty="0">
                <a:solidFill>
                  <a:schemeClr val="tx1"/>
                </a:solidFill>
                <a:latin typeface="Corbel" panose="020B0503020204020204" pitchFamily="34" charset="0"/>
              </a:rPr>
              <a:t>O O O </a:t>
            </a:r>
          </a:p>
        </p:txBody>
      </p:sp>
      <p:cxnSp>
        <p:nvCxnSpPr>
          <p:cNvPr id="43" name="Curved Connector 42">
            <a:extLst>
              <a:ext uri="{FF2B5EF4-FFF2-40B4-BE49-F238E27FC236}">
                <a16:creationId xmlns:a16="http://schemas.microsoft.com/office/drawing/2014/main" id="{F3A132F6-C002-F3DF-6AEE-253778A99F30}"/>
              </a:ext>
            </a:extLst>
          </p:cNvPr>
          <p:cNvCxnSpPr>
            <a:cxnSpLocks/>
            <a:stCxn id="32" idx="2"/>
            <a:endCxn id="14" idx="0"/>
          </p:cNvCxnSpPr>
          <p:nvPr/>
        </p:nvCxnSpPr>
        <p:spPr>
          <a:xfrm rot="16200000" flipH="1">
            <a:off x="1252737" y="3503005"/>
            <a:ext cx="615132" cy="8164"/>
          </a:xfrm>
          <a:prstGeom prst="curvedConnector3">
            <a:avLst>
              <a:gd name="adj1" fmla="val 50000"/>
            </a:avLst>
          </a:prstGeom>
          <a:ln w="19050">
            <a:solidFill>
              <a:schemeClr val="tx1"/>
            </a:solidFill>
            <a:prstDash val="sysDot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urved Connector 45">
            <a:extLst>
              <a:ext uri="{FF2B5EF4-FFF2-40B4-BE49-F238E27FC236}">
                <a16:creationId xmlns:a16="http://schemas.microsoft.com/office/drawing/2014/main" id="{20F82C07-4D24-9205-2325-5A58CDED530F}"/>
              </a:ext>
            </a:extLst>
          </p:cNvPr>
          <p:cNvCxnSpPr>
            <a:cxnSpLocks/>
            <a:stCxn id="33" idx="2"/>
            <a:endCxn id="13" idx="0"/>
          </p:cNvCxnSpPr>
          <p:nvPr/>
        </p:nvCxnSpPr>
        <p:spPr>
          <a:xfrm rot="16200000" flipH="1">
            <a:off x="2173388" y="3506091"/>
            <a:ext cx="621307" cy="8165"/>
          </a:xfrm>
          <a:prstGeom prst="curvedConnector3">
            <a:avLst>
              <a:gd name="adj1" fmla="val 50000"/>
            </a:avLst>
          </a:prstGeom>
          <a:ln w="19050">
            <a:solidFill>
              <a:schemeClr val="tx1"/>
            </a:solidFill>
            <a:prstDash val="sysDot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Curved Connector 48">
            <a:extLst>
              <a:ext uri="{FF2B5EF4-FFF2-40B4-BE49-F238E27FC236}">
                <a16:creationId xmlns:a16="http://schemas.microsoft.com/office/drawing/2014/main" id="{50970C2D-8CB6-405D-187A-889793BBDDFB}"/>
              </a:ext>
            </a:extLst>
          </p:cNvPr>
          <p:cNvCxnSpPr>
            <a:cxnSpLocks/>
            <a:stCxn id="34" idx="2"/>
            <a:endCxn id="12" idx="0"/>
          </p:cNvCxnSpPr>
          <p:nvPr/>
        </p:nvCxnSpPr>
        <p:spPr>
          <a:xfrm rot="5400000">
            <a:off x="3133598" y="3514386"/>
            <a:ext cx="629878" cy="148"/>
          </a:xfrm>
          <a:prstGeom prst="curvedConnector3">
            <a:avLst>
              <a:gd name="adj1" fmla="val 50000"/>
            </a:avLst>
          </a:prstGeom>
          <a:ln w="19050">
            <a:solidFill>
              <a:schemeClr val="tx1"/>
            </a:solidFill>
            <a:prstDash val="sysDot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object 16">
            <a:extLst>
              <a:ext uri="{FF2B5EF4-FFF2-40B4-BE49-F238E27FC236}">
                <a16:creationId xmlns:a16="http://schemas.microsoft.com/office/drawing/2014/main" id="{FB790354-7568-4D5B-C972-3CAEB783A8E8}"/>
              </a:ext>
            </a:extLst>
          </p:cNvPr>
          <p:cNvSpPr/>
          <p:nvPr/>
        </p:nvSpPr>
        <p:spPr>
          <a:xfrm>
            <a:off x="4003682" y="4212303"/>
            <a:ext cx="600075" cy="91445"/>
          </a:xfrm>
          <a:custGeom>
            <a:avLst/>
            <a:gdLst/>
            <a:ahLst/>
            <a:cxnLst/>
            <a:rect l="l" t="t" r="r" b="b"/>
            <a:pathLst>
              <a:path w="800100" h="152400">
                <a:moveTo>
                  <a:pt x="800105" y="0"/>
                </a:moveTo>
                <a:lnTo>
                  <a:pt x="799106" y="29660"/>
                </a:lnTo>
                <a:lnTo>
                  <a:pt x="796385" y="53881"/>
                </a:lnTo>
                <a:lnTo>
                  <a:pt x="792348" y="70211"/>
                </a:lnTo>
                <a:lnTo>
                  <a:pt x="787405" y="76200"/>
                </a:lnTo>
                <a:lnTo>
                  <a:pt x="406686" y="76200"/>
                </a:lnTo>
                <a:lnTo>
                  <a:pt x="401743" y="82188"/>
                </a:lnTo>
                <a:lnTo>
                  <a:pt x="397706" y="98518"/>
                </a:lnTo>
                <a:lnTo>
                  <a:pt x="394985" y="122739"/>
                </a:lnTo>
                <a:lnTo>
                  <a:pt x="393987" y="152400"/>
                </a:lnTo>
                <a:lnTo>
                  <a:pt x="392988" y="122739"/>
                </a:lnTo>
                <a:lnTo>
                  <a:pt x="390267" y="98518"/>
                </a:lnTo>
                <a:lnTo>
                  <a:pt x="386230" y="82188"/>
                </a:lnTo>
                <a:lnTo>
                  <a:pt x="381287" y="76200"/>
                </a:lnTo>
                <a:lnTo>
                  <a:pt x="12699" y="76200"/>
                </a:lnTo>
                <a:lnTo>
                  <a:pt x="7756" y="70211"/>
                </a:lnTo>
                <a:lnTo>
                  <a:pt x="3719" y="53881"/>
                </a:lnTo>
                <a:lnTo>
                  <a:pt x="998" y="29660"/>
                </a:lnTo>
                <a:lnTo>
                  <a:pt x="0" y="0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050" dirty="0">
              <a:latin typeface="Corbel" panose="020B0503020204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05A81444-5214-0E67-2D55-0734D7F61A78}"/>
              </a:ext>
            </a:extLst>
          </p:cNvPr>
          <p:cNvSpPr txBox="1"/>
          <p:nvPr/>
        </p:nvSpPr>
        <p:spPr>
          <a:xfrm>
            <a:off x="1176018" y="3438418"/>
            <a:ext cx="1713375" cy="2154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1400" spc="-11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lookup </a:t>
            </a:r>
            <a:r>
              <a:rPr lang="en-US" dirty="0"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embeddings</a:t>
            </a:r>
          </a:p>
        </p:txBody>
      </p:sp>
      <p:sp>
        <p:nvSpPr>
          <p:cNvPr id="60" name="Right Arrow 59">
            <a:extLst>
              <a:ext uri="{FF2B5EF4-FFF2-40B4-BE49-F238E27FC236}">
                <a16:creationId xmlns:a16="http://schemas.microsoft.com/office/drawing/2014/main" id="{76204CE1-9FE5-8472-DE8C-D1FF7B33E074}"/>
              </a:ext>
            </a:extLst>
          </p:cNvPr>
          <p:cNvSpPr/>
          <p:nvPr/>
        </p:nvSpPr>
        <p:spPr>
          <a:xfrm>
            <a:off x="2581733" y="799631"/>
            <a:ext cx="553302" cy="197505"/>
          </a:xfrm>
          <a:prstGeom prst="rightArrow">
            <a:avLst>
              <a:gd name="adj1" fmla="val 50000"/>
              <a:gd name="adj2" fmla="val 66297"/>
            </a:avLst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orbel" panose="020B050302020402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A1A09143-0F0F-7BAC-839A-8F9AF2F10267}"/>
              </a:ext>
            </a:extLst>
          </p:cNvPr>
          <p:cNvSpPr txBox="1"/>
          <p:nvPr/>
        </p:nvSpPr>
        <p:spPr>
          <a:xfrm>
            <a:off x="879365" y="4904643"/>
            <a:ext cx="732147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[Sun and </a:t>
            </a:r>
            <a:r>
              <a:rPr lang="en-US" sz="1050" dirty="0" err="1"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Iyyer</a:t>
            </a:r>
            <a:r>
              <a:rPr lang="en-US" sz="1050" dirty="0"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2021]</a:t>
            </a:r>
          </a:p>
        </p:txBody>
      </p:sp>
      <p:sp>
        <p:nvSpPr>
          <p:cNvPr id="64" name="Rounded Rectangle 63">
            <a:extLst>
              <a:ext uri="{FF2B5EF4-FFF2-40B4-BE49-F238E27FC236}">
                <a16:creationId xmlns:a16="http://schemas.microsoft.com/office/drawing/2014/main" id="{B6123701-DC5E-E923-40EC-23F04EFBAD41}"/>
              </a:ext>
            </a:extLst>
          </p:cNvPr>
          <p:cNvSpPr/>
          <p:nvPr/>
        </p:nvSpPr>
        <p:spPr>
          <a:xfrm>
            <a:off x="1313074" y="1514182"/>
            <a:ext cx="1491788" cy="1023490"/>
          </a:xfrm>
          <a:prstGeom prst="roundRect">
            <a:avLst>
              <a:gd name="adj" fmla="val 10598"/>
            </a:avLst>
          </a:prstGeom>
          <a:solidFill>
            <a:srgbClr val="FFF2D4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orbel" panose="020B0503020204020204" pitchFamily="34" charset="0"/>
            </a:endParaRPr>
          </a:p>
          <a:p>
            <a:pPr algn="ctr"/>
            <a:endParaRPr lang="en-US" dirty="0">
              <a:latin typeface="Corbel" panose="020B0503020204020204" pitchFamily="34" charset="0"/>
            </a:endParaRPr>
          </a:p>
          <a:p>
            <a:pPr algn="ctr"/>
            <a:endParaRPr lang="en-US" dirty="0">
              <a:latin typeface="Corbel" panose="020B0503020204020204" pitchFamily="34" charset="0"/>
            </a:endParaRPr>
          </a:p>
          <a:p>
            <a:pPr algn="ctr"/>
            <a:endParaRPr lang="en-US" dirty="0">
              <a:latin typeface="Corbel" panose="020B0503020204020204" pitchFamily="34" charset="0"/>
            </a:endParaRPr>
          </a:p>
          <a:p>
            <a:pPr algn="r"/>
            <a:r>
              <a:rPr lang="en-US" sz="1100" dirty="0">
                <a:solidFill>
                  <a:schemeClr val="tx1"/>
                </a:solidFill>
                <a:latin typeface="Corbel" panose="020B0503020204020204" pitchFamily="34" charset="0"/>
              </a:rPr>
              <a:t>  </a:t>
            </a:r>
            <a:r>
              <a:rPr lang="en-US" sz="1100" dirty="0" err="1">
                <a:solidFill>
                  <a:schemeClr val="tx1"/>
                </a:solidFill>
                <a:latin typeface="Corbel" panose="020B0503020204020204" pitchFamily="34" charset="0"/>
              </a:rPr>
              <a:t>xN</a:t>
            </a:r>
            <a:endParaRPr lang="en-US" sz="1100" dirty="0">
              <a:solidFill>
                <a:schemeClr val="tx1"/>
              </a:solidFill>
              <a:latin typeface="Corbel" panose="020B0503020204020204" pitchFamily="34" charset="0"/>
            </a:endParaRPr>
          </a:p>
        </p:txBody>
      </p:sp>
      <p:sp>
        <p:nvSpPr>
          <p:cNvPr id="65" name="Rounded Rectangle 64">
            <a:extLst>
              <a:ext uri="{FF2B5EF4-FFF2-40B4-BE49-F238E27FC236}">
                <a16:creationId xmlns:a16="http://schemas.microsoft.com/office/drawing/2014/main" id="{2DE542C2-1D02-EAC9-B765-E1EF3D318FE3}"/>
              </a:ext>
            </a:extLst>
          </p:cNvPr>
          <p:cNvSpPr/>
          <p:nvPr/>
        </p:nvSpPr>
        <p:spPr>
          <a:xfrm>
            <a:off x="1564236" y="1878521"/>
            <a:ext cx="1002860" cy="464000"/>
          </a:xfrm>
          <a:prstGeom prst="roundRect">
            <a:avLst>
              <a:gd name="adj" fmla="val 10598"/>
            </a:avLst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  <a:latin typeface="Corbel" panose="020B0503020204020204" pitchFamily="34" charset="0"/>
              </a:rPr>
              <a:t>Feed-Forward layer</a:t>
            </a:r>
          </a:p>
        </p:txBody>
      </p:sp>
      <p:sp>
        <p:nvSpPr>
          <p:cNvPr id="69" name="Rounded Rectangle 68">
            <a:extLst>
              <a:ext uri="{FF2B5EF4-FFF2-40B4-BE49-F238E27FC236}">
                <a16:creationId xmlns:a16="http://schemas.microsoft.com/office/drawing/2014/main" id="{3D0235CA-8C35-FDAD-AF74-65A05D43A6FF}"/>
              </a:ext>
            </a:extLst>
          </p:cNvPr>
          <p:cNvSpPr/>
          <p:nvPr/>
        </p:nvSpPr>
        <p:spPr>
          <a:xfrm>
            <a:off x="303358" y="2864143"/>
            <a:ext cx="3511509" cy="453793"/>
          </a:xfrm>
          <a:prstGeom prst="roundRect">
            <a:avLst/>
          </a:prstGeom>
          <a:noFill/>
          <a:ln w="28575">
            <a:solidFill>
              <a:schemeClr val="bg2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orbel" panose="020B0503020204020204" pitchFamily="34" charset="0"/>
            </a:endParaRPr>
          </a:p>
        </p:txBody>
      </p:sp>
      <p:cxnSp>
        <p:nvCxnSpPr>
          <p:cNvPr id="70" name="Curved Connector 69">
            <a:extLst>
              <a:ext uri="{FF2B5EF4-FFF2-40B4-BE49-F238E27FC236}">
                <a16:creationId xmlns:a16="http://schemas.microsoft.com/office/drawing/2014/main" id="{1594D697-1F0A-0833-7285-DAC0EF5D7C6E}"/>
              </a:ext>
            </a:extLst>
          </p:cNvPr>
          <p:cNvCxnSpPr>
            <a:cxnSpLocks/>
            <a:stCxn id="65" idx="2"/>
            <a:endCxn id="69" idx="0"/>
          </p:cNvCxnSpPr>
          <p:nvPr/>
        </p:nvCxnSpPr>
        <p:spPr>
          <a:xfrm rot="5400000">
            <a:off x="1801579" y="2600056"/>
            <a:ext cx="521622" cy="6553"/>
          </a:xfrm>
          <a:prstGeom prst="curvedConnector3">
            <a:avLst>
              <a:gd name="adj1" fmla="val 50000"/>
            </a:avLst>
          </a:prstGeom>
          <a:ln w="19050">
            <a:solidFill>
              <a:schemeClr val="tx1"/>
            </a:solidFill>
            <a:prstDash val="solid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TextBox 72">
            <a:extLst>
              <a:ext uri="{FF2B5EF4-FFF2-40B4-BE49-F238E27FC236}">
                <a16:creationId xmlns:a16="http://schemas.microsoft.com/office/drawing/2014/main" id="{A9439832-E998-7886-3A48-363C0FA60DAC}"/>
              </a:ext>
            </a:extLst>
          </p:cNvPr>
          <p:cNvSpPr txBox="1"/>
          <p:nvPr/>
        </p:nvSpPr>
        <p:spPr>
          <a:xfrm>
            <a:off x="164719" y="2610712"/>
            <a:ext cx="1128501" cy="2154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1400" spc="-11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concatenate</a:t>
            </a:r>
            <a:endParaRPr lang="en-US" dirty="0">
              <a:latin typeface="Corbel" panose="020B0503020204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78" name="Elbow Connector 77">
            <a:extLst>
              <a:ext uri="{FF2B5EF4-FFF2-40B4-BE49-F238E27FC236}">
                <a16:creationId xmlns:a16="http://schemas.microsoft.com/office/drawing/2014/main" id="{F5A2B989-8686-C299-CF54-B2EF1A7180BF}"/>
              </a:ext>
            </a:extLst>
          </p:cNvPr>
          <p:cNvCxnSpPr>
            <a:cxnSpLocks/>
            <a:stCxn id="64" idx="2"/>
            <a:endCxn id="67" idx="1"/>
          </p:cNvCxnSpPr>
          <p:nvPr/>
        </p:nvCxnSpPr>
        <p:spPr>
          <a:xfrm rot="5400000" flipH="1">
            <a:off x="1389299" y="1868004"/>
            <a:ext cx="839905" cy="499432"/>
          </a:xfrm>
          <a:prstGeom prst="bentConnector4">
            <a:avLst>
              <a:gd name="adj1" fmla="val 8749"/>
              <a:gd name="adj2" fmla="val 128097"/>
            </a:avLst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7E33E8A3-E2E2-BF98-7017-A5BCE7B9851B}"/>
              </a:ext>
            </a:extLst>
          </p:cNvPr>
          <p:cNvSpPr/>
          <p:nvPr/>
        </p:nvSpPr>
        <p:spPr>
          <a:xfrm>
            <a:off x="1689084" y="1192510"/>
            <a:ext cx="741888" cy="199064"/>
          </a:xfrm>
          <a:prstGeom prst="roundRect">
            <a:avLst>
              <a:gd name="adj" fmla="val 10598"/>
            </a:avLst>
          </a:prstGeom>
          <a:solidFill>
            <a:srgbClr val="CDEC8B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  <a:latin typeface="Corbel" panose="020B0503020204020204" pitchFamily="34" charset="0"/>
              </a:rPr>
              <a:t>Linear</a:t>
            </a: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AC957427-7119-09EE-56BD-EC5B25548955}"/>
              </a:ext>
            </a:extLst>
          </p:cNvPr>
          <p:cNvSpPr/>
          <p:nvPr/>
        </p:nvSpPr>
        <p:spPr>
          <a:xfrm>
            <a:off x="1689085" y="807421"/>
            <a:ext cx="741887" cy="207049"/>
          </a:xfrm>
          <a:prstGeom prst="roundRect">
            <a:avLst>
              <a:gd name="adj" fmla="val 10598"/>
            </a:avLst>
          </a:prstGeom>
          <a:solidFill>
            <a:srgbClr val="FACD9A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err="1">
                <a:solidFill>
                  <a:schemeClr val="tx1"/>
                </a:solidFill>
                <a:latin typeface="Corbel" panose="020B0503020204020204" pitchFamily="34" charset="0"/>
              </a:rPr>
              <a:t>Softmax</a:t>
            </a:r>
            <a:endParaRPr lang="en-US" sz="1200" dirty="0">
              <a:solidFill>
                <a:schemeClr val="tx1"/>
              </a:solidFill>
              <a:latin typeface="Corbel" panose="020B0503020204020204" pitchFamily="34" charset="0"/>
            </a:endParaRPr>
          </a:p>
        </p:txBody>
      </p:sp>
      <p:cxnSp>
        <p:nvCxnSpPr>
          <p:cNvPr id="17" name="Curved Connector 16">
            <a:extLst>
              <a:ext uri="{FF2B5EF4-FFF2-40B4-BE49-F238E27FC236}">
                <a16:creationId xmlns:a16="http://schemas.microsoft.com/office/drawing/2014/main" id="{DA73B93A-2025-9A03-18E0-E798AB323319}"/>
              </a:ext>
            </a:extLst>
          </p:cNvPr>
          <p:cNvCxnSpPr>
            <a:cxnSpLocks/>
            <a:stCxn id="10" idx="2"/>
          </p:cNvCxnSpPr>
          <p:nvPr/>
        </p:nvCxnSpPr>
        <p:spPr>
          <a:xfrm rot="5400000">
            <a:off x="1814862" y="1633354"/>
            <a:ext cx="486947" cy="3387"/>
          </a:xfrm>
          <a:prstGeom prst="curvedConnector3">
            <a:avLst>
              <a:gd name="adj1" fmla="val 50000"/>
            </a:avLst>
          </a:prstGeom>
          <a:ln w="19050">
            <a:solidFill>
              <a:schemeClr val="tx1"/>
            </a:solidFill>
            <a:prstDash val="solid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urved Connector 20">
            <a:extLst>
              <a:ext uri="{FF2B5EF4-FFF2-40B4-BE49-F238E27FC236}">
                <a16:creationId xmlns:a16="http://schemas.microsoft.com/office/drawing/2014/main" id="{401BBD09-9DCC-4334-85A9-E35D23F86379}"/>
              </a:ext>
            </a:extLst>
          </p:cNvPr>
          <p:cNvCxnSpPr>
            <a:cxnSpLocks/>
            <a:stCxn id="15" idx="2"/>
            <a:endCxn id="10" idx="0"/>
          </p:cNvCxnSpPr>
          <p:nvPr/>
        </p:nvCxnSpPr>
        <p:spPr>
          <a:xfrm rot="5400000">
            <a:off x="1971009" y="1103490"/>
            <a:ext cx="178040" cy="1"/>
          </a:xfrm>
          <a:prstGeom prst="curvedConnector3">
            <a:avLst>
              <a:gd name="adj1" fmla="val 50000"/>
            </a:avLst>
          </a:prstGeom>
          <a:ln w="19050">
            <a:solidFill>
              <a:schemeClr val="tx1"/>
            </a:solidFill>
            <a:prstDash val="solid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" name="Group 23">
            <a:extLst>
              <a:ext uri="{FF2B5EF4-FFF2-40B4-BE49-F238E27FC236}">
                <a16:creationId xmlns:a16="http://schemas.microsoft.com/office/drawing/2014/main" id="{3AF5FECA-1BCE-FD51-7D97-E2EF13FF0941}"/>
              </a:ext>
            </a:extLst>
          </p:cNvPr>
          <p:cNvGrpSpPr/>
          <p:nvPr/>
        </p:nvGrpSpPr>
        <p:grpSpPr>
          <a:xfrm>
            <a:off x="3136703" y="691033"/>
            <a:ext cx="1384431" cy="1016534"/>
            <a:chOff x="6053458" y="1801327"/>
            <a:chExt cx="1384431" cy="1016534"/>
          </a:xfrm>
        </p:grpSpPr>
        <p:pic>
          <p:nvPicPr>
            <p:cNvPr id="26" name="Picture 2" descr="Word frequency in titles of all articles with Frequency &gt;= 10 Figure 2... |  Download Scientific Diagram">
              <a:extLst>
                <a:ext uri="{FF2B5EF4-FFF2-40B4-BE49-F238E27FC236}">
                  <a16:creationId xmlns:a16="http://schemas.microsoft.com/office/drawing/2014/main" id="{54F5E494-71E3-06E2-349F-0C5EADC7CD4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grayscl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4700"/>
                      </a14:imgEffect>
                      <a14:imgEffect>
                        <a14:saturation sat="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94" t="8585" r="65769" b="30524"/>
            <a:stretch/>
          </p:blipFill>
          <p:spPr bwMode="auto">
            <a:xfrm rot="5400000">
              <a:off x="6500656" y="1979281"/>
              <a:ext cx="772768" cy="7465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E20DA362-304D-E0FE-96E6-469259F4F303}"/>
                </a:ext>
              </a:extLst>
            </p:cNvPr>
            <p:cNvSpPr txBox="1"/>
            <p:nvPr/>
          </p:nvSpPr>
          <p:spPr>
            <a:xfrm>
              <a:off x="6053458" y="1934927"/>
              <a:ext cx="512696" cy="88293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en-US" sz="700" dirty="0">
                  <a:latin typeface="Consolas" panose="020B0609020204030204" pitchFamily="49" charset="0"/>
                  <a:ea typeface="Tahoma" panose="020B0604030504040204" pitchFamily="34" charset="0"/>
                  <a:cs typeface="Consolas" panose="020B0609020204030204" pitchFamily="49" charset="0"/>
                </a:rPr>
                <a:t>mat</a:t>
              </a:r>
            </a:p>
            <a:p>
              <a:pPr algn="r">
                <a:lnSpc>
                  <a:spcPct val="150000"/>
                </a:lnSpc>
              </a:pPr>
              <a:r>
                <a:rPr lang="en-US" sz="700" dirty="0">
                  <a:latin typeface="Consolas" panose="020B0609020204030204" pitchFamily="49" charset="0"/>
                  <a:ea typeface="Tahoma" panose="020B0604030504040204" pitchFamily="34" charset="0"/>
                  <a:cs typeface="Consolas" panose="020B0609020204030204" pitchFamily="49" charset="0"/>
                </a:rPr>
                <a:t>table</a:t>
              </a:r>
            </a:p>
            <a:p>
              <a:pPr algn="r">
                <a:lnSpc>
                  <a:spcPct val="150000"/>
                </a:lnSpc>
              </a:pPr>
              <a:r>
                <a:rPr lang="en-US" sz="700" dirty="0">
                  <a:latin typeface="Consolas" panose="020B0609020204030204" pitchFamily="49" charset="0"/>
                  <a:ea typeface="Tahoma" panose="020B0604030504040204" pitchFamily="34" charset="0"/>
                  <a:cs typeface="Consolas" panose="020B0609020204030204" pitchFamily="49" charset="0"/>
                </a:rPr>
                <a:t>bed</a:t>
              </a:r>
            </a:p>
            <a:p>
              <a:pPr algn="r">
                <a:lnSpc>
                  <a:spcPct val="150000"/>
                </a:lnSpc>
              </a:pPr>
              <a:r>
                <a:rPr lang="en-US" sz="700" dirty="0">
                  <a:latin typeface="Consolas" panose="020B0609020204030204" pitchFamily="49" charset="0"/>
                  <a:ea typeface="Tahoma" panose="020B0604030504040204" pitchFamily="34" charset="0"/>
                  <a:cs typeface="Consolas" panose="020B0609020204030204" pitchFamily="49" charset="0"/>
                </a:rPr>
                <a:t>desk</a:t>
              </a:r>
            </a:p>
            <a:p>
              <a:pPr algn="r">
                <a:lnSpc>
                  <a:spcPct val="150000"/>
                </a:lnSpc>
              </a:pPr>
              <a:r>
                <a:rPr lang="en-US" sz="700" dirty="0">
                  <a:latin typeface="Consolas" panose="020B0609020204030204" pitchFamily="49" charset="0"/>
                  <a:ea typeface="Tahoma" panose="020B0604030504040204" pitchFamily="34" charset="0"/>
                  <a:cs typeface="Consolas" panose="020B0609020204030204" pitchFamily="49" charset="0"/>
                </a:rPr>
                <a:t>chair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D492E78A-BFA2-65DF-47FE-51B0C757EDAE}"/>
                </a:ext>
              </a:extLst>
            </p:cNvPr>
            <p:cNvSpPr txBox="1"/>
            <p:nvPr/>
          </p:nvSpPr>
          <p:spPr>
            <a:xfrm>
              <a:off x="6579003" y="1801327"/>
              <a:ext cx="858886" cy="2462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000" dirty="0">
                  <a:latin typeface="Corbel" panose="020B0503020204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Prob</a:t>
              </a:r>
            </a:p>
          </p:txBody>
        </p:sp>
      </p:grpSp>
      <p:sp>
        <p:nvSpPr>
          <p:cNvPr id="67" name="Rounded Rectangle 66">
            <a:extLst>
              <a:ext uri="{FF2B5EF4-FFF2-40B4-BE49-F238E27FC236}">
                <a16:creationId xmlns:a16="http://schemas.microsoft.com/office/drawing/2014/main" id="{2B887158-B7D1-677B-516A-54FF638ADF3D}"/>
              </a:ext>
            </a:extLst>
          </p:cNvPr>
          <p:cNvSpPr/>
          <p:nvPr/>
        </p:nvSpPr>
        <p:spPr>
          <a:xfrm>
            <a:off x="1559536" y="1611658"/>
            <a:ext cx="1002860" cy="172217"/>
          </a:xfrm>
          <a:prstGeom prst="roundRect">
            <a:avLst>
              <a:gd name="adj" fmla="val 10598"/>
            </a:avLst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  <a:latin typeface="Corbel" panose="020B0503020204020204" pitchFamily="34" charset="0"/>
              </a:rPr>
              <a:t>Add &amp; Norm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A26A901-0881-40B2-E9EA-7492596E4A09}"/>
              </a:ext>
            </a:extLst>
          </p:cNvPr>
          <p:cNvSpPr txBox="1"/>
          <p:nvPr/>
        </p:nvSpPr>
        <p:spPr>
          <a:xfrm>
            <a:off x="4635957" y="2087492"/>
            <a:ext cx="423190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Uses layer normalization (</a:t>
            </a:r>
            <a:r>
              <a:rPr lang="en-US" sz="1800" dirty="0"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  <a:hlinkClick r:id="rId5"/>
              </a:rPr>
              <a:t>Ba et al. 2016</a:t>
            </a:r>
            <a:r>
              <a:rPr lang="en-US" sz="1800" dirty="0"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 which reduces variance across different data/batches and makes the optimization easier/faster. </a:t>
            </a:r>
          </a:p>
        </p:txBody>
      </p:sp>
    </p:spTree>
    <p:extLst>
      <p:ext uri="{BB962C8B-B14F-4D97-AF65-F5344CB8AC3E}">
        <p14:creationId xmlns:p14="http://schemas.microsoft.com/office/powerpoint/2010/main" val="285707097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BCBEB4-34FF-40E2-43D2-ED31C11C46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ject 8">
            <a:extLst>
              <a:ext uri="{FF2B5EF4-FFF2-40B4-BE49-F238E27FC236}">
                <a16:creationId xmlns:a16="http://schemas.microsoft.com/office/drawing/2014/main" id="{F9A67065-7F5E-86A9-6793-BE5F3B936526}"/>
              </a:ext>
            </a:extLst>
          </p:cNvPr>
          <p:cNvSpPr txBox="1"/>
          <p:nvPr/>
        </p:nvSpPr>
        <p:spPr>
          <a:xfrm>
            <a:off x="3940820" y="3826544"/>
            <a:ext cx="725805" cy="253435"/>
          </a:xfrm>
          <a:prstGeom prst="rect">
            <a:avLst/>
          </a:prstGeom>
          <a:solidFill>
            <a:srgbClr val="E44949"/>
          </a:solidFill>
        </p:spPr>
        <p:txBody>
          <a:bodyPr vert="horz" wrap="square" lIns="0" tIns="22384" rIns="0" bIns="0" rtlCol="0">
            <a:spAutoFit/>
          </a:bodyPr>
          <a:lstStyle/>
          <a:p>
            <a:pPr marL="212884">
              <a:spcBef>
                <a:spcPts val="176"/>
              </a:spcBef>
            </a:pPr>
            <a:r>
              <a:rPr sz="1500" spc="-11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into</a:t>
            </a:r>
            <a:endParaRPr sz="1500" dirty="0">
              <a:latin typeface="Corbel" panose="020B0503020204020204" pitchFamily="34" charset="0"/>
              <a:ea typeface="Tahoma" panose="020B0604030504040204" pitchFamily="34" charset="0"/>
              <a:cs typeface="Calibri"/>
            </a:endParaRPr>
          </a:p>
        </p:txBody>
      </p:sp>
      <p:sp>
        <p:nvSpPr>
          <p:cNvPr id="12" name="object 9">
            <a:extLst>
              <a:ext uri="{FF2B5EF4-FFF2-40B4-BE49-F238E27FC236}">
                <a16:creationId xmlns:a16="http://schemas.microsoft.com/office/drawing/2014/main" id="{BCC72346-52BB-4D70-22FF-8B05A78FC5FF}"/>
              </a:ext>
            </a:extLst>
          </p:cNvPr>
          <p:cNvSpPr txBox="1"/>
          <p:nvPr/>
        </p:nvSpPr>
        <p:spPr>
          <a:xfrm>
            <a:off x="3082703" y="3829399"/>
            <a:ext cx="731520" cy="252473"/>
          </a:xfrm>
          <a:prstGeom prst="rect">
            <a:avLst/>
          </a:prstGeom>
          <a:solidFill>
            <a:srgbClr val="FFACF8"/>
          </a:solidFill>
        </p:spPr>
        <p:txBody>
          <a:bodyPr vert="horz" wrap="square" lIns="0" tIns="21431" rIns="0" bIns="0" rtlCol="0">
            <a:spAutoFit/>
          </a:bodyPr>
          <a:lstStyle/>
          <a:p>
            <a:pPr marL="68104">
              <a:spcBef>
                <a:spcPts val="169"/>
              </a:spcBef>
            </a:pPr>
            <a:r>
              <a:rPr sz="1500" spc="-4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turning</a:t>
            </a:r>
            <a:endParaRPr sz="1500" dirty="0">
              <a:latin typeface="Corbel" panose="020B0503020204020204" pitchFamily="34" charset="0"/>
              <a:ea typeface="Tahoma" panose="020B0604030504040204" pitchFamily="34" charset="0"/>
              <a:cs typeface="Calibri"/>
            </a:endParaRPr>
          </a:p>
        </p:txBody>
      </p:sp>
      <p:sp>
        <p:nvSpPr>
          <p:cNvPr id="13" name="object 10">
            <a:extLst>
              <a:ext uri="{FF2B5EF4-FFF2-40B4-BE49-F238E27FC236}">
                <a16:creationId xmlns:a16="http://schemas.microsoft.com/office/drawing/2014/main" id="{224A77DA-66EF-96BB-090E-879E012995A7}"/>
              </a:ext>
            </a:extLst>
          </p:cNvPr>
          <p:cNvSpPr txBox="1"/>
          <p:nvPr/>
        </p:nvSpPr>
        <p:spPr>
          <a:xfrm>
            <a:off x="2056641" y="3820828"/>
            <a:ext cx="862965" cy="252473"/>
          </a:xfrm>
          <a:prstGeom prst="rect">
            <a:avLst/>
          </a:prstGeom>
          <a:solidFill>
            <a:srgbClr val="FFACF8"/>
          </a:solidFill>
        </p:spPr>
        <p:txBody>
          <a:bodyPr vert="horz" wrap="square" lIns="0" tIns="21431" rIns="0" bIns="0" rtlCol="0">
            <a:spAutoFit/>
          </a:bodyPr>
          <a:lstStyle/>
          <a:p>
            <a:pPr marL="68104">
              <a:spcBef>
                <a:spcPts val="169"/>
              </a:spcBef>
            </a:pPr>
            <a:r>
              <a:rPr sz="1500" spc="-4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problems</a:t>
            </a:r>
            <a:endParaRPr sz="1500" dirty="0">
              <a:latin typeface="Corbel" panose="020B0503020204020204" pitchFamily="34" charset="0"/>
              <a:ea typeface="Tahoma" panose="020B0604030504040204" pitchFamily="34" charset="0"/>
              <a:cs typeface="Calibri"/>
            </a:endParaRPr>
          </a:p>
        </p:txBody>
      </p:sp>
      <p:sp>
        <p:nvSpPr>
          <p:cNvPr id="14" name="object 11">
            <a:extLst>
              <a:ext uri="{FF2B5EF4-FFF2-40B4-BE49-F238E27FC236}">
                <a16:creationId xmlns:a16="http://schemas.microsoft.com/office/drawing/2014/main" id="{85400D96-7F02-9B11-8D42-958D4EFB48FD}"/>
              </a:ext>
            </a:extLst>
          </p:cNvPr>
          <p:cNvSpPr txBox="1"/>
          <p:nvPr/>
        </p:nvSpPr>
        <p:spPr>
          <a:xfrm>
            <a:off x="1264090" y="3814653"/>
            <a:ext cx="600590" cy="252473"/>
          </a:xfrm>
          <a:prstGeom prst="rect">
            <a:avLst/>
          </a:prstGeom>
          <a:solidFill>
            <a:srgbClr val="FFACF8"/>
          </a:solidFill>
        </p:spPr>
        <p:txBody>
          <a:bodyPr vert="horz" wrap="square" lIns="0" tIns="21431" rIns="0" bIns="0" rtlCol="0">
            <a:spAutoFit/>
          </a:bodyPr>
          <a:lstStyle/>
          <a:p>
            <a:pPr marL="68104" algn="ctr">
              <a:spcBef>
                <a:spcPts val="169"/>
              </a:spcBef>
            </a:pPr>
            <a:r>
              <a:rPr lang="en-US" sz="1500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our</a:t>
            </a:r>
            <a:endParaRPr sz="1500" dirty="0">
              <a:latin typeface="Corbel" panose="020B0503020204020204" pitchFamily="34" charset="0"/>
              <a:ea typeface="Tahoma" panose="020B0604030504040204" pitchFamily="34" charset="0"/>
              <a:cs typeface="Calibri"/>
            </a:endParaRPr>
          </a:p>
        </p:txBody>
      </p:sp>
      <p:sp>
        <p:nvSpPr>
          <p:cNvPr id="16" name="object 13">
            <a:extLst>
              <a:ext uri="{FF2B5EF4-FFF2-40B4-BE49-F238E27FC236}">
                <a16:creationId xmlns:a16="http://schemas.microsoft.com/office/drawing/2014/main" id="{3059C397-16F6-73DA-FE12-BA7F49EA88C9}"/>
              </a:ext>
            </a:extLst>
          </p:cNvPr>
          <p:cNvSpPr/>
          <p:nvPr/>
        </p:nvSpPr>
        <p:spPr>
          <a:xfrm>
            <a:off x="580109" y="4200875"/>
            <a:ext cx="3223713" cy="91445"/>
          </a:xfrm>
          <a:custGeom>
            <a:avLst/>
            <a:gdLst/>
            <a:ahLst/>
            <a:cxnLst/>
            <a:rect l="l" t="t" r="r" b="b"/>
            <a:pathLst>
              <a:path w="2296160" h="160020">
                <a:moveTo>
                  <a:pt x="2295948" y="2"/>
                </a:moveTo>
                <a:lnTo>
                  <a:pt x="2294900" y="31146"/>
                </a:lnTo>
                <a:lnTo>
                  <a:pt x="2292042" y="56578"/>
                </a:lnTo>
                <a:lnTo>
                  <a:pt x="2287803" y="73725"/>
                </a:lnTo>
                <a:lnTo>
                  <a:pt x="2282613" y="80012"/>
                </a:lnTo>
                <a:lnTo>
                  <a:pt x="1143904" y="80010"/>
                </a:lnTo>
                <a:lnTo>
                  <a:pt x="1138713" y="86297"/>
                </a:lnTo>
                <a:lnTo>
                  <a:pt x="1134474" y="103444"/>
                </a:lnTo>
                <a:lnTo>
                  <a:pt x="1131616" y="128876"/>
                </a:lnTo>
                <a:lnTo>
                  <a:pt x="1130569" y="160020"/>
                </a:lnTo>
                <a:lnTo>
                  <a:pt x="1129520" y="128876"/>
                </a:lnTo>
                <a:lnTo>
                  <a:pt x="1126662" y="103444"/>
                </a:lnTo>
                <a:lnTo>
                  <a:pt x="1122423" y="86297"/>
                </a:lnTo>
                <a:lnTo>
                  <a:pt x="1117233" y="80010"/>
                </a:lnTo>
                <a:lnTo>
                  <a:pt x="13335" y="80010"/>
                </a:lnTo>
                <a:lnTo>
                  <a:pt x="8144" y="73722"/>
                </a:lnTo>
                <a:lnTo>
                  <a:pt x="3905" y="56575"/>
                </a:lnTo>
                <a:lnTo>
                  <a:pt x="1047" y="31143"/>
                </a:lnTo>
                <a:lnTo>
                  <a:pt x="0" y="0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050" dirty="0">
              <a:latin typeface="Corbel" panose="020B0503020204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" name="object 15">
            <a:extLst>
              <a:ext uri="{FF2B5EF4-FFF2-40B4-BE49-F238E27FC236}">
                <a16:creationId xmlns:a16="http://schemas.microsoft.com/office/drawing/2014/main" id="{8B9F1F5D-ADCC-D7E4-B126-60B42FC20455}"/>
              </a:ext>
            </a:extLst>
          </p:cNvPr>
          <p:cNvSpPr txBox="1"/>
          <p:nvPr/>
        </p:nvSpPr>
        <p:spPr>
          <a:xfrm>
            <a:off x="879365" y="4271418"/>
            <a:ext cx="4051864" cy="225383"/>
          </a:xfrm>
          <a:prstGeom prst="rect">
            <a:avLst/>
          </a:prstGeom>
        </p:spPr>
        <p:txBody>
          <a:bodyPr vert="horz" wrap="square" lIns="0" tIns="20003" rIns="0" bIns="0" rtlCol="0">
            <a:spAutoFit/>
          </a:bodyPr>
          <a:lstStyle/>
          <a:p>
            <a:pPr marL="9525" marR="3810">
              <a:lnSpc>
                <a:spcPts val="1583"/>
              </a:lnSpc>
              <a:spcBef>
                <a:spcPts val="158"/>
              </a:spcBef>
              <a:tabLst>
                <a:tab pos="1689259" algn="l"/>
                <a:tab pos="2656046" algn="l"/>
              </a:tabLst>
            </a:pPr>
            <a:r>
              <a:rPr lang="en-US" sz="1350" spc="-11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     </a:t>
            </a:r>
            <a:r>
              <a:rPr sz="1350" spc="-11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context</a:t>
            </a:r>
            <a:r>
              <a:rPr sz="1350" spc="8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 </a:t>
            </a:r>
            <a:r>
              <a:rPr sz="1350" spc="-8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words</a:t>
            </a:r>
            <a:r>
              <a:rPr lang="en-US" sz="1350" spc="-8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 </a:t>
            </a:r>
            <a:r>
              <a:rPr lang="en-US" sz="1350" spc="-4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in</a:t>
            </a:r>
            <a:r>
              <a:rPr lang="en-US" sz="1350" spc="8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 </a:t>
            </a:r>
            <a:r>
              <a:rPr lang="en-US" sz="1350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window</a:t>
            </a:r>
            <a:r>
              <a:rPr lang="en-US" sz="1350" spc="4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 </a:t>
            </a:r>
            <a:r>
              <a:rPr lang="en-US" sz="1350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of</a:t>
            </a:r>
            <a:r>
              <a:rPr lang="en-US" sz="1350" spc="4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 </a:t>
            </a:r>
            <a:r>
              <a:rPr lang="en-US" sz="1350" spc="-11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size</a:t>
            </a:r>
            <a:r>
              <a:rPr lang="en-US" sz="1350" spc="11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 4</a:t>
            </a:r>
            <a:r>
              <a:rPr lang="en-US" sz="1350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 </a:t>
            </a:r>
            <a:r>
              <a:rPr sz="1350" spc="-8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	</a:t>
            </a:r>
            <a:r>
              <a:rPr lang="en-US" sz="1350" spc="-8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    </a:t>
            </a:r>
            <a:r>
              <a:rPr sz="2025" spc="11" baseline="1543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 </a:t>
            </a:r>
            <a:r>
              <a:rPr lang="en-US" sz="2025" spc="11" baseline="1543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    target </a:t>
            </a:r>
            <a:r>
              <a:rPr lang="en-US" sz="2025" spc="-17" baseline="1543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word</a:t>
            </a:r>
          </a:p>
        </p:txBody>
      </p:sp>
      <p:sp>
        <p:nvSpPr>
          <p:cNvPr id="25" name="object 11">
            <a:extLst>
              <a:ext uri="{FF2B5EF4-FFF2-40B4-BE49-F238E27FC236}">
                <a16:creationId xmlns:a16="http://schemas.microsoft.com/office/drawing/2014/main" id="{533DB726-E069-7BB5-D88E-424A13B9A80F}"/>
              </a:ext>
            </a:extLst>
          </p:cNvPr>
          <p:cNvSpPr txBox="1"/>
          <p:nvPr/>
        </p:nvSpPr>
        <p:spPr>
          <a:xfrm>
            <a:off x="434837" y="3814653"/>
            <a:ext cx="600590" cy="252473"/>
          </a:xfrm>
          <a:prstGeom prst="rect">
            <a:avLst/>
          </a:prstGeom>
          <a:solidFill>
            <a:srgbClr val="FFACF8"/>
          </a:solidFill>
        </p:spPr>
        <p:txBody>
          <a:bodyPr vert="horz" wrap="square" lIns="0" tIns="21431" rIns="0" bIns="0" rtlCol="0">
            <a:spAutoFit/>
          </a:bodyPr>
          <a:lstStyle/>
          <a:p>
            <a:pPr marL="68104" algn="ctr">
              <a:spcBef>
                <a:spcPts val="169"/>
              </a:spcBef>
            </a:pPr>
            <a:r>
              <a:rPr lang="en-US" sz="1500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and</a:t>
            </a:r>
            <a:endParaRPr sz="1500" dirty="0">
              <a:latin typeface="Corbel" panose="020B0503020204020204" pitchFamily="34" charset="0"/>
              <a:ea typeface="Tahoma" panose="020B0604030504040204" pitchFamily="34" charset="0"/>
              <a:cs typeface="Calibri"/>
            </a:endParaRPr>
          </a:p>
        </p:txBody>
      </p:sp>
      <p:cxnSp>
        <p:nvCxnSpPr>
          <p:cNvPr id="30" name="Curved Connector 29">
            <a:extLst>
              <a:ext uri="{FF2B5EF4-FFF2-40B4-BE49-F238E27FC236}">
                <a16:creationId xmlns:a16="http://schemas.microsoft.com/office/drawing/2014/main" id="{70E9E3E1-00EC-18DA-5FF6-3D803FAF497E}"/>
              </a:ext>
            </a:extLst>
          </p:cNvPr>
          <p:cNvCxnSpPr>
            <a:cxnSpLocks/>
            <a:stCxn id="6" idx="2"/>
            <a:endCxn id="25" idx="0"/>
          </p:cNvCxnSpPr>
          <p:nvPr/>
        </p:nvCxnSpPr>
        <p:spPr>
          <a:xfrm rot="16200000" flipH="1">
            <a:off x="423484" y="3503005"/>
            <a:ext cx="615132" cy="8164"/>
          </a:xfrm>
          <a:prstGeom prst="curvedConnector3">
            <a:avLst>
              <a:gd name="adj1" fmla="val 50000"/>
            </a:avLst>
          </a:prstGeom>
          <a:ln w="19050">
            <a:solidFill>
              <a:schemeClr val="tx1"/>
            </a:solidFill>
            <a:prstDash val="sysDot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BF39A9F4-2205-1479-9B58-27918B2EE15D}"/>
              </a:ext>
            </a:extLst>
          </p:cNvPr>
          <p:cNvSpPr/>
          <p:nvPr/>
        </p:nvSpPr>
        <p:spPr>
          <a:xfrm>
            <a:off x="426673" y="2989971"/>
            <a:ext cx="600590" cy="209550"/>
          </a:xfrm>
          <a:prstGeom prst="rect">
            <a:avLst/>
          </a:prstGeom>
          <a:solidFill>
            <a:srgbClr val="92D050"/>
          </a:solidFill>
          <a:ln>
            <a:solidFill>
              <a:schemeClr val="accent3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u="none" dirty="0">
                <a:solidFill>
                  <a:schemeClr val="tx1"/>
                </a:solidFill>
                <a:latin typeface="Corbel" panose="020B0503020204020204" pitchFamily="34" charset="0"/>
              </a:rPr>
              <a:t>O O O 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21F99B5D-BDF1-37D0-1314-9217380C7A0E}"/>
              </a:ext>
            </a:extLst>
          </p:cNvPr>
          <p:cNvSpPr/>
          <p:nvPr/>
        </p:nvSpPr>
        <p:spPr>
          <a:xfrm>
            <a:off x="1255926" y="2989971"/>
            <a:ext cx="600590" cy="209550"/>
          </a:xfrm>
          <a:prstGeom prst="rect">
            <a:avLst/>
          </a:prstGeom>
          <a:solidFill>
            <a:srgbClr val="92D050"/>
          </a:solidFill>
          <a:ln>
            <a:solidFill>
              <a:schemeClr val="accent3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u="none" dirty="0">
                <a:solidFill>
                  <a:schemeClr val="tx1"/>
                </a:solidFill>
                <a:latin typeface="Corbel" panose="020B0503020204020204" pitchFamily="34" charset="0"/>
              </a:rPr>
              <a:t>O O O 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2AE5DC42-F7E3-2DDB-139B-23CD800E1EC5}"/>
              </a:ext>
            </a:extLst>
          </p:cNvPr>
          <p:cNvSpPr/>
          <p:nvPr/>
        </p:nvSpPr>
        <p:spPr>
          <a:xfrm>
            <a:off x="2179664" y="2989971"/>
            <a:ext cx="600590" cy="209550"/>
          </a:xfrm>
          <a:prstGeom prst="rect">
            <a:avLst/>
          </a:prstGeom>
          <a:solidFill>
            <a:srgbClr val="92D050"/>
          </a:solidFill>
          <a:ln>
            <a:solidFill>
              <a:schemeClr val="accent3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u="none" dirty="0">
                <a:solidFill>
                  <a:schemeClr val="tx1"/>
                </a:solidFill>
                <a:latin typeface="Corbel" panose="020B0503020204020204" pitchFamily="34" charset="0"/>
              </a:rPr>
              <a:t>O O O 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CF2235BD-19E4-C887-0D8D-66981DFBFB85}"/>
              </a:ext>
            </a:extLst>
          </p:cNvPr>
          <p:cNvSpPr/>
          <p:nvPr/>
        </p:nvSpPr>
        <p:spPr>
          <a:xfrm>
            <a:off x="3148316" y="2989971"/>
            <a:ext cx="600590" cy="209550"/>
          </a:xfrm>
          <a:prstGeom prst="rect">
            <a:avLst/>
          </a:prstGeom>
          <a:solidFill>
            <a:srgbClr val="92D050"/>
          </a:solidFill>
          <a:ln>
            <a:solidFill>
              <a:schemeClr val="accent3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u="none" dirty="0">
                <a:solidFill>
                  <a:schemeClr val="tx1"/>
                </a:solidFill>
                <a:latin typeface="Corbel" panose="020B0503020204020204" pitchFamily="34" charset="0"/>
              </a:rPr>
              <a:t>O O O </a:t>
            </a:r>
          </a:p>
        </p:txBody>
      </p:sp>
      <p:cxnSp>
        <p:nvCxnSpPr>
          <p:cNvPr id="43" name="Curved Connector 42">
            <a:extLst>
              <a:ext uri="{FF2B5EF4-FFF2-40B4-BE49-F238E27FC236}">
                <a16:creationId xmlns:a16="http://schemas.microsoft.com/office/drawing/2014/main" id="{EC7554AF-C9D7-5170-D389-F577117D516A}"/>
              </a:ext>
            </a:extLst>
          </p:cNvPr>
          <p:cNvCxnSpPr>
            <a:cxnSpLocks/>
            <a:stCxn id="32" idx="2"/>
            <a:endCxn id="14" idx="0"/>
          </p:cNvCxnSpPr>
          <p:nvPr/>
        </p:nvCxnSpPr>
        <p:spPr>
          <a:xfrm rot="16200000" flipH="1">
            <a:off x="1252737" y="3503005"/>
            <a:ext cx="615132" cy="8164"/>
          </a:xfrm>
          <a:prstGeom prst="curvedConnector3">
            <a:avLst>
              <a:gd name="adj1" fmla="val 50000"/>
            </a:avLst>
          </a:prstGeom>
          <a:ln w="19050">
            <a:solidFill>
              <a:schemeClr val="tx1"/>
            </a:solidFill>
            <a:prstDash val="sysDot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urved Connector 45">
            <a:extLst>
              <a:ext uri="{FF2B5EF4-FFF2-40B4-BE49-F238E27FC236}">
                <a16:creationId xmlns:a16="http://schemas.microsoft.com/office/drawing/2014/main" id="{1E27C96E-D226-1652-4278-9636134D7E94}"/>
              </a:ext>
            </a:extLst>
          </p:cNvPr>
          <p:cNvCxnSpPr>
            <a:cxnSpLocks/>
            <a:stCxn id="33" idx="2"/>
            <a:endCxn id="13" idx="0"/>
          </p:cNvCxnSpPr>
          <p:nvPr/>
        </p:nvCxnSpPr>
        <p:spPr>
          <a:xfrm rot="16200000" flipH="1">
            <a:off x="2173388" y="3506091"/>
            <a:ext cx="621307" cy="8165"/>
          </a:xfrm>
          <a:prstGeom prst="curvedConnector3">
            <a:avLst>
              <a:gd name="adj1" fmla="val 50000"/>
            </a:avLst>
          </a:prstGeom>
          <a:ln w="19050">
            <a:solidFill>
              <a:schemeClr val="tx1"/>
            </a:solidFill>
            <a:prstDash val="sysDot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Curved Connector 48">
            <a:extLst>
              <a:ext uri="{FF2B5EF4-FFF2-40B4-BE49-F238E27FC236}">
                <a16:creationId xmlns:a16="http://schemas.microsoft.com/office/drawing/2014/main" id="{C952E0BB-0A65-69D3-CE6C-9ADAE1442924}"/>
              </a:ext>
            </a:extLst>
          </p:cNvPr>
          <p:cNvCxnSpPr>
            <a:cxnSpLocks/>
            <a:stCxn id="34" idx="2"/>
            <a:endCxn id="12" idx="0"/>
          </p:cNvCxnSpPr>
          <p:nvPr/>
        </p:nvCxnSpPr>
        <p:spPr>
          <a:xfrm rot="5400000">
            <a:off x="3133598" y="3514386"/>
            <a:ext cx="629878" cy="148"/>
          </a:xfrm>
          <a:prstGeom prst="curvedConnector3">
            <a:avLst>
              <a:gd name="adj1" fmla="val 50000"/>
            </a:avLst>
          </a:prstGeom>
          <a:ln w="19050">
            <a:solidFill>
              <a:schemeClr val="tx1"/>
            </a:solidFill>
            <a:prstDash val="sysDot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object 16">
            <a:extLst>
              <a:ext uri="{FF2B5EF4-FFF2-40B4-BE49-F238E27FC236}">
                <a16:creationId xmlns:a16="http://schemas.microsoft.com/office/drawing/2014/main" id="{7185E53C-04CD-2ADB-2F6F-11348A09E14D}"/>
              </a:ext>
            </a:extLst>
          </p:cNvPr>
          <p:cNvSpPr/>
          <p:nvPr/>
        </p:nvSpPr>
        <p:spPr>
          <a:xfrm>
            <a:off x="4003682" y="4212303"/>
            <a:ext cx="600075" cy="91445"/>
          </a:xfrm>
          <a:custGeom>
            <a:avLst/>
            <a:gdLst/>
            <a:ahLst/>
            <a:cxnLst/>
            <a:rect l="l" t="t" r="r" b="b"/>
            <a:pathLst>
              <a:path w="800100" h="152400">
                <a:moveTo>
                  <a:pt x="800105" y="0"/>
                </a:moveTo>
                <a:lnTo>
                  <a:pt x="799106" y="29660"/>
                </a:lnTo>
                <a:lnTo>
                  <a:pt x="796385" y="53881"/>
                </a:lnTo>
                <a:lnTo>
                  <a:pt x="792348" y="70211"/>
                </a:lnTo>
                <a:lnTo>
                  <a:pt x="787405" y="76200"/>
                </a:lnTo>
                <a:lnTo>
                  <a:pt x="406686" y="76200"/>
                </a:lnTo>
                <a:lnTo>
                  <a:pt x="401743" y="82188"/>
                </a:lnTo>
                <a:lnTo>
                  <a:pt x="397706" y="98518"/>
                </a:lnTo>
                <a:lnTo>
                  <a:pt x="394985" y="122739"/>
                </a:lnTo>
                <a:lnTo>
                  <a:pt x="393987" y="152400"/>
                </a:lnTo>
                <a:lnTo>
                  <a:pt x="392988" y="122739"/>
                </a:lnTo>
                <a:lnTo>
                  <a:pt x="390267" y="98518"/>
                </a:lnTo>
                <a:lnTo>
                  <a:pt x="386230" y="82188"/>
                </a:lnTo>
                <a:lnTo>
                  <a:pt x="381287" y="76200"/>
                </a:lnTo>
                <a:lnTo>
                  <a:pt x="12699" y="76200"/>
                </a:lnTo>
                <a:lnTo>
                  <a:pt x="7756" y="70211"/>
                </a:lnTo>
                <a:lnTo>
                  <a:pt x="3719" y="53881"/>
                </a:lnTo>
                <a:lnTo>
                  <a:pt x="998" y="29660"/>
                </a:lnTo>
                <a:lnTo>
                  <a:pt x="0" y="0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050" dirty="0">
              <a:latin typeface="Corbel" panose="020B0503020204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95F76D6C-C43A-EE6B-3AE9-2F9ACDDED2EC}"/>
              </a:ext>
            </a:extLst>
          </p:cNvPr>
          <p:cNvSpPr txBox="1"/>
          <p:nvPr/>
        </p:nvSpPr>
        <p:spPr>
          <a:xfrm>
            <a:off x="1176018" y="3438418"/>
            <a:ext cx="1713375" cy="2154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1400" spc="-11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lookup </a:t>
            </a:r>
            <a:r>
              <a:rPr lang="en-US" dirty="0"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embeddings</a:t>
            </a:r>
          </a:p>
        </p:txBody>
      </p:sp>
      <p:sp>
        <p:nvSpPr>
          <p:cNvPr id="60" name="Right Arrow 59">
            <a:extLst>
              <a:ext uri="{FF2B5EF4-FFF2-40B4-BE49-F238E27FC236}">
                <a16:creationId xmlns:a16="http://schemas.microsoft.com/office/drawing/2014/main" id="{075496AC-EC56-7BDF-972B-C01AEF90068C}"/>
              </a:ext>
            </a:extLst>
          </p:cNvPr>
          <p:cNvSpPr/>
          <p:nvPr/>
        </p:nvSpPr>
        <p:spPr>
          <a:xfrm>
            <a:off x="2581733" y="799631"/>
            <a:ext cx="553302" cy="197505"/>
          </a:xfrm>
          <a:prstGeom prst="rightArrow">
            <a:avLst>
              <a:gd name="adj1" fmla="val 50000"/>
              <a:gd name="adj2" fmla="val 66297"/>
            </a:avLst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orbel" panose="020B050302020402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58C88247-9AE3-E2E6-8187-F716EB0235CE}"/>
              </a:ext>
            </a:extLst>
          </p:cNvPr>
          <p:cNvSpPr txBox="1"/>
          <p:nvPr/>
        </p:nvSpPr>
        <p:spPr>
          <a:xfrm>
            <a:off x="879365" y="4904643"/>
            <a:ext cx="732147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[Sun and </a:t>
            </a:r>
            <a:r>
              <a:rPr lang="en-US" sz="1050" dirty="0" err="1"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Iyyer</a:t>
            </a:r>
            <a:r>
              <a:rPr lang="en-US" sz="1050" dirty="0"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2021]</a:t>
            </a:r>
          </a:p>
        </p:txBody>
      </p:sp>
      <p:sp>
        <p:nvSpPr>
          <p:cNvPr id="64" name="Rounded Rectangle 63">
            <a:extLst>
              <a:ext uri="{FF2B5EF4-FFF2-40B4-BE49-F238E27FC236}">
                <a16:creationId xmlns:a16="http://schemas.microsoft.com/office/drawing/2014/main" id="{9D44A336-ED66-C2B6-E2F5-EC8E435790C0}"/>
              </a:ext>
            </a:extLst>
          </p:cNvPr>
          <p:cNvSpPr/>
          <p:nvPr/>
        </p:nvSpPr>
        <p:spPr>
          <a:xfrm>
            <a:off x="1313074" y="1514182"/>
            <a:ext cx="1491788" cy="1023490"/>
          </a:xfrm>
          <a:prstGeom prst="roundRect">
            <a:avLst>
              <a:gd name="adj" fmla="val 10598"/>
            </a:avLst>
          </a:prstGeom>
          <a:solidFill>
            <a:srgbClr val="FFF2D4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orbel" panose="020B0503020204020204" pitchFamily="34" charset="0"/>
            </a:endParaRPr>
          </a:p>
          <a:p>
            <a:pPr algn="ctr"/>
            <a:endParaRPr lang="en-US" dirty="0">
              <a:latin typeface="Corbel" panose="020B0503020204020204" pitchFamily="34" charset="0"/>
            </a:endParaRPr>
          </a:p>
          <a:p>
            <a:pPr algn="ctr"/>
            <a:endParaRPr lang="en-US" dirty="0">
              <a:latin typeface="Corbel" panose="020B0503020204020204" pitchFamily="34" charset="0"/>
            </a:endParaRPr>
          </a:p>
          <a:p>
            <a:pPr algn="ctr"/>
            <a:endParaRPr lang="en-US" dirty="0">
              <a:latin typeface="Corbel" panose="020B0503020204020204" pitchFamily="34" charset="0"/>
            </a:endParaRPr>
          </a:p>
          <a:p>
            <a:pPr algn="r"/>
            <a:r>
              <a:rPr lang="en-US" sz="1100" dirty="0">
                <a:solidFill>
                  <a:schemeClr val="tx1"/>
                </a:solidFill>
                <a:latin typeface="Corbel" panose="020B0503020204020204" pitchFamily="34" charset="0"/>
              </a:rPr>
              <a:t>  </a:t>
            </a:r>
            <a:r>
              <a:rPr lang="en-US" sz="1100" dirty="0" err="1">
                <a:solidFill>
                  <a:schemeClr val="tx1"/>
                </a:solidFill>
                <a:latin typeface="Corbel" panose="020B0503020204020204" pitchFamily="34" charset="0"/>
              </a:rPr>
              <a:t>xN</a:t>
            </a:r>
            <a:endParaRPr lang="en-US" sz="1100" dirty="0">
              <a:solidFill>
                <a:schemeClr val="tx1"/>
              </a:solidFill>
              <a:latin typeface="Corbel" panose="020B0503020204020204" pitchFamily="34" charset="0"/>
            </a:endParaRPr>
          </a:p>
        </p:txBody>
      </p:sp>
      <p:sp>
        <p:nvSpPr>
          <p:cNvPr id="65" name="Rounded Rectangle 64">
            <a:extLst>
              <a:ext uri="{FF2B5EF4-FFF2-40B4-BE49-F238E27FC236}">
                <a16:creationId xmlns:a16="http://schemas.microsoft.com/office/drawing/2014/main" id="{B9A893C5-A18B-1BF1-25DC-636443CFAA98}"/>
              </a:ext>
            </a:extLst>
          </p:cNvPr>
          <p:cNvSpPr/>
          <p:nvPr/>
        </p:nvSpPr>
        <p:spPr>
          <a:xfrm>
            <a:off x="1564236" y="1878521"/>
            <a:ext cx="1002860" cy="464000"/>
          </a:xfrm>
          <a:prstGeom prst="roundRect">
            <a:avLst>
              <a:gd name="adj" fmla="val 10598"/>
            </a:avLst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  <a:latin typeface="Corbel" panose="020B0503020204020204" pitchFamily="34" charset="0"/>
              </a:rPr>
              <a:t>Feed-Forward layer</a:t>
            </a:r>
          </a:p>
        </p:txBody>
      </p:sp>
      <p:sp>
        <p:nvSpPr>
          <p:cNvPr id="69" name="Rounded Rectangle 68">
            <a:extLst>
              <a:ext uri="{FF2B5EF4-FFF2-40B4-BE49-F238E27FC236}">
                <a16:creationId xmlns:a16="http://schemas.microsoft.com/office/drawing/2014/main" id="{C497D32D-6980-B37A-30F2-0450F9482015}"/>
              </a:ext>
            </a:extLst>
          </p:cNvPr>
          <p:cNvSpPr/>
          <p:nvPr/>
        </p:nvSpPr>
        <p:spPr>
          <a:xfrm>
            <a:off x="303358" y="2864143"/>
            <a:ext cx="3511509" cy="453793"/>
          </a:xfrm>
          <a:prstGeom prst="roundRect">
            <a:avLst/>
          </a:prstGeom>
          <a:noFill/>
          <a:ln w="28575">
            <a:solidFill>
              <a:schemeClr val="bg2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orbel" panose="020B0503020204020204" pitchFamily="34" charset="0"/>
            </a:endParaRPr>
          </a:p>
        </p:txBody>
      </p:sp>
      <p:cxnSp>
        <p:nvCxnSpPr>
          <p:cNvPr id="70" name="Curved Connector 69">
            <a:extLst>
              <a:ext uri="{FF2B5EF4-FFF2-40B4-BE49-F238E27FC236}">
                <a16:creationId xmlns:a16="http://schemas.microsoft.com/office/drawing/2014/main" id="{E958B986-4D25-F5F8-B1A2-02C2BFC691C0}"/>
              </a:ext>
            </a:extLst>
          </p:cNvPr>
          <p:cNvCxnSpPr>
            <a:cxnSpLocks/>
            <a:stCxn id="65" idx="2"/>
            <a:endCxn id="69" idx="0"/>
          </p:cNvCxnSpPr>
          <p:nvPr/>
        </p:nvCxnSpPr>
        <p:spPr>
          <a:xfrm rot="5400000">
            <a:off x="1801579" y="2600056"/>
            <a:ext cx="521622" cy="6553"/>
          </a:xfrm>
          <a:prstGeom prst="curvedConnector3">
            <a:avLst>
              <a:gd name="adj1" fmla="val 50000"/>
            </a:avLst>
          </a:prstGeom>
          <a:ln w="19050">
            <a:solidFill>
              <a:schemeClr val="tx1"/>
            </a:solidFill>
            <a:prstDash val="solid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TextBox 72">
            <a:extLst>
              <a:ext uri="{FF2B5EF4-FFF2-40B4-BE49-F238E27FC236}">
                <a16:creationId xmlns:a16="http://schemas.microsoft.com/office/drawing/2014/main" id="{F4A8AF5D-E1E7-1682-A317-E6E1C89362D3}"/>
              </a:ext>
            </a:extLst>
          </p:cNvPr>
          <p:cNvSpPr txBox="1"/>
          <p:nvPr/>
        </p:nvSpPr>
        <p:spPr>
          <a:xfrm>
            <a:off x="164719" y="2610712"/>
            <a:ext cx="1128501" cy="2154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1400" spc="-11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concatenate</a:t>
            </a:r>
            <a:endParaRPr lang="en-US" dirty="0">
              <a:latin typeface="Corbel" panose="020B0503020204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78" name="Elbow Connector 77">
            <a:extLst>
              <a:ext uri="{FF2B5EF4-FFF2-40B4-BE49-F238E27FC236}">
                <a16:creationId xmlns:a16="http://schemas.microsoft.com/office/drawing/2014/main" id="{BAEB13BB-CCE1-EAAA-7C40-72C6CB9138FF}"/>
              </a:ext>
            </a:extLst>
          </p:cNvPr>
          <p:cNvCxnSpPr>
            <a:cxnSpLocks/>
            <a:stCxn id="64" idx="2"/>
            <a:endCxn id="67" idx="1"/>
          </p:cNvCxnSpPr>
          <p:nvPr/>
        </p:nvCxnSpPr>
        <p:spPr>
          <a:xfrm rot="5400000" flipH="1">
            <a:off x="1389299" y="1868004"/>
            <a:ext cx="839905" cy="499432"/>
          </a:xfrm>
          <a:prstGeom prst="bentConnector4">
            <a:avLst>
              <a:gd name="adj1" fmla="val 8749"/>
              <a:gd name="adj2" fmla="val 128097"/>
            </a:avLst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977F572A-8A3A-E391-8357-605546608F16}"/>
              </a:ext>
            </a:extLst>
          </p:cNvPr>
          <p:cNvSpPr/>
          <p:nvPr/>
        </p:nvSpPr>
        <p:spPr>
          <a:xfrm>
            <a:off x="1689084" y="1192510"/>
            <a:ext cx="741888" cy="199064"/>
          </a:xfrm>
          <a:prstGeom prst="roundRect">
            <a:avLst>
              <a:gd name="adj" fmla="val 10598"/>
            </a:avLst>
          </a:prstGeom>
          <a:solidFill>
            <a:srgbClr val="CDEC8B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  <a:latin typeface="Corbel" panose="020B0503020204020204" pitchFamily="34" charset="0"/>
              </a:rPr>
              <a:t>Linear</a:t>
            </a: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E5D4DCC0-038C-A33C-7EA3-D675218E2A06}"/>
              </a:ext>
            </a:extLst>
          </p:cNvPr>
          <p:cNvSpPr/>
          <p:nvPr/>
        </p:nvSpPr>
        <p:spPr>
          <a:xfrm>
            <a:off x="1689085" y="807421"/>
            <a:ext cx="741887" cy="207049"/>
          </a:xfrm>
          <a:prstGeom prst="roundRect">
            <a:avLst>
              <a:gd name="adj" fmla="val 10598"/>
            </a:avLst>
          </a:prstGeom>
          <a:solidFill>
            <a:srgbClr val="FACD9A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err="1">
                <a:solidFill>
                  <a:schemeClr val="tx1"/>
                </a:solidFill>
                <a:latin typeface="Corbel" panose="020B0503020204020204" pitchFamily="34" charset="0"/>
              </a:rPr>
              <a:t>Softmax</a:t>
            </a:r>
            <a:endParaRPr lang="en-US" sz="1200" dirty="0">
              <a:solidFill>
                <a:schemeClr val="tx1"/>
              </a:solidFill>
              <a:latin typeface="Corbel" panose="020B0503020204020204" pitchFamily="34" charset="0"/>
            </a:endParaRPr>
          </a:p>
        </p:txBody>
      </p:sp>
      <p:cxnSp>
        <p:nvCxnSpPr>
          <p:cNvPr id="17" name="Curved Connector 16">
            <a:extLst>
              <a:ext uri="{FF2B5EF4-FFF2-40B4-BE49-F238E27FC236}">
                <a16:creationId xmlns:a16="http://schemas.microsoft.com/office/drawing/2014/main" id="{D2B80598-6B77-91E6-8642-4AA8570BE9F7}"/>
              </a:ext>
            </a:extLst>
          </p:cNvPr>
          <p:cNvCxnSpPr>
            <a:cxnSpLocks/>
            <a:stCxn id="10" idx="2"/>
          </p:cNvCxnSpPr>
          <p:nvPr/>
        </p:nvCxnSpPr>
        <p:spPr>
          <a:xfrm rot="5400000">
            <a:off x="1814862" y="1633354"/>
            <a:ext cx="486947" cy="3387"/>
          </a:xfrm>
          <a:prstGeom prst="curvedConnector3">
            <a:avLst>
              <a:gd name="adj1" fmla="val 50000"/>
            </a:avLst>
          </a:prstGeom>
          <a:ln w="19050">
            <a:solidFill>
              <a:schemeClr val="tx1"/>
            </a:solidFill>
            <a:prstDash val="solid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urved Connector 20">
            <a:extLst>
              <a:ext uri="{FF2B5EF4-FFF2-40B4-BE49-F238E27FC236}">
                <a16:creationId xmlns:a16="http://schemas.microsoft.com/office/drawing/2014/main" id="{99889739-4234-68AD-B870-05A55D4CDE7B}"/>
              </a:ext>
            </a:extLst>
          </p:cNvPr>
          <p:cNvCxnSpPr>
            <a:cxnSpLocks/>
            <a:stCxn id="15" idx="2"/>
            <a:endCxn id="10" idx="0"/>
          </p:cNvCxnSpPr>
          <p:nvPr/>
        </p:nvCxnSpPr>
        <p:spPr>
          <a:xfrm rot="5400000">
            <a:off x="1971009" y="1103490"/>
            <a:ext cx="178040" cy="1"/>
          </a:xfrm>
          <a:prstGeom prst="curvedConnector3">
            <a:avLst>
              <a:gd name="adj1" fmla="val 50000"/>
            </a:avLst>
          </a:prstGeom>
          <a:ln w="19050">
            <a:solidFill>
              <a:schemeClr val="tx1"/>
            </a:solidFill>
            <a:prstDash val="solid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" name="Group 23">
            <a:extLst>
              <a:ext uri="{FF2B5EF4-FFF2-40B4-BE49-F238E27FC236}">
                <a16:creationId xmlns:a16="http://schemas.microsoft.com/office/drawing/2014/main" id="{03C9E196-623A-F382-034F-EFE9447F92BC}"/>
              </a:ext>
            </a:extLst>
          </p:cNvPr>
          <p:cNvGrpSpPr/>
          <p:nvPr/>
        </p:nvGrpSpPr>
        <p:grpSpPr>
          <a:xfrm>
            <a:off x="3136703" y="691033"/>
            <a:ext cx="1384431" cy="1016534"/>
            <a:chOff x="6053458" y="1801327"/>
            <a:chExt cx="1384431" cy="1016534"/>
          </a:xfrm>
        </p:grpSpPr>
        <p:pic>
          <p:nvPicPr>
            <p:cNvPr id="26" name="Picture 2" descr="Word frequency in titles of all articles with Frequency &gt;= 10 Figure 2... |  Download Scientific Diagram">
              <a:extLst>
                <a:ext uri="{FF2B5EF4-FFF2-40B4-BE49-F238E27FC236}">
                  <a16:creationId xmlns:a16="http://schemas.microsoft.com/office/drawing/2014/main" id="{0D95E522-8A1D-1ABC-2F34-57CEC2E54D2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grayscl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4700"/>
                      </a14:imgEffect>
                      <a14:imgEffect>
                        <a14:saturation sat="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94" t="8585" r="65769" b="30524"/>
            <a:stretch/>
          </p:blipFill>
          <p:spPr bwMode="auto">
            <a:xfrm rot="5400000">
              <a:off x="6500656" y="1979281"/>
              <a:ext cx="772768" cy="7465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A1BC175E-1A56-DD17-70F8-128B31422CB2}"/>
                </a:ext>
              </a:extLst>
            </p:cNvPr>
            <p:cNvSpPr txBox="1"/>
            <p:nvPr/>
          </p:nvSpPr>
          <p:spPr>
            <a:xfrm>
              <a:off x="6053458" y="1934927"/>
              <a:ext cx="512696" cy="88293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en-US" sz="700" dirty="0">
                  <a:latin typeface="Consolas" panose="020B0609020204030204" pitchFamily="49" charset="0"/>
                  <a:ea typeface="Tahoma" panose="020B0604030504040204" pitchFamily="34" charset="0"/>
                  <a:cs typeface="Consolas" panose="020B0609020204030204" pitchFamily="49" charset="0"/>
                </a:rPr>
                <a:t>mat</a:t>
              </a:r>
            </a:p>
            <a:p>
              <a:pPr algn="r">
                <a:lnSpc>
                  <a:spcPct val="150000"/>
                </a:lnSpc>
              </a:pPr>
              <a:r>
                <a:rPr lang="en-US" sz="700" dirty="0">
                  <a:latin typeface="Consolas" panose="020B0609020204030204" pitchFamily="49" charset="0"/>
                  <a:ea typeface="Tahoma" panose="020B0604030504040204" pitchFamily="34" charset="0"/>
                  <a:cs typeface="Consolas" panose="020B0609020204030204" pitchFamily="49" charset="0"/>
                </a:rPr>
                <a:t>table</a:t>
              </a:r>
            </a:p>
            <a:p>
              <a:pPr algn="r">
                <a:lnSpc>
                  <a:spcPct val="150000"/>
                </a:lnSpc>
              </a:pPr>
              <a:r>
                <a:rPr lang="en-US" sz="700" dirty="0">
                  <a:latin typeface="Consolas" panose="020B0609020204030204" pitchFamily="49" charset="0"/>
                  <a:ea typeface="Tahoma" panose="020B0604030504040204" pitchFamily="34" charset="0"/>
                  <a:cs typeface="Consolas" panose="020B0609020204030204" pitchFamily="49" charset="0"/>
                </a:rPr>
                <a:t>bed</a:t>
              </a:r>
            </a:p>
            <a:p>
              <a:pPr algn="r">
                <a:lnSpc>
                  <a:spcPct val="150000"/>
                </a:lnSpc>
              </a:pPr>
              <a:r>
                <a:rPr lang="en-US" sz="700" dirty="0">
                  <a:latin typeface="Consolas" panose="020B0609020204030204" pitchFamily="49" charset="0"/>
                  <a:ea typeface="Tahoma" panose="020B0604030504040204" pitchFamily="34" charset="0"/>
                  <a:cs typeface="Consolas" panose="020B0609020204030204" pitchFamily="49" charset="0"/>
                </a:rPr>
                <a:t>desk</a:t>
              </a:r>
            </a:p>
            <a:p>
              <a:pPr algn="r">
                <a:lnSpc>
                  <a:spcPct val="150000"/>
                </a:lnSpc>
              </a:pPr>
              <a:r>
                <a:rPr lang="en-US" sz="700" dirty="0">
                  <a:latin typeface="Consolas" panose="020B0609020204030204" pitchFamily="49" charset="0"/>
                  <a:ea typeface="Tahoma" panose="020B0604030504040204" pitchFamily="34" charset="0"/>
                  <a:cs typeface="Consolas" panose="020B0609020204030204" pitchFamily="49" charset="0"/>
                </a:rPr>
                <a:t>chair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CA44C3A0-0E3D-E220-6F97-0479A7E7E7C1}"/>
                </a:ext>
              </a:extLst>
            </p:cNvPr>
            <p:cNvSpPr txBox="1"/>
            <p:nvPr/>
          </p:nvSpPr>
          <p:spPr>
            <a:xfrm>
              <a:off x="6579003" y="1801327"/>
              <a:ext cx="858886" cy="2462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000" dirty="0">
                  <a:latin typeface="Corbel" panose="020B0503020204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Prob</a:t>
              </a:r>
            </a:p>
          </p:txBody>
        </p:sp>
      </p:grpSp>
      <p:sp>
        <p:nvSpPr>
          <p:cNvPr id="67" name="Rounded Rectangle 66">
            <a:extLst>
              <a:ext uri="{FF2B5EF4-FFF2-40B4-BE49-F238E27FC236}">
                <a16:creationId xmlns:a16="http://schemas.microsoft.com/office/drawing/2014/main" id="{43120FAE-44A3-F77B-F570-5EE8945ABD9C}"/>
              </a:ext>
            </a:extLst>
          </p:cNvPr>
          <p:cNvSpPr/>
          <p:nvPr/>
        </p:nvSpPr>
        <p:spPr>
          <a:xfrm>
            <a:off x="1559536" y="1611658"/>
            <a:ext cx="1002860" cy="172217"/>
          </a:xfrm>
          <a:prstGeom prst="roundRect">
            <a:avLst>
              <a:gd name="adj" fmla="val 10598"/>
            </a:avLst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  <a:latin typeface="Corbel" panose="020B0503020204020204" pitchFamily="34" charset="0"/>
              </a:rPr>
              <a:t>Add &amp; Norm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B9BC1AA-119B-697B-670D-BEAE9CBD9E05}"/>
              </a:ext>
            </a:extLst>
          </p:cNvPr>
          <p:cNvSpPr txBox="1"/>
          <p:nvPr/>
        </p:nvSpPr>
        <p:spPr>
          <a:xfrm>
            <a:off x="4775206" y="2724554"/>
            <a:ext cx="444334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Use ADAM optimizer (</a:t>
            </a:r>
            <a:r>
              <a:rPr lang="en-US" sz="1800" dirty="0"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  <a:hlinkClick r:id="rId5"/>
              </a:rPr>
              <a:t>Kingma &amp; Ba, 2017</a:t>
            </a:r>
            <a:r>
              <a:rPr lang="en-US" sz="1800" dirty="0"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), </a:t>
            </a:r>
            <a:br>
              <a:rPr lang="en-US" sz="1800" dirty="0"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800" dirty="0"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variant of Stochastic Gradient Descent.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47EC9CB-FBB0-C1F7-9FEF-6A83E4C77D49}"/>
              </a:ext>
            </a:extLst>
          </p:cNvPr>
          <p:cNvSpPr txBox="1"/>
          <p:nvPr/>
        </p:nvSpPr>
        <p:spPr>
          <a:xfrm>
            <a:off x="4775205" y="1557123"/>
            <a:ext cx="444334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Use “dropout” to avoid overfitting. </a:t>
            </a:r>
          </a:p>
        </p:txBody>
      </p:sp>
    </p:spTree>
    <p:extLst>
      <p:ext uri="{BB962C8B-B14F-4D97-AF65-F5344CB8AC3E}">
        <p14:creationId xmlns:p14="http://schemas.microsoft.com/office/powerpoint/2010/main" val="28112233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633D0D-F575-BCC6-BBF3-9AE5B012C3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Logistics Reminders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0FBC67-3082-5B28-80E5-A8405E666EB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b="1" dirty="0"/>
              <a:t>Quiz 1:</a:t>
            </a:r>
            <a:r>
              <a:rPr lang="en-US" dirty="0"/>
              <a:t> next Tuesday </a:t>
            </a:r>
          </a:p>
          <a:p>
            <a:pPr lvl="1"/>
            <a:r>
              <a:rPr lang="en-US" dirty="0"/>
              <a:t>During the class (~50 mins)</a:t>
            </a:r>
          </a:p>
          <a:p>
            <a:pPr lvl="1"/>
            <a:r>
              <a:rPr lang="en-US" dirty="0"/>
              <a:t>All on paper </a:t>
            </a:r>
          </a:p>
          <a:p>
            <a:pPr lvl="1"/>
            <a:r>
              <a:rPr lang="en-US" dirty="0"/>
              <a:t>Content: everything we discuss before the class (before “Recurrent Neural LMs”)</a:t>
            </a:r>
            <a:br>
              <a:rPr lang="en-US" dirty="0"/>
            </a:br>
            <a:endParaRPr lang="en-US" dirty="0"/>
          </a:p>
          <a:p>
            <a:r>
              <a:rPr lang="en-US" b="1" dirty="0"/>
              <a:t>Note:</a:t>
            </a:r>
            <a:r>
              <a:rPr lang="en-US" dirty="0"/>
              <a:t> We also have HW3 deadline which covers the same set of material you will have in your quiz.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884189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F76654-58DA-8DF8-185D-78714DC3C7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B3BD021E-55A9-3554-3820-FBA30311BDD4}"/>
              </a:ext>
            </a:extLst>
          </p:cNvPr>
          <p:cNvSpPr txBox="1">
            <a:spLocks/>
          </p:cNvSpPr>
          <p:nvPr/>
        </p:nvSpPr>
        <p:spPr>
          <a:xfrm>
            <a:off x="4866485" y="2911792"/>
            <a:ext cx="4503656" cy="15236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Corbel"/>
              <a:buChar char="●"/>
              <a:defRPr sz="18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rbel"/>
              <a:buChar char="○"/>
              <a:defRPr sz="14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rbel"/>
              <a:buChar char="■"/>
              <a:defRPr sz="14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rbel"/>
              <a:buChar char="●"/>
              <a:defRPr sz="14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rbel"/>
              <a:buChar char="○"/>
              <a:defRPr sz="14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rbel"/>
              <a:buChar char="■"/>
              <a:defRPr sz="14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rbel"/>
              <a:buChar char="●"/>
              <a:defRPr sz="14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rbel"/>
              <a:buChar char="○"/>
              <a:defRPr sz="14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rbel"/>
              <a:buChar char="■"/>
              <a:defRPr sz="14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pPr marL="114300" indent="0">
              <a:buFont typeface="Corbel"/>
              <a:buNone/>
            </a:pPr>
            <a:r>
              <a:rPr lang="en-US" b="1" dirty="0"/>
              <a:t>Takeaways: </a:t>
            </a:r>
            <a:endParaRPr lang="en-US" dirty="0"/>
          </a:p>
          <a:p>
            <a:r>
              <a:rPr lang="en-US" dirty="0">
                <a:solidFill>
                  <a:srgbClr val="C00000"/>
                </a:solidFill>
              </a:rPr>
              <a:t>Depth</a:t>
            </a:r>
            <a:r>
              <a:rPr lang="en-US" dirty="0"/>
              <a:t> helps </a:t>
            </a:r>
          </a:p>
          <a:p>
            <a:r>
              <a:rPr lang="en-US" dirty="0">
                <a:solidFill>
                  <a:srgbClr val="C00000"/>
                </a:solidFill>
              </a:rPr>
              <a:t>Residual</a:t>
            </a:r>
            <a:r>
              <a:rPr lang="en-US" dirty="0"/>
              <a:t> </a:t>
            </a:r>
            <a:r>
              <a:rPr lang="en-US" dirty="0">
                <a:solidFill>
                  <a:srgbClr val="C00000"/>
                </a:solidFill>
              </a:rPr>
              <a:t>connections</a:t>
            </a:r>
            <a:r>
              <a:rPr lang="en-US" dirty="0"/>
              <a:t> are important </a:t>
            </a:r>
          </a:p>
          <a:p>
            <a:r>
              <a:rPr lang="en-US" dirty="0">
                <a:solidFill>
                  <a:srgbClr val="C00000"/>
                </a:solidFill>
              </a:rPr>
              <a:t>Adam</a:t>
            </a:r>
            <a:r>
              <a:rPr lang="en-US" dirty="0"/>
              <a:t> works (here) better than SGD</a:t>
            </a:r>
          </a:p>
        </p:txBody>
      </p:sp>
      <p:sp>
        <p:nvSpPr>
          <p:cNvPr id="11" name="object 8">
            <a:extLst>
              <a:ext uri="{FF2B5EF4-FFF2-40B4-BE49-F238E27FC236}">
                <a16:creationId xmlns:a16="http://schemas.microsoft.com/office/drawing/2014/main" id="{E4EB581D-8B6D-E24B-8D0D-CC3CDE5247E0}"/>
              </a:ext>
            </a:extLst>
          </p:cNvPr>
          <p:cNvSpPr txBox="1"/>
          <p:nvPr/>
        </p:nvSpPr>
        <p:spPr>
          <a:xfrm>
            <a:off x="3940820" y="3826544"/>
            <a:ext cx="725805" cy="253435"/>
          </a:xfrm>
          <a:prstGeom prst="rect">
            <a:avLst/>
          </a:prstGeom>
          <a:solidFill>
            <a:srgbClr val="E44949"/>
          </a:solidFill>
        </p:spPr>
        <p:txBody>
          <a:bodyPr vert="horz" wrap="square" lIns="0" tIns="22384" rIns="0" bIns="0" rtlCol="0">
            <a:spAutoFit/>
          </a:bodyPr>
          <a:lstStyle/>
          <a:p>
            <a:pPr marL="212884">
              <a:spcBef>
                <a:spcPts val="176"/>
              </a:spcBef>
            </a:pPr>
            <a:r>
              <a:rPr sz="1500" spc="-11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into</a:t>
            </a:r>
            <a:endParaRPr sz="1500" dirty="0">
              <a:latin typeface="Corbel" panose="020B0503020204020204" pitchFamily="34" charset="0"/>
              <a:ea typeface="Tahoma" panose="020B0604030504040204" pitchFamily="34" charset="0"/>
              <a:cs typeface="Calibri"/>
            </a:endParaRPr>
          </a:p>
        </p:txBody>
      </p:sp>
      <p:sp>
        <p:nvSpPr>
          <p:cNvPr id="12" name="object 9">
            <a:extLst>
              <a:ext uri="{FF2B5EF4-FFF2-40B4-BE49-F238E27FC236}">
                <a16:creationId xmlns:a16="http://schemas.microsoft.com/office/drawing/2014/main" id="{6590D41A-1BEA-7F7C-EC81-BD7B9EF4AE43}"/>
              </a:ext>
            </a:extLst>
          </p:cNvPr>
          <p:cNvSpPr txBox="1"/>
          <p:nvPr/>
        </p:nvSpPr>
        <p:spPr>
          <a:xfrm>
            <a:off x="3082703" y="3829399"/>
            <a:ext cx="731520" cy="252473"/>
          </a:xfrm>
          <a:prstGeom prst="rect">
            <a:avLst/>
          </a:prstGeom>
          <a:solidFill>
            <a:srgbClr val="FFACF8"/>
          </a:solidFill>
        </p:spPr>
        <p:txBody>
          <a:bodyPr vert="horz" wrap="square" lIns="0" tIns="21431" rIns="0" bIns="0" rtlCol="0">
            <a:spAutoFit/>
          </a:bodyPr>
          <a:lstStyle/>
          <a:p>
            <a:pPr marL="68104">
              <a:spcBef>
                <a:spcPts val="169"/>
              </a:spcBef>
            </a:pPr>
            <a:r>
              <a:rPr sz="1500" spc="-4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turning</a:t>
            </a:r>
            <a:endParaRPr sz="1500" dirty="0">
              <a:latin typeface="Corbel" panose="020B0503020204020204" pitchFamily="34" charset="0"/>
              <a:ea typeface="Tahoma" panose="020B0604030504040204" pitchFamily="34" charset="0"/>
              <a:cs typeface="Calibri"/>
            </a:endParaRPr>
          </a:p>
        </p:txBody>
      </p:sp>
      <p:sp>
        <p:nvSpPr>
          <p:cNvPr id="13" name="object 10">
            <a:extLst>
              <a:ext uri="{FF2B5EF4-FFF2-40B4-BE49-F238E27FC236}">
                <a16:creationId xmlns:a16="http://schemas.microsoft.com/office/drawing/2014/main" id="{3B49ABFC-EB47-62F4-A1B7-05AA956B8D67}"/>
              </a:ext>
            </a:extLst>
          </p:cNvPr>
          <p:cNvSpPr txBox="1"/>
          <p:nvPr/>
        </p:nvSpPr>
        <p:spPr>
          <a:xfrm>
            <a:off x="2056641" y="3820828"/>
            <a:ext cx="862965" cy="252473"/>
          </a:xfrm>
          <a:prstGeom prst="rect">
            <a:avLst/>
          </a:prstGeom>
          <a:solidFill>
            <a:srgbClr val="FFACF8"/>
          </a:solidFill>
        </p:spPr>
        <p:txBody>
          <a:bodyPr vert="horz" wrap="square" lIns="0" tIns="21431" rIns="0" bIns="0" rtlCol="0">
            <a:spAutoFit/>
          </a:bodyPr>
          <a:lstStyle/>
          <a:p>
            <a:pPr marL="68104">
              <a:spcBef>
                <a:spcPts val="169"/>
              </a:spcBef>
            </a:pPr>
            <a:r>
              <a:rPr sz="1500" spc="-4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problems</a:t>
            </a:r>
            <a:endParaRPr sz="1500" dirty="0">
              <a:latin typeface="Corbel" panose="020B0503020204020204" pitchFamily="34" charset="0"/>
              <a:ea typeface="Tahoma" panose="020B0604030504040204" pitchFamily="34" charset="0"/>
              <a:cs typeface="Calibri"/>
            </a:endParaRPr>
          </a:p>
        </p:txBody>
      </p:sp>
      <p:sp>
        <p:nvSpPr>
          <p:cNvPr id="14" name="object 11">
            <a:extLst>
              <a:ext uri="{FF2B5EF4-FFF2-40B4-BE49-F238E27FC236}">
                <a16:creationId xmlns:a16="http://schemas.microsoft.com/office/drawing/2014/main" id="{44CDA429-452C-2FC2-E64D-ABA617B69150}"/>
              </a:ext>
            </a:extLst>
          </p:cNvPr>
          <p:cNvSpPr txBox="1"/>
          <p:nvPr/>
        </p:nvSpPr>
        <p:spPr>
          <a:xfrm>
            <a:off x="1264090" y="3814653"/>
            <a:ext cx="600590" cy="252473"/>
          </a:xfrm>
          <a:prstGeom prst="rect">
            <a:avLst/>
          </a:prstGeom>
          <a:solidFill>
            <a:srgbClr val="FFACF8"/>
          </a:solidFill>
        </p:spPr>
        <p:txBody>
          <a:bodyPr vert="horz" wrap="square" lIns="0" tIns="21431" rIns="0" bIns="0" rtlCol="0">
            <a:spAutoFit/>
          </a:bodyPr>
          <a:lstStyle/>
          <a:p>
            <a:pPr marL="68104" algn="ctr">
              <a:spcBef>
                <a:spcPts val="169"/>
              </a:spcBef>
            </a:pPr>
            <a:r>
              <a:rPr lang="en-US" sz="1500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our</a:t>
            </a:r>
            <a:endParaRPr sz="1500" dirty="0">
              <a:latin typeface="Corbel" panose="020B0503020204020204" pitchFamily="34" charset="0"/>
              <a:ea typeface="Tahoma" panose="020B0604030504040204" pitchFamily="34" charset="0"/>
              <a:cs typeface="Calibri"/>
            </a:endParaRPr>
          </a:p>
        </p:txBody>
      </p:sp>
      <p:sp>
        <p:nvSpPr>
          <p:cNvPr id="16" name="object 13">
            <a:extLst>
              <a:ext uri="{FF2B5EF4-FFF2-40B4-BE49-F238E27FC236}">
                <a16:creationId xmlns:a16="http://schemas.microsoft.com/office/drawing/2014/main" id="{70637D04-2061-8FD3-BBE2-B88B539F752C}"/>
              </a:ext>
            </a:extLst>
          </p:cNvPr>
          <p:cNvSpPr/>
          <p:nvPr/>
        </p:nvSpPr>
        <p:spPr>
          <a:xfrm>
            <a:off x="580109" y="4200875"/>
            <a:ext cx="3223713" cy="91445"/>
          </a:xfrm>
          <a:custGeom>
            <a:avLst/>
            <a:gdLst/>
            <a:ahLst/>
            <a:cxnLst/>
            <a:rect l="l" t="t" r="r" b="b"/>
            <a:pathLst>
              <a:path w="2296160" h="160020">
                <a:moveTo>
                  <a:pt x="2295948" y="2"/>
                </a:moveTo>
                <a:lnTo>
                  <a:pt x="2294900" y="31146"/>
                </a:lnTo>
                <a:lnTo>
                  <a:pt x="2292042" y="56578"/>
                </a:lnTo>
                <a:lnTo>
                  <a:pt x="2287803" y="73725"/>
                </a:lnTo>
                <a:lnTo>
                  <a:pt x="2282613" y="80012"/>
                </a:lnTo>
                <a:lnTo>
                  <a:pt x="1143904" y="80010"/>
                </a:lnTo>
                <a:lnTo>
                  <a:pt x="1138713" y="86297"/>
                </a:lnTo>
                <a:lnTo>
                  <a:pt x="1134474" y="103444"/>
                </a:lnTo>
                <a:lnTo>
                  <a:pt x="1131616" y="128876"/>
                </a:lnTo>
                <a:lnTo>
                  <a:pt x="1130569" y="160020"/>
                </a:lnTo>
                <a:lnTo>
                  <a:pt x="1129520" y="128876"/>
                </a:lnTo>
                <a:lnTo>
                  <a:pt x="1126662" y="103444"/>
                </a:lnTo>
                <a:lnTo>
                  <a:pt x="1122423" y="86297"/>
                </a:lnTo>
                <a:lnTo>
                  <a:pt x="1117233" y="80010"/>
                </a:lnTo>
                <a:lnTo>
                  <a:pt x="13335" y="80010"/>
                </a:lnTo>
                <a:lnTo>
                  <a:pt x="8144" y="73722"/>
                </a:lnTo>
                <a:lnTo>
                  <a:pt x="3905" y="56575"/>
                </a:lnTo>
                <a:lnTo>
                  <a:pt x="1047" y="31143"/>
                </a:lnTo>
                <a:lnTo>
                  <a:pt x="0" y="0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050" dirty="0">
              <a:latin typeface="Corbel" panose="020B0503020204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" name="object 15">
            <a:extLst>
              <a:ext uri="{FF2B5EF4-FFF2-40B4-BE49-F238E27FC236}">
                <a16:creationId xmlns:a16="http://schemas.microsoft.com/office/drawing/2014/main" id="{7137FD41-3BC7-9343-7347-E5BF3981F0A9}"/>
              </a:ext>
            </a:extLst>
          </p:cNvPr>
          <p:cNvSpPr txBox="1"/>
          <p:nvPr/>
        </p:nvSpPr>
        <p:spPr>
          <a:xfrm>
            <a:off x="879365" y="4271418"/>
            <a:ext cx="4051864" cy="225383"/>
          </a:xfrm>
          <a:prstGeom prst="rect">
            <a:avLst/>
          </a:prstGeom>
        </p:spPr>
        <p:txBody>
          <a:bodyPr vert="horz" wrap="square" lIns="0" tIns="20003" rIns="0" bIns="0" rtlCol="0">
            <a:spAutoFit/>
          </a:bodyPr>
          <a:lstStyle/>
          <a:p>
            <a:pPr marL="9525" marR="3810">
              <a:lnSpc>
                <a:spcPts val="1583"/>
              </a:lnSpc>
              <a:spcBef>
                <a:spcPts val="158"/>
              </a:spcBef>
              <a:tabLst>
                <a:tab pos="1689259" algn="l"/>
                <a:tab pos="2656046" algn="l"/>
              </a:tabLst>
            </a:pPr>
            <a:r>
              <a:rPr lang="en-US" sz="1350" spc="-11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     </a:t>
            </a:r>
            <a:r>
              <a:rPr sz="1350" spc="-11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context</a:t>
            </a:r>
            <a:r>
              <a:rPr sz="1350" spc="8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 </a:t>
            </a:r>
            <a:r>
              <a:rPr sz="1350" spc="-8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words</a:t>
            </a:r>
            <a:r>
              <a:rPr lang="en-US" sz="1350" spc="-8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 </a:t>
            </a:r>
            <a:r>
              <a:rPr lang="en-US" sz="1350" spc="-4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in</a:t>
            </a:r>
            <a:r>
              <a:rPr lang="en-US" sz="1350" spc="8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 </a:t>
            </a:r>
            <a:r>
              <a:rPr lang="en-US" sz="1350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window</a:t>
            </a:r>
            <a:r>
              <a:rPr lang="en-US" sz="1350" spc="4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 </a:t>
            </a:r>
            <a:r>
              <a:rPr lang="en-US" sz="1350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of</a:t>
            </a:r>
            <a:r>
              <a:rPr lang="en-US" sz="1350" spc="4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 </a:t>
            </a:r>
            <a:r>
              <a:rPr lang="en-US" sz="1350" spc="-11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size</a:t>
            </a:r>
            <a:r>
              <a:rPr lang="en-US" sz="1350" spc="11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 4</a:t>
            </a:r>
            <a:r>
              <a:rPr lang="en-US" sz="1350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 </a:t>
            </a:r>
            <a:r>
              <a:rPr sz="1350" spc="-8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	</a:t>
            </a:r>
            <a:r>
              <a:rPr lang="en-US" sz="1350" spc="-8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    </a:t>
            </a:r>
            <a:r>
              <a:rPr sz="2025" spc="11" baseline="1543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 </a:t>
            </a:r>
            <a:r>
              <a:rPr lang="en-US" sz="2025" spc="11" baseline="1543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    target </a:t>
            </a:r>
            <a:r>
              <a:rPr lang="en-US" sz="2025" spc="-17" baseline="1543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word</a:t>
            </a:r>
          </a:p>
        </p:txBody>
      </p:sp>
      <p:sp>
        <p:nvSpPr>
          <p:cNvPr id="25" name="object 11">
            <a:extLst>
              <a:ext uri="{FF2B5EF4-FFF2-40B4-BE49-F238E27FC236}">
                <a16:creationId xmlns:a16="http://schemas.microsoft.com/office/drawing/2014/main" id="{AE47DB43-738C-C8FA-F9B4-6779CEE699D2}"/>
              </a:ext>
            </a:extLst>
          </p:cNvPr>
          <p:cNvSpPr txBox="1"/>
          <p:nvPr/>
        </p:nvSpPr>
        <p:spPr>
          <a:xfrm>
            <a:off x="434837" y="3814653"/>
            <a:ext cx="600590" cy="252473"/>
          </a:xfrm>
          <a:prstGeom prst="rect">
            <a:avLst/>
          </a:prstGeom>
          <a:solidFill>
            <a:srgbClr val="FFACF8"/>
          </a:solidFill>
        </p:spPr>
        <p:txBody>
          <a:bodyPr vert="horz" wrap="square" lIns="0" tIns="21431" rIns="0" bIns="0" rtlCol="0">
            <a:spAutoFit/>
          </a:bodyPr>
          <a:lstStyle/>
          <a:p>
            <a:pPr marL="68104" algn="ctr">
              <a:spcBef>
                <a:spcPts val="169"/>
              </a:spcBef>
            </a:pPr>
            <a:r>
              <a:rPr lang="en-US" sz="1500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and</a:t>
            </a:r>
            <a:endParaRPr sz="1500" dirty="0">
              <a:latin typeface="Corbel" panose="020B0503020204020204" pitchFamily="34" charset="0"/>
              <a:ea typeface="Tahoma" panose="020B0604030504040204" pitchFamily="34" charset="0"/>
              <a:cs typeface="Calibri"/>
            </a:endParaRPr>
          </a:p>
        </p:txBody>
      </p:sp>
      <p:cxnSp>
        <p:nvCxnSpPr>
          <p:cNvPr id="30" name="Curved Connector 29">
            <a:extLst>
              <a:ext uri="{FF2B5EF4-FFF2-40B4-BE49-F238E27FC236}">
                <a16:creationId xmlns:a16="http://schemas.microsoft.com/office/drawing/2014/main" id="{40A846CE-E3E4-68CA-83D3-B9121590658B}"/>
              </a:ext>
            </a:extLst>
          </p:cNvPr>
          <p:cNvCxnSpPr>
            <a:cxnSpLocks/>
            <a:stCxn id="6" idx="2"/>
            <a:endCxn id="25" idx="0"/>
          </p:cNvCxnSpPr>
          <p:nvPr/>
        </p:nvCxnSpPr>
        <p:spPr>
          <a:xfrm rot="16200000" flipH="1">
            <a:off x="423484" y="3503005"/>
            <a:ext cx="615132" cy="8164"/>
          </a:xfrm>
          <a:prstGeom prst="curvedConnector3">
            <a:avLst>
              <a:gd name="adj1" fmla="val 50000"/>
            </a:avLst>
          </a:prstGeom>
          <a:ln w="19050">
            <a:solidFill>
              <a:schemeClr val="tx1"/>
            </a:solidFill>
            <a:prstDash val="sysDot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FF7FDB13-EEB9-8BA7-3BD4-E4C4C724EAE8}"/>
              </a:ext>
            </a:extLst>
          </p:cNvPr>
          <p:cNvSpPr/>
          <p:nvPr/>
        </p:nvSpPr>
        <p:spPr>
          <a:xfrm>
            <a:off x="426673" y="2989971"/>
            <a:ext cx="600590" cy="209550"/>
          </a:xfrm>
          <a:prstGeom prst="rect">
            <a:avLst/>
          </a:prstGeom>
          <a:solidFill>
            <a:srgbClr val="92D050"/>
          </a:solidFill>
          <a:ln>
            <a:solidFill>
              <a:schemeClr val="accent3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u="none" dirty="0">
                <a:solidFill>
                  <a:schemeClr val="tx1"/>
                </a:solidFill>
                <a:latin typeface="Corbel" panose="020B0503020204020204" pitchFamily="34" charset="0"/>
              </a:rPr>
              <a:t>O O O 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1A212161-F062-F34F-48B2-F14AEB7C0906}"/>
              </a:ext>
            </a:extLst>
          </p:cNvPr>
          <p:cNvSpPr/>
          <p:nvPr/>
        </p:nvSpPr>
        <p:spPr>
          <a:xfrm>
            <a:off x="1255926" y="2989971"/>
            <a:ext cx="600590" cy="209550"/>
          </a:xfrm>
          <a:prstGeom prst="rect">
            <a:avLst/>
          </a:prstGeom>
          <a:solidFill>
            <a:srgbClr val="92D050"/>
          </a:solidFill>
          <a:ln>
            <a:solidFill>
              <a:schemeClr val="accent3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u="none" dirty="0">
                <a:solidFill>
                  <a:schemeClr val="tx1"/>
                </a:solidFill>
                <a:latin typeface="Corbel" panose="020B0503020204020204" pitchFamily="34" charset="0"/>
              </a:rPr>
              <a:t>O O O 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6391CF7C-FAAE-C087-CDA6-ACAF442E566E}"/>
              </a:ext>
            </a:extLst>
          </p:cNvPr>
          <p:cNvSpPr/>
          <p:nvPr/>
        </p:nvSpPr>
        <p:spPr>
          <a:xfrm>
            <a:off x="2179664" y="2989971"/>
            <a:ext cx="600590" cy="209550"/>
          </a:xfrm>
          <a:prstGeom prst="rect">
            <a:avLst/>
          </a:prstGeom>
          <a:solidFill>
            <a:srgbClr val="92D050"/>
          </a:solidFill>
          <a:ln>
            <a:solidFill>
              <a:schemeClr val="accent3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u="none" dirty="0">
                <a:solidFill>
                  <a:schemeClr val="tx1"/>
                </a:solidFill>
                <a:latin typeface="Corbel" panose="020B0503020204020204" pitchFamily="34" charset="0"/>
              </a:rPr>
              <a:t>O O O 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6E8FEA67-23C9-1E55-B01E-0214CEC4BADC}"/>
              </a:ext>
            </a:extLst>
          </p:cNvPr>
          <p:cNvSpPr/>
          <p:nvPr/>
        </p:nvSpPr>
        <p:spPr>
          <a:xfrm>
            <a:off x="3148316" y="2989971"/>
            <a:ext cx="600590" cy="209550"/>
          </a:xfrm>
          <a:prstGeom prst="rect">
            <a:avLst/>
          </a:prstGeom>
          <a:solidFill>
            <a:srgbClr val="92D050"/>
          </a:solidFill>
          <a:ln>
            <a:solidFill>
              <a:schemeClr val="accent3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u="none" dirty="0">
                <a:solidFill>
                  <a:schemeClr val="tx1"/>
                </a:solidFill>
                <a:latin typeface="Corbel" panose="020B0503020204020204" pitchFamily="34" charset="0"/>
              </a:rPr>
              <a:t>O O O </a:t>
            </a:r>
          </a:p>
        </p:txBody>
      </p:sp>
      <p:cxnSp>
        <p:nvCxnSpPr>
          <p:cNvPr id="43" name="Curved Connector 42">
            <a:extLst>
              <a:ext uri="{FF2B5EF4-FFF2-40B4-BE49-F238E27FC236}">
                <a16:creationId xmlns:a16="http://schemas.microsoft.com/office/drawing/2014/main" id="{420A237D-6683-651D-AE68-3DC05BEA6D52}"/>
              </a:ext>
            </a:extLst>
          </p:cNvPr>
          <p:cNvCxnSpPr>
            <a:cxnSpLocks/>
            <a:stCxn id="32" idx="2"/>
            <a:endCxn id="14" idx="0"/>
          </p:cNvCxnSpPr>
          <p:nvPr/>
        </p:nvCxnSpPr>
        <p:spPr>
          <a:xfrm rot="16200000" flipH="1">
            <a:off x="1252737" y="3503005"/>
            <a:ext cx="615132" cy="8164"/>
          </a:xfrm>
          <a:prstGeom prst="curvedConnector3">
            <a:avLst>
              <a:gd name="adj1" fmla="val 50000"/>
            </a:avLst>
          </a:prstGeom>
          <a:ln w="19050">
            <a:solidFill>
              <a:schemeClr val="tx1"/>
            </a:solidFill>
            <a:prstDash val="sysDot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urved Connector 45">
            <a:extLst>
              <a:ext uri="{FF2B5EF4-FFF2-40B4-BE49-F238E27FC236}">
                <a16:creationId xmlns:a16="http://schemas.microsoft.com/office/drawing/2014/main" id="{D3006678-FE9D-6EA1-DB1F-A7812DC1E8D0}"/>
              </a:ext>
            </a:extLst>
          </p:cNvPr>
          <p:cNvCxnSpPr>
            <a:cxnSpLocks/>
            <a:stCxn id="33" idx="2"/>
            <a:endCxn id="13" idx="0"/>
          </p:cNvCxnSpPr>
          <p:nvPr/>
        </p:nvCxnSpPr>
        <p:spPr>
          <a:xfrm rot="16200000" flipH="1">
            <a:off x="2173388" y="3506091"/>
            <a:ext cx="621307" cy="8165"/>
          </a:xfrm>
          <a:prstGeom prst="curvedConnector3">
            <a:avLst>
              <a:gd name="adj1" fmla="val 50000"/>
            </a:avLst>
          </a:prstGeom>
          <a:ln w="19050">
            <a:solidFill>
              <a:schemeClr val="tx1"/>
            </a:solidFill>
            <a:prstDash val="sysDot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Curved Connector 48">
            <a:extLst>
              <a:ext uri="{FF2B5EF4-FFF2-40B4-BE49-F238E27FC236}">
                <a16:creationId xmlns:a16="http://schemas.microsoft.com/office/drawing/2014/main" id="{C82FDE66-967F-1FFA-6459-1651FB573C2A}"/>
              </a:ext>
            </a:extLst>
          </p:cNvPr>
          <p:cNvCxnSpPr>
            <a:cxnSpLocks/>
            <a:stCxn id="34" idx="2"/>
            <a:endCxn id="12" idx="0"/>
          </p:cNvCxnSpPr>
          <p:nvPr/>
        </p:nvCxnSpPr>
        <p:spPr>
          <a:xfrm rot="5400000">
            <a:off x="3133598" y="3514386"/>
            <a:ext cx="629878" cy="148"/>
          </a:xfrm>
          <a:prstGeom prst="curvedConnector3">
            <a:avLst>
              <a:gd name="adj1" fmla="val 50000"/>
            </a:avLst>
          </a:prstGeom>
          <a:ln w="19050">
            <a:solidFill>
              <a:schemeClr val="tx1"/>
            </a:solidFill>
            <a:prstDash val="sysDot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object 16">
            <a:extLst>
              <a:ext uri="{FF2B5EF4-FFF2-40B4-BE49-F238E27FC236}">
                <a16:creationId xmlns:a16="http://schemas.microsoft.com/office/drawing/2014/main" id="{04B27A34-C3E0-135C-604C-019ACB9CC044}"/>
              </a:ext>
            </a:extLst>
          </p:cNvPr>
          <p:cNvSpPr/>
          <p:nvPr/>
        </p:nvSpPr>
        <p:spPr>
          <a:xfrm>
            <a:off x="4003682" y="4212303"/>
            <a:ext cx="600075" cy="91445"/>
          </a:xfrm>
          <a:custGeom>
            <a:avLst/>
            <a:gdLst/>
            <a:ahLst/>
            <a:cxnLst/>
            <a:rect l="l" t="t" r="r" b="b"/>
            <a:pathLst>
              <a:path w="800100" h="152400">
                <a:moveTo>
                  <a:pt x="800105" y="0"/>
                </a:moveTo>
                <a:lnTo>
                  <a:pt x="799106" y="29660"/>
                </a:lnTo>
                <a:lnTo>
                  <a:pt x="796385" y="53881"/>
                </a:lnTo>
                <a:lnTo>
                  <a:pt x="792348" y="70211"/>
                </a:lnTo>
                <a:lnTo>
                  <a:pt x="787405" y="76200"/>
                </a:lnTo>
                <a:lnTo>
                  <a:pt x="406686" y="76200"/>
                </a:lnTo>
                <a:lnTo>
                  <a:pt x="401743" y="82188"/>
                </a:lnTo>
                <a:lnTo>
                  <a:pt x="397706" y="98518"/>
                </a:lnTo>
                <a:lnTo>
                  <a:pt x="394985" y="122739"/>
                </a:lnTo>
                <a:lnTo>
                  <a:pt x="393987" y="152400"/>
                </a:lnTo>
                <a:lnTo>
                  <a:pt x="392988" y="122739"/>
                </a:lnTo>
                <a:lnTo>
                  <a:pt x="390267" y="98518"/>
                </a:lnTo>
                <a:lnTo>
                  <a:pt x="386230" y="82188"/>
                </a:lnTo>
                <a:lnTo>
                  <a:pt x="381287" y="76200"/>
                </a:lnTo>
                <a:lnTo>
                  <a:pt x="12699" y="76200"/>
                </a:lnTo>
                <a:lnTo>
                  <a:pt x="7756" y="70211"/>
                </a:lnTo>
                <a:lnTo>
                  <a:pt x="3719" y="53881"/>
                </a:lnTo>
                <a:lnTo>
                  <a:pt x="998" y="29660"/>
                </a:lnTo>
                <a:lnTo>
                  <a:pt x="0" y="0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050" dirty="0">
              <a:latin typeface="Corbel" panose="020B0503020204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A4E6B595-F07E-6251-7DBB-04C5579B1781}"/>
              </a:ext>
            </a:extLst>
          </p:cNvPr>
          <p:cNvSpPr txBox="1"/>
          <p:nvPr/>
        </p:nvSpPr>
        <p:spPr>
          <a:xfrm>
            <a:off x="1176018" y="3438418"/>
            <a:ext cx="1713375" cy="2154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1400" spc="-11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lookup </a:t>
            </a:r>
            <a:r>
              <a:rPr lang="en-US" dirty="0"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embeddings</a:t>
            </a:r>
          </a:p>
        </p:txBody>
      </p:sp>
      <p:sp>
        <p:nvSpPr>
          <p:cNvPr id="60" name="Right Arrow 59">
            <a:extLst>
              <a:ext uri="{FF2B5EF4-FFF2-40B4-BE49-F238E27FC236}">
                <a16:creationId xmlns:a16="http://schemas.microsoft.com/office/drawing/2014/main" id="{C68EED22-4CFE-A5D9-0C24-6C5CF71003B4}"/>
              </a:ext>
            </a:extLst>
          </p:cNvPr>
          <p:cNvSpPr/>
          <p:nvPr/>
        </p:nvSpPr>
        <p:spPr>
          <a:xfrm>
            <a:off x="2581733" y="799631"/>
            <a:ext cx="553302" cy="197505"/>
          </a:xfrm>
          <a:prstGeom prst="rightArrow">
            <a:avLst>
              <a:gd name="adj1" fmla="val 50000"/>
              <a:gd name="adj2" fmla="val 66297"/>
            </a:avLst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orbel" panose="020B050302020402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6EFB120D-392B-55CF-CFAB-88DB2711A6E9}"/>
              </a:ext>
            </a:extLst>
          </p:cNvPr>
          <p:cNvSpPr txBox="1"/>
          <p:nvPr/>
        </p:nvSpPr>
        <p:spPr>
          <a:xfrm>
            <a:off x="859142" y="4888331"/>
            <a:ext cx="732147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[Sun and </a:t>
            </a:r>
            <a:r>
              <a:rPr lang="en-US" sz="1050" dirty="0" err="1"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Iyyer</a:t>
            </a:r>
            <a:r>
              <a:rPr lang="en-US" sz="1050" dirty="0"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2021]</a:t>
            </a:r>
          </a:p>
        </p:txBody>
      </p:sp>
      <p:sp>
        <p:nvSpPr>
          <p:cNvPr id="64" name="Rounded Rectangle 63">
            <a:extLst>
              <a:ext uri="{FF2B5EF4-FFF2-40B4-BE49-F238E27FC236}">
                <a16:creationId xmlns:a16="http://schemas.microsoft.com/office/drawing/2014/main" id="{C4076BAA-B8BD-001B-C6B3-B72308E1C88B}"/>
              </a:ext>
            </a:extLst>
          </p:cNvPr>
          <p:cNvSpPr/>
          <p:nvPr/>
        </p:nvSpPr>
        <p:spPr>
          <a:xfrm>
            <a:off x="1313074" y="1514182"/>
            <a:ext cx="1491788" cy="1023490"/>
          </a:xfrm>
          <a:prstGeom prst="roundRect">
            <a:avLst>
              <a:gd name="adj" fmla="val 10598"/>
            </a:avLst>
          </a:prstGeom>
          <a:solidFill>
            <a:srgbClr val="FFF2D4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orbel" panose="020B0503020204020204" pitchFamily="34" charset="0"/>
            </a:endParaRPr>
          </a:p>
          <a:p>
            <a:pPr algn="ctr"/>
            <a:endParaRPr lang="en-US" dirty="0">
              <a:latin typeface="Corbel" panose="020B0503020204020204" pitchFamily="34" charset="0"/>
            </a:endParaRPr>
          </a:p>
          <a:p>
            <a:pPr algn="ctr"/>
            <a:endParaRPr lang="en-US" dirty="0">
              <a:latin typeface="Corbel" panose="020B0503020204020204" pitchFamily="34" charset="0"/>
            </a:endParaRPr>
          </a:p>
          <a:p>
            <a:pPr algn="ctr"/>
            <a:endParaRPr lang="en-US" dirty="0">
              <a:latin typeface="Corbel" panose="020B0503020204020204" pitchFamily="34" charset="0"/>
            </a:endParaRPr>
          </a:p>
          <a:p>
            <a:pPr algn="r"/>
            <a:r>
              <a:rPr lang="en-US" sz="1100" dirty="0">
                <a:solidFill>
                  <a:schemeClr val="tx1"/>
                </a:solidFill>
                <a:latin typeface="Corbel" panose="020B0503020204020204" pitchFamily="34" charset="0"/>
              </a:rPr>
              <a:t>  </a:t>
            </a:r>
            <a:r>
              <a:rPr lang="en-US" sz="1100" dirty="0" err="1">
                <a:solidFill>
                  <a:schemeClr val="tx1"/>
                </a:solidFill>
                <a:latin typeface="Corbel" panose="020B0503020204020204" pitchFamily="34" charset="0"/>
              </a:rPr>
              <a:t>xN</a:t>
            </a:r>
            <a:endParaRPr lang="en-US" sz="1100" dirty="0">
              <a:solidFill>
                <a:schemeClr val="tx1"/>
              </a:solidFill>
              <a:latin typeface="Corbel" panose="020B0503020204020204" pitchFamily="34" charset="0"/>
            </a:endParaRPr>
          </a:p>
        </p:txBody>
      </p:sp>
      <p:sp>
        <p:nvSpPr>
          <p:cNvPr id="65" name="Rounded Rectangle 64">
            <a:extLst>
              <a:ext uri="{FF2B5EF4-FFF2-40B4-BE49-F238E27FC236}">
                <a16:creationId xmlns:a16="http://schemas.microsoft.com/office/drawing/2014/main" id="{6D057D04-914A-585C-29BB-28693B17F798}"/>
              </a:ext>
            </a:extLst>
          </p:cNvPr>
          <p:cNvSpPr/>
          <p:nvPr/>
        </p:nvSpPr>
        <p:spPr>
          <a:xfrm>
            <a:off x="1564236" y="1878521"/>
            <a:ext cx="1002860" cy="464000"/>
          </a:xfrm>
          <a:prstGeom prst="roundRect">
            <a:avLst>
              <a:gd name="adj" fmla="val 10598"/>
            </a:avLst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  <a:latin typeface="Corbel" panose="020B0503020204020204" pitchFamily="34" charset="0"/>
              </a:rPr>
              <a:t>Feed-Forward layer</a:t>
            </a:r>
          </a:p>
        </p:txBody>
      </p:sp>
      <p:sp>
        <p:nvSpPr>
          <p:cNvPr id="69" name="Rounded Rectangle 68">
            <a:extLst>
              <a:ext uri="{FF2B5EF4-FFF2-40B4-BE49-F238E27FC236}">
                <a16:creationId xmlns:a16="http://schemas.microsoft.com/office/drawing/2014/main" id="{C179F35D-DDD3-2002-0161-C54C56CD15DE}"/>
              </a:ext>
            </a:extLst>
          </p:cNvPr>
          <p:cNvSpPr/>
          <p:nvPr/>
        </p:nvSpPr>
        <p:spPr>
          <a:xfrm>
            <a:off x="303358" y="2864143"/>
            <a:ext cx="3511509" cy="453793"/>
          </a:xfrm>
          <a:prstGeom prst="roundRect">
            <a:avLst/>
          </a:prstGeom>
          <a:noFill/>
          <a:ln w="28575">
            <a:solidFill>
              <a:schemeClr val="bg2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orbel" panose="020B0503020204020204" pitchFamily="34" charset="0"/>
            </a:endParaRPr>
          </a:p>
        </p:txBody>
      </p:sp>
      <p:cxnSp>
        <p:nvCxnSpPr>
          <p:cNvPr id="70" name="Curved Connector 69">
            <a:extLst>
              <a:ext uri="{FF2B5EF4-FFF2-40B4-BE49-F238E27FC236}">
                <a16:creationId xmlns:a16="http://schemas.microsoft.com/office/drawing/2014/main" id="{67CF1F50-C632-B43A-0FEB-14526D664D49}"/>
              </a:ext>
            </a:extLst>
          </p:cNvPr>
          <p:cNvCxnSpPr>
            <a:cxnSpLocks/>
            <a:stCxn id="65" idx="2"/>
            <a:endCxn id="69" idx="0"/>
          </p:cNvCxnSpPr>
          <p:nvPr/>
        </p:nvCxnSpPr>
        <p:spPr>
          <a:xfrm rot="5400000">
            <a:off x="1801579" y="2600056"/>
            <a:ext cx="521622" cy="6553"/>
          </a:xfrm>
          <a:prstGeom prst="curvedConnector3">
            <a:avLst>
              <a:gd name="adj1" fmla="val 50000"/>
            </a:avLst>
          </a:prstGeom>
          <a:ln w="19050">
            <a:solidFill>
              <a:schemeClr val="tx1"/>
            </a:solidFill>
            <a:prstDash val="solid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TextBox 72">
            <a:extLst>
              <a:ext uri="{FF2B5EF4-FFF2-40B4-BE49-F238E27FC236}">
                <a16:creationId xmlns:a16="http://schemas.microsoft.com/office/drawing/2014/main" id="{42216F6E-4464-C274-1E84-110BDA8DB968}"/>
              </a:ext>
            </a:extLst>
          </p:cNvPr>
          <p:cNvSpPr txBox="1"/>
          <p:nvPr/>
        </p:nvSpPr>
        <p:spPr>
          <a:xfrm>
            <a:off x="164719" y="2610712"/>
            <a:ext cx="1128501" cy="2154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1400" spc="-11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concatenate</a:t>
            </a:r>
            <a:endParaRPr lang="en-US" dirty="0">
              <a:latin typeface="Corbel" panose="020B0503020204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78" name="Elbow Connector 77">
            <a:extLst>
              <a:ext uri="{FF2B5EF4-FFF2-40B4-BE49-F238E27FC236}">
                <a16:creationId xmlns:a16="http://schemas.microsoft.com/office/drawing/2014/main" id="{4477BF2C-200F-8187-7388-E63EE4C6456C}"/>
              </a:ext>
            </a:extLst>
          </p:cNvPr>
          <p:cNvCxnSpPr>
            <a:cxnSpLocks/>
            <a:stCxn id="64" idx="2"/>
            <a:endCxn id="67" idx="1"/>
          </p:cNvCxnSpPr>
          <p:nvPr/>
        </p:nvCxnSpPr>
        <p:spPr>
          <a:xfrm rot="5400000" flipH="1">
            <a:off x="1389299" y="1868004"/>
            <a:ext cx="839905" cy="499432"/>
          </a:xfrm>
          <a:prstGeom prst="bentConnector4">
            <a:avLst>
              <a:gd name="adj1" fmla="val 8749"/>
              <a:gd name="adj2" fmla="val 128097"/>
            </a:avLst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3FC5DB48-370B-3C2C-BF9D-B0C5F6FB11C0}"/>
              </a:ext>
            </a:extLst>
          </p:cNvPr>
          <p:cNvSpPr/>
          <p:nvPr/>
        </p:nvSpPr>
        <p:spPr>
          <a:xfrm>
            <a:off x="1689084" y="1192510"/>
            <a:ext cx="741888" cy="199064"/>
          </a:xfrm>
          <a:prstGeom prst="roundRect">
            <a:avLst>
              <a:gd name="adj" fmla="val 10598"/>
            </a:avLst>
          </a:prstGeom>
          <a:solidFill>
            <a:srgbClr val="CDEC8B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  <a:latin typeface="Corbel" panose="020B0503020204020204" pitchFamily="34" charset="0"/>
              </a:rPr>
              <a:t>Linear</a:t>
            </a: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561A3CD3-7573-3755-ECEA-9AD9B934E706}"/>
              </a:ext>
            </a:extLst>
          </p:cNvPr>
          <p:cNvSpPr/>
          <p:nvPr/>
        </p:nvSpPr>
        <p:spPr>
          <a:xfrm>
            <a:off x="1689085" y="807421"/>
            <a:ext cx="741887" cy="207049"/>
          </a:xfrm>
          <a:prstGeom prst="roundRect">
            <a:avLst>
              <a:gd name="adj" fmla="val 10598"/>
            </a:avLst>
          </a:prstGeom>
          <a:solidFill>
            <a:srgbClr val="FACD9A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err="1">
                <a:solidFill>
                  <a:schemeClr val="tx1"/>
                </a:solidFill>
                <a:latin typeface="Corbel" panose="020B0503020204020204" pitchFamily="34" charset="0"/>
              </a:rPr>
              <a:t>Softmax</a:t>
            </a:r>
            <a:endParaRPr lang="en-US" sz="1200" dirty="0">
              <a:solidFill>
                <a:schemeClr val="tx1"/>
              </a:solidFill>
              <a:latin typeface="Corbel" panose="020B0503020204020204" pitchFamily="34" charset="0"/>
            </a:endParaRPr>
          </a:p>
        </p:txBody>
      </p:sp>
      <p:cxnSp>
        <p:nvCxnSpPr>
          <p:cNvPr id="17" name="Curved Connector 16">
            <a:extLst>
              <a:ext uri="{FF2B5EF4-FFF2-40B4-BE49-F238E27FC236}">
                <a16:creationId xmlns:a16="http://schemas.microsoft.com/office/drawing/2014/main" id="{4FF96F0C-796F-77F8-6E81-CE2216BDCED7}"/>
              </a:ext>
            </a:extLst>
          </p:cNvPr>
          <p:cNvCxnSpPr>
            <a:cxnSpLocks/>
            <a:stCxn id="10" idx="2"/>
          </p:cNvCxnSpPr>
          <p:nvPr/>
        </p:nvCxnSpPr>
        <p:spPr>
          <a:xfrm rot="5400000">
            <a:off x="1814862" y="1633354"/>
            <a:ext cx="486947" cy="3387"/>
          </a:xfrm>
          <a:prstGeom prst="curvedConnector3">
            <a:avLst>
              <a:gd name="adj1" fmla="val 50000"/>
            </a:avLst>
          </a:prstGeom>
          <a:ln w="19050">
            <a:solidFill>
              <a:schemeClr val="tx1"/>
            </a:solidFill>
            <a:prstDash val="solid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urved Connector 20">
            <a:extLst>
              <a:ext uri="{FF2B5EF4-FFF2-40B4-BE49-F238E27FC236}">
                <a16:creationId xmlns:a16="http://schemas.microsoft.com/office/drawing/2014/main" id="{DD90C3B2-2AA2-E3E1-CA2D-C71E6D775DF5}"/>
              </a:ext>
            </a:extLst>
          </p:cNvPr>
          <p:cNvCxnSpPr>
            <a:cxnSpLocks/>
            <a:stCxn id="15" idx="2"/>
            <a:endCxn id="10" idx="0"/>
          </p:cNvCxnSpPr>
          <p:nvPr/>
        </p:nvCxnSpPr>
        <p:spPr>
          <a:xfrm rot="5400000">
            <a:off x="1971009" y="1103490"/>
            <a:ext cx="178040" cy="1"/>
          </a:xfrm>
          <a:prstGeom prst="curvedConnector3">
            <a:avLst>
              <a:gd name="adj1" fmla="val 50000"/>
            </a:avLst>
          </a:prstGeom>
          <a:ln w="19050">
            <a:solidFill>
              <a:schemeClr val="tx1"/>
            </a:solidFill>
            <a:prstDash val="solid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" name="Group 23">
            <a:extLst>
              <a:ext uri="{FF2B5EF4-FFF2-40B4-BE49-F238E27FC236}">
                <a16:creationId xmlns:a16="http://schemas.microsoft.com/office/drawing/2014/main" id="{FEABBE58-2808-4443-E9DE-5E480599AD64}"/>
              </a:ext>
            </a:extLst>
          </p:cNvPr>
          <p:cNvGrpSpPr/>
          <p:nvPr/>
        </p:nvGrpSpPr>
        <p:grpSpPr>
          <a:xfrm>
            <a:off x="3136703" y="691033"/>
            <a:ext cx="1384431" cy="1016534"/>
            <a:chOff x="6053458" y="1801327"/>
            <a:chExt cx="1384431" cy="1016534"/>
          </a:xfrm>
        </p:grpSpPr>
        <p:pic>
          <p:nvPicPr>
            <p:cNvPr id="26" name="Picture 2" descr="Word frequency in titles of all articles with Frequency &gt;= 10 Figure 2... |  Download Scientific Diagram">
              <a:extLst>
                <a:ext uri="{FF2B5EF4-FFF2-40B4-BE49-F238E27FC236}">
                  <a16:creationId xmlns:a16="http://schemas.microsoft.com/office/drawing/2014/main" id="{481F44CB-7D90-F792-A5A5-09527B61134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grayscl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4700"/>
                      </a14:imgEffect>
                      <a14:imgEffect>
                        <a14:saturation sat="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94" t="8585" r="65769" b="30524"/>
            <a:stretch/>
          </p:blipFill>
          <p:spPr bwMode="auto">
            <a:xfrm rot="5400000">
              <a:off x="6500656" y="1979281"/>
              <a:ext cx="772768" cy="7465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205E8348-38BC-2789-59DF-783A4F0DC40D}"/>
                </a:ext>
              </a:extLst>
            </p:cNvPr>
            <p:cNvSpPr txBox="1"/>
            <p:nvPr/>
          </p:nvSpPr>
          <p:spPr>
            <a:xfrm>
              <a:off x="6053458" y="1934927"/>
              <a:ext cx="512696" cy="88293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en-US" sz="700" dirty="0">
                  <a:latin typeface="Consolas" panose="020B0609020204030204" pitchFamily="49" charset="0"/>
                  <a:ea typeface="Tahoma" panose="020B0604030504040204" pitchFamily="34" charset="0"/>
                  <a:cs typeface="Consolas" panose="020B0609020204030204" pitchFamily="49" charset="0"/>
                </a:rPr>
                <a:t>mat</a:t>
              </a:r>
            </a:p>
            <a:p>
              <a:pPr algn="r">
                <a:lnSpc>
                  <a:spcPct val="150000"/>
                </a:lnSpc>
              </a:pPr>
              <a:r>
                <a:rPr lang="en-US" sz="700" dirty="0">
                  <a:latin typeface="Consolas" panose="020B0609020204030204" pitchFamily="49" charset="0"/>
                  <a:ea typeface="Tahoma" panose="020B0604030504040204" pitchFamily="34" charset="0"/>
                  <a:cs typeface="Consolas" panose="020B0609020204030204" pitchFamily="49" charset="0"/>
                </a:rPr>
                <a:t>table</a:t>
              </a:r>
            </a:p>
            <a:p>
              <a:pPr algn="r">
                <a:lnSpc>
                  <a:spcPct val="150000"/>
                </a:lnSpc>
              </a:pPr>
              <a:r>
                <a:rPr lang="en-US" sz="700" dirty="0">
                  <a:latin typeface="Consolas" panose="020B0609020204030204" pitchFamily="49" charset="0"/>
                  <a:ea typeface="Tahoma" panose="020B0604030504040204" pitchFamily="34" charset="0"/>
                  <a:cs typeface="Consolas" panose="020B0609020204030204" pitchFamily="49" charset="0"/>
                </a:rPr>
                <a:t>bed</a:t>
              </a:r>
            </a:p>
            <a:p>
              <a:pPr algn="r">
                <a:lnSpc>
                  <a:spcPct val="150000"/>
                </a:lnSpc>
              </a:pPr>
              <a:r>
                <a:rPr lang="en-US" sz="700" dirty="0">
                  <a:latin typeface="Consolas" panose="020B0609020204030204" pitchFamily="49" charset="0"/>
                  <a:ea typeface="Tahoma" panose="020B0604030504040204" pitchFamily="34" charset="0"/>
                  <a:cs typeface="Consolas" panose="020B0609020204030204" pitchFamily="49" charset="0"/>
                </a:rPr>
                <a:t>desk</a:t>
              </a:r>
            </a:p>
            <a:p>
              <a:pPr algn="r">
                <a:lnSpc>
                  <a:spcPct val="150000"/>
                </a:lnSpc>
              </a:pPr>
              <a:r>
                <a:rPr lang="en-US" sz="700" dirty="0">
                  <a:latin typeface="Consolas" panose="020B0609020204030204" pitchFamily="49" charset="0"/>
                  <a:ea typeface="Tahoma" panose="020B0604030504040204" pitchFamily="34" charset="0"/>
                  <a:cs typeface="Consolas" panose="020B0609020204030204" pitchFamily="49" charset="0"/>
                </a:rPr>
                <a:t>chair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B16BB427-5BAE-B1A3-4C70-544357D531F5}"/>
                </a:ext>
              </a:extLst>
            </p:cNvPr>
            <p:cNvSpPr txBox="1"/>
            <p:nvPr/>
          </p:nvSpPr>
          <p:spPr>
            <a:xfrm>
              <a:off x="6579003" y="1801327"/>
              <a:ext cx="858886" cy="2462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000" dirty="0">
                  <a:latin typeface="Corbel" panose="020B0503020204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Prob</a:t>
              </a:r>
            </a:p>
          </p:txBody>
        </p:sp>
      </p:grpSp>
      <p:sp>
        <p:nvSpPr>
          <p:cNvPr id="67" name="Rounded Rectangle 66">
            <a:extLst>
              <a:ext uri="{FF2B5EF4-FFF2-40B4-BE49-F238E27FC236}">
                <a16:creationId xmlns:a16="http://schemas.microsoft.com/office/drawing/2014/main" id="{7451A9E2-2B02-7451-5226-01A68A1BC031}"/>
              </a:ext>
            </a:extLst>
          </p:cNvPr>
          <p:cNvSpPr/>
          <p:nvPr/>
        </p:nvSpPr>
        <p:spPr>
          <a:xfrm>
            <a:off x="1559536" y="1611658"/>
            <a:ext cx="1002860" cy="172217"/>
          </a:xfrm>
          <a:prstGeom prst="roundRect">
            <a:avLst>
              <a:gd name="adj" fmla="val 10598"/>
            </a:avLst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  <a:latin typeface="Corbel" panose="020B0503020204020204" pitchFamily="34" charset="0"/>
              </a:rPr>
              <a:t>Add &amp; Norm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FA2EE9D-93B7-4E92-2C68-682C0AF1DB2B}"/>
              </a:ext>
            </a:extLst>
          </p:cNvPr>
          <p:cNvGrpSpPr/>
          <p:nvPr/>
        </p:nvGrpSpPr>
        <p:grpSpPr>
          <a:xfrm>
            <a:off x="4800432" y="253204"/>
            <a:ext cx="3967819" cy="2494561"/>
            <a:chOff x="665141" y="242588"/>
            <a:chExt cx="3501070" cy="2193786"/>
          </a:xfrm>
        </p:grpSpPr>
        <p:pic>
          <p:nvPicPr>
            <p:cNvPr id="3" name="Picture 2" descr="A screenshot of a computer&#10;&#10;Description automatically generated with low confidence">
              <a:extLst>
                <a:ext uri="{FF2B5EF4-FFF2-40B4-BE49-F238E27FC236}">
                  <a16:creationId xmlns:a16="http://schemas.microsoft.com/office/drawing/2014/main" id="{9FFFF52F-698E-10AC-19AB-09F8422A003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78093"/>
            <a:stretch/>
          </p:blipFill>
          <p:spPr>
            <a:xfrm>
              <a:off x="665141" y="1880370"/>
              <a:ext cx="3501070" cy="556004"/>
            </a:xfrm>
            <a:prstGeom prst="rect">
              <a:avLst/>
            </a:prstGeom>
          </p:spPr>
        </p:pic>
        <p:pic>
          <p:nvPicPr>
            <p:cNvPr id="4" name="Picture 3" descr="A screenshot of a computer&#10;&#10;Description automatically generated with low confidence">
              <a:extLst>
                <a:ext uri="{FF2B5EF4-FFF2-40B4-BE49-F238E27FC236}">
                  <a16:creationId xmlns:a16="http://schemas.microsoft.com/office/drawing/2014/main" id="{1FA8A14A-BC4F-975E-FE02-FAFF7228427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b="34278"/>
            <a:stretch/>
          </p:blipFill>
          <p:spPr>
            <a:xfrm>
              <a:off x="665141" y="242588"/>
              <a:ext cx="3501070" cy="166807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638662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C9FC32-8035-FC93-9183-FDE81879FD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ject 8">
            <a:extLst>
              <a:ext uri="{FF2B5EF4-FFF2-40B4-BE49-F238E27FC236}">
                <a16:creationId xmlns:a16="http://schemas.microsoft.com/office/drawing/2014/main" id="{4E31009A-6D3E-D013-D926-DCDF6D121E8E}"/>
              </a:ext>
            </a:extLst>
          </p:cNvPr>
          <p:cNvSpPr txBox="1"/>
          <p:nvPr/>
        </p:nvSpPr>
        <p:spPr>
          <a:xfrm>
            <a:off x="3940820" y="3826544"/>
            <a:ext cx="725805" cy="253435"/>
          </a:xfrm>
          <a:prstGeom prst="rect">
            <a:avLst/>
          </a:prstGeom>
          <a:solidFill>
            <a:srgbClr val="E44949"/>
          </a:solidFill>
        </p:spPr>
        <p:txBody>
          <a:bodyPr vert="horz" wrap="square" lIns="0" tIns="22384" rIns="0" bIns="0" rtlCol="0">
            <a:spAutoFit/>
          </a:bodyPr>
          <a:lstStyle/>
          <a:p>
            <a:pPr marL="212884">
              <a:spcBef>
                <a:spcPts val="176"/>
              </a:spcBef>
            </a:pPr>
            <a:r>
              <a:rPr sz="1500" spc="-11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into</a:t>
            </a:r>
            <a:endParaRPr sz="1500" dirty="0">
              <a:latin typeface="Corbel" panose="020B0503020204020204" pitchFamily="34" charset="0"/>
              <a:ea typeface="Tahoma" panose="020B0604030504040204" pitchFamily="34" charset="0"/>
              <a:cs typeface="Calibri"/>
            </a:endParaRPr>
          </a:p>
        </p:txBody>
      </p:sp>
      <p:sp>
        <p:nvSpPr>
          <p:cNvPr id="12" name="object 9">
            <a:extLst>
              <a:ext uri="{FF2B5EF4-FFF2-40B4-BE49-F238E27FC236}">
                <a16:creationId xmlns:a16="http://schemas.microsoft.com/office/drawing/2014/main" id="{62A0D06B-37AB-A65D-45DE-5428AE1820D7}"/>
              </a:ext>
            </a:extLst>
          </p:cNvPr>
          <p:cNvSpPr txBox="1"/>
          <p:nvPr/>
        </p:nvSpPr>
        <p:spPr>
          <a:xfrm>
            <a:off x="3082703" y="3829399"/>
            <a:ext cx="731520" cy="252473"/>
          </a:xfrm>
          <a:prstGeom prst="rect">
            <a:avLst/>
          </a:prstGeom>
          <a:solidFill>
            <a:srgbClr val="FFACF8"/>
          </a:solidFill>
        </p:spPr>
        <p:txBody>
          <a:bodyPr vert="horz" wrap="square" lIns="0" tIns="21431" rIns="0" bIns="0" rtlCol="0">
            <a:spAutoFit/>
          </a:bodyPr>
          <a:lstStyle/>
          <a:p>
            <a:pPr marL="68104">
              <a:spcBef>
                <a:spcPts val="169"/>
              </a:spcBef>
            </a:pPr>
            <a:r>
              <a:rPr sz="1500" spc="-4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turning</a:t>
            </a:r>
            <a:endParaRPr sz="1500" dirty="0">
              <a:latin typeface="Corbel" panose="020B0503020204020204" pitchFamily="34" charset="0"/>
              <a:ea typeface="Tahoma" panose="020B0604030504040204" pitchFamily="34" charset="0"/>
              <a:cs typeface="Calibri"/>
            </a:endParaRPr>
          </a:p>
        </p:txBody>
      </p:sp>
      <p:sp>
        <p:nvSpPr>
          <p:cNvPr id="13" name="object 10">
            <a:extLst>
              <a:ext uri="{FF2B5EF4-FFF2-40B4-BE49-F238E27FC236}">
                <a16:creationId xmlns:a16="http://schemas.microsoft.com/office/drawing/2014/main" id="{1DB324C5-AC58-FEEA-071A-530D0C2E2B97}"/>
              </a:ext>
            </a:extLst>
          </p:cNvPr>
          <p:cNvSpPr txBox="1"/>
          <p:nvPr/>
        </p:nvSpPr>
        <p:spPr>
          <a:xfrm>
            <a:off x="2056641" y="3820828"/>
            <a:ext cx="862965" cy="252473"/>
          </a:xfrm>
          <a:prstGeom prst="rect">
            <a:avLst/>
          </a:prstGeom>
          <a:solidFill>
            <a:srgbClr val="FFACF8"/>
          </a:solidFill>
        </p:spPr>
        <p:txBody>
          <a:bodyPr vert="horz" wrap="square" lIns="0" tIns="21431" rIns="0" bIns="0" rtlCol="0">
            <a:spAutoFit/>
          </a:bodyPr>
          <a:lstStyle/>
          <a:p>
            <a:pPr marL="68104">
              <a:spcBef>
                <a:spcPts val="169"/>
              </a:spcBef>
            </a:pPr>
            <a:r>
              <a:rPr sz="1500" spc="-4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problems</a:t>
            </a:r>
            <a:endParaRPr sz="1500" dirty="0">
              <a:latin typeface="Corbel" panose="020B0503020204020204" pitchFamily="34" charset="0"/>
              <a:ea typeface="Tahoma" panose="020B0604030504040204" pitchFamily="34" charset="0"/>
              <a:cs typeface="Calibri"/>
            </a:endParaRPr>
          </a:p>
        </p:txBody>
      </p:sp>
      <p:sp>
        <p:nvSpPr>
          <p:cNvPr id="14" name="object 11">
            <a:extLst>
              <a:ext uri="{FF2B5EF4-FFF2-40B4-BE49-F238E27FC236}">
                <a16:creationId xmlns:a16="http://schemas.microsoft.com/office/drawing/2014/main" id="{DB1D9800-1ECB-60FB-B836-412BEA8AA456}"/>
              </a:ext>
            </a:extLst>
          </p:cNvPr>
          <p:cNvSpPr txBox="1"/>
          <p:nvPr/>
        </p:nvSpPr>
        <p:spPr>
          <a:xfrm>
            <a:off x="1264090" y="3814653"/>
            <a:ext cx="600590" cy="252473"/>
          </a:xfrm>
          <a:prstGeom prst="rect">
            <a:avLst/>
          </a:prstGeom>
          <a:solidFill>
            <a:srgbClr val="FFACF8"/>
          </a:solidFill>
        </p:spPr>
        <p:txBody>
          <a:bodyPr vert="horz" wrap="square" lIns="0" tIns="21431" rIns="0" bIns="0" rtlCol="0">
            <a:spAutoFit/>
          </a:bodyPr>
          <a:lstStyle/>
          <a:p>
            <a:pPr marL="68104" algn="ctr">
              <a:spcBef>
                <a:spcPts val="169"/>
              </a:spcBef>
            </a:pPr>
            <a:r>
              <a:rPr lang="en-US" sz="1500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our</a:t>
            </a:r>
            <a:endParaRPr sz="1500" dirty="0">
              <a:latin typeface="Corbel" panose="020B0503020204020204" pitchFamily="34" charset="0"/>
              <a:ea typeface="Tahoma" panose="020B0604030504040204" pitchFamily="34" charset="0"/>
              <a:cs typeface="Calibri"/>
            </a:endParaRPr>
          </a:p>
        </p:txBody>
      </p:sp>
      <p:sp>
        <p:nvSpPr>
          <p:cNvPr id="16" name="object 13">
            <a:extLst>
              <a:ext uri="{FF2B5EF4-FFF2-40B4-BE49-F238E27FC236}">
                <a16:creationId xmlns:a16="http://schemas.microsoft.com/office/drawing/2014/main" id="{AEEB4A41-56F3-EB0A-79AE-9FF49E94A848}"/>
              </a:ext>
            </a:extLst>
          </p:cNvPr>
          <p:cNvSpPr/>
          <p:nvPr/>
        </p:nvSpPr>
        <p:spPr>
          <a:xfrm>
            <a:off x="580109" y="4200875"/>
            <a:ext cx="3223713" cy="91445"/>
          </a:xfrm>
          <a:custGeom>
            <a:avLst/>
            <a:gdLst/>
            <a:ahLst/>
            <a:cxnLst/>
            <a:rect l="l" t="t" r="r" b="b"/>
            <a:pathLst>
              <a:path w="2296160" h="160020">
                <a:moveTo>
                  <a:pt x="2295948" y="2"/>
                </a:moveTo>
                <a:lnTo>
                  <a:pt x="2294900" y="31146"/>
                </a:lnTo>
                <a:lnTo>
                  <a:pt x="2292042" y="56578"/>
                </a:lnTo>
                <a:lnTo>
                  <a:pt x="2287803" y="73725"/>
                </a:lnTo>
                <a:lnTo>
                  <a:pt x="2282613" y="80012"/>
                </a:lnTo>
                <a:lnTo>
                  <a:pt x="1143904" y="80010"/>
                </a:lnTo>
                <a:lnTo>
                  <a:pt x="1138713" y="86297"/>
                </a:lnTo>
                <a:lnTo>
                  <a:pt x="1134474" y="103444"/>
                </a:lnTo>
                <a:lnTo>
                  <a:pt x="1131616" y="128876"/>
                </a:lnTo>
                <a:lnTo>
                  <a:pt x="1130569" y="160020"/>
                </a:lnTo>
                <a:lnTo>
                  <a:pt x="1129520" y="128876"/>
                </a:lnTo>
                <a:lnTo>
                  <a:pt x="1126662" y="103444"/>
                </a:lnTo>
                <a:lnTo>
                  <a:pt x="1122423" y="86297"/>
                </a:lnTo>
                <a:lnTo>
                  <a:pt x="1117233" y="80010"/>
                </a:lnTo>
                <a:lnTo>
                  <a:pt x="13335" y="80010"/>
                </a:lnTo>
                <a:lnTo>
                  <a:pt x="8144" y="73722"/>
                </a:lnTo>
                <a:lnTo>
                  <a:pt x="3905" y="56575"/>
                </a:lnTo>
                <a:lnTo>
                  <a:pt x="1047" y="31143"/>
                </a:lnTo>
                <a:lnTo>
                  <a:pt x="0" y="0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050" dirty="0">
              <a:latin typeface="Corbel" panose="020B0503020204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" name="object 15">
            <a:extLst>
              <a:ext uri="{FF2B5EF4-FFF2-40B4-BE49-F238E27FC236}">
                <a16:creationId xmlns:a16="http://schemas.microsoft.com/office/drawing/2014/main" id="{A1AF6EA0-AB12-2F5D-DD03-9E966AA4F8B5}"/>
              </a:ext>
            </a:extLst>
          </p:cNvPr>
          <p:cNvSpPr txBox="1"/>
          <p:nvPr/>
        </p:nvSpPr>
        <p:spPr>
          <a:xfrm>
            <a:off x="879365" y="4271418"/>
            <a:ext cx="4051864" cy="225383"/>
          </a:xfrm>
          <a:prstGeom prst="rect">
            <a:avLst/>
          </a:prstGeom>
        </p:spPr>
        <p:txBody>
          <a:bodyPr vert="horz" wrap="square" lIns="0" tIns="20003" rIns="0" bIns="0" rtlCol="0">
            <a:spAutoFit/>
          </a:bodyPr>
          <a:lstStyle/>
          <a:p>
            <a:pPr marL="9525" marR="3810">
              <a:lnSpc>
                <a:spcPts val="1583"/>
              </a:lnSpc>
              <a:spcBef>
                <a:spcPts val="158"/>
              </a:spcBef>
              <a:tabLst>
                <a:tab pos="1689259" algn="l"/>
                <a:tab pos="2656046" algn="l"/>
              </a:tabLst>
            </a:pPr>
            <a:r>
              <a:rPr lang="en-US" sz="1350" spc="-11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     </a:t>
            </a:r>
            <a:r>
              <a:rPr sz="1350" spc="-11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context</a:t>
            </a:r>
            <a:r>
              <a:rPr sz="1350" spc="8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 </a:t>
            </a:r>
            <a:r>
              <a:rPr sz="1350" spc="-8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words</a:t>
            </a:r>
            <a:r>
              <a:rPr lang="en-US" sz="1350" spc="-8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 </a:t>
            </a:r>
            <a:r>
              <a:rPr lang="en-US" sz="1350" spc="-4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in</a:t>
            </a:r>
            <a:r>
              <a:rPr lang="en-US" sz="1350" spc="8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 </a:t>
            </a:r>
            <a:r>
              <a:rPr lang="en-US" sz="1350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window</a:t>
            </a:r>
            <a:r>
              <a:rPr lang="en-US" sz="1350" spc="4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 </a:t>
            </a:r>
            <a:r>
              <a:rPr lang="en-US" sz="1350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of</a:t>
            </a:r>
            <a:r>
              <a:rPr lang="en-US" sz="1350" spc="4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 </a:t>
            </a:r>
            <a:r>
              <a:rPr lang="en-US" sz="1350" spc="-11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size</a:t>
            </a:r>
            <a:r>
              <a:rPr lang="en-US" sz="1350" spc="11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 4</a:t>
            </a:r>
            <a:r>
              <a:rPr lang="en-US" sz="1350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 </a:t>
            </a:r>
            <a:r>
              <a:rPr sz="1350" spc="-8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	</a:t>
            </a:r>
            <a:r>
              <a:rPr lang="en-US" sz="1350" spc="-8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    </a:t>
            </a:r>
            <a:r>
              <a:rPr sz="2025" spc="11" baseline="1543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 </a:t>
            </a:r>
            <a:r>
              <a:rPr lang="en-US" sz="2025" spc="11" baseline="1543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    target </a:t>
            </a:r>
            <a:r>
              <a:rPr lang="en-US" sz="2025" spc="-17" baseline="1543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word</a:t>
            </a:r>
          </a:p>
        </p:txBody>
      </p:sp>
      <p:sp>
        <p:nvSpPr>
          <p:cNvPr id="25" name="object 11">
            <a:extLst>
              <a:ext uri="{FF2B5EF4-FFF2-40B4-BE49-F238E27FC236}">
                <a16:creationId xmlns:a16="http://schemas.microsoft.com/office/drawing/2014/main" id="{CEB766D8-3A86-E248-B615-D60E7E38F2B2}"/>
              </a:ext>
            </a:extLst>
          </p:cNvPr>
          <p:cNvSpPr txBox="1"/>
          <p:nvPr/>
        </p:nvSpPr>
        <p:spPr>
          <a:xfrm>
            <a:off x="434837" y="3814653"/>
            <a:ext cx="600590" cy="252473"/>
          </a:xfrm>
          <a:prstGeom prst="rect">
            <a:avLst/>
          </a:prstGeom>
          <a:solidFill>
            <a:srgbClr val="FFACF8"/>
          </a:solidFill>
        </p:spPr>
        <p:txBody>
          <a:bodyPr vert="horz" wrap="square" lIns="0" tIns="21431" rIns="0" bIns="0" rtlCol="0">
            <a:spAutoFit/>
          </a:bodyPr>
          <a:lstStyle/>
          <a:p>
            <a:pPr marL="68104" algn="ctr">
              <a:spcBef>
                <a:spcPts val="169"/>
              </a:spcBef>
            </a:pPr>
            <a:r>
              <a:rPr lang="en-US" sz="1500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and</a:t>
            </a:r>
            <a:endParaRPr sz="1500" dirty="0">
              <a:latin typeface="Corbel" panose="020B0503020204020204" pitchFamily="34" charset="0"/>
              <a:ea typeface="Tahoma" panose="020B0604030504040204" pitchFamily="34" charset="0"/>
              <a:cs typeface="Calibri"/>
            </a:endParaRPr>
          </a:p>
        </p:txBody>
      </p:sp>
      <p:cxnSp>
        <p:nvCxnSpPr>
          <p:cNvPr id="30" name="Curved Connector 29">
            <a:extLst>
              <a:ext uri="{FF2B5EF4-FFF2-40B4-BE49-F238E27FC236}">
                <a16:creationId xmlns:a16="http://schemas.microsoft.com/office/drawing/2014/main" id="{AD7F973D-B904-D9FD-4637-6E517F9D77C8}"/>
              </a:ext>
            </a:extLst>
          </p:cNvPr>
          <p:cNvCxnSpPr>
            <a:cxnSpLocks/>
            <a:stCxn id="6" idx="2"/>
            <a:endCxn id="25" idx="0"/>
          </p:cNvCxnSpPr>
          <p:nvPr/>
        </p:nvCxnSpPr>
        <p:spPr>
          <a:xfrm rot="16200000" flipH="1">
            <a:off x="423484" y="3503005"/>
            <a:ext cx="615132" cy="8164"/>
          </a:xfrm>
          <a:prstGeom prst="curvedConnector3">
            <a:avLst>
              <a:gd name="adj1" fmla="val 50000"/>
            </a:avLst>
          </a:prstGeom>
          <a:ln w="19050">
            <a:solidFill>
              <a:schemeClr val="tx1"/>
            </a:solidFill>
            <a:prstDash val="sysDot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C2D7B313-8672-3EC6-1116-049D766BE602}"/>
              </a:ext>
            </a:extLst>
          </p:cNvPr>
          <p:cNvSpPr/>
          <p:nvPr/>
        </p:nvSpPr>
        <p:spPr>
          <a:xfrm>
            <a:off x="426673" y="2989971"/>
            <a:ext cx="600590" cy="209550"/>
          </a:xfrm>
          <a:prstGeom prst="rect">
            <a:avLst/>
          </a:prstGeom>
          <a:solidFill>
            <a:srgbClr val="92D050"/>
          </a:solidFill>
          <a:ln>
            <a:solidFill>
              <a:schemeClr val="accent3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u="none" dirty="0">
                <a:solidFill>
                  <a:schemeClr val="tx1"/>
                </a:solidFill>
                <a:latin typeface="Corbel" panose="020B0503020204020204" pitchFamily="34" charset="0"/>
              </a:rPr>
              <a:t>O O O 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10F4AA31-6748-BE14-BEBC-E4EE03D56423}"/>
              </a:ext>
            </a:extLst>
          </p:cNvPr>
          <p:cNvSpPr/>
          <p:nvPr/>
        </p:nvSpPr>
        <p:spPr>
          <a:xfrm>
            <a:off x="1255926" y="2989971"/>
            <a:ext cx="600590" cy="209550"/>
          </a:xfrm>
          <a:prstGeom prst="rect">
            <a:avLst/>
          </a:prstGeom>
          <a:solidFill>
            <a:srgbClr val="92D050"/>
          </a:solidFill>
          <a:ln>
            <a:solidFill>
              <a:schemeClr val="accent3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u="none" dirty="0">
                <a:solidFill>
                  <a:schemeClr val="tx1"/>
                </a:solidFill>
                <a:latin typeface="Corbel" panose="020B0503020204020204" pitchFamily="34" charset="0"/>
              </a:rPr>
              <a:t>O O O 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9ED09E56-4153-A7BE-5406-E68FB23E7732}"/>
              </a:ext>
            </a:extLst>
          </p:cNvPr>
          <p:cNvSpPr/>
          <p:nvPr/>
        </p:nvSpPr>
        <p:spPr>
          <a:xfrm>
            <a:off x="2179664" y="2989971"/>
            <a:ext cx="600590" cy="209550"/>
          </a:xfrm>
          <a:prstGeom prst="rect">
            <a:avLst/>
          </a:prstGeom>
          <a:solidFill>
            <a:srgbClr val="92D050"/>
          </a:solidFill>
          <a:ln>
            <a:solidFill>
              <a:schemeClr val="accent3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u="none" dirty="0">
                <a:solidFill>
                  <a:schemeClr val="tx1"/>
                </a:solidFill>
                <a:latin typeface="Corbel" panose="020B0503020204020204" pitchFamily="34" charset="0"/>
              </a:rPr>
              <a:t>O O O 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F8EBE412-A864-816C-D4EE-EE458720A1DE}"/>
              </a:ext>
            </a:extLst>
          </p:cNvPr>
          <p:cNvSpPr/>
          <p:nvPr/>
        </p:nvSpPr>
        <p:spPr>
          <a:xfrm>
            <a:off x="3148316" y="2989971"/>
            <a:ext cx="600590" cy="209550"/>
          </a:xfrm>
          <a:prstGeom prst="rect">
            <a:avLst/>
          </a:prstGeom>
          <a:solidFill>
            <a:srgbClr val="92D050"/>
          </a:solidFill>
          <a:ln>
            <a:solidFill>
              <a:schemeClr val="accent3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u="none" dirty="0">
                <a:solidFill>
                  <a:schemeClr val="tx1"/>
                </a:solidFill>
                <a:latin typeface="Corbel" panose="020B0503020204020204" pitchFamily="34" charset="0"/>
              </a:rPr>
              <a:t>O O O </a:t>
            </a:r>
          </a:p>
        </p:txBody>
      </p:sp>
      <p:cxnSp>
        <p:nvCxnSpPr>
          <p:cNvPr id="43" name="Curved Connector 42">
            <a:extLst>
              <a:ext uri="{FF2B5EF4-FFF2-40B4-BE49-F238E27FC236}">
                <a16:creationId xmlns:a16="http://schemas.microsoft.com/office/drawing/2014/main" id="{D8792998-A718-3E18-0944-489AEDAE551F}"/>
              </a:ext>
            </a:extLst>
          </p:cNvPr>
          <p:cNvCxnSpPr>
            <a:cxnSpLocks/>
            <a:stCxn id="32" idx="2"/>
            <a:endCxn id="14" idx="0"/>
          </p:cNvCxnSpPr>
          <p:nvPr/>
        </p:nvCxnSpPr>
        <p:spPr>
          <a:xfrm rot="16200000" flipH="1">
            <a:off x="1252737" y="3503005"/>
            <a:ext cx="615132" cy="8164"/>
          </a:xfrm>
          <a:prstGeom prst="curvedConnector3">
            <a:avLst>
              <a:gd name="adj1" fmla="val 50000"/>
            </a:avLst>
          </a:prstGeom>
          <a:ln w="19050">
            <a:solidFill>
              <a:schemeClr val="tx1"/>
            </a:solidFill>
            <a:prstDash val="sysDot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urved Connector 45">
            <a:extLst>
              <a:ext uri="{FF2B5EF4-FFF2-40B4-BE49-F238E27FC236}">
                <a16:creationId xmlns:a16="http://schemas.microsoft.com/office/drawing/2014/main" id="{75D5D819-243F-65B9-7DD6-9D0CE78E8C8A}"/>
              </a:ext>
            </a:extLst>
          </p:cNvPr>
          <p:cNvCxnSpPr>
            <a:cxnSpLocks/>
            <a:stCxn id="33" idx="2"/>
            <a:endCxn id="13" idx="0"/>
          </p:cNvCxnSpPr>
          <p:nvPr/>
        </p:nvCxnSpPr>
        <p:spPr>
          <a:xfrm rot="16200000" flipH="1">
            <a:off x="2173388" y="3506091"/>
            <a:ext cx="621307" cy="8165"/>
          </a:xfrm>
          <a:prstGeom prst="curvedConnector3">
            <a:avLst>
              <a:gd name="adj1" fmla="val 50000"/>
            </a:avLst>
          </a:prstGeom>
          <a:ln w="19050">
            <a:solidFill>
              <a:schemeClr val="tx1"/>
            </a:solidFill>
            <a:prstDash val="sysDot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Curved Connector 48">
            <a:extLst>
              <a:ext uri="{FF2B5EF4-FFF2-40B4-BE49-F238E27FC236}">
                <a16:creationId xmlns:a16="http://schemas.microsoft.com/office/drawing/2014/main" id="{A676C9A6-3C4C-D28B-1AC5-5901A2F29CEF}"/>
              </a:ext>
            </a:extLst>
          </p:cNvPr>
          <p:cNvCxnSpPr>
            <a:cxnSpLocks/>
            <a:stCxn id="34" idx="2"/>
            <a:endCxn id="12" idx="0"/>
          </p:cNvCxnSpPr>
          <p:nvPr/>
        </p:nvCxnSpPr>
        <p:spPr>
          <a:xfrm rot="5400000">
            <a:off x="3133598" y="3514386"/>
            <a:ext cx="629878" cy="148"/>
          </a:xfrm>
          <a:prstGeom prst="curvedConnector3">
            <a:avLst>
              <a:gd name="adj1" fmla="val 50000"/>
            </a:avLst>
          </a:prstGeom>
          <a:ln w="19050">
            <a:solidFill>
              <a:schemeClr val="tx1"/>
            </a:solidFill>
            <a:prstDash val="sysDot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object 16">
            <a:extLst>
              <a:ext uri="{FF2B5EF4-FFF2-40B4-BE49-F238E27FC236}">
                <a16:creationId xmlns:a16="http://schemas.microsoft.com/office/drawing/2014/main" id="{C3C7DF24-33B2-3BDE-3F14-E99DE673C9D8}"/>
              </a:ext>
            </a:extLst>
          </p:cNvPr>
          <p:cNvSpPr/>
          <p:nvPr/>
        </p:nvSpPr>
        <p:spPr>
          <a:xfrm>
            <a:off x="4003682" y="4212303"/>
            <a:ext cx="600075" cy="91445"/>
          </a:xfrm>
          <a:custGeom>
            <a:avLst/>
            <a:gdLst/>
            <a:ahLst/>
            <a:cxnLst/>
            <a:rect l="l" t="t" r="r" b="b"/>
            <a:pathLst>
              <a:path w="800100" h="152400">
                <a:moveTo>
                  <a:pt x="800105" y="0"/>
                </a:moveTo>
                <a:lnTo>
                  <a:pt x="799106" y="29660"/>
                </a:lnTo>
                <a:lnTo>
                  <a:pt x="796385" y="53881"/>
                </a:lnTo>
                <a:lnTo>
                  <a:pt x="792348" y="70211"/>
                </a:lnTo>
                <a:lnTo>
                  <a:pt x="787405" y="76200"/>
                </a:lnTo>
                <a:lnTo>
                  <a:pt x="406686" y="76200"/>
                </a:lnTo>
                <a:lnTo>
                  <a:pt x="401743" y="82188"/>
                </a:lnTo>
                <a:lnTo>
                  <a:pt x="397706" y="98518"/>
                </a:lnTo>
                <a:lnTo>
                  <a:pt x="394985" y="122739"/>
                </a:lnTo>
                <a:lnTo>
                  <a:pt x="393987" y="152400"/>
                </a:lnTo>
                <a:lnTo>
                  <a:pt x="392988" y="122739"/>
                </a:lnTo>
                <a:lnTo>
                  <a:pt x="390267" y="98518"/>
                </a:lnTo>
                <a:lnTo>
                  <a:pt x="386230" y="82188"/>
                </a:lnTo>
                <a:lnTo>
                  <a:pt x="381287" y="76200"/>
                </a:lnTo>
                <a:lnTo>
                  <a:pt x="12699" y="76200"/>
                </a:lnTo>
                <a:lnTo>
                  <a:pt x="7756" y="70211"/>
                </a:lnTo>
                <a:lnTo>
                  <a:pt x="3719" y="53881"/>
                </a:lnTo>
                <a:lnTo>
                  <a:pt x="998" y="29660"/>
                </a:lnTo>
                <a:lnTo>
                  <a:pt x="0" y="0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050" dirty="0">
              <a:latin typeface="Corbel" panose="020B0503020204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871BC8C3-7A47-EE87-4A6F-FC098CD836E2}"/>
              </a:ext>
            </a:extLst>
          </p:cNvPr>
          <p:cNvSpPr txBox="1"/>
          <p:nvPr/>
        </p:nvSpPr>
        <p:spPr>
          <a:xfrm>
            <a:off x="1176018" y="3438418"/>
            <a:ext cx="1713375" cy="2154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1400" spc="-11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lookup </a:t>
            </a:r>
            <a:r>
              <a:rPr lang="en-US" dirty="0"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embeddings</a:t>
            </a:r>
          </a:p>
        </p:txBody>
      </p:sp>
      <p:sp>
        <p:nvSpPr>
          <p:cNvPr id="60" name="Right Arrow 59">
            <a:extLst>
              <a:ext uri="{FF2B5EF4-FFF2-40B4-BE49-F238E27FC236}">
                <a16:creationId xmlns:a16="http://schemas.microsoft.com/office/drawing/2014/main" id="{2D039215-16BE-EB3F-248A-A91D895EBACE}"/>
              </a:ext>
            </a:extLst>
          </p:cNvPr>
          <p:cNvSpPr/>
          <p:nvPr/>
        </p:nvSpPr>
        <p:spPr>
          <a:xfrm>
            <a:off x="2581733" y="799631"/>
            <a:ext cx="553302" cy="197505"/>
          </a:xfrm>
          <a:prstGeom prst="rightArrow">
            <a:avLst>
              <a:gd name="adj1" fmla="val 50000"/>
              <a:gd name="adj2" fmla="val 66297"/>
            </a:avLst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orbel" panose="020B050302020402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4D398430-35FA-4DFE-6325-07857DF3E99C}"/>
              </a:ext>
            </a:extLst>
          </p:cNvPr>
          <p:cNvSpPr txBox="1"/>
          <p:nvPr/>
        </p:nvSpPr>
        <p:spPr>
          <a:xfrm>
            <a:off x="859142" y="4888331"/>
            <a:ext cx="732147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[Sun and </a:t>
            </a:r>
            <a:r>
              <a:rPr lang="en-US" sz="1050" dirty="0" err="1"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Iyyer</a:t>
            </a:r>
            <a:r>
              <a:rPr lang="en-US" sz="1050" dirty="0"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2021]</a:t>
            </a:r>
          </a:p>
        </p:txBody>
      </p:sp>
      <p:sp>
        <p:nvSpPr>
          <p:cNvPr id="64" name="Rounded Rectangle 63">
            <a:extLst>
              <a:ext uri="{FF2B5EF4-FFF2-40B4-BE49-F238E27FC236}">
                <a16:creationId xmlns:a16="http://schemas.microsoft.com/office/drawing/2014/main" id="{B64C34B5-6456-11CC-C0C6-5018B678D690}"/>
              </a:ext>
            </a:extLst>
          </p:cNvPr>
          <p:cNvSpPr/>
          <p:nvPr/>
        </p:nvSpPr>
        <p:spPr>
          <a:xfrm>
            <a:off x="1313074" y="1514182"/>
            <a:ext cx="1491788" cy="1023490"/>
          </a:xfrm>
          <a:prstGeom prst="roundRect">
            <a:avLst>
              <a:gd name="adj" fmla="val 10598"/>
            </a:avLst>
          </a:prstGeom>
          <a:solidFill>
            <a:srgbClr val="FFF2D4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orbel" panose="020B0503020204020204" pitchFamily="34" charset="0"/>
            </a:endParaRPr>
          </a:p>
          <a:p>
            <a:pPr algn="ctr"/>
            <a:endParaRPr lang="en-US" dirty="0">
              <a:latin typeface="Corbel" panose="020B0503020204020204" pitchFamily="34" charset="0"/>
            </a:endParaRPr>
          </a:p>
          <a:p>
            <a:pPr algn="ctr"/>
            <a:endParaRPr lang="en-US" dirty="0">
              <a:latin typeface="Corbel" panose="020B0503020204020204" pitchFamily="34" charset="0"/>
            </a:endParaRPr>
          </a:p>
          <a:p>
            <a:pPr algn="ctr"/>
            <a:endParaRPr lang="en-US" dirty="0">
              <a:latin typeface="Corbel" panose="020B0503020204020204" pitchFamily="34" charset="0"/>
            </a:endParaRPr>
          </a:p>
          <a:p>
            <a:pPr algn="r"/>
            <a:r>
              <a:rPr lang="en-US" sz="1100" dirty="0">
                <a:solidFill>
                  <a:schemeClr val="tx1"/>
                </a:solidFill>
                <a:latin typeface="Corbel" panose="020B0503020204020204" pitchFamily="34" charset="0"/>
              </a:rPr>
              <a:t>  </a:t>
            </a:r>
            <a:r>
              <a:rPr lang="en-US" sz="1100" dirty="0" err="1">
                <a:solidFill>
                  <a:schemeClr val="tx1"/>
                </a:solidFill>
                <a:latin typeface="Corbel" panose="020B0503020204020204" pitchFamily="34" charset="0"/>
              </a:rPr>
              <a:t>xN</a:t>
            </a:r>
            <a:endParaRPr lang="en-US" sz="1100" dirty="0">
              <a:solidFill>
                <a:schemeClr val="tx1"/>
              </a:solidFill>
              <a:latin typeface="Corbel" panose="020B0503020204020204" pitchFamily="34" charset="0"/>
            </a:endParaRPr>
          </a:p>
        </p:txBody>
      </p:sp>
      <p:sp>
        <p:nvSpPr>
          <p:cNvPr id="65" name="Rounded Rectangle 64">
            <a:extLst>
              <a:ext uri="{FF2B5EF4-FFF2-40B4-BE49-F238E27FC236}">
                <a16:creationId xmlns:a16="http://schemas.microsoft.com/office/drawing/2014/main" id="{5ED32AAA-6BE8-7588-D14C-F2C03B3871FC}"/>
              </a:ext>
            </a:extLst>
          </p:cNvPr>
          <p:cNvSpPr/>
          <p:nvPr/>
        </p:nvSpPr>
        <p:spPr>
          <a:xfrm>
            <a:off x="1564236" y="1878521"/>
            <a:ext cx="1002860" cy="464000"/>
          </a:xfrm>
          <a:prstGeom prst="roundRect">
            <a:avLst>
              <a:gd name="adj" fmla="val 10598"/>
            </a:avLst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  <a:latin typeface="Corbel" panose="020B0503020204020204" pitchFamily="34" charset="0"/>
              </a:rPr>
              <a:t>Feed-Forward layer</a:t>
            </a:r>
          </a:p>
        </p:txBody>
      </p:sp>
      <p:sp>
        <p:nvSpPr>
          <p:cNvPr id="69" name="Rounded Rectangle 68">
            <a:extLst>
              <a:ext uri="{FF2B5EF4-FFF2-40B4-BE49-F238E27FC236}">
                <a16:creationId xmlns:a16="http://schemas.microsoft.com/office/drawing/2014/main" id="{4E4D07A1-28E9-F315-00DD-B058C69DFBEA}"/>
              </a:ext>
            </a:extLst>
          </p:cNvPr>
          <p:cNvSpPr/>
          <p:nvPr/>
        </p:nvSpPr>
        <p:spPr>
          <a:xfrm>
            <a:off x="303358" y="2864143"/>
            <a:ext cx="3511509" cy="453793"/>
          </a:xfrm>
          <a:prstGeom prst="roundRect">
            <a:avLst/>
          </a:prstGeom>
          <a:noFill/>
          <a:ln w="28575">
            <a:solidFill>
              <a:schemeClr val="bg2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orbel" panose="020B0503020204020204" pitchFamily="34" charset="0"/>
            </a:endParaRPr>
          </a:p>
        </p:txBody>
      </p:sp>
      <p:cxnSp>
        <p:nvCxnSpPr>
          <p:cNvPr id="70" name="Curved Connector 69">
            <a:extLst>
              <a:ext uri="{FF2B5EF4-FFF2-40B4-BE49-F238E27FC236}">
                <a16:creationId xmlns:a16="http://schemas.microsoft.com/office/drawing/2014/main" id="{6189D742-7D74-27F1-8432-DB839E6FBC40}"/>
              </a:ext>
            </a:extLst>
          </p:cNvPr>
          <p:cNvCxnSpPr>
            <a:cxnSpLocks/>
            <a:stCxn id="65" idx="2"/>
            <a:endCxn id="69" idx="0"/>
          </p:cNvCxnSpPr>
          <p:nvPr/>
        </p:nvCxnSpPr>
        <p:spPr>
          <a:xfrm rot="5400000">
            <a:off x="1801579" y="2600056"/>
            <a:ext cx="521622" cy="6553"/>
          </a:xfrm>
          <a:prstGeom prst="curvedConnector3">
            <a:avLst>
              <a:gd name="adj1" fmla="val 50000"/>
            </a:avLst>
          </a:prstGeom>
          <a:ln w="19050">
            <a:solidFill>
              <a:schemeClr val="tx1"/>
            </a:solidFill>
            <a:prstDash val="solid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TextBox 72">
            <a:extLst>
              <a:ext uri="{FF2B5EF4-FFF2-40B4-BE49-F238E27FC236}">
                <a16:creationId xmlns:a16="http://schemas.microsoft.com/office/drawing/2014/main" id="{B8C60F6E-78AE-6725-30E5-510FACDAC758}"/>
              </a:ext>
            </a:extLst>
          </p:cNvPr>
          <p:cNvSpPr txBox="1"/>
          <p:nvPr/>
        </p:nvSpPr>
        <p:spPr>
          <a:xfrm>
            <a:off x="164719" y="2610712"/>
            <a:ext cx="1128501" cy="2154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1400" spc="-11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concatenate</a:t>
            </a:r>
            <a:endParaRPr lang="en-US" dirty="0">
              <a:latin typeface="Corbel" panose="020B0503020204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78" name="Elbow Connector 77">
            <a:extLst>
              <a:ext uri="{FF2B5EF4-FFF2-40B4-BE49-F238E27FC236}">
                <a16:creationId xmlns:a16="http://schemas.microsoft.com/office/drawing/2014/main" id="{A360D71F-4FA3-173C-3DCA-7D5BBAB6842D}"/>
              </a:ext>
            </a:extLst>
          </p:cNvPr>
          <p:cNvCxnSpPr>
            <a:cxnSpLocks/>
            <a:stCxn id="64" idx="2"/>
            <a:endCxn id="67" idx="1"/>
          </p:cNvCxnSpPr>
          <p:nvPr/>
        </p:nvCxnSpPr>
        <p:spPr>
          <a:xfrm rot="5400000" flipH="1">
            <a:off x="1389299" y="1868004"/>
            <a:ext cx="839905" cy="499432"/>
          </a:xfrm>
          <a:prstGeom prst="bentConnector4">
            <a:avLst>
              <a:gd name="adj1" fmla="val 8749"/>
              <a:gd name="adj2" fmla="val 128097"/>
            </a:avLst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112AD6DD-0FE0-EB38-8B66-E837222A4109}"/>
              </a:ext>
            </a:extLst>
          </p:cNvPr>
          <p:cNvSpPr/>
          <p:nvPr/>
        </p:nvSpPr>
        <p:spPr>
          <a:xfrm>
            <a:off x="1689084" y="1192510"/>
            <a:ext cx="741888" cy="199064"/>
          </a:xfrm>
          <a:prstGeom prst="roundRect">
            <a:avLst>
              <a:gd name="adj" fmla="val 10598"/>
            </a:avLst>
          </a:prstGeom>
          <a:solidFill>
            <a:srgbClr val="CDEC8B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  <a:latin typeface="Corbel" panose="020B0503020204020204" pitchFamily="34" charset="0"/>
              </a:rPr>
              <a:t>Linear</a:t>
            </a: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D6402D78-9189-48BA-086B-C0605AB12DB8}"/>
              </a:ext>
            </a:extLst>
          </p:cNvPr>
          <p:cNvSpPr/>
          <p:nvPr/>
        </p:nvSpPr>
        <p:spPr>
          <a:xfrm>
            <a:off x="1689085" y="807421"/>
            <a:ext cx="741887" cy="207049"/>
          </a:xfrm>
          <a:prstGeom prst="roundRect">
            <a:avLst>
              <a:gd name="adj" fmla="val 10598"/>
            </a:avLst>
          </a:prstGeom>
          <a:solidFill>
            <a:srgbClr val="FACD9A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err="1">
                <a:solidFill>
                  <a:schemeClr val="tx1"/>
                </a:solidFill>
                <a:latin typeface="Corbel" panose="020B0503020204020204" pitchFamily="34" charset="0"/>
              </a:rPr>
              <a:t>Softmax</a:t>
            </a:r>
            <a:endParaRPr lang="en-US" sz="1200" dirty="0">
              <a:solidFill>
                <a:schemeClr val="tx1"/>
              </a:solidFill>
              <a:latin typeface="Corbel" panose="020B0503020204020204" pitchFamily="34" charset="0"/>
            </a:endParaRPr>
          </a:p>
        </p:txBody>
      </p:sp>
      <p:cxnSp>
        <p:nvCxnSpPr>
          <p:cNvPr id="17" name="Curved Connector 16">
            <a:extLst>
              <a:ext uri="{FF2B5EF4-FFF2-40B4-BE49-F238E27FC236}">
                <a16:creationId xmlns:a16="http://schemas.microsoft.com/office/drawing/2014/main" id="{B04B0C37-B3C4-1146-6BBA-7FFAD58BF479}"/>
              </a:ext>
            </a:extLst>
          </p:cNvPr>
          <p:cNvCxnSpPr>
            <a:cxnSpLocks/>
            <a:stCxn id="10" idx="2"/>
          </p:cNvCxnSpPr>
          <p:nvPr/>
        </p:nvCxnSpPr>
        <p:spPr>
          <a:xfrm rot="5400000">
            <a:off x="1814862" y="1633354"/>
            <a:ext cx="486947" cy="3387"/>
          </a:xfrm>
          <a:prstGeom prst="curvedConnector3">
            <a:avLst>
              <a:gd name="adj1" fmla="val 50000"/>
            </a:avLst>
          </a:prstGeom>
          <a:ln w="19050">
            <a:solidFill>
              <a:schemeClr val="tx1"/>
            </a:solidFill>
            <a:prstDash val="solid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urved Connector 20">
            <a:extLst>
              <a:ext uri="{FF2B5EF4-FFF2-40B4-BE49-F238E27FC236}">
                <a16:creationId xmlns:a16="http://schemas.microsoft.com/office/drawing/2014/main" id="{0ED2D134-DBCA-0050-914F-ED7E5C21EF29}"/>
              </a:ext>
            </a:extLst>
          </p:cNvPr>
          <p:cNvCxnSpPr>
            <a:cxnSpLocks/>
            <a:stCxn id="15" idx="2"/>
            <a:endCxn id="10" idx="0"/>
          </p:cNvCxnSpPr>
          <p:nvPr/>
        </p:nvCxnSpPr>
        <p:spPr>
          <a:xfrm rot="5400000">
            <a:off x="1971009" y="1103490"/>
            <a:ext cx="178040" cy="1"/>
          </a:xfrm>
          <a:prstGeom prst="curvedConnector3">
            <a:avLst>
              <a:gd name="adj1" fmla="val 50000"/>
            </a:avLst>
          </a:prstGeom>
          <a:ln w="19050">
            <a:solidFill>
              <a:schemeClr val="tx1"/>
            </a:solidFill>
            <a:prstDash val="solid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" name="Group 23">
            <a:extLst>
              <a:ext uri="{FF2B5EF4-FFF2-40B4-BE49-F238E27FC236}">
                <a16:creationId xmlns:a16="http://schemas.microsoft.com/office/drawing/2014/main" id="{5CE2A748-E54C-AD9F-5184-844FECFF4C52}"/>
              </a:ext>
            </a:extLst>
          </p:cNvPr>
          <p:cNvGrpSpPr/>
          <p:nvPr/>
        </p:nvGrpSpPr>
        <p:grpSpPr>
          <a:xfrm>
            <a:off x="3136703" y="691033"/>
            <a:ext cx="1384431" cy="1016534"/>
            <a:chOff x="6053458" y="1801327"/>
            <a:chExt cx="1384431" cy="1016534"/>
          </a:xfrm>
        </p:grpSpPr>
        <p:pic>
          <p:nvPicPr>
            <p:cNvPr id="26" name="Picture 2" descr="Word frequency in titles of all articles with Frequency &gt;= 10 Figure 2... |  Download Scientific Diagram">
              <a:extLst>
                <a:ext uri="{FF2B5EF4-FFF2-40B4-BE49-F238E27FC236}">
                  <a16:creationId xmlns:a16="http://schemas.microsoft.com/office/drawing/2014/main" id="{75C188E8-D50C-E9B5-160C-ECFBAAE9FF7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grayscl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4700"/>
                      </a14:imgEffect>
                      <a14:imgEffect>
                        <a14:saturation sat="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94" t="8585" r="65769" b="30524"/>
            <a:stretch/>
          </p:blipFill>
          <p:spPr bwMode="auto">
            <a:xfrm rot="5400000">
              <a:off x="6500656" y="1979281"/>
              <a:ext cx="772768" cy="7465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8AA86040-DDCA-876F-B778-5EEEAAE20F08}"/>
                </a:ext>
              </a:extLst>
            </p:cNvPr>
            <p:cNvSpPr txBox="1"/>
            <p:nvPr/>
          </p:nvSpPr>
          <p:spPr>
            <a:xfrm>
              <a:off x="6053458" y="1934927"/>
              <a:ext cx="512696" cy="88293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en-US" sz="700" dirty="0">
                  <a:latin typeface="Consolas" panose="020B0609020204030204" pitchFamily="49" charset="0"/>
                  <a:ea typeface="Tahoma" panose="020B0604030504040204" pitchFamily="34" charset="0"/>
                  <a:cs typeface="Consolas" panose="020B0609020204030204" pitchFamily="49" charset="0"/>
                </a:rPr>
                <a:t>mat</a:t>
              </a:r>
            </a:p>
            <a:p>
              <a:pPr algn="r">
                <a:lnSpc>
                  <a:spcPct val="150000"/>
                </a:lnSpc>
              </a:pPr>
              <a:r>
                <a:rPr lang="en-US" sz="700" dirty="0">
                  <a:latin typeface="Consolas" panose="020B0609020204030204" pitchFamily="49" charset="0"/>
                  <a:ea typeface="Tahoma" panose="020B0604030504040204" pitchFamily="34" charset="0"/>
                  <a:cs typeface="Consolas" panose="020B0609020204030204" pitchFamily="49" charset="0"/>
                </a:rPr>
                <a:t>table</a:t>
              </a:r>
            </a:p>
            <a:p>
              <a:pPr algn="r">
                <a:lnSpc>
                  <a:spcPct val="150000"/>
                </a:lnSpc>
              </a:pPr>
              <a:r>
                <a:rPr lang="en-US" sz="700" dirty="0">
                  <a:latin typeface="Consolas" panose="020B0609020204030204" pitchFamily="49" charset="0"/>
                  <a:ea typeface="Tahoma" panose="020B0604030504040204" pitchFamily="34" charset="0"/>
                  <a:cs typeface="Consolas" panose="020B0609020204030204" pitchFamily="49" charset="0"/>
                </a:rPr>
                <a:t>bed</a:t>
              </a:r>
            </a:p>
            <a:p>
              <a:pPr algn="r">
                <a:lnSpc>
                  <a:spcPct val="150000"/>
                </a:lnSpc>
              </a:pPr>
              <a:r>
                <a:rPr lang="en-US" sz="700" dirty="0">
                  <a:latin typeface="Consolas" panose="020B0609020204030204" pitchFamily="49" charset="0"/>
                  <a:ea typeface="Tahoma" panose="020B0604030504040204" pitchFamily="34" charset="0"/>
                  <a:cs typeface="Consolas" panose="020B0609020204030204" pitchFamily="49" charset="0"/>
                </a:rPr>
                <a:t>desk</a:t>
              </a:r>
            </a:p>
            <a:p>
              <a:pPr algn="r">
                <a:lnSpc>
                  <a:spcPct val="150000"/>
                </a:lnSpc>
              </a:pPr>
              <a:r>
                <a:rPr lang="en-US" sz="700" dirty="0">
                  <a:latin typeface="Consolas" panose="020B0609020204030204" pitchFamily="49" charset="0"/>
                  <a:ea typeface="Tahoma" panose="020B0604030504040204" pitchFamily="34" charset="0"/>
                  <a:cs typeface="Consolas" panose="020B0609020204030204" pitchFamily="49" charset="0"/>
                </a:rPr>
                <a:t>chair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78AE638C-2931-F7C5-3A19-C8FEF5E57741}"/>
                </a:ext>
              </a:extLst>
            </p:cNvPr>
            <p:cNvSpPr txBox="1"/>
            <p:nvPr/>
          </p:nvSpPr>
          <p:spPr>
            <a:xfrm>
              <a:off x="6579003" y="1801327"/>
              <a:ext cx="858886" cy="2462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000" dirty="0">
                  <a:latin typeface="Corbel" panose="020B0503020204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Prob</a:t>
              </a:r>
            </a:p>
          </p:txBody>
        </p:sp>
      </p:grpSp>
      <p:sp>
        <p:nvSpPr>
          <p:cNvPr id="35" name="Content Placeholder 6">
            <a:extLst>
              <a:ext uri="{FF2B5EF4-FFF2-40B4-BE49-F238E27FC236}">
                <a16:creationId xmlns:a16="http://schemas.microsoft.com/office/drawing/2014/main" id="{949095C4-80B7-5AFF-1FE5-1B9E0F43BE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00433" y="434019"/>
            <a:ext cx="4295608" cy="4454312"/>
          </a:xfrm>
        </p:spPr>
        <p:txBody>
          <a:bodyPr/>
          <a:lstStyle/>
          <a:p>
            <a:pPr marL="114300" indent="0" algn="ctr">
              <a:buNone/>
            </a:pPr>
            <a:r>
              <a:rPr lang="en-US" b="1" dirty="0"/>
              <a:t>Effect of window size: </a:t>
            </a:r>
          </a:p>
          <a:p>
            <a:pPr marL="114300" indent="0" algn="ctr">
              <a:buNone/>
            </a:pPr>
            <a:endParaRPr lang="en-US" dirty="0"/>
          </a:p>
          <a:p>
            <a:pPr marL="114300" indent="0">
              <a:buNone/>
            </a:pPr>
            <a:endParaRPr lang="en-US" dirty="0"/>
          </a:p>
          <a:p>
            <a:pPr marL="114300" indent="0">
              <a:buNone/>
            </a:pPr>
            <a:endParaRPr lang="en-US" dirty="0"/>
          </a:p>
          <a:p>
            <a:pPr marL="114300" indent="0">
              <a:buNone/>
            </a:pPr>
            <a:endParaRPr lang="en-US" dirty="0"/>
          </a:p>
          <a:p>
            <a:pPr marL="114300" indent="0">
              <a:buNone/>
            </a:pPr>
            <a:endParaRPr lang="en-US" dirty="0"/>
          </a:p>
          <a:p>
            <a:pPr marL="114300" indent="0">
              <a:buNone/>
            </a:pPr>
            <a:endParaRPr lang="en-US" dirty="0"/>
          </a:p>
          <a:p>
            <a:pPr marL="114300" indent="0">
              <a:buNone/>
            </a:pPr>
            <a:endParaRPr lang="en-US" sz="2000" dirty="0"/>
          </a:p>
          <a:p>
            <a:pPr marL="114300" indent="0">
              <a:buNone/>
            </a:pPr>
            <a:r>
              <a:rPr lang="en-US" sz="1800" b="1" dirty="0"/>
              <a:t>Fixed-</a:t>
            </a:r>
            <a:r>
              <a:rPr lang="en-US" sz="1800" b="1" dirty="0" err="1"/>
              <a:t>WindowLM</a:t>
            </a:r>
            <a:r>
              <a:rPr lang="en-US" sz="1800" b="1" dirty="0"/>
              <a:t> (NPLM)</a:t>
            </a:r>
            <a:r>
              <a:rPr lang="en-US" sz="1800" dirty="0"/>
              <a:t> is better than the </a:t>
            </a:r>
            <a:r>
              <a:rPr lang="en-US" sz="1800" b="1" dirty="0"/>
              <a:t>Transformer </a:t>
            </a:r>
            <a:r>
              <a:rPr lang="en-US" sz="1800" dirty="0"/>
              <a:t>(will see them in 2 weeks!)</a:t>
            </a:r>
            <a:r>
              <a:rPr lang="en-US" sz="1800" b="1" dirty="0"/>
              <a:t> </a:t>
            </a:r>
            <a:r>
              <a:rPr lang="en-US" sz="1800" dirty="0"/>
              <a:t>with short prefixes but worse on longer ones.</a:t>
            </a:r>
          </a:p>
        </p:txBody>
      </p:sp>
      <p:sp>
        <p:nvSpPr>
          <p:cNvPr id="67" name="Rounded Rectangle 66">
            <a:extLst>
              <a:ext uri="{FF2B5EF4-FFF2-40B4-BE49-F238E27FC236}">
                <a16:creationId xmlns:a16="http://schemas.microsoft.com/office/drawing/2014/main" id="{05D92EAE-DECF-B40B-35CE-92F4CAF30DE8}"/>
              </a:ext>
            </a:extLst>
          </p:cNvPr>
          <p:cNvSpPr/>
          <p:nvPr/>
        </p:nvSpPr>
        <p:spPr>
          <a:xfrm>
            <a:off x="1559536" y="1611658"/>
            <a:ext cx="1002860" cy="172217"/>
          </a:xfrm>
          <a:prstGeom prst="roundRect">
            <a:avLst>
              <a:gd name="adj" fmla="val 10598"/>
            </a:avLst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  <a:latin typeface="Corbel" panose="020B0503020204020204" pitchFamily="34" charset="0"/>
              </a:rPr>
              <a:t>Add &amp; Norm</a:t>
            </a:r>
          </a:p>
        </p:txBody>
      </p:sp>
      <p:pic>
        <p:nvPicPr>
          <p:cNvPr id="3" name="Picture 2" descr="Chart, line chart&#10;&#10;Description automatically generated">
            <a:extLst>
              <a:ext uri="{FF2B5EF4-FFF2-40B4-BE49-F238E27FC236}">
                <a16:creationId xmlns:a16="http://schemas.microsoft.com/office/drawing/2014/main" id="{B49C56A9-BAE6-F3DC-32C0-9D70D9E8DC9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774" t="3123" r="6648" b="27898"/>
          <a:stretch/>
        </p:blipFill>
        <p:spPr>
          <a:xfrm>
            <a:off x="4803867" y="989772"/>
            <a:ext cx="3953714" cy="2123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21250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C9B358D4-6992-CDBB-91AD-065A8255D6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77E24B-099C-6042-2184-58FFA029AE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Fixed-Window LM in Practice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DFDCD7-A829-918E-CB78-35235B7D01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pc="-5" dirty="0">
                <a:latin typeface="Corbel" panose="020B0503020204020204" pitchFamily="34" charset="0"/>
                <a:cs typeface="Calibri"/>
              </a:rPr>
              <a:t>Fixed-Window LM</a:t>
            </a:r>
            <a:r>
              <a:rPr lang="en-US" spc="-10" dirty="0">
                <a:latin typeface="Corbel" panose="020B0503020204020204" pitchFamily="34" charset="0"/>
                <a:cs typeface="Calibri"/>
              </a:rPr>
              <a:t> </a:t>
            </a:r>
            <a:r>
              <a:rPr lang="en-US" spc="-5" dirty="0">
                <a:latin typeface="Corbel" panose="020B0503020204020204" pitchFamily="34" charset="0"/>
                <a:cs typeface="Calibri"/>
              </a:rPr>
              <a:t>trained on Wikipedia:</a:t>
            </a:r>
            <a:endParaRPr lang="en-US" dirty="0">
              <a:latin typeface="Corbel" panose="020B0503020204020204" pitchFamily="34" charset="0"/>
              <a:cs typeface="Calibri"/>
            </a:endParaRPr>
          </a:p>
          <a:p>
            <a:endParaRPr lang="en-US" dirty="0">
              <a:latin typeface="Corbel" panose="020B0503020204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ABF6E9B-ED14-1FC5-821D-D8379ADF8AD3}"/>
              </a:ext>
            </a:extLst>
          </p:cNvPr>
          <p:cNvSpPr txBox="1"/>
          <p:nvPr/>
        </p:nvSpPr>
        <p:spPr>
          <a:xfrm>
            <a:off x="612648" y="2175162"/>
            <a:ext cx="7936992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rgbClr val="292929"/>
                </a:solidFill>
                <a:effectLst/>
                <a:latin typeface="Consolas" panose="020B0609020204030204" pitchFamily="49" charset="0"/>
                <a:ea typeface="Tahoma" panose="020B0604030504040204" pitchFamily="34" charset="0"/>
                <a:cs typeface="Consolas" panose="020B0609020204030204" pitchFamily="49" charset="0"/>
              </a:rPr>
              <a:t>TBD</a:t>
            </a:r>
            <a:endParaRPr lang="en-US" sz="1800" dirty="0">
              <a:latin typeface="Consolas" panose="020B0609020204030204" pitchFamily="49" charset="0"/>
              <a:ea typeface="Tahoma" panose="020B0604030504040204" pitchFamily="34" charset="0"/>
              <a:cs typeface="Consolas" panose="020B0609020204030204" pitchFamily="49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7CA95B9-5E60-CACE-1FCA-35345DD276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B4E53-BCCB-BE4E-A28A-722B6992CCD5}" type="slidenum">
              <a:rPr lang="en-US" smtClean="0"/>
              <a:pPr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850108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24BC4C-58D6-2A7F-338A-E6B56903FA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FEDEE2-7A9D-2B33-2AB3-879C66152C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8454" y="107119"/>
            <a:ext cx="8610081" cy="857542"/>
          </a:xfrm>
        </p:spPr>
        <p:txBody>
          <a:bodyPr>
            <a:normAutofit fontScale="90000"/>
          </a:bodyPr>
          <a:lstStyle/>
          <a:p>
            <a:r>
              <a:rPr lang="en-US" dirty="0"/>
              <a:t>What Changed from N-Gram LMs to Neural LMs?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BCDCB9-F3FE-AC91-0DCA-8F149DB3B59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What is the source of Neural LM’s </a:t>
            </a:r>
            <a:r>
              <a:rPr lang="en-US" dirty="0">
                <a:solidFill>
                  <a:srgbClr val="C00000"/>
                </a:solidFill>
              </a:rPr>
              <a:t>strength</a:t>
            </a:r>
            <a:r>
              <a:rPr lang="en-US" dirty="0"/>
              <a:t>? </a:t>
            </a:r>
          </a:p>
          <a:p>
            <a:r>
              <a:rPr lang="en-US" dirty="0"/>
              <a:t>Why </a:t>
            </a:r>
            <a:r>
              <a:rPr lang="en-US" dirty="0">
                <a:solidFill>
                  <a:srgbClr val="C00000"/>
                </a:solidFill>
              </a:rPr>
              <a:t>sparsity </a:t>
            </a:r>
            <a:r>
              <a:rPr lang="en-US" dirty="0"/>
              <a:t>is less of an issue for Neural LMs? </a:t>
            </a:r>
          </a:p>
          <a:p>
            <a:endParaRPr lang="en-US" dirty="0"/>
          </a:p>
          <a:p>
            <a:r>
              <a:rPr lang="en-US" b="1" dirty="0"/>
              <a:t>Answer:</a:t>
            </a:r>
            <a:r>
              <a:rPr lang="en-US" dirty="0"/>
              <a:t> In n-grams, we treat all prefixes independently of each other! (even those that are semantically similar) 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0CFA45F-D4EF-D2DE-7FC5-969E572BA6AA}"/>
              </a:ext>
            </a:extLst>
          </p:cNvPr>
          <p:cNvSpPr txBox="1"/>
          <p:nvPr/>
        </p:nvSpPr>
        <p:spPr>
          <a:xfrm>
            <a:off x="361381" y="2988531"/>
            <a:ext cx="4514706" cy="181588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1600" dirty="0">
                <a:latin typeface="Consolas" panose="020B0609020204030204" pitchFamily="49" charset="0"/>
                <a:ea typeface="Tahoma" panose="020B0604030504040204" pitchFamily="34" charset="0"/>
                <a:cs typeface="Consolas" panose="020B0609020204030204" pitchFamily="49" charset="0"/>
              </a:rPr>
              <a:t>students opened their ___ </a:t>
            </a:r>
          </a:p>
          <a:p>
            <a:r>
              <a:rPr lang="en-US" sz="1600" dirty="0">
                <a:latin typeface="Consolas" panose="020B0609020204030204" pitchFamily="49" charset="0"/>
                <a:ea typeface="Tahoma" panose="020B0604030504040204" pitchFamily="34" charset="0"/>
                <a:cs typeface="Consolas" panose="020B0609020204030204" pitchFamily="49" charset="0"/>
              </a:rPr>
              <a:t>pupils opened their ___ </a:t>
            </a:r>
          </a:p>
          <a:p>
            <a:r>
              <a:rPr lang="en-US" sz="1600" dirty="0">
                <a:latin typeface="Consolas" panose="020B0609020204030204" pitchFamily="49" charset="0"/>
                <a:ea typeface="Tahoma" panose="020B0604030504040204" pitchFamily="34" charset="0"/>
                <a:cs typeface="Consolas" panose="020B0609020204030204" pitchFamily="49" charset="0"/>
              </a:rPr>
              <a:t>scholars opened their ___ </a:t>
            </a:r>
          </a:p>
          <a:p>
            <a:r>
              <a:rPr lang="en-US" sz="1600" dirty="0">
                <a:latin typeface="Consolas" panose="020B0609020204030204" pitchFamily="49" charset="0"/>
                <a:ea typeface="Tahoma" panose="020B0604030504040204" pitchFamily="34" charset="0"/>
                <a:cs typeface="Consolas" panose="020B0609020204030204" pitchFamily="49" charset="0"/>
              </a:rPr>
              <a:t>undergraduates opened their ___ </a:t>
            </a:r>
          </a:p>
          <a:p>
            <a:r>
              <a:rPr lang="en-US" sz="1600" dirty="0">
                <a:latin typeface="Consolas" panose="020B0609020204030204" pitchFamily="49" charset="0"/>
                <a:ea typeface="Tahoma" panose="020B0604030504040204" pitchFamily="34" charset="0"/>
                <a:cs typeface="Consolas" panose="020B0609020204030204" pitchFamily="49" charset="0"/>
              </a:rPr>
              <a:t>students turned the pages of their ___ students attentively perused their ___ </a:t>
            </a:r>
          </a:p>
          <a:p>
            <a:r>
              <a:rPr lang="en-US" sz="1600" dirty="0">
                <a:latin typeface="Consolas" panose="020B0609020204030204" pitchFamily="49" charset="0"/>
                <a:ea typeface="Tahoma" panose="020B0604030504040204" pitchFamily="34" charset="0"/>
                <a:cs typeface="Consolas" panose="020B0609020204030204" pitchFamily="49" charset="0"/>
              </a:rPr>
              <a:t>...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BCE63CA-9F67-B6D1-06E6-EFBB5BD91D9D}"/>
              </a:ext>
            </a:extLst>
          </p:cNvPr>
          <p:cNvSpPr txBox="1"/>
          <p:nvPr/>
        </p:nvSpPr>
        <p:spPr>
          <a:xfrm>
            <a:off x="5231990" y="3034108"/>
            <a:ext cx="3348040" cy="1724727"/>
          </a:xfrm>
          <a:prstGeom prst="wedgeRoundRectCallout">
            <a:avLst>
              <a:gd name="adj1" fmla="val -59181"/>
              <a:gd name="adj2" fmla="val -22420"/>
              <a:gd name="adj3" fmla="val 16667"/>
            </a:avLst>
          </a:prstGeom>
          <a:solidFill>
            <a:srgbClr val="DCECFF"/>
          </a:solidFill>
          <a:ln w="127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0" tIns="0" rIns="0" bIns="0">
            <a:spAutoFit/>
          </a:bodyPr>
          <a:lstStyle/>
          <a:p>
            <a:pPr marL="165100" marR="157480" algn="ctr">
              <a:lnSpc>
                <a:spcPct val="101899"/>
              </a:lnSpc>
              <a:spcBef>
                <a:spcPts val="245"/>
              </a:spcBef>
            </a:pPr>
            <a:r>
              <a:rPr lang="en-US" sz="2000" dirty="0">
                <a:latin typeface="Corbel" panose="020B0503020204020204" pitchFamily="34" charset="0"/>
                <a:cs typeface="Tahoma" panose="020B0604030504040204" pitchFamily="34" charset="0"/>
              </a:rPr>
              <a:t>Neural LMs are able to share information across these semantically-similar prefixes and overcome the sparsity issue. </a:t>
            </a:r>
          </a:p>
        </p:txBody>
      </p:sp>
    </p:spTree>
    <p:extLst>
      <p:ext uri="{BB962C8B-B14F-4D97-AF65-F5344CB8AC3E}">
        <p14:creationId xmlns:p14="http://schemas.microsoft.com/office/powerpoint/2010/main" val="273411889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FE7B6AA9-E748-168D-65CD-CC43C2E852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3D4790-2B81-32F9-046B-68BC0BCACD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Best of both worlds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F7E9C7-8D42-79A7-72B2-570CBA06D91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n-grams are easy to compute for small ”n”. </a:t>
            </a:r>
          </a:p>
          <a:p>
            <a:r>
              <a:rPr lang="en-US" dirty="0">
                <a:solidFill>
                  <a:schemeClr val="tx1"/>
                </a:solidFill>
              </a:rPr>
              <a:t>Why waste energy to make neural-LMs [re]learn these statistics? </a:t>
            </a:r>
          </a:p>
          <a:p>
            <a:r>
              <a:rPr lang="en-US" dirty="0">
                <a:solidFill>
                  <a:schemeClr val="tx1"/>
                </a:solidFill>
              </a:rPr>
              <a:t>Li et al. 2022 propose learning neural LMs to fits the residual between an n-gram LM and real-data distribution. </a:t>
            </a:r>
          </a:p>
          <a:p>
            <a:r>
              <a:rPr lang="en-US" dirty="0">
                <a:solidFill>
                  <a:schemeClr val="tx1"/>
                </a:solidFill>
              </a:rPr>
              <a:t>Allows the neural part to focus on the deeper understanding of language. 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7CAD86C-3897-5811-70EA-6FB7895E0213}"/>
              </a:ext>
            </a:extLst>
          </p:cNvPr>
          <p:cNvSpPr txBox="1"/>
          <p:nvPr/>
        </p:nvSpPr>
        <p:spPr>
          <a:xfrm>
            <a:off x="1835194" y="4897279"/>
            <a:ext cx="613543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[</a:t>
            </a:r>
            <a:r>
              <a:rPr lang="en-US" sz="1000" dirty="0"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  <a:hlinkClick r:id="rId2"/>
              </a:rPr>
              <a:t>N-gram Is Back: Residual Learning of Neural Text Generation with n-gram Language Model, Li et al. 2022</a:t>
            </a:r>
            <a:r>
              <a:rPr lang="en-US" sz="1000" dirty="0"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]</a:t>
            </a:r>
          </a:p>
        </p:txBody>
      </p:sp>
      <p:pic>
        <p:nvPicPr>
          <p:cNvPr id="8" name="Picture 7" descr="Table&#10;&#10;Description automatically generated">
            <a:extLst>
              <a:ext uri="{FF2B5EF4-FFF2-40B4-BE49-F238E27FC236}">
                <a16:creationId xmlns:a16="http://schemas.microsoft.com/office/drawing/2014/main" id="{3E329298-0886-4E76-33F3-CC9B35D675A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856" b="22469"/>
          <a:stretch/>
        </p:blipFill>
        <p:spPr>
          <a:xfrm>
            <a:off x="468118" y="2636872"/>
            <a:ext cx="8108907" cy="2191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39874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449CE7-55CE-7F66-695F-98E0842F53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EC299D-161D-1D85-390A-FD63B00522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5601C2-D8BC-A277-C125-9AFABC994F5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Language Modeling (LM)</a:t>
            </a:r>
            <a:r>
              <a:rPr lang="en-US" dirty="0"/>
              <a:t>, a probabilistic model of language</a:t>
            </a:r>
          </a:p>
          <a:p>
            <a:r>
              <a:rPr lang="en-US" dirty="0">
                <a:solidFill>
                  <a:srgbClr val="C00000"/>
                </a:solidFill>
              </a:rPr>
              <a:t>N-gram models</a:t>
            </a:r>
            <a:r>
              <a:rPr lang="en-US" dirty="0"/>
              <a:t> (~1980 to early 2000’s)</a:t>
            </a:r>
          </a:p>
          <a:p>
            <a:pPr lvl="1"/>
            <a:r>
              <a:rPr lang="en-US" dirty="0"/>
              <a:t>Difficult to scale to large n’s </a:t>
            </a:r>
          </a:p>
          <a:p>
            <a:r>
              <a:rPr lang="en-US" sz="1600" dirty="0">
                <a:solidFill>
                  <a:srgbClr val="C00000"/>
                </a:solidFill>
              </a:rPr>
              <a:t>Fixed-window Neural LM: </a:t>
            </a:r>
            <a:r>
              <a:rPr lang="en-US" sz="1600" dirty="0">
                <a:solidFill>
                  <a:schemeClr val="tx1"/>
                </a:solidFill>
              </a:rPr>
              <a:t>first of many LMs we will see in this class</a:t>
            </a:r>
            <a:endParaRPr lang="en-US" dirty="0"/>
          </a:p>
          <a:p>
            <a:pPr lvl="1"/>
            <a:r>
              <a:rPr lang="en-US" dirty="0"/>
              <a:t>Stronger than n-gram LMs </a:t>
            </a:r>
          </a:p>
          <a:p>
            <a:pPr lvl="1"/>
            <a:r>
              <a:rPr lang="en-US" dirty="0"/>
              <a:t>But still fail at capturing longer contexts </a:t>
            </a:r>
          </a:p>
          <a:p>
            <a:pPr lvl="1"/>
            <a:endParaRPr lang="en-US" dirty="0"/>
          </a:p>
          <a:p>
            <a:r>
              <a:rPr lang="en-US" b="1" dirty="0"/>
              <a:t>Next:</a:t>
            </a:r>
            <a:r>
              <a:rPr lang="en-US" dirty="0"/>
              <a:t> other architectural alternatives. </a:t>
            </a:r>
          </a:p>
          <a:p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  <p:pic>
        <p:nvPicPr>
          <p:cNvPr id="4" name="Picture 3" descr="Chart, line chart&#10;&#10;Description automatically generated">
            <a:extLst>
              <a:ext uri="{FF2B5EF4-FFF2-40B4-BE49-F238E27FC236}">
                <a16:creationId xmlns:a16="http://schemas.microsoft.com/office/drawing/2014/main" id="{A3921C30-FFEC-FCFB-74A2-533E7F7A46E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774" t="3123" r="6648" b="27898"/>
          <a:stretch/>
        </p:blipFill>
        <p:spPr>
          <a:xfrm>
            <a:off x="5190286" y="3019549"/>
            <a:ext cx="3953714" cy="2123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944003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0C4AAA-D992-433E-A777-49C45CB1F2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276DD8E-3A63-5FDE-219B-9A93F57571F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pPr algn="ctr"/>
            <a:r>
              <a:rPr lang="en-US" sz="6600" dirty="0"/>
              <a:t>Atomic Units </a:t>
            </a:r>
            <a:br>
              <a:rPr lang="en-US" sz="6600" dirty="0"/>
            </a:br>
            <a:r>
              <a:rPr lang="en-US" sz="6600" dirty="0"/>
              <a:t>of Language</a:t>
            </a:r>
            <a:endParaRPr lang="en-US" sz="40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AE37A5-AE5B-037E-A7CA-03C7BF41595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5586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11FDAB-D6D2-2456-F626-25E621A008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2633" y="2229393"/>
            <a:ext cx="8578733" cy="240293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5400" dirty="0"/>
              <a:t>  The cat sat on the mat.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627C7AB-C835-782F-E605-797541D6EE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797228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11FDAB-D6D2-2456-F626-25E621A008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2633" y="148346"/>
            <a:ext cx="8578733" cy="107085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5400" dirty="0"/>
              <a:t>  The cat sat on the mat.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627C7AB-C835-782F-E605-797541D6EE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D76884D-684C-F07B-B281-7275A8E509E2}"/>
              </a:ext>
            </a:extLst>
          </p:cNvPr>
          <p:cNvSpPr txBox="1">
            <a:spLocks/>
          </p:cNvSpPr>
          <p:nvPr/>
        </p:nvSpPr>
        <p:spPr>
          <a:xfrm>
            <a:off x="236562" y="1078174"/>
            <a:ext cx="8766398" cy="38623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Corbel"/>
              <a:buChar char="●"/>
              <a:defRPr sz="1800" b="0" i="0" u="none" strike="noStrike" cap="none">
                <a:solidFill>
                  <a:schemeClr val="tx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rbel"/>
              <a:buChar char="○"/>
              <a:defRPr sz="1400" b="0" i="0" u="none" strike="noStrike" cap="none">
                <a:solidFill>
                  <a:schemeClr val="tx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rbel"/>
              <a:buChar char="■"/>
              <a:defRPr sz="1400" b="0" i="0" u="none" strike="noStrike" cap="none">
                <a:solidFill>
                  <a:schemeClr val="tx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rbel"/>
              <a:buChar char="●"/>
              <a:defRPr sz="1400" b="0" i="0" u="none" strike="noStrike" cap="none">
                <a:solidFill>
                  <a:schemeClr val="tx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rbel"/>
              <a:buChar char="○"/>
              <a:defRPr sz="1400" b="0" i="0" u="none" strike="noStrike" cap="none">
                <a:solidFill>
                  <a:schemeClr val="tx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rbel"/>
              <a:buChar char="■"/>
              <a:defRPr sz="14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rbel"/>
              <a:buChar char="●"/>
              <a:defRPr sz="14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rbel"/>
              <a:buChar char="○"/>
              <a:defRPr sz="14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rbel"/>
              <a:buChar char="■"/>
              <a:defRPr sz="14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pPr marL="0" indent="0">
              <a:buFont typeface="Corbel"/>
              <a:buNone/>
            </a:pPr>
            <a:r>
              <a:rPr lang="en-US" dirty="0"/>
              <a:t>words split based on white space?</a:t>
            </a:r>
            <a:endParaRPr lang="en-US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marL="0" indent="0">
              <a:buFont typeface="Corbel"/>
              <a:buNone/>
            </a:pPr>
            <a:r>
              <a:rPr lang="en-US" sz="2800" dirty="0">
                <a:latin typeface="Consolas" panose="020B0609020204030204" pitchFamily="49" charset="0"/>
                <a:cs typeface="Consolas" panose="020B0609020204030204" pitchFamily="49" charset="0"/>
              </a:rPr>
              <a:t>BOS, The, cat, sat, on, the, mat, ., EOS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dirty="0"/>
              <a:t>characters?</a:t>
            </a:r>
            <a:endParaRPr lang="en-US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marL="0" indent="0">
              <a:buNone/>
            </a:pPr>
            <a:r>
              <a:rPr lang="en-US" sz="2800" dirty="0">
                <a:latin typeface="Consolas" panose="020B0609020204030204" pitchFamily="49" charset="0"/>
                <a:cs typeface="Consolas" panose="020B0609020204030204" pitchFamily="49" charset="0"/>
              </a:rPr>
              <a:t>BOS, T, h, e, SPACE, c, a, t, SPACE, s, …</a:t>
            </a:r>
            <a:br>
              <a:rPr lang="en-US" sz="2800" dirty="0">
                <a:latin typeface="Consolas" panose="020B0609020204030204" pitchFamily="49" charset="0"/>
                <a:cs typeface="Consolas" panose="020B0609020204030204" pitchFamily="49" charset="0"/>
              </a:rPr>
            </a:br>
            <a:endParaRPr lang="en-US" sz="2800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marL="0" indent="0">
              <a:buNone/>
            </a:pPr>
            <a:r>
              <a:rPr lang="en-US" dirty="0"/>
              <a:t>bytes??!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011000010111000001110000011011000110010101100001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1110000011100000110110001100101011000010111000 …</a:t>
            </a:r>
            <a:endParaRPr lang="en-US" sz="2400" dirty="0"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48800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11FDAB-D6D2-2456-F626-25E621A008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2633" y="148346"/>
            <a:ext cx="8578733" cy="107085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5400" dirty="0"/>
              <a:t>  The cat sat on the mat.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627C7AB-C835-782F-E605-797541D6EE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D76884D-684C-F07B-B281-7275A8E509E2}"/>
              </a:ext>
            </a:extLst>
          </p:cNvPr>
          <p:cNvSpPr txBox="1">
            <a:spLocks/>
          </p:cNvSpPr>
          <p:nvPr/>
        </p:nvSpPr>
        <p:spPr>
          <a:xfrm>
            <a:off x="236562" y="1078174"/>
            <a:ext cx="8766398" cy="38623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Corbel"/>
              <a:buChar char="●"/>
              <a:defRPr sz="1800" b="0" i="0" u="none" strike="noStrike" cap="none">
                <a:solidFill>
                  <a:schemeClr val="tx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rbel"/>
              <a:buChar char="○"/>
              <a:defRPr sz="1400" b="0" i="0" u="none" strike="noStrike" cap="none">
                <a:solidFill>
                  <a:schemeClr val="tx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rbel"/>
              <a:buChar char="■"/>
              <a:defRPr sz="1400" b="0" i="0" u="none" strike="noStrike" cap="none">
                <a:solidFill>
                  <a:schemeClr val="tx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rbel"/>
              <a:buChar char="●"/>
              <a:defRPr sz="1400" b="0" i="0" u="none" strike="noStrike" cap="none">
                <a:solidFill>
                  <a:schemeClr val="tx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rbel"/>
              <a:buChar char="○"/>
              <a:defRPr sz="1400" b="0" i="0" u="none" strike="noStrike" cap="none">
                <a:solidFill>
                  <a:schemeClr val="tx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rbel"/>
              <a:buChar char="■"/>
              <a:defRPr sz="14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rbel"/>
              <a:buChar char="●"/>
              <a:defRPr sz="14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rbel"/>
              <a:buChar char="○"/>
              <a:defRPr sz="14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rbel"/>
              <a:buChar char="■"/>
              <a:defRPr sz="14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pPr marL="0" indent="0">
              <a:buFont typeface="Corbel"/>
              <a:buNone/>
            </a:pPr>
            <a:r>
              <a:rPr lang="en-US" dirty="0"/>
              <a:t>words split based on white space?</a:t>
            </a:r>
            <a:endParaRPr lang="en-US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marL="0" indent="0">
              <a:buFont typeface="Corbel"/>
              <a:buNone/>
            </a:pPr>
            <a:r>
              <a:rPr lang="en-US" sz="2800" dirty="0">
                <a:latin typeface="Consolas" panose="020B0609020204030204" pitchFamily="49" charset="0"/>
                <a:cs typeface="Consolas" panose="020B0609020204030204" pitchFamily="49" charset="0"/>
              </a:rPr>
              <a:t>BOS, The, cat, sat, on, the, mat, ., EOS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dirty="0"/>
              <a:t>characters?</a:t>
            </a:r>
            <a:endParaRPr lang="en-US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marL="0" indent="0">
              <a:buNone/>
            </a:pPr>
            <a:r>
              <a:rPr lang="en-US" sz="2800" dirty="0">
                <a:latin typeface="Consolas" panose="020B0609020204030204" pitchFamily="49" charset="0"/>
                <a:cs typeface="Consolas" panose="020B0609020204030204" pitchFamily="49" charset="0"/>
              </a:rPr>
              <a:t>BOS, T, h, e, SPACE, c, a, t, SPACE, s, …</a:t>
            </a:r>
            <a:br>
              <a:rPr lang="en-US" sz="2800" dirty="0">
                <a:latin typeface="Consolas" panose="020B0609020204030204" pitchFamily="49" charset="0"/>
                <a:cs typeface="Consolas" panose="020B0609020204030204" pitchFamily="49" charset="0"/>
              </a:rPr>
            </a:br>
            <a:endParaRPr lang="en-US" sz="2800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marL="0" indent="0">
              <a:buNone/>
            </a:pPr>
            <a:r>
              <a:rPr lang="en-US" dirty="0"/>
              <a:t>bytes??!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011000010111000001110000011011000110010101100001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1110000011100000110110001100101011000010111000 …</a:t>
            </a:r>
            <a:endParaRPr lang="en-US" sz="2400" dirty="0"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EF0FED5F-1CE7-2FE7-BA4F-BC17E43B4852}"/>
              </a:ext>
            </a:extLst>
          </p:cNvPr>
          <p:cNvSpPr/>
          <p:nvPr/>
        </p:nvSpPr>
        <p:spPr>
          <a:xfrm>
            <a:off x="861982" y="1530019"/>
            <a:ext cx="7456445" cy="168344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Corbel" panose="020B0503020204020204" pitchFamily="34" charset="0"/>
              </a:rPr>
              <a:t>Which one should we use as </a:t>
            </a:r>
            <a:r>
              <a:rPr lang="en-US" sz="3200" dirty="0">
                <a:solidFill>
                  <a:srgbClr val="C00000"/>
                </a:solidFill>
                <a:latin typeface="Corbel" panose="020B0503020204020204" pitchFamily="34" charset="0"/>
              </a:rPr>
              <a:t>the atomic building blocks</a:t>
            </a:r>
            <a:r>
              <a:rPr lang="en-US" sz="3200" dirty="0">
                <a:solidFill>
                  <a:schemeClr val="tx1"/>
                </a:solidFill>
                <a:latin typeface="Corbel" panose="020B0503020204020204" pitchFamily="34" charset="0"/>
              </a:rPr>
              <a:t> for modeling language? 🤔</a:t>
            </a:r>
          </a:p>
        </p:txBody>
      </p:sp>
    </p:spTree>
    <p:extLst>
      <p:ext uri="{BB962C8B-B14F-4D97-AF65-F5344CB8AC3E}">
        <p14:creationId xmlns:p14="http://schemas.microsoft.com/office/powerpoint/2010/main" val="27845198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13289F-C8F0-8A45-701E-EBB8065ED8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Recap: Neural Nets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A820B8-98FB-6FCC-E07E-2AC4339C6DD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A powerful function-approximation tool. </a:t>
            </a:r>
          </a:p>
          <a:p>
            <a:endParaRPr lang="en-US" dirty="0"/>
          </a:p>
          <a:p>
            <a:r>
              <a:rPr lang="en-US" dirty="0"/>
              <a:t>Can be trained efficiently via Backpropagation. </a:t>
            </a:r>
          </a:p>
          <a:p>
            <a:endParaRPr lang="en-US" dirty="0"/>
          </a:p>
          <a:p>
            <a:r>
              <a:rPr lang="en-US" dirty="0"/>
              <a:t>Out focus here: how to use NNs for language modeling. </a:t>
            </a:r>
          </a:p>
        </p:txBody>
      </p:sp>
      <p:pic>
        <p:nvPicPr>
          <p:cNvPr id="4" name="Picture 3" descr="A diagram of a network&#10;&#10;Description automatically generated">
            <a:extLst>
              <a:ext uri="{FF2B5EF4-FFF2-40B4-BE49-F238E27FC236}">
                <a16:creationId xmlns:a16="http://schemas.microsoft.com/office/drawing/2014/main" id="{7D8685F9-86C4-B610-F0E7-E7E94689E5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48942" y="127893"/>
            <a:ext cx="2406059" cy="1673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96070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80612C-2FBD-2853-DD70-064871E400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Cost of Using </a:t>
            </a:r>
            <a:r>
              <a:rPr lang="en-US" dirty="0">
                <a:solidFill>
                  <a:srgbClr val="C00000"/>
                </a:solidFill>
              </a:rPr>
              <a:t>Word</a:t>
            </a:r>
            <a:r>
              <a:rPr lang="en-US" dirty="0"/>
              <a:t> Units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BD93FD-84F6-943B-4DAF-E6EA2CDFA19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What happens when we encounter a word at test time that </a:t>
            </a:r>
            <a:r>
              <a:rPr lang="en-US" dirty="0">
                <a:solidFill>
                  <a:srgbClr val="C00000"/>
                </a:solidFill>
              </a:rPr>
              <a:t>we’ve never seen in our training data</a:t>
            </a:r>
            <a:r>
              <a:rPr lang="en-US" dirty="0"/>
              <a:t>?</a:t>
            </a:r>
          </a:p>
          <a:p>
            <a:pPr lvl="1"/>
            <a:r>
              <a:rPr lang="en-US" i="1" dirty="0"/>
              <a:t>Loquacious:</a:t>
            </a:r>
            <a:endParaRPr lang="en-US" dirty="0"/>
          </a:p>
          <a:p>
            <a:pPr lvl="1"/>
            <a:r>
              <a:rPr lang="en-US" i="1" dirty="0"/>
              <a:t>Omnishambles:</a:t>
            </a:r>
            <a:endParaRPr lang="en-US" dirty="0"/>
          </a:p>
          <a:p>
            <a:pPr lvl="1"/>
            <a:r>
              <a:rPr lang="en-US" i="1" dirty="0"/>
              <a:t>COVID-19:</a:t>
            </a:r>
            <a:r>
              <a:rPr lang="en-US" dirty="0"/>
              <a:t> was unseen until 2020! </a:t>
            </a:r>
          </a:p>
          <a:p>
            <a:pPr lvl="1"/>
            <a:r>
              <a:rPr lang="en-US" dirty="0" err="1"/>
              <a:t>Acknowleadgement</a:t>
            </a:r>
            <a:r>
              <a:rPr lang="en-US" dirty="0"/>
              <a:t>: incorrect spelling of “Acknowledgement”</a:t>
            </a:r>
          </a:p>
          <a:p>
            <a:r>
              <a:rPr lang="en-US" dirty="0"/>
              <a:t>What about relevant words?: “dog” vs “dogs”; ”run” vs “running” </a:t>
            </a:r>
          </a:p>
          <a:p>
            <a:r>
              <a:rPr lang="en-US" dirty="0"/>
              <a:t>We would need a </a:t>
            </a:r>
            <a:r>
              <a:rPr lang="en-US" dirty="0">
                <a:solidFill>
                  <a:srgbClr val="C00000"/>
                </a:solidFill>
              </a:rPr>
              <a:t>very large </a:t>
            </a:r>
            <a:r>
              <a:rPr lang="en-US" dirty="0"/>
              <a:t>vocabulary to capture common words in a language. </a:t>
            </a:r>
          </a:p>
          <a:p>
            <a:pPr lvl="1"/>
            <a:r>
              <a:rPr lang="en-US" dirty="0"/>
              <a:t>Very large vocabulary size makes training difficult </a:t>
            </a:r>
          </a:p>
          <a:p>
            <a:r>
              <a:rPr lang="en-US" dirty="0"/>
              <a:t>What happens with words that we haven’t seen before?</a:t>
            </a:r>
          </a:p>
          <a:p>
            <a:pPr lvl="1"/>
            <a:r>
              <a:rPr lang="en-US" dirty="0"/>
              <a:t>With </a:t>
            </a:r>
            <a:r>
              <a:rPr lang="en-US" dirty="0">
                <a:solidFill>
                  <a:srgbClr val="C00000"/>
                </a:solidFill>
              </a:rPr>
              <a:t>word level </a:t>
            </a:r>
            <a:r>
              <a:rPr lang="en-US" dirty="0"/>
              <a:t>tokenization, we have </a:t>
            </a:r>
            <a:r>
              <a:rPr lang="en-US" dirty="0">
                <a:solidFill>
                  <a:srgbClr val="C00000"/>
                </a:solidFill>
              </a:rPr>
              <a:t>no way of understanding an unseen word</a:t>
            </a:r>
            <a:r>
              <a:rPr lang="en-US" dirty="0"/>
              <a:t>!</a:t>
            </a:r>
          </a:p>
          <a:p>
            <a:pPr lvl="1"/>
            <a:r>
              <a:rPr lang="en-US" dirty="0"/>
              <a:t>Also, not all languages have spaces between words like English!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ADB76BE-41EF-965A-7C7A-FDED2D8E6A42}"/>
              </a:ext>
            </a:extLst>
          </p:cNvPr>
          <p:cNvSpPr txBox="1"/>
          <p:nvPr/>
        </p:nvSpPr>
        <p:spPr>
          <a:xfrm>
            <a:off x="2323918" y="1765583"/>
            <a:ext cx="4572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Corbel" panose="020B0503020204020204" pitchFamily="34" charset="0"/>
              </a:rPr>
              <a:t>Tending to talk a great deal; talkative.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F716ADD-FE25-7C95-0FD9-382927FF8872}"/>
              </a:ext>
            </a:extLst>
          </p:cNvPr>
          <p:cNvSpPr txBox="1"/>
          <p:nvPr/>
        </p:nvSpPr>
        <p:spPr>
          <a:xfrm>
            <a:off x="2498483" y="1996332"/>
            <a:ext cx="675798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Corbel" panose="020B0503020204020204" pitchFamily="34" charset="0"/>
              </a:rPr>
              <a:t>A situation that has been mismanaged, due to blunders and miscalculations.</a:t>
            </a:r>
          </a:p>
        </p:txBody>
      </p:sp>
    </p:spTree>
    <p:extLst>
      <p:ext uri="{BB962C8B-B14F-4D97-AF65-F5344CB8AC3E}">
        <p14:creationId xmlns:p14="http://schemas.microsoft.com/office/powerpoint/2010/main" val="424039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1D9FD4-BDE4-0A2E-D97A-EAF3C0DFD3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Cost of Using </a:t>
            </a:r>
            <a:r>
              <a:rPr lang="en-US" dirty="0">
                <a:solidFill>
                  <a:srgbClr val="C00000"/>
                </a:solidFill>
              </a:rPr>
              <a:t>Character</a:t>
            </a:r>
            <a:r>
              <a:rPr lang="en-US" dirty="0"/>
              <a:t> Units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CB728B-7D43-2DFB-5BE5-3CD08C7F80E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What if we use </a:t>
            </a:r>
            <a:r>
              <a:rPr lang="en-US" dirty="0">
                <a:solidFill>
                  <a:srgbClr val="C00000"/>
                </a:solidFill>
              </a:rPr>
              <a:t>characters</a:t>
            </a:r>
            <a:r>
              <a:rPr lang="en-US" dirty="0"/>
              <a:t>? </a:t>
            </a:r>
          </a:p>
          <a:p>
            <a:endParaRPr lang="en-US" dirty="0"/>
          </a:p>
          <a:p>
            <a:r>
              <a:rPr lang="en-US" b="1" dirty="0"/>
              <a:t>Pro: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(1) </a:t>
            </a:r>
            <a:r>
              <a:rPr lang="en-US" dirty="0">
                <a:solidFill>
                  <a:srgbClr val="C00000"/>
                </a:solidFill>
              </a:rPr>
              <a:t>small vocabulary</a:t>
            </a:r>
            <a:r>
              <a:rPr lang="en-US" dirty="0"/>
              <a:t>, just the number </a:t>
            </a:r>
            <a:br>
              <a:rPr lang="en-US" dirty="0"/>
            </a:br>
            <a:r>
              <a:rPr lang="en-US" dirty="0"/>
              <a:t>of unique characters in the training data.</a:t>
            </a:r>
          </a:p>
          <a:p>
            <a:pPr lvl="1"/>
            <a:r>
              <a:rPr lang="en-US" dirty="0"/>
              <a:t>(2) fewer out-of-vocabulary tokens</a:t>
            </a:r>
            <a:br>
              <a:rPr lang="en-US" dirty="0"/>
            </a:br>
            <a:endParaRPr lang="en-US" dirty="0"/>
          </a:p>
          <a:p>
            <a:r>
              <a:rPr lang="en-US" b="1" dirty="0"/>
              <a:t>Cost: </a:t>
            </a:r>
            <a:r>
              <a:rPr lang="en-US" dirty="0">
                <a:solidFill>
                  <a:srgbClr val="C00000"/>
                </a:solidFill>
              </a:rPr>
              <a:t>much longer input sequences </a:t>
            </a:r>
            <a:endParaRPr lang="en-US" dirty="0"/>
          </a:p>
          <a:p>
            <a:pPr lvl="1"/>
            <a:r>
              <a:rPr lang="en-US" dirty="0"/>
              <a:t>As we discussed, modeling long-range </a:t>
            </a:r>
            <a:br>
              <a:rPr lang="en-US" dirty="0"/>
            </a:br>
            <a:r>
              <a:rPr lang="en-US" dirty="0"/>
              <a:t>dependences is very challenging. </a:t>
            </a:r>
          </a:p>
          <a:p>
            <a:pPr lvl="1"/>
            <a:r>
              <a:rPr lang="en-US" dirty="0"/>
              <a:t>Representing long sequences is </a:t>
            </a:r>
            <a:br>
              <a:rPr lang="en-US" dirty="0"/>
            </a:br>
            <a:r>
              <a:rPr lang="en-US" dirty="0"/>
              <a:t>computationally costly. 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Picture 4" descr="Table&#10;&#10;Description automatically generated">
            <a:extLst>
              <a:ext uri="{FF2B5EF4-FFF2-40B4-BE49-F238E27FC236}">
                <a16:creationId xmlns:a16="http://schemas.microsoft.com/office/drawing/2014/main" id="{0ABCDE17-C227-9A77-F331-479110311B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46282" y="1390650"/>
            <a:ext cx="4304205" cy="3077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676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909ED0-DD88-AB15-C0D3-5FB8BACA50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Subword</a:t>
            </a:r>
            <a:r>
              <a:rPr lang="en-US" dirty="0"/>
              <a:t> Tokenization: A Middle Ground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713FA0-656F-02E9-7795-B341EC56829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>
            <a:normAutofit/>
          </a:bodyPr>
          <a:lstStyle/>
          <a:p>
            <a:r>
              <a:rPr lang="en-US" sz="1400" dirty="0"/>
              <a:t>Breaks words into smaller units that are indicative of their morphological construction.</a:t>
            </a:r>
          </a:p>
          <a:p>
            <a:pPr lvl="1"/>
            <a:r>
              <a:rPr lang="en-US" sz="1400" dirty="0"/>
              <a:t>Developed for machine translation (</a:t>
            </a:r>
            <a:r>
              <a:rPr lang="en-US" sz="1400" dirty="0" err="1"/>
              <a:t>Sennrich</a:t>
            </a:r>
            <a:r>
              <a:rPr lang="en-US" sz="1400" dirty="0"/>
              <a:t> et al. 2016)</a:t>
            </a:r>
            <a:br>
              <a:rPr lang="en-US" sz="1400" dirty="0"/>
            </a:br>
            <a:endParaRPr lang="en-US" sz="1400" dirty="0"/>
          </a:p>
          <a:p>
            <a:r>
              <a:rPr lang="en-US" dirty="0" err="1">
                <a:effectLst/>
                <a:latin typeface="Calibri" panose="020F0502020204030204" pitchFamily="34" charset="0"/>
              </a:rPr>
              <a:t>Subword</a:t>
            </a:r>
            <a:r>
              <a:rPr lang="en-US" dirty="0">
                <a:effectLst/>
                <a:latin typeface="Calibri" panose="020F0502020204030204" pitchFamily="34" charset="0"/>
              </a:rPr>
              <a:t> tokenization is the best of both worlds </a:t>
            </a:r>
            <a:endParaRPr lang="en-US" dirty="0">
              <a:latin typeface="ArialMT"/>
            </a:endParaRPr>
          </a:p>
          <a:p>
            <a:pPr lvl="1"/>
            <a:r>
              <a:rPr lang="en-US" dirty="0">
                <a:effectLst/>
                <a:latin typeface="Calibri" panose="020F0502020204030204" pitchFamily="34" charset="0"/>
              </a:rPr>
              <a:t>Common words are preserved in the vocabulary </a:t>
            </a:r>
            <a:endParaRPr lang="en-US" sz="1400" dirty="0">
              <a:effectLst/>
            </a:endParaRPr>
          </a:p>
          <a:p>
            <a:pPr lvl="1"/>
            <a:r>
              <a:rPr lang="en-US" dirty="0">
                <a:effectLst/>
                <a:latin typeface="Calibri" panose="020F0502020204030204" pitchFamily="34" charset="0"/>
              </a:rPr>
              <a:t>Less common words are broken down into sub-words</a:t>
            </a:r>
            <a:endParaRPr lang="en-US" dirty="0">
              <a:latin typeface="Calibri" panose="020F0502020204030204" pitchFamily="34" charset="0"/>
            </a:endParaRPr>
          </a:p>
          <a:p>
            <a:pPr lvl="1"/>
            <a:r>
              <a:rPr lang="en-US" dirty="0">
                <a:effectLst/>
                <a:latin typeface="Calibri" panose="020F0502020204030204" pitchFamily="34" charset="0"/>
              </a:rPr>
              <a:t>This handles the problem of unseen words and large vocabulary size </a:t>
            </a:r>
            <a:endParaRPr lang="en-US" sz="1400" dirty="0"/>
          </a:p>
          <a:p>
            <a:pPr marL="114300" indent="0">
              <a:buNone/>
            </a:pPr>
            <a:endParaRPr lang="en-US" sz="1400" dirty="0"/>
          </a:p>
          <a:p>
            <a:r>
              <a:rPr lang="en-US" sz="1400" dirty="0"/>
              <a:t>Dominantly used in modern language models (BERT, T5, GPT, …)</a:t>
            </a:r>
          </a:p>
          <a:p>
            <a:r>
              <a:rPr lang="en-US" sz="1400" dirty="0"/>
              <a:t>Relies on a simple algorithm called byte pair encoding (Gage, 1994)</a:t>
            </a:r>
          </a:p>
          <a:p>
            <a:endParaRPr lang="en-US" sz="1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7018F7A-DF14-215A-9190-3401A00F4217}"/>
              </a:ext>
            </a:extLst>
          </p:cNvPr>
          <p:cNvSpPr txBox="1"/>
          <p:nvPr/>
        </p:nvSpPr>
        <p:spPr>
          <a:xfrm>
            <a:off x="2870373" y="4850247"/>
            <a:ext cx="309851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latin typeface="Corbel" panose="020B0503020204020204" pitchFamily="34" charset="0"/>
              </a:rPr>
              <a:t>[</a:t>
            </a:r>
            <a:r>
              <a:rPr lang="en-US" sz="1000" dirty="0">
                <a:latin typeface="Corbel" panose="020B0503020204020204" pitchFamily="34" charset="0"/>
                <a:hlinkClick r:id="rId2"/>
              </a:rPr>
              <a:t>A new algorithm for data compression, Gage 1994</a:t>
            </a:r>
            <a:r>
              <a:rPr lang="en-US" sz="1000" dirty="0">
                <a:latin typeface="Corbel" panose="020B0503020204020204" pitchFamily="34" charset="0"/>
              </a:rPr>
              <a:t>]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0B3E625-35BB-FE38-EBEA-3BBB9F12A5B8}"/>
              </a:ext>
            </a:extLst>
          </p:cNvPr>
          <p:cNvSpPr txBox="1"/>
          <p:nvPr/>
        </p:nvSpPr>
        <p:spPr>
          <a:xfrm>
            <a:off x="1835811" y="4654839"/>
            <a:ext cx="536089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latin typeface="Corbel" panose="020B0503020204020204" pitchFamily="34" charset="0"/>
              </a:rPr>
              <a:t>[</a:t>
            </a:r>
            <a:r>
              <a:rPr lang="en-US" sz="1000" dirty="0">
                <a:latin typeface="Corbel" panose="020B0503020204020204" pitchFamily="34" charset="0"/>
                <a:hlinkClick r:id="rId3"/>
              </a:rPr>
              <a:t>Improving Neural Machine Translation Models with Monolingual Data, </a:t>
            </a:r>
            <a:r>
              <a:rPr lang="en-US" sz="1000" dirty="0" err="1">
                <a:latin typeface="Corbel" panose="020B0503020204020204" pitchFamily="34" charset="0"/>
                <a:hlinkClick r:id="rId3"/>
              </a:rPr>
              <a:t>Sennrich</a:t>
            </a:r>
            <a:r>
              <a:rPr lang="en-US" sz="1000" dirty="0">
                <a:latin typeface="Corbel" panose="020B0503020204020204" pitchFamily="34" charset="0"/>
                <a:hlinkClick r:id="rId3"/>
              </a:rPr>
              <a:t> et al. 2016</a:t>
            </a:r>
            <a:r>
              <a:rPr lang="en-US" sz="1000" dirty="0">
                <a:latin typeface="Corbel" panose="020B0503020204020204" pitchFamily="34" charset="0"/>
              </a:rPr>
              <a:t>]</a:t>
            </a:r>
          </a:p>
        </p:txBody>
      </p:sp>
      <p:pic>
        <p:nvPicPr>
          <p:cNvPr id="9" name="Picture 8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0FD5B734-E53C-96F9-EF78-D40AA25D76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47691" y="1691884"/>
            <a:ext cx="2590800" cy="1199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16812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0FA3319C-C4CD-22A1-4A22-CA5574EFA18E}"/>
              </a:ext>
            </a:extLst>
          </p:cNvPr>
          <p:cNvSpPr txBox="1"/>
          <p:nvPr/>
        </p:nvSpPr>
        <p:spPr>
          <a:xfrm>
            <a:off x="287929" y="221590"/>
            <a:ext cx="8493103" cy="203132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rgbClr val="A626A4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from</a:t>
            </a:r>
            <a:r>
              <a:rPr lang="en-US" sz="1800" dirty="0">
                <a:latin typeface="Consolas" panose="020B0609020204030204" pitchFamily="49" charset="0"/>
                <a:cs typeface="Consolas" panose="020B0609020204030204" pitchFamily="49" charset="0"/>
              </a:rPr>
              <a:t> transformers </a:t>
            </a:r>
            <a:r>
              <a:rPr lang="en-US" sz="1800" dirty="0">
                <a:solidFill>
                  <a:srgbClr val="A626A4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import</a:t>
            </a:r>
            <a:r>
              <a:rPr lang="en-US" sz="1800" dirty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1800" dirty="0" err="1">
                <a:latin typeface="Consolas" panose="020B0609020204030204" pitchFamily="49" charset="0"/>
                <a:cs typeface="Consolas" panose="020B0609020204030204" pitchFamily="49" charset="0"/>
              </a:rPr>
              <a:t>AutoTokenizer</a:t>
            </a:r>
            <a:r>
              <a:rPr lang="en-US" sz="1800" dirty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</a:p>
          <a:p>
            <a:endParaRPr lang="en-US" sz="1800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sz="1800" dirty="0">
                <a:latin typeface="Consolas" panose="020B0609020204030204" pitchFamily="49" charset="0"/>
                <a:cs typeface="Consolas" panose="020B0609020204030204" pitchFamily="49" charset="0"/>
              </a:rPr>
              <a:t>tokenizer = </a:t>
            </a:r>
            <a:r>
              <a:rPr lang="en-US" sz="1800" dirty="0" err="1">
                <a:latin typeface="Consolas" panose="020B0609020204030204" pitchFamily="49" charset="0"/>
                <a:cs typeface="Consolas" panose="020B0609020204030204" pitchFamily="49" charset="0"/>
              </a:rPr>
              <a:t>AutoTokenizer.from_pretrained</a:t>
            </a:r>
            <a:r>
              <a:rPr lang="en-US" sz="1800" dirty="0">
                <a:latin typeface="Consolas" panose="020B0609020204030204" pitchFamily="49" charset="0"/>
                <a:cs typeface="Consolas" panose="020B0609020204030204" pitchFamily="49" charset="0"/>
              </a:rPr>
              <a:t>(</a:t>
            </a:r>
            <a:r>
              <a:rPr lang="en-US" sz="1800" dirty="0">
                <a:solidFill>
                  <a:srgbClr val="50A14F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"</a:t>
            </a:r>
            <a:r>
              <a:rPr lang="en-US" sz="1800" dirty="0" err="1">
                <a:solidFill>
                  <a:srgbClr val="50A14F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bert</a:t>
            </a:r>
            <a:r>
              <a:rPr lang="en-US" sz="1800" dirty="0">
                <a:solidFill>
                  <a:srgbClr val="50A14F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-base-cased"</a:t>
            </a:r>
            <a:r>
              <a:rPr lang="en-US" sz="1800" dirty="0">
                <a:latin typeface="Consolas" panose="020B0609020204030204" pitchFamily="49" charset="0"/>
                <a:cs typeface="Consolas" panose="020B0609020204030204" pitchFamily="49" charset="0"/>
              </a:rPr>
              <a:t>) </a:t>
            </a:r>
          </a:p>
          <a:p>
            <a:r>
              <a:rPr lang="en-US" sz="1800" dirty="0">
                <a:latin typeface="Consolas" panose="020B0609020204030204" pitchFamily="49" charset="0"/>
                <a:cs typeface="Consolas" panose="020B0609020204030204" pitchFamily="49" charset="0"/>
              </a:rPr>
              <a:t>sequence = </a:t>
            </a:r>
            <a:r>
              <a:rPr lang="en-US" sz="1800" dirty="0">
                <a:solidFill>
                  <a:srgbClr val="50A14F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"Using a Transformer network is simple"</a:t>
            </a:r>
            <a:r>
              <a:rPr lang="en-US" sz="1800" dirty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</a:p>
          <a:p>
            <a:r>
              <a:rPr lang="en-US" sz="1800" dirty="0">
                <a:solidFill>
                  <a:srgbClr val="C18401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print</a:t>
            </a:r>
            <a:r>
              <a:rPr lang="en-US" sz="1800" dirty="0">
                <a:latin typeface="Consolas" panose="020B0609020204030204" pitchFamily="49" charset="0"/>
                <a:cs typeface="Consolas" panose="020B0609020204030204" pitchFamily="49" charset="0"/>
              </a:rPr>
              <a:t>(</a:t>
            </a:r>
            <a:r>
              <a:rPr lang="en-US" sz="1800" dirty="0" err="1">
                <a:latin typeface="Consolas" panose="020B0609020204030204" pitchFamily="49" charset="0"/>
                <a:cs typeface="Consolas" panose="020B0609020204030204" pitchFamily="49" charset="0"/>
              </a:rPr>
              <a:t>tokenizer.tokenize</a:t>
            </a:r>
            <a:r>
              <a:rPr lang="en-US" sz="1800" dirty="0">
                <a:latin typeface="Consolas" panose="020B0609020204030204" pitchFamily="49" charset="0"/>
                <a:cs typeface="Consolas" panose="020B0609020204030204" pitchFamily="49" charset="0"/>
              </a:rPr>
              <a:t>(sequence))</a:t>
            </a:r>
          </a:p>
          <a:p>
            <a:endParaRPr lang="en-US" sz="1800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sz="1800" dirty="0">
                <a:latin typeface="Consolas" panose="020B0609020204030204" pitchFamily="49" charset="0"/>
                <a:cs typeface="Consolas" panose="020B0609020204030204" pitchFamily="49" charset="0"/>
              </a:rPr>
              <a:t>[</a:t>
            </a:r>
            <a:r>
              <a:rPr lang="en-US" sz="1800" dirty="0">
                <a:solidFill>
                  <a:srgbClr val="50A14F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'Using'</a:t>
            </a:r>
            <a:r>
              <a:rPr lang="en-US" sz="1800" dirty="0">
                <a:latin typeface="Consolas" panose="020B0609020204030204" pitchFamily="49" charset="0"/>
                <a:cs typeface="Consolas" panose="020B0609020204030204" pitchFamily="49" charset="0"/>
              </a:rPr>
              <a:t>, </a:t>
            </a:r>
            <a:r>
              <a:rPr lang="en-US" sz="1800" dirty="0">
                <a:solidFill>
                  <a:srgbClr val="50A14F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'a</a:t>
            </a:r>
            <a:r>
              <a:rPr lang="en-US" sz="1800">
                <a:solidFill>
                  <a:srgbClr val="50A14F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'</a:t>
            </a:r>
            <a:r>
              <a:rPr lang="en-US" sz="1800">
                <a:latin typeface="Consolas" panose="020B0609020204030204" pitchFamily="49" charset="0"/>
                <a:cs typeface="Consolas" panose="020B0609020204030204" pitchFamily="49" charset="0"/>
              </a:rPr>
              <a:t>, </a:t>
            </a:r>
            <a:r>
              <a:rPr lang="en-US" sz="1800">
                <a:solidFill>
                  <a:srgbClr val="50A14F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‘Transform</a:t>
            </a:r>
            <a:r>
              <a:rPr lang="en-US" sz="1800" dirty="0">
                <a:solidFill>
                  <a:srgbClr val="50A14F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'</a:t>
            </a:r>
            <a:r>
              <a:rPr lang="en-US" sz="1800" dirty="0">
                <a:latin typeface="Consolas" panose="020B0609020204030204" pitchFamily="49" charset="0"/>
                <a:cs typeface="Consolas" panose="020B0609020204030204" pitchFamily="49" charset="0"/>
              </a:rPr>
              <a:t>, </a:t>
            </a:r>
            <a:r>
              <a:rPr lang="en-US" sz="1800" dirty="0">
                <a:solidFill>
                  <a:srgbClr val="50A14F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'##er'</a:t>
            </a:r>
            <a:r>
              <a:rPr lang="en-US" sz="1800" dirty="0">
                <a:latin typeface="Consolas" panose="020B0609020204030204" pitchFamily="49" charset="0"/>
                <a:cs typeface="Consolas" panose="020B0609020204030204" pitchFamily="49" charset="0"/>
              </a:rPr>
              <a:t>, </a:t>
            </a:r>
            <a:r>
              <a:rPr lang="en-US" sz="1800" dirty="0">
                <a:solidFill>
                  <a:srgbClr val="50A14F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'network'</a:t>
            </a:r>
            <a:r>
              <a:rPr lang="en-US" sz="1800" dirty="0">
                <a:latin typeface="Consolas" panose="020B0609020204030204" pitchFamily="49" charset="0"/>
                <a:cs typeface="Consolas" panose="020B0609020204030204" pitchFamily="49" charset="0"/>
              </a:rPr>
              <a:t>, </a:t>
            </a:r>
            <a:r>
              <a:rPr lang="en-US" sz="1800" dirty="0">
                <a:solidFill>
                  <a:srgbClr val="50A14F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'is'</a:t>
            </a:r>
            <a:r>
              <a:rPr lang="en-US" sz="1800" dirty="0">
                <a:latin typeface="Consolas" panose="020B0609020204030204" pitchFamily="49" charset="0"/>
                <a:cs typeface="Consolas" panose="020B0609020204030204" pitchFamily="49" charset="0"/>
              </a:rPr>
              <a:t>, </a:t>
            </a:r>
            <a:r>
              <a:rPr lang="en-US" sz="1800" dirty="0">
                <a:solidFill>
                  <a:srgbClr val="50A14F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'simple’</a:t>
            </a:r>
            <a:r>
              <a:rPr lang="en-US" sz="1800" dirty="0">
                <a:latin typeface="Consolas" panose="020B0609020204030204" pitchFamily="49" charset="0"/>
                <a:cs typeface="Consolas" panose="020B0609020204030204" pitchFamily="49" charset="0"/>
              </a:rPr>
              <a:t>]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3E58256-B48D-37EB-79B9-DB70AA603C41}"/>
              </a:ext>
            </a:extLst>
          </p:cNvPr>
          <p:cNvSpPr txBox="1"/>
          <p:nvPr/>
        </p:nvSpPr>
        <p:spPr>
          <a:xfrm>
            <a:off x="287928" y="3451236"/>
            <a:ext cx="8493102" cy="147732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r>
              <a:rPr lang="en-US" sz="1800" dirty="0">
                <a:latin typeface="Consolas" panose="020B0609020204030204" pitchFamily="49" charset="0"/>
                <a:cs typeface="Consolas" panose="020B0609020204030204" pitchFamily="49" charset="0"/>
              </a:rPr>
              <a:t>tokenizer = </a:t>
            </a:r>
            <a:r>
              <a:rPr lang="en-US" sz="1800" dirty="0" err="1">
                <a:latin typeface="Consolas" panose="020B0609020204030204" pitchFamily="49" charset="0"/>
                <a:cs typeface="Consolas" panose="020B0609020204030204" pitchFamily="49" charset="0"/>
              </a:rPr>
              <a:t>AutoTokenizer.from_pretrained</a:t>
            </a:r>
            <a:r>
              <a:rPr lang="en-US" sz="1800" dirty="0">
                <a:latin typeface="Consolas" panose="020B0609020204030204" pitchFamily="49" charset="0"/>
                <a:cs typeface="Consolas" panose="020B0609020204030204" pitchFamily="49" charset="0"/>
              </a:rPr>
              <a:t>(</a:t>
            </a:r>
            <a:r>
              <a:rPr lang="en-US" sz="1800" dirty="0">
                <a:solidFill>
                  <a:srgbClr val="50A14F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"albert-base-v1"</a:t>
            </a:r>
            <a:r>
              <a:rPr lang="en-US" sz="1800" dirty="0">
                <a:latin typeface="Consolas" panose="020B0609020204030204" pitchFamily="49" charset="0"/>
                <a:cs typeface="Consolas" panose="020B0609020204030204" pitchFamily="49" charset="0"/>
              </a:rPr>
              <a:t>) </a:t>
            </a:r>
          </a:p>
          <a:p>
            <a:r>
              <a:rPr lang="en-US" sz="1800" dirty="0">
                <a:latin typeface="Consolas" panose="020B0609020204030204" pitchFamily="49" charset="0"/>
                <a:cs typeface="Consolas" panose="020B0609020204030204" pitchFamily="49" charset="0"/>
              </a:rPr>
              <a:t>sequence = </a:t>
            </a:r>
            <a:r>
              <a:rPr lang="en-US" sz="1800" dirty="0">
                <a:solidFill>
                  <a:srgbClr val="50A14F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"Using a Transformer network is simple"</a:t>
            </a:r>
            <a:r>
              <a:rPr lang="en-US" sz="1800" dirty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</a:p>
          <a:p>
            <a:r>
              <a:rPr lang="en-US" sz="1800" dirty="0">
                <a:solidFill>
                  <a:srgbClr val="C18401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print</a:t>
            </a:r>
            <a:r>
              <a:rPr lang="en-US" sz="1800" dirty="0">
                <a:latin typeface="Consolas" panose="020B0609020204030204" pitchFamily="49" charset="0"/>
                <a:cs typeface="Consolas" panose="020B0609020204030204" pitchFamily="49" charset="0"/>
              </a:rPr>
              <a:t>(</a:t>
            </a:r>
            <a:r>
              <a:rPr lang="en-US" sz="1800" dirty="0" err="1">
                <a:latin typeface="Consolas" panose="020B0609020204030204" pitchFamily="49" charset="0"/>
                <a:cs typeface="Consolas" panose="020B0609020204030204" pitchFamily="49" charset="0"/>
              </a:rPr>
              <a:t>tokenizer.tokenize</a:t>
            </a:r>
            <a:r>
              <a:rPr lang="en-US" sz="1800" dirty="0">
                <a:latin typeface="Consolas" panose="020B0609020204030204" pitchFamily="49" charset="0"/>
                <a:cs typeface="Consolas" panose="020B0609020204030204" pitchFamily="49" charset="0"/>
              </a:rPr>
              <a:t>(sequence))</a:t>
            </a:r>
          </a:p>
          <a:p>
            <a:endParaRPr lang="en-US" sz="1800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sz="1800" dirty="0">
                <a:latin typeface="Consolas" panose="020B0609020204030204" pitchFamily="49" charset="0"/>
                <a:cs typeface="Consolas" panose="020B0609020204030204" pitchFamily="49" charset="0"/>
              </a:rPr>
              <a:t>[</a:t>
            </a:r>
            <a:r>
              <a:rPr lang="en-US" sz="1800" dirty="0">
                <a:solidFill>
                  <a:srgbClr val="50A14F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‘_using'</a:t>
            </a:r>
            <a:r>
              <a:rPr lang="en-US" sz="1800" dirty="0">
                <a:latin typeface="Consolas" panose="020B0609020204030204" pitchFamily="49" charset="0"/>
                <a:cs typeface="Consolas" panose="020B0609020204030204" pitchFamily="49" charset="0"/>
              </a:rPr>
              <a:t>, </a:t>
            </a:r>
            <a:r>
              <a:rPr lang="en-US" sz="1800" dirty="0">
                <a:solidFill>
                  <a:srgbClr val="50A14F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‘_a'</a:t>
            </a:r>
            <a:r>
              <a:rPr lang="en-US" sz="1800" dirty="0">
                <a:latin typeface="Consolas" panose="020B0609020204030204" pitchFamily="49" charset="0"/>
                <a:cs typeface="Consolas" panose="020B0609020204030204" pitchFamily="49" charset="0"/>
              </a:rPr>
              <a:t>, </a:t>
            </a:r>
            <a:r>
              <a:rPr lang="en-US" sz="1800" dirty="0">
                <a:solidFill>
                  <a:srgbClr val="50A14F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‘_transform'</a:t>
            </a:r>
            <a:r>
              <a:rPr lang="en-US" sz="1800" dirty="0">
                <a:latin typeface="Consolas" panose="020B0609020204030204" pitchFamily="49" charset="0"/>
                <a:cs typeface="Consolas" panose="020B0609020204030204" pitchFamily="49" charset="0"/>
              </a:rPr>
              <a:t>, </a:t>
            </a:r>
            <a:r>
              <a:rPr lang="en-US" sz="1800" dirty="0">
                <a:solidFill>
                  <a:srgbClr val="50A14F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'er'</a:t>
            </a:r>
            <a:r>
              <a:rPr lang="en-US" sz="1800" dirty="0">
                <a:latin typeface="Consolas" panose="020B0609020204030204" pitchFamily="49" charset="0"/>
                <a:cs typeface="Consolas" panose="020B0609020204030204" pitchFamily="49" charset="0"/>
              </a:rPr>
              <a:t>, </a:t>
            </a:r>
            <a:r>
              <a:rPr lang="en-US" sz="1800" dirty="0">
                <a:solidFill>
                  <a:srgbClr val="50A14F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‘_network'</a:t>
            </a:r>
            <a:r>
              <a:rPr lang="en-US" sz="1800" dirty="0">
                <a:latin typeface="Consolas" panose="020B0609020204030204" pitchFamily="49" charset="0"/>
                <a:cs typeface="Consolas" panose="020B0609020204030204" pitchFamily="49" charset="0"/>
              </a:rPr>
              <a:t>, </a:t>
            </a:r>
            <a:r>
              <a:rPr lang="en-US" sz="1800" dirty="0">
                <a:solidFill>
                  <a:srgbClr val="50A14F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‘_is'</a:t>
            </a:r>
            <a:r>
              <a:rPr lang="en-US" sz="1800" dirty="0">
                <a:latin typeface="Consolas" panose="020B0609020204030204" pitchFamily="49" charset="0"/>
                <a:cs typeface="Consolas" panose="020B0609020204030204" pitchFamily="49" charset="0"/>
              </a:rPr>
              <a:t>, </a:t>
            </a:r>
            <a:r>
              <a:rPr lang="en-US" sz="1800" dirty="0">
                <a:solidFill>
                  <a:srgbClr val="50A14F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‘_simple’</a:t>
            </a:r>
            <a:r>
              <a:rPr lang="en-US" sz="1800" dirty="0">
                <a:latin typeface="Consolas" panose="020B0609020204030204" pitchFamily="49" charset="0"/>
                <a:cs typeface="Consolas" panose="020B0609020204030204" pitchFamily="49" charset="0"/>
              </a:rPr>
              <a:t>]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416DF63-E5E1-AE2B-BD84-1D74C9717415}"/>
              </a:ext>
            </a:extLst>
          </p:cNvPr>
          <p:cNvSpPr txBox="1"/>
          <p:nvPr/>
        </p:nvSpPr>
        <p:spPr>
          <a:xfrm>
            <a:off x="287927" y="2391327"/>
            <a:ext cx="8493103" cy="92333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rgbClr val="C18401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print</a:t>
            </a:r>
            <a:r>
              <a:rPr lang="en-US" sz="1800" dirty="0">
                <a:latin typeface="Consolas" panose="020B0609020204030204" pitchFamily="49" charset="0"/>
                <a:cs typeface="Consolas" panose="020B0609020204030204" pitchFamily="49" charset="0"/>
              </a:rPr>
              <a:t>(</a:t>
            </a:r>
            <a:r>
              <a:rPr lang="en-US" sz="1800" dirty="0" err="1">
                <a:latin typeface="Consolas" panose="020B0609020204030204" pitchFamily="49" charset="0"/>
                <a:cs typeface="Consolas" panose="020B0609020204030204" pitchFamily="49" charset="0"/>
              </a:rPr>
              <a:t>tokenizer.convert_tokens_to_ids</a:t>
            </a:r>
            <a:r>
              <a:rPr lang="en-US" sz="1800" dirty="0">
                <a:latin typeface="Consolas" panose="020B0609020204030204" pitchFamily="49" charset="0"/>
                <a:cs typeface="Consolas" panose="020B0609020204030204" pitchFamily="49" charset="0"/>
              </a:rPr>
              <a:t>(tokens))</a:t>
            </a:r>
          </a:p>
          <a:p>
            <a:endParaRPr lang="en-US" sz="1800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sz="1800" dirty="0">
                <a:latin typeface="Consolas" panose="020B0609020204030204" pitchFamily="49" charset="0"/>
                <a:cs typeface="Consolas" panose="020B0609020204030204" pitchFamily="49" charset="0"/>
              </a:rPr>
              <a:t>[7993, 170, 13809, 23763, 2443, 1110, 3014]</a:t>
            </a:r>
          </a:p>
        </p:txBody>
      </p:sp>
    </p:spTree>
    <p:extLst>
      <p:ext uri="{BB962C8B-B14F-4D97-AF65-F5344CB8AC3E}">
        <p14:creationId xmlns:p14="http://schemas.microsoft.com/office/powerpoint/2010/main" val="300245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5" grpId="0" animBg="1"/>
      <p:bldP spid="16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CADF94-D7FC-2BDA-FB83-62C0B6CAF9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GPT3/4’s Tokenizer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BCFF53-86DE-B8B1-E678-830DCB53059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5C400B7-5789-02AB-A978-7D99C565FCE5}"/>
              </a:ext>
            </a:extLst>
          </p:cNvPr>
          <p:cNvSpPr txBox="1"/>
          <p:nvPr/>
        </p:nvSpPr>
        <p:spPr>
          <a:xfrm>
            <a:off x="2286000" y="4740323"/>
            <a:ext cx="4572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2"/>
              </a:rPr>
              <a:t>https://platform.openai.com/tokenizer</a:t>
            </a:r>
            <a:r>
              <a:rPr lang="en-US" dirty="0"/>
              <a:t> </a:t>
            </a:r>
          </a:p>
        </p:txBody>
      </p:sp>
      <p:pic>
        <p:nvPicPr>
          <p:cNvPr id="9" name="Picture 8" descr="A screenshot of a computer code&#10;&#10;Description automatically generated">
            <a:extLst>
              <a:ext uri="{FF2B5EF4-FFF2-40B4-BE49-F238E27FC236}">
                <a16:creationId xmlns:a16="http://schemas.microsoft.com/office/drawing/2014/main" id="{3B8AB97A-784F-FDD2-3606-2914F4AE10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0610" y="1228595"/>
            <a:ext cx="6122780" cy="3511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903404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A473CC-22EB-00A8-AB85-298F839B57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Tokenization Pipeline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82D4AE-E152-D2AC-A0BB-01FFD09197F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Strip extra spaces </a:t>
            </a:r>
          </a:p>
          <a:p>
            <a:r>
              <a:rPr lang="en-US" dirty="0"/>
              <a:t>Unicode normalization, … 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F8BB0C3E-25AF-3322-6E42-5D872660A84A}"/>
              </a:ext>
            </a:extLst>
          </p:cNvPr>
          <p:cNvGraphicFramePr/>
          <p:nvPr/>
        </p:nvGraphicFramePr>
        <p:xfrm>
          <a:off x="311700" y="1076611"/>
          <a:ext cx="8406038" cy="12540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71296707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A473CC-22EB-00A8-AB85-298F839B57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Tokenization Pipeline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82D4AE-E152-D2AC-A0BB-01FFD09197F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114300" indent="0">
              <a:buNone/>
            </a:pPr>
            <a:endParaRPr lang="en-US" dirty="0"/>
          </a:p>
          <a:p>
            <a:r>
              <a:rPr lang="en-US" dirty="0"/>
              <a:t>White spaces between words and sentences </a:t>
            </a:r>
          </a:p>
          <a:p>
            <a:r>
              <a:rPr lang="en-US" dirty="0"/>
              <a:t>Punctuations </a:t>
            </a:r>
          </a:p>
          <a:p>
            <a:r>
              <a:rPr lang="en-US" dirty="0"/>
              <a:t>… 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F8BB0C3E-25AF-3322-6E42-5D872660A84A}"/>
              </a:ext>
            </a:extLst>
          </p:cNvPr>
          <p:cNvGraphicFramePr/>
          <p:nvPr/>
        </p:nvGraphicFramePr>
        <p:xfrm>
          <a:off x="311700" y="1076611"/>
          <a:ext cx="8406038" cy="12540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91439817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A473CC-22EB-00A8-AB85-298F839B57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Tokenization Pipeline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82D4AE-E152-D2AC-A0BB-01FFD09197F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114300" indent="0">
              <a:buNone/>
            </a:pPr>
            <a:endParaRPr lang="en-US" dirty="0"/>
          </a:p>
          <a:p>
            <a:r>
              <a:rPr lang="en-US" dirty="0"/>
              <a:t>BPE, …. (will discuss this in a second)  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F8BB0C3E-25AF-3322-6E42-5D872660A84A}"/>
              </a:ext>
            </a:extLst>
          </p:cNvPr>
          <p:cNvGraphicFramePr/>
          <p:nvPr/>
        </p:nvGraphicFramePr>
        <p:xfrm>
          <a:off x="311700" y="1076611"/>
          <a:ext cx="8406038" cy="12540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90426583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A473CC-22EB-00A8-AB85-298F839B57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Tokenization Pipeline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82D4AE-E152-D2AC-A0BB-01FFD09197F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114300" indent="0">
              <a:buNone/>
            </a:pPr>
            <a:endParaRPr lang="en-US" dirty="0"/>
          </a:p>
          <a:p>
            <a:r>
              <a:rPr lang="en-US" dirty="0"/>
              <a:t>Add special tokens: for example [CLS], [SEP] for BERT</a:t>
            </a:r>
          </a:p>
          <a:p>
            <a:r>
              <a:rPr lang="en-US" dirty="0"/>
              <a:t>Truncate to match the maximum length of the model </a:t>
            </a:r>
          </a:p>
          <a:p>
            <a:r>
              <a:rPr lang="en-US" dirty="0"/>
              <a:t>Pad all sentences in a batch to the same length 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F8BB0C3E-25AF-3322-6E42-5D872660A84A}"/>
              </a:ext>
            </a:extLst>
          </p:cNvPr>
          <p:cNvGraphicFramePr/>
          <p:nvPr/>
        </p:nvGraphicFramePr>
        <p:xfrm>
          <a:off x="311700" y="1076611"/>
          <a:ext cx="8406038" cy="12540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80467892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ECA07C-42E4-F97B-3D96-799C531C5B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Byte-pair Encoding (BPE)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0C96518-008D-94C7-9F94-8EA16F90EC6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An algorithm for </a:t>
            </a:r>
            <a:r>
              <a:rPr lang="en-US" dirty="0">
                <a:solidFill>
                  <a:srgbClr val="C00000"/>
                </a:solidFill>
              </a:rPr>
              <a:t>forming </a:t>
            </a:r>
            <a:r>
              <a:rPr lang="en-US" dirty="0" err="1">
                <a:solidFill>
                  <a:srgbClr val="C00000"/>
                </a:solidFill>
              </a:rPr>
              <a:t>subword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/>
              <a:t>tokens based on </a:t>
            </a:r>
            <a:r>
              <a:rPr lang="en-US" dirty="0">
                <a:solidFill>
                  <a:srgbClr val="C00000"/>
                </a:solidFill>
              </a:rPr>
              <a:t>a collection of raw text</a:t>
            </a:r>
            <a:r>
              <a:rPr lang="en-US" dirty="0"/>
              <a:t>.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7670C38-BC7D-E2B3-3070-91B5634D1D4B}"/>
              </a:ext>
            </a:extLst>
          </p:cNvPr>
          <p:cNvSpPr txBox="1"/>
          <p:nvPr/>
        </p:nvSpPr>
        <p:spPr>
          <a:xfrm>
            <a:off x="5370211" y="4901060"/>
            <a:ext cx="309851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latin typeface="Corbel" panose="020B0503020204020204" pitchFamily="34" charset="0"/>
              </a:rPr>
              <a:t>[</a:t>
            </a:r>
            <a:r>
              <a:rPr lang="en-US" sz="1000" dirty="0">
                <a:latin typeface="Corbel" panose="020B0503020204020204" pitchFamily="34" charset="0"/>
                <a:hlinkClick r:id="rId2"/>
              </a:rPr>
              <a:t>A new algorithm for data compression, Gage 1994</a:t>
            </a:r>
            <a:r>
              <a:rPr lang="en-US" sz="1000" dirty="0">
                <a:latin typeface="Corbel" panose="020B0503020204020204" pitchFamily="34" charset="0"/>
              </a:rPr>
              <a:t>]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3A13E40-8B69-9A09-1B9E-83C67970A460}"/>
              </a:ext>
            </a:extLst>
          </p:cNvPr>
          <p:cNvSpPr txBox="1"/>
          <p:nvPr/>
        </p:nvSpPr>
        <p:spPr>
          <a:xfrm>
            <a:off x="59765" y="4901060"/>
            <a:ext cx="536089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latin typeface="Corbel" panose="020B0503020204020204" pitchFamily="34" charset="0"/>
              </a:rPr>
              <a:t>[</a:t>
            </a:r>
            <a:r>
              <a:rPr lang="en-US" sz="1000" dirty="0">
                <a:latin typeface="Corbel" panose="020B0503020204020204" pitchFamily="34" charset="0"/>
                <a:hlinkClick r:id="rId3"/>
              </a:rPr>
              <a:t>Improving Neural Machine Translation Models with Monolingual Data, </a:t>
            </a:r>
            <a:r>
              <a:rPr lang="en-US" sz="1000" dirty="0" err="1">
                <a:latin typeface="Corbel" panose="020B0503020204020204" pitchFamily="34" charset="0"/>
                <a:hlinkClick r:id="rId3"/>
              </a:rPr>
              <a:t>Sennrich</a:t>
            </a:r>
            <a:r>
              <a:rPr lang="en-US" sz="1000" dirty="0">
                <a:latin typeface="Corbel" panose="020B0503020204020204" pitchFamily="34" charset="0"/>
                <a:hlinkClick r:id="rId3"/>
              </a:rPr>
              <a:t> et al. 2016</a:t>
            </a:r>
            <a:r>
              <a:rPr lang="en-US" sz="1000" dirty="0">
                <a:latin typeface="Corbel" panose="020B0503020204020204" pitchFamily="34" charset="0"/>
              </a:rPr>
              <a:t>]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5BEE961-7068-0C52-C334-B1DE4F5170AA}"/>
              </a:ext>
            </a:extLst>
          </p:cNvPr>
          <p:cNvSpPr txBox="1"/>
          <p:nvPr/>
        </p:nvSpPr>
        <p:spPr>
          <a:xfrm>
            <a:off x="570724" y="2708445"/>
            <a:ext cx="7714930" cy="64633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r>
              <a:rPr lang="en-US" sz="1800" dirty="0">
                <a:latin typeface="Consolas" panose="020B0609020204030204" pitchFamily="49" charset="0"/>
                <a:cs typeface="Consolas" panose="020B0609020204030204" pitchFamily="49" charset="0"/>
              </a:rPr>
              <a:t>and there are no re ##fueling stations anywhere </a:t>
            </a:r>
          </a:p>
          <a:p>
            <a:r>
              <a:rPr lang="en-US" sz="1800" dirty="0">
                <a:latin typeface="Consolas" panose="020B0609020204030204" pitchFamily="49" charset="0"/>
                <a:cs typeface="Consolas" panose="020B0609020204030204" pitchFamily="49" charset="0"/>
              </a:rPr>
              <a:t>One of the city’s more un ##</a:t>
            </a:r>
            <a:r>
              <a:rPr lang="en-US" sz="1800" dirty="0" err="1">
                <a:latin typeface="Consolas" panose="020B0609020204030204" pitchFamily="49" charset="0"/>
                <a:cs typeface="Consolas" panose="020B0609020204030204" pitchFamily="49" charset="0"/>
              </a:rPr>
              <a:t>princi</a:t>
            </a:r>
            <a:r>
              <a:rPr lang="en-US" sz="1800" dirty="0">
                <a:latin typeface="Consolas" panose="020B0609020204030204" pitchFamily="49" charset="0"/>
                <a:cs typeface="Consolas" panose="020B0609020204030204" pitchFamily="49" charset="0"/>
              </a:rPr>
              <a:t> ##pled real state agents </a:t>
            </a:r>
          </a:p>
        </p:txBody>
      </p:sp>
    </p:spTree>
    <p:extLst>
      <p:ext uri="{BB962C8B-B14F-4D97-AF65-F5344CB8AC3E}">
        <p14:creationId xmlns:p14="http://schemas.microsoft.com/office/powerpoint/2010/main" val="27464644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A798A5-D93C-40FE-105F-546118E653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Big Picture: Language Modeling + NNs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F532AD-28DA-A179-C579-648F040F320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object 8">
            <a:extLst>
              <a:ext uri="{FF2B5EF4-FFF2-40B4-BE49-F238E27FC236}">
                <a16:creationId xmlns:a16="http://schemas.microsoft.com/office/drawing/2014/main" id="{2EAB95E3-F7B4-0ECB-B30D-660113721245}"/>
              </a:ext>
            </a:extLst>
          </p:cNvPr>
          <p:cNvSpPr txBox="1"/>
          <p:nvPr/>
        </p:nvSpPr>
        <p:spPr>
          <a:xfrm>
            <a:off x="5223599" y="4023349"/>
            <a:ext cx="725805" cy="253435"/>
          </a:xfrm>
          <a:prstGeom prst="rect">
            <a:avLst/>
          </a:prstGeom>
          <a:solidFill>
            <a:srgbClr val="E44949"/>
          </a:solidFill>
        </p:spPr>
        <p:txBody>
          <a:bodyPr vert="horz" wrap="square" lIns="0" tIns="22384" rIns="0" bIns="0" rtlCol="0">
            <a:spAutoFit/>
          </a:bodyPr>
          <a:lstStyle/>
          <a:p>
            <a:pPr marL="212884">
              <a:spcBef>
                <a:spcPts val="176"/>
              </a:spcBef>
            </a:pPr>
            <a:r>
              <a:rPr sz="1500" spc="-11" dirty="0">
                <a:latin typeface="Corbel" panose="020B0503020204020204" pitchFamily="34" charset="0"/>
                <a:cs typeface="Calibri"/>
              </a:rPr>
              <a:t>into</a:t>
            </a:r>
            <a:endParaRPr sz="1500" dirty="0">
              <a:latin typeface="Corbel" panose="020B0503020204020204" pitchFamily="34" charset="0"/>
              <a:cs typeface="Calibri"/>
            </a:endParaRPr>
          </a:p>
        </p:txBody>
      </p:sp>
      <p:sp>
        <p:nvSpPr>
          <p:cNvPr id="9" name="object 13">
            <a:extLst>
              <a:ext uri="{FF2B5EF4-FFF2-40B4-BE49-F238E27FC236}">
                <a16:creationId xmlns:a16="http://schemas.microsoft.com/office/drawing/2014/main" id="{660C7952-2127-EE91-FC14-4A76382E7AE7}"/>
              </a:ext>
            </a:extLst>
          </p:cNvPr>
          <p:cNvSpPr/>
          <p:nvPr/>
        </p:nvSpPr>
        <p:spPr>
          <a:xfrm flipV="1">
            <a:off x="1836761" y="3722628"/>
            <a:ext cx="3223713" cy="204787"/>
          </a:xfrm>
          <a:custGeom>
            <a:avLst/>
            <a:gdLst/>
            <a:ahLst/>
            <a:cxnLst/>
            <a:rect l="l" t="t" r="r" b="b"/>
            <a:pathLst>
              <a:path w="2296160" h="160020">
                <a:moveTo>
                  <a:pt x="2295948" y="2"/>
                </a:moveTo>
                <a:lnTo>
                  <a:pt x="2294900" y="31146"/>
                </a:lnTo>
                <a:lnTo>
                  <a:pt x="2292042" y="56578"/>
                </a:lnTo>
                <a:lnTo>
                  <a:pt x="2287803" y="73725"/>
                </a:lnTo>
                <a:lnTo>
                  <a:pt x="2282613" y="80012"/>
                </a:lnTo>
                <a:lnTo>
                  <a:pt x="1143904" y="80010"/>
                </a:lnTo>
                <a:lnTo>
                  <a:pt x="1138713" y="86297"/>
                </a:lnTo>
                <a:lnTo>
                  <a:pt x="1134474" y="103444"/>
                </a:lnTo>
                <a:lnTo>
                  <a:pt x="1131616" y="128876"/>
                </a:lnTo>
                <a:lnTo>
                  <a:pt x="1130569" y="160020"/>
                </a:lnTo>
                <a:lnTo>
                  <a:pt x="1129520" y="128876"/>
                </a:lnTo>
                <a:lnTo>
                  <a:pt x="1126662" y="103444"/>
                </a:lnTo>
                <a:lnTo>
                  <a:pt x="1122423" y="86297"/>
                </a:lnTo>
                <a:lnTo>
                  <a:pt x="1117233" y="80010"/>
                </a:lnTo>
                <a:lnTo>
                  <a:pt x="13335" y="80010"/>
                </a:lnTo>
                <a:lnTo>
                  <a:pt x="8144" y="73722"/>
                </a:lnTo>
                <a:lnTo>
                  <a:pt x="3905" y="56575"/>
                </a:lnTo>
                <a:lnTo>
                  <a:pt x="1047" y="31143"/>
                </a:lnTo>
                <a:lnTo>
                  <a:pt x="0" y="0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050" dirty="0">
              <a:latin typeface="Corbel" panose="020B0503020204020204" pitchFamily="34" charset="0"/>
            </a:endParaRPr>
          </a:p>
        </p:txBody>
      </p:sp>
      <p:sp>
        <p:nvSpPr>
          <p:cNvPr id="10" name="object 15">
            <a:extLst>
              <a:ext uri="{FF2B5EF4-FFF2-40B4-BE49-F238E27FC236}">
                <a16:creationId xmlns:a16="http://schemas.microsoft.com/office/drawing/2014/main" id="{4ED16C21-EBB0-8015-BF75-B9E25DEAAF93}"/>
              </a:ext>
            </a:extLst>
          </p:cNvPr>
          <p:cNvSpPr txBox="1"/>
          <p:nvPr/>
        </p:nvSpPr>
        <p:spPr>
          <a:xfrm>
            <a:off x="2162143" y="4468223"/>
            <a:ext cx="4941943" cy="225383"/>
          </a:xfrm>
          <a:prstGeom prst="rect">
            <a:avLst/>
          </a:prstGeom>
        </p:spPr>
        <p:txBody>
          <a:bodyPr vert="horz" wrap="square" lIns="0" tIns="20003" rIns="0" bIns="0" rtlCol="0">
            <a:spAutoFit/>
          </a:bodyPr>
          <a:lstStyle/>
          <a:p>
            <a:pPr marL="9525" marR="3810">
              <a:lnSpc>
                <a:spcPts val="1583"/>
              </a:lnSpc>
              <a:spcBef>
                <a:spcPts val="158"/>
              </a:spcBef>
              <a:tabLst>
                <a:tab pos="1689259" algn="l"/>
                <a:tab pos="2656046" algn="l"/>
              </a:tabLst>
            </a:pPr>
            <a:r>
              <a:rPr lang="en-US" sz="1350" spc="-11" dirty="0">
                <a:latin typeface="Corbel" panose="020B0503020204020204" pitchFamily="34" charset="0"/>
                <a:cs typeface="Calibri"/>
              </a:rPr>
              <a:t>     </a:t>
            </a:r>
            <a:r>
              <a:rPr sz="1350" spc="-11" dirty="0">
                <a:latin typeface="Corbel" panose="020B0503020204020204" pitchFamily="34" charset="0"/>
                <a:cs typeface="Calibri"/>
              </a:rPr>
              <a:t>context</a:t>
            </a:r>
            <a:r>
              <a:rPr sz="1350" spc="8" dirty="0">
                <a:latin typeface="Corbel" panose="020B0503020204020204" pitchFamily="34" charset="0"/>
                <a:cs typeface="Calibri"/>
              </a:rPr>
              <a:t> </a:t>
            </a:r>
            <a:r>
              <a:rPr sz="1350" spc="-8" dirty="0">
                <a:latin typeface="Corbel" panose="020B0503020204020204" pitchFamily="34" charset="0"/>
                <a:cs typeface="Calibri"/>
              </a:rPr>
              <a:t>words</a:t>
            </a:r>
            <a:r>
              <a:rPr lang="en-US" sz="1350" spc="-8" dirty="0">
                <a:latin typeface="Corbel" panose="020B0503020204020204" pitchFamily="34" charset="0"/>
                <a:cs typeface="Calibri"/>
              </a:rPr>
              <a:t> </a:t>
            </a:r>
            <a:r>
              <a:rPr lang="en-US" sz="1350" spc="-4" dirty="0">
                <a:latin typeface="Corbel" panose="020B0503020204020204" pitchFamily="34" charset="0"/>
                <a:cs typeface="Calibri"/>
              </a:rPr>
              <a:t>in</a:t>
            </a:r>
            <a:r>
              <a:rPr lang="en-US" sz="1350" spc="8" dirty="0">
                <a:latin typeface="Corbel" panose="020B0503020204020204" pitchFamily="34" charset="0"/>
                <a:cs typeface="Calibri"/>
              </a:rPr>
              <a:t> </a:t>
            </a:r>
            <a:r>
              <a:rPr lang="en-US" sz="1350" dirty="0">
                <a:latin typeface="Corbel" panose="020B0503020204020204" pitchFamily="34" charset="0"/>
                <a:cs typeface="Calibri"/>
              </a:rPr>
              <a:t>window</a:t>
            </a:r>
            <a:r>
              <a:rPr lang="en-US" sz="1350" spc="4" dirty="0">
                <a:latin typeface="Corbel" panose="020B0503020204020204" pitchFamily="34" charset="0"/>
                <a:cs typeface="Calibri"/>
              </a:rPr>
              <a:t> </a:t>
            </a:r>
            <a:r>
              <a:rPr lang="en-US" sz="1350" dirty="0">
                <a:latin typeface="Corbel" panose="020B0503020204020204" pitchFamily="34" charset="0"/>
                <a:cs typeface="Calibri"/>
              </a:rPr>
              <a:t>of</a:t>
            </a:r>
            <a:r>
              <a:rPr lang="en-US" sz="1350" spc="4" dirty="0">
                <a:latin typeface="Corbel" panose="020B0503020204020204" pitchFamily="34" charset="0"/>
                <a:cs typeface="Calibri"/>
              </a:rPr>
              <a:t> </a:t>
            </a:r>
            <a:r>
              <a:rPr lang="en-US" sz="1350" spc="-11" dirty="0">
                <a:latin typeface="Corbel" panose="020B0503020204020204" pitchFamily="34" charset="0"/>
                <a:cs typeface="Calibri"/>
              </a:rPr>
              <a:t>size</a:t>
            </a:r>
            <a:r>
              <a:rPr lang="en-US" sz="1350" spc="11" dirty="0">
                <a:latin typeface="Corbel" panose="020B0503020204020204" pitchFamily="34" charset="0"/>
                <a:cs typeface="Calibri"/>
              </a:rPr>
              <a:t> 4</a:t>
            </a:r>
            <a:r>
              <a:rPr lang="en-US" sz="1350" dirty="0">
                <a:latin typeface="Corbel" panose="020B0503020204020204" pitchFamily="34" charset="0"/>
                <a:cs typeface="Calibri"/>
              </a:rPr>
              <a:t> </a:t>
            </a:r>
            <a:r>
              <a:rPr sz="1350" spc="-8" dirty="0">
                <a:latin typeface="Corbel" panose="020B0503020204020204" pitchFamily="34" charset="0"/>
                <a:cs typeface="Calibri"/>
              </a:rPr>
              <a:t>	</a:t>
            </a:r>
            <a:r>
              <a:rPr lang="en-US" sz="1350" spc="-8" dirty="0">
                <a:latin typeface="Corbel" panose="020B0503020204020204" pitchFamily="34" charset="0"/>
                <a:cs typeface="Calibri"/>
              </a:rPr>
              <a:t>    </a:t>
            </a:r>
            <a:r>
              <a:rPr sz="2025" spc="11" baseline="1543" dirty="0">
                <a:latin typeface="Corbel" panose="020B0503020204020204" pitchFamily="34" charset="0"/>
                <a:cs typeface="Calibri"/>
              </a:rPr>
              <a:t> </a:t>
            </a:r>
            <a:r>
              <a:rPr lang="en-US" sz="2025" spc="11" baseline="1543" dirty="0">
                <a:latin typeface="Corbel" panose="020B0503020204020204" pitchFamily="34" charset="0"/>
                <a:cs typeface="Calibri"/>
              </a:rPr>
              <a:t>    target </a:t>
            </a:r>
            <a:r>
              <a:rPr lang="en-US" sz="2025" spc="-17" baseline="1543" dirty="0">
                <a:latin typeface="Corbel" panose="020B0503020204020204" pitchFamily="34" charset="0"/>
                <a:cs typeface="Calibri"/>
              </a:rPr>
              <a:t>word</a:t>
            </a:r>
          </a:p>
        </p:txBody>
      </p:sp>
      <p:sp>
        <p:nvSpPr>
          <p:cNvPr id="11" name="object 11">
            <a:extLst>
              <a:ext uri="{FF2B5EF4-FFF2-40B4-BE49-F238E27FC236}">
                <a16:creationId xmlns:a16="http://schemas.microsoft.com/office/drawing/2014/main" id="{FEB92D7A-7F18-A35D-8B74-F2C5E1E77800}"/>
              </a:ext>
            </a:extLst>
          </p:cNvPr>
          <p:cNvSpPr txBox="1"/>
          <p:nvPr/>
        </p:nvSpPr>
        <p:spPr>
          <a:xfrm>
            <a:off x="1717616" y="4011458"/>
            <a:ext cx="3294604" cy="252473"/>
          </a:xfrm>
          <a:prstGeom prst="rect">
            <a:avLst/>
          </a:prstGeom>
          <a:solidFill>
            <a:srgbClr val="FFACF8"/>
          </a:solidFill>
        </p:spPr>
        <p:txBody>
          <a:bodyPr vert="horz" wrap="square" lIns="0" tIns="21431" rIns="0" bIns="0" rtlCol="0">
            <a:spAutoFit/>
          </a:bodyPr>
          <a:lstStyle/>
          <a:p>
            <a:pPr marL="68104" algn="ctr">
              <a:spcBef>
                <a:spcPts val="169"/>
              </a:spcBef>
            </a:pPr>
            <a:r>
              <a:rPr lang="en-US" sz="1500" dirty="0">
                <a:latin typeface="Corbel" panose="020B0503020204020204" pitchFamily="34" charset="0"/>
                <a:cs typeface="Calibri"/>
              </a:rPr>
              <a:t>and      our      problems      turning</a:t>
            </a:r>
            <a:endParaRPr sz="1500" dirty="0">
              <a:latin typeface="Corbel" panose="020B0503020204020204" pitchFamily="34" charset="0"/>
              <a:cs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286EBF03-DCBD-0B7D-F0B0-75B7BC37540A}"/>
                  </a:ext>
                </a:extLst>
              </p:cNvPr>
              <p:cNvSpPr txBox="1"/>
              <p:nvPr/>
            </p:nvSpPr>
            <p:spPr>
              <a:xfrm>
                <a:off x="3582419" y="3049110"/>
                <a:ext cx="627074" cy="49244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smtClean="0">
                          <a:latin typeface="Cambria Math" panose="02040503050406030204" pitchFamily="18" charset="0"/>
                        </a:rPr>
                        <m:t>, </m:t>
                      </m:r>
                      <m:r>
                        <m:rPr>
                          <m:sty m:val="p"/>
                        </m:rPr>
                        <a:rPr lang="en-US" sz="3200" smtClean="0">
                          <a:solidFill>
                            <a:srgbClr val="0006C7"/>
                          </a:solidFill>
                          <a:latin typeface="Cambria Math" panose="02040503050406030204" pitchFamily="18" charset="0"/>
                        </a:rPr>
                        <m:t>Θ</m:t>
                      </m:r>
                      <m:r>
                        <a:rPr lang="en-US" sz="3200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3200" dirty="0">
                  <a:latin typeface="Corbel" panose="020B0503020204020204" pitchFamily="34" charset="0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286EBF03-DCBD-0B7D-F0B0-75B7BC3754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2419" y="3049110"/>
                <a:ext cx="627074" cy="492443"/>
              </a:xfrm>
              <a:prstGeom prst="rect">
                <a:avLst/>
              </a:prstGeom>
              <a:blipFill>
                <a:blip r:embed="rId2"/>
                <a:stretch>
                  <a:fillRect l="-6000" t="-2564" r="-28000" b="-358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object 16">
            <a:extLst>
              <a:ext uri="{FF2B5EF4-FFF2-40B4-BE49-F238E27FC236}">
                <a16:creationId xmlns:a16="http://schemas.microsoft.com/office/drawing/2014/main" id="{07D45670-3DEC-6895-1E85-22FB6F101AFB}"/>
              </a:ext>
            </a:extLst>
          </p:cNvPr>
          <p:cNvSpPr/>
          <p:nvPr/>
        </p:nvSpPr>
        <p:spPr>
          <a:xfrm>
            <a:off x="5286461" y="4409108"/>
            <a:ext cx="600075" cy="91445"/>
          </a:xfrm>
          <a:custGeom>
            <a:avLst/>
            <a:gdLst/>
            <a:ahLst/>
            <a:cxnLst/>
            <a:rect l="l" t="t" r="r" b="b"/>
            <a:pathLst>
              <a:path w="800100" h="152400">
                <a:moveTo>
                  <a:pt x="800105" y="0"/>
                </a:moveTo>
                <a:lnTo>
                  <a:pt x="799106" y="29660"/>
                </a:lnTo>
                <a:lnTo>
                  <a:pt x="796385" y="53881"/>
                </a:lnTo>
                <a:lnTo>
                  <a:pt x="792348" y="70211"/>
                </a:lnTo>
                <a:lnTo>
                  <a:pt x="787405" y="76200"/>
                </a:lnTo>
                <a:lnTo>
                  <a:pt x="406686" y="76200"/>
                </a:lnTo>
                <a:lnTo>
                  <a:pt x="401743" y="82188"/>
                </a:lnTo>
                <a:lnTo>
                  <a:pt x="397706" y="98518"/>
                </a:lnTo>
                <a:lnTo>
                  <a:pt x="394985" y="122739"/>
                </a:lnTo>
                <a:lnTo>
                  <a:pt x="393987" y="152400"/>
                </a:lnTo>
                <a:lnTo>
                  <a:pt x="392988" y="122739"/>
                </a:lnTo>
                <a:lnTo>
                  <a:pt x="390267" y="98518"/>
                </a:lnTo>
                <a:lnTo>
                  <a:pt x="386230" y="82188"/>
                </a:lnTo>
                <a:lnTo>
                  <a:pt x="381287" y="76200"/>
                </a:lnTo>
                <a:lnTo>
                  <a:pt x="12699" y="76200"/>
                </a:lnTo>
                <a:lnTo>
                  <a:pt x="7756" y="70211"/>
                </a:lnTo>
                <a:lnTo>
                  <a:pt x="3719" y="53881"/>
                </a:lnTo>
                <a:lnTo>
                  <a:pt x="998" y="29660"/>
                </a:lnTo>
                <a:lnTo>
                  <a:pt x="0" y="0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050" dirty="0">
              <a:latin typeface="Corbel" panose="020B0503020204020204" pitchFamily="34" charset="0"/>
            </a:endParaRPr>
          </a:p>
        </p:txBody>
      </p:sp>
      <p:pic>
        <p:nvPicPr>
          <p:cNvPr id="24" name="Picture 2" descr="Word frequency in titles of all articles with Frequency &gt;= 10 Figure 2... |  Download Scientific Diagram">
            <a:extLst>
              <a:ext uri="{FF2B5EF4-FFF2-40B4-BE49-F238E27FC236}">
                <a16:creationId xmlns:a16="http://schemas.microsoft.com/office/drawing/2014/main" id="{690240CB-EC44-E72C-7B0D-AE4AFA403EA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  <a14:imgEffect>
                      <a14:saturation sat="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94" t="8585" r="65769" b="30524"/>
          <a:stretch/>
        </p:blipFill>
        <p:spPr bwMode="auto">
          <a:xfrm rot="5400000">
            <a:off x="6990987" y="2659483"/>
            <a:ext cx="1650003" cy="1473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76BD935D-E90F-DCCB-6E6B-E0E5D920D447}"/>
              </a:ext>
            </a:extLst>
          </p:cNvPr>
          <p:cNvSpPr txBox="1"/>
          <p:nvPr/>
        </p:nvSpPr>
        <p:spPr>
          <a:xfrm>
            <a:off x="6771027" y="2246048"/>
            <a:ext cx="184830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latin typeface="Corbel" panose="020B0503020204020204" pitchFamily="34" charset="0"/>
              </a:rPr>
              <a:t>P</a:t>
            </a:r>
            <a:r>
              <a:rPr lang="en-US" dirty="0">
                <a:latin typeface="Corbel" panose="020B0503020204020204" pitchFamily="34" charset="0"/>
              </a:rPr>
              <a:t>robs over vocabulary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200BBC6-626B-F836-5B66-09E6CDF383B0}"/>
              </a:ext>
            </a:extLst>
          </p:cNvPr>
          <p:cNvSpPr txBox="1"/>
          <p:nvPr/>
        </p:nvSpPr>
        <p:spPr>
          <a:xfrm>
            <a:off x="6160783" y="2576580"/>
            <a:ext cx="953286" cy="16735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mat</a:t>
            </a:r>
          </a:p>
          <a:p>
            <a:pPr algn="r">
              <a:lnSpc>
                <a:spcPct val="150000"/>
              </a:lnSpc>
            </a:pP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table</a:t>
            </a:r>
          </a:p>
          <a:p>
            <a:pPr algn="r">
              <a:lnSpc>
                <a:spcPct val="150000"/>
              </a:lnSpc>
            </a:pPr>
            <a:r>
              <a:rPr lang="en-US" dirty="0">
                <a:solidFill>
                  <a:srgbClr val="C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into</a:t>
            </a:r>
          </a:p>
          <a:p>
            <a:pPr algn="r">
              <a:lnSpc>
                <a:spcPct val="150000"/>
              </a:lnSpc>
            </a:pP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ant</a:t>
            </a:r>
          </a:p>
          <a:p>
            <a:pPr algn="r">
              <a:lnSpc>
                <a:spcPct val="150000"/>
              </a:lnSpc>
            </a:pP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chair</a:t>
            </a:r>
          </a:p>
        </p:txBody>
      </p:sp>
      <p:sp>
        <p:nvSpPr>
          <p:cNvPr id="27" name="Right Arrow 26">
            <a:extLst>
              <a:ext uri="{FF2B5EF4-FFF2-40B4-BE49-F238E27FC236}">
                <a16:creationId xmlns:a16="http://schemas.microsoft.com/office/drawing/2014/main" id="{AA0D2035-892C-F0FC-E7FE-D3D59191B1EE}"/>
              </a:ext>
            </a:extLst>
          </p:cNvPr>
          <p:cNvSpPr/>
          <p:nvPr/>
        </p:nvSpPr>
        <p:spPr>
          <a:xfrm>
            <a:off x="4487467" y="3152108"/>
            <a:ext cx="1860737" cy="302735"/>
          </a:xfrm>
          <a:prstGeom prst="rightArrow">
            <a:avLst>
              <a:gd name="adj1" fmla="val 50000"/>
              <a:gd name="adj2" fmla="val 66297"/>
            </a:avLst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orbel" panose="020B0503020204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49A6821C-2CA7-A785-053E-1B8391043BCF}"/>
                  </a:ext>
                </a:extLst>
              </p:cNvPr>
              <p:cNvSpPr txBox="1"/>
              <p:nvPr/>
            </p:nvSpPr>
            <p:spPr>
              <a:xfrm>
                <a:off x="2729460" y="3046913"/>
                <a:ext cx="627074" cy="49244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sz="3200" smtClean="0">
                          <a:latin typeface="Cambria Math" panose="02040503050406030204" pitchFamily="18" charset="0"/>
                        </a:rPr>
                        <m:t> (</m:t>
                      </m:r>
                      <m:r>
                        <m:rPr>
                          <m:sty m:val="p"/>
                        </m:rPr>
                        <a:rPr lang="en-US" sz="3200" b="0" i="0" smtClean="0">
                          <a:latin typeface="Cambria Math" panose="02040503050406030204" pitchFamily="18" charset="0"/>
                        </a:rPr>
                        <m:t>x</m:t>
                      </m:r>
                    </m:oMath>
                  </m:oMathPara>
                </a14:m>
                <a:endParaRPr lang="en-US" sz="3200" dirty="0">
                  <a:latin typeface="Corbel" panose="020B0503020204020204" pitchFamily="34" charset="0"/>
                </a:endParaRP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49A6821C-2CA7-A785-053E-1B8391043B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29460" y="3046913"/>
                <a:ext cx="627074" cy="492443"/>
              </a:xfrm>
              <a:prstGeom prst="rect">
                <a:avLst/>
              </a:prstGeom>
              <a:blipFill>
                <a:blip r:embed="rId5"/>
                <a:stretch>
                  <a:fillRect l="-30000" t="-10256" r="-24000" b="-384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Rectangle 28">
            <a:extLst>
              <a:ext uri="{FF2B5EF4-FFF2-40B4-BE49-F238E27FC236}">
                <a16:creationId xmlns:a16="http://schemas.microsoft.com/office/drawing/2014/main" id="{0F1F42DD-7632-3F8C-B95F-451FACB2A2C8}"/>
              </a:ext>
            </a:extLst>
          </p:cNvPr>
          <p:cNvSpPr/>
          <p:nvPr/>
        </p:nvSpPr>
        <p:spPr>
          <a:xfrm>
            <a:off x="2318206" y="2571323"/>
            <a:ext cx="407577" cy="39918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" name="Picture 30" descr="A diagram of a network&#10;&#10;Description automatically generated">
            <a:extLst>
              <a:ext uri="{FF2B5EF4-FFF2-40B4-BE49-F238E27FC236}">
                <a16:creationId xmlns:a16="http://schemas.microsoft.com/office/drawing/2014/main" id="{27813FD1-33DC-5EB3-DCE5-0354689D773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52599" y="1352476"/>
            <a:ext cx="2406059" cy="1673535"/>
          </a:xfrm>
          <a:prstGeom prst="rect">
            <a:avLst/>
          </a:prstGeom>
        </p:spPr>
      </p:pic>
      <p:sp>
        <p:nvSpPr>
          <p:cNvPr id="32" name="object 13">
            <a:extLst>
              <a:ext uri="{FF2B5EF4-FFF2-40B4-BE49-F238E27FC236}">
                <a16:creationId xmlns:a16="http://schemas.microsoft.com/office/drawing/2014/main" id="{249925F6-3085-8D72-5C6D-9373A9F2F351}"/>
              </a:ext>
            </a:extLst>
          </p:cNvPr>
          <p:cNvSpPr/>
          <p:nvPr/>
        </p:nvSpPr>
        <p:spPr>
          <a:xfrm>
            <a:off x="1862888" y="4397680"/>
            <a:ext cx="3223713" cy="91445"/>
          </a:xfrm>
          <a:custGeom>
            <a:avLst/>
            <a:gdLst/>
            <a:ahLst/>
            <a:cxnLst/>
            <a:rect l="l" t="t" r="r" b="b"/>
            <a:pathLst>
              <a:path w="2296160" h="160020">
                <a:moveTo>
                  <a:pt x="2295948" y="2"/>
                </a:moveTo>
                <a:lnTo>
                  <a:pt x="2294900" y="31146"/>
                </a:lnTo>
                <a:lnTo>
                  <a:pt x="2292042" y="56578"/>
                </a:lnTo>
                <a:lnTo>
                  <a:pt x="2287803" y="73725"/>
                </a:lnTo>
                <a:lnTo>
                  <a:pt x="2282613" y="80012"/>
                </a:lnTo>
                <a:lnTo>
                  <a:pt x="1143904" y="80010"/>
                </a:lnTo>
                <a:lnTo>
                  <a:pt x="1138713" y="86297"/>
                </a:lnTo>
                <a:lnTo>
                  <a:pt x="1134474" y="103444"/>
                </a:lnTo>
                <a:lnTo>
                  <a:pt x="1131616" y="128876"/>
                </a:lnTo>
                <a:lnTo>
                  <a:pt x="1130569" y="160020"/>
                </a:lnTo>
                <a:lnTo>
                  <a:pt x="1129520" y="128876"/>
                </a:lnTo>
                <a:lnTo>
                  <a:pt x="1126662" y="103444"/>
                </a:lnTo>
                <a:lnTo>
                  <a:pt x="1122423" y="86297"/>
                </a:lnTo>
                <a:lnTo>
                  <a:pt x="1117233" y="80010"/>
                </a:lnTo>
                <a:lnTo>
                  <a:pt x="13335" y="80010"/>
                </a:lnTo>
                <a:lnTo>
                  <a:pt x="8144" y="73722"/>
                </a:lnTo>
                <a:lnTo>
                  <a:pt x="3905" y="56575"/>
                </a:lnTo>
                <a:lnTo>
                  <a:pt x="1047" y="31143"/>
                </a:lnTo>
                <a:lnTo>
                  <a:pt x="0" y="0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050" dirty="0">
              <a:latin typeface="Corbel" panose="020B050302020402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6851744-5374-923E-CEC5-A63072C49140}"/>
              </a:ext>
            </a:extLst>
          </p:cNvPr>
          <p:cNvSpPr txBox="1"/>
          <p:nvPr/>
        </p:nvSpPr>
        <p:spPr>
          <a:xfrm>
            <a:off x="104712" y="2814239"/>
            <a:ext cx="2331384" cy="817245"/>
          </a:xfrm>
          <a:prstGeom prst="wedgeRoundRectCallout">
            <a:avLst>
              <a:gd name="adj1" fmla="val 27652"/>
              <a:gd name="adj2" fmla="val 69184"/>
              <a:gd name="adj3" fmla="val 16667"/>
            </a:avLst>
          </a:prstGeom>
          <a:solidFill>
            <a:srgbClr val="ECEEFD"/>
          </a:solidFill>
          <a:ln w="127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36576" rIns="36576">
            <a:spAutoFit/>
          </a:bodyPr>
          <a:lstStyle/>
          <a:p>
            <a:r>
              <a:rPr lang="en-US" dirty="0"/>
              <a:t>Remember NNs expect numbers. How do you feed a string to neural net?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53BE979-54D0-62D4-E2A4-E5199F6487B9}"/>
              </a:ext>
            </a:extLst>
          </p:cNvPr>
          <p:cNvSpPr txBox="1"/>
          <p:nvPr/>
        </p:nvSpPr>
        <p:spPr>
          <a:xfrm>
            <a:off x="5064924" y="1434926"/>
            <a:ext cx="1848307" cy="578882"/>
          </a:xfrm>
          <a:prstGeom prst="wedgeRoundRectCallout">
            <a:avLst>
              <a:gd name="adj1" fmla="val -33086"/>
              <a:gd name="adj2" fmla="val 78361"/>
              <a:gd name="adj3" fmla="val 16667"/>
            </a:avLst>
          </a:prstGeom>
          <a:solidFill>
            <a:srgbClr val="ECEEFD"/>
          </a:solidFill>
          <a:ln w="127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36576" rIns="36576">
            <a:spAutoFit/>
          </a:bodyPr>
          <a:lstStyle/>
          <a:p>
            <a:r>
              <a:rPr lang="en-US" dirty="0"/>
              <a:t>How do MLPs are for Language modeling? </a:t>
            </a:r>
          </a:p>
        </p:txBody>
      </p:sp>
    </p:spTree>
    <p:extLst>
      <p:ext uri="{BB962C8B-B14F-4D97-AF65-F5344CB8AC3E}">
        <p14:creationId xmlns:p14="http://schemas.microsoft.com/office/powerpoint/2010/main" val="1032795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6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ECA07C-42E4-F97B-3D96-799C531C5B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Byte-pair Encoding (BPE)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49686C7-0BEC-EBDA-144F-C793BAD68B6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pPr marL="114300" indent="0">
              <a:buNone/>
            </a:pPr>
            <a:r>
              <a:rPr lang="en-US" b="1" dirty="0"/>
              <a:t>Idea: </a:t>
            </a:r>
            <a:r>
              <a:rPr lang="en-US" dirty="0"/>
              <a:t>Repeatedly merge the most frequent adjacent tokens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Doing 30k merges =&gt; vocabulary of around 30k </a:t>
            </a:r>
            <a:r>
              <a:rPr lang="en-US" dirty="0" err="1"/>
              <a:t>subwords</a:t>
            </a:r>
            <a:r>
              <a:rPr lang="en-US" dirty="0"/>
              <a:t>. Includes many whole words.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7670C38-BC7D-E2B3-3070-91B5634D1D4B}"/>
              </a:ext>
            </a:extLst>
          </p:cNvPr>
          <p:cNvSpPr txBox="1"/>
          <p:nvPr/>
        </p:nvSpPr>
        <p:spPr>
          <a:xfrm>
            <a:off x="5370211" y="4901060"/>
            <a:ext cx="309851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latin typeface="Corbel" panose="020B0503020204020204" pitchFamily="34" charset="0"/>
              </a:rPr>
              <a:t>[</a:t>
            </a:r>
            <a:r>
              <a:rPr lang="en-US" sz="1000" dirty="0">
                <a:latin typeface="Corbel" panose="020B0503020204020204" pitchFamily="34" charset="0"/>
                <a:hlinkClick r:id="rId2"/>
              </a:rPr>
              <a:t>A new algorithm for data compression, Gage 1994</a:t>
            </a:r>
            <a:r>
              <a:rPr lang="en-US" sz="1000" dirty="0">
                <a:latin typeface="Corbel" panose="020B0503020204020204" pitchFamily="34" charset="0"/>
              </a:rPr>
              <a:t>]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3A13E40-8B69-9A09-1B9E-83C67970A460}"/>
              </a:ext>
            </a:extLst>
          </p:cNvPr>
          <p:cNvSpPr txBox="1"/>
          <p:nvPr/>
        </p:nvSpPr>
        <p:spPr>
          <a:xfrm>
            <a:off x="59765" y="4901060"/>
            <a:ext cx="536089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latin typeface="Corbel" panose="020B0503020204020204" pitchFamily="34" charset="0"/>
              </a:rPr>
              <a:t>[</a:t>
            </a:r>
            <a:r>
              <a:rPr lang="en-US" sz="1000" dirty="0">
                <a:latin typeface="Corbel" panose="020B0503020204020204" pitchFamily="34" charset="0"/>
                <a:hlinkClick r:id="rId3"/>
              </a:rPr>
              <a:t>Improving Neural Machine Translation Models with Monolingual Data, </a:t>
            </a:r>
            <a:r>
              <a:rPr lang="en-US" sz="1000" dirty="0" err="1">
                <a:latin typeface="Corbel" panose="020B0503020204020204" pitchFamily="34" charset="0"/>
                <a:hlinkClick r:id="rId3"/>
              </a:rPr>
              <a:t>Sennrich</a:t>
            </a:r>
            <a:r>
              <a:rPr lang="en-US" sz="1000" dirty="0">
                <a:latin typeface="Corbel" panose="020B0503020204020204" pitchFamily="34" charset="0"/>
                <a:hlinkClick r:id="rId3"/>
              </a:rPr>
              <a:t> et al. 2016</a:t>
            </a:r>
            <a:r>
              <a:rPr lang="en-US" sz="1000" dirty="0">
                <a:latin typeface="Corbel" panose="020B0503020204020204" pitchFamily="34" charset="0"/>
              </a:rPr>
              <a:t>]</a:t>
            </a:r>
          </a:p>
        </p:txBody>
      </p:sp>
      <p:pic>
        <p:nvPicPr>
          <p:cNvPr id="9" name="Picture 8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9074F957-2D6F-E253-3C5F-72E9863F363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806" t="25864" r="48759" b="51363"/>
          <a:stretch/>
        </p:blipFill>
        <p:spPr>
          <a:xfrm>
            <a:off x="2014538" y="1937304"/>
            <a:ext cx="4650418" cy="124166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8094428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ECA07C-42E4-F97B-3D96-799C531C5B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Byte-pair Encoding (BPE): Example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0C96518-008D-94C7-9F94-8EA16F90EC6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Form base vocabulary of all characters that occur in the training set. </a:t>
            </a:r>
          </a:p>
          <a:p>
            <a:r>
              <a:rPr lang="en-US" i="1" dirty="0"/>
              <a:t>Example: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7670C38-BC7D-E2B3-3070-91B5634D1D4B}"/>
              </a:ext>
            </a:extLst>
          </p:cNvPr>
          <p:cNvSpPr txBox="1"/>
          <p:nvPr/>
        </p:nvSpPr>
        <p:spPr>
          <a:xfrm>
            <a:off x="5370211" y="4901060"/>
            <a:ext cx="309851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latin typeface="Corbel" panose="020B0503020204020204" pitchFamily="34" charset="0"/>
              </a:rPr>
              <a:t>[</a:t>
            </a:r>
            <a:r>
              <a:rPr lang="en-US" sz="1000" dirty="0">
                <a:latin typeface="Corbel" panose="020B0503020204020204" pitchFamily="34" charset="0"/>
                <a:hlinkClick r:id="rId2"/>
              </a:rPr>
              <a:t>A new algorithm for data compression, Gage 1994</a:t>
            </a:r>
            <a:r>
              <a:rPr lang="en-US" sz="1000" dirty="0">
                <a:latin typeface="Corbel" panose="020B0503020204020204" pitchFamily="34" charset="0"/>
              </a:rPr>
              <a:t>]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3A13E40-8B69-9A09-1B9E-83C67970A460}"/>
              </a:ext>
            </a:extLst>
          </p:cNvPr>
          <p:cNvSpPr txBox="1"/>
          <p:nvPr/>
        </p:nvSpPr>
        <p:spPr>
          <a:xfrm>
            <a:off x="59765" y="4901060"/>
            <a:ext cx="536089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latin typeface="Corbel" panose="020B0503020204020204" pitchFamily="34" charset="0"/>
              </a:rPr>
              <a:t>[</a:t>
            </a:r>
            <a:r>
              <a:rPr lang="en-US" sz="1000" dirty="0">
                <a:latin typeface="Corbel" panose="020B0503020204020204" pitchFamily="34" charset="0"/>
                <a:hlinkClick r:id="rId3"/>
              </a:rPr>
              <a:t>Improving Neural Machine Translation Models with Monolingual Data, </a:t>
            </a:r>
            <a:r>
              <a:rPr lang="en-US" sz="1000" dirty="0" err="1">
                <a:latin typeface="Corbel" panose="020B0503020204020204" pitchFamily="34" charset="0"/>
                <a:hlinkClick r:id="rId3"/>
              </a:rPr>
              <a:t>Sennrich</a:t>
            </a:r>
            <a:r>
              <a:rPr lang="en-US" sz="1000" dirty="0">
                <a:latin typeface="Corbel" panose="020B0503020204020204" pitchFamily="34" charset="0"/>
                <a:hlinkClick r:id="rId3"/>
              </a:rPr>
              <a:t> et al. 2016</a:t>
            </a:r>
            <a:r>
              <a:rPr lang="en-US" sz="1000" dirty="0">
                <a:latin typeface="Corbel" panose="020B0503020204020204" pitchFamily="34" charset="0"/>
              </a:rPr>
              <a:t>]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7519237-B1CB-C736-1631-79D5F6272BB5}"/>
              </a:ext>
            </a:extLst>
          </p:cNvPr>
          <p:cNvSpPr txBox="1"/>
          <p:nvPr/>
        </p:nvSpPr>
        <p:spPr>
          <a:xfrm>
            <a:off x="1318846" y="1962807"/>
            <a:ext cx="7168317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/>
            <a:r>
              <a:rPr lang="en-US" dirty="0">
                <a:latin typeface="Corbel" panose="020B0503020204020204" pitchFamily="34" charset="0"/>
              </a:rPr>
              <a:t>Our (very fascinating🙄) training data: “</a:t>
            </a:r>
            <a:r>
              <a:rPr lang="en-US" dirty="0" err="1">
                <a:latin typeface="Consolas" panose="020B0609020204030204" pitchFamily="49" charset="0"/>
                <a:cs typeface="Consolas" panose="020B0609020204030204" pitchFamily="49" charset="0"/>
              </a:rPr>
              <a:t>jhu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dirty="0" err="1">
                <a:latin typeface="Consolas" panose="020B0609020204030204" pitchFamily="49" charset="0"/>
                <a:cs typeface="Consolas" panose="020B0609020204030204" pitchFamily="49" charset="0"/>
              </a:rPr>
              <a:t>jhu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dirty="0" err="1">
                <a:latin typeface="Consolas" panose="020B0609020204030204" pitchFamily="49" charset="0"/>
                <a:cs typeface="Consolas" panose="020B0609020204030204" pitchFamily="49" charset="0"/>
              </a:rPr>
              <a:t>jhu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dirty="0" err="1">
                <a:latin typeface="Consolas" panose="020B0609020204030204" pitchFamily="49" charset="0"/>
                <a:cs typeface="Consolas" panose="020B0609020204030204" pitchFamily="49" charset="0"/>
              </a:rPr>
              <a:t>hopkins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 hop hops hops” </a:t>
            </a:r>
          </a:p>
          <a:p>
            <a:pPr lvl="1"/>
            <a:r>
              <a:rPr lang="en-US" dirty="0">
                <a:latin typeface="Corbel" panose="020B0503020204020204" pitchFamily="34" charset="0"/>
              </a:rPr>
              <a:t>Base vocab:  </a:t>
            </a:r>
            <a:r>
              <a:rPr lang="en-US" dirty="0">
                <a:solidFill>
                  <a:srgbClr val="C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h, </a:t>
            </a:r>
            <a:r>
              <a:rPr lang="en-US" dirty="0" err="1">
                <a:solidFill>
                  <a:srgbClr val="C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</a:t>
            </a:r>
            <a:r>
              <a:rPr lang="en-US" dirty="0">
                <a:solidFill>
                  <a:srgbClr val="C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, j, k, n, o, p, s, u</a:t>
            </a:r>
          </a:p>
          <a:p>
            <a:pPr lvl="1"/>
            <a:r>
              <a:rPr lang="en-US" dirty="0">
                <a:latin typeface="Corbel" panose="020B0503020204020204" pitchFamily="34" charset="0"/>
              </a:rPr>
              <a:t>Tokenized data: 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j h u j h u j h u h o p k </a:t>
            </a:r>
            <a:r>
              <a:rPr lang="en-US" dirty="0" err="1">
                <a:latin typeface="Consolas" panose="020B0609020204030204" pitchFamily="49" charset="0"/>
                <a:cs typeface="Consolas" panose="020B0609020204030204" pitchFamily="49" charset="0"/>
              </a:rPr>
              <a:t>i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 n s h o p h o p s h o p s</a:t>
            </a:r>
            <a:endParaRPr lang="en-US" dirty="0">
              <a:latin typeface="Corbel" panose="020B0503020204020204" pitchFamily="34" charset="0"/>
            </a:endParaRP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576F14AB-D906-9D88-EAF7-CD8C906F9B8E}"/>
              </a:ext>
            </a:extLst>
          </p:cNvPr>
          <p:cNvSpPr/>
          <p:nvPr/>
        </p:nvSpPr>
        <p:spPr>
          <a:xfrm>
            <a:off x="6477149" y="2796380"/>
            <a:ext cx="2552550" cy="651128"/>
          </a:xfrm>
          <a:prstGeom prst="roundRect">
            <a:avLst>
              <a:gd name="adj" fmla="val 20016"/>
            </a:avLst>
          </a:prstGeom>
          <a:solidFill>
            <a:schemeClr val="accent1">
              <a:lumMod val="20000"/>
              <a:lumOff val="80000"/>
            </a:scheme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Corbel" panose="020B0503020204020204" pitchFamily="34" charset="0"/>
              </a:rPr>
              <a:t>Does not show the word separator </a:t>
            </a:r>
            <a:r>
              <a:rPr lang="en-US" sz="1800" dirty="0">
                <a:solidFill>
                  <a:schemeClr val="tx1"/>
                </a:solidFill>
                <a:latin typeface="Corbel" panose="020B0503020204020204" pitchFamily="34" charset="0"/>
              </a:rPr>
              <a:t>for simplicity. </a:t>
            </a:r>
          </a:p>
        </p:txBody>
      </p:sp>
    </p:spTree>
    <p:extLst>
      <p:ext uri="{BB962C8B-B14F-4D97-AF65-F5344CB8AC3E}">
        <p14:creationId xmlns:p14="http://schemas.microsoft.com/office/powerpoint/2010/main" val="48652620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ECA07C-42E4-F97B-3D96-799C531C5B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Byte-pair Encoding: Example (2)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0C96518-008D-94C7-9F94-8EA16F90EC6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Count the frequency of each token pair in the data</a:t>
            </a:r>
          </a:p>
          <a:p>
            <a:r>
              <a:rPr lang="en-US" i="1" dirty="0"/>
              <a:t>Example: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7670C38-BC7D-E2B3-3070-91B5634D1D4B}"/>
              </a:ext>
            </a:extLst>
          </p:cNvPr>
          <p:cNvSpPr txBox="1"/>
          <p:nvPr/>
        </p:nvSpPr>
        <p:spPr>
          <a:xfrm>
            <a:off x="5370211" y="4901060"/>
            <a:ext cx="309851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latin typeface="Corbel" panose="020B0503020204020204" pitchFamily="34" charset="0"/>
              </a:rPr>
              <a:t>[</a:t>
            </a:r>
            <a:r>
              <a:rPr lang="en-US" sz="1000" dirty="0">
                <a:latin typeface="Corbel" panose="020B0503020204020204" pitchFamily="34" charset="0"/>
                <a:hlinkClick r:id="rId2"/>
              </a:rPr>
              <a:t>A new algorithm for data compression, Gage 1994</a:t>
            </a:r>
            <a:r>
              <a:rPr lang="en-US" sz="1000" dirty="0">
                <a:latin typeface="Corbel" panose="020B0503020204020204" pitchFamily="34" charset="0"/>
              </a:rPr>
              <a:t>]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3A13E40-8B69-9A09-1B9E-83C67970A460}"/>
              </a:ext>
            </a:extLst>
          </p:cNvPr>
          <p:cNvSpPr txBox="1"/>
          <p:nvPr/>
        </p:nvSpPr>
        <p:spPr>
          <a:xfrm>
            <a:off x="59765" y="4901060"/>
            <a:ext cx="536089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latin typeface="Corbel" panose="020B0503020204020204" pitchFamily="34" charset="0"/>
              </a:rPr>
              <a:t>[</a:t>
            </a:r>
            <a:r>
              <a:rPr lang="en-US" sz="1000" dirty="0">
                <a:latin typeface="Corbel" panose="020B0503020204020204" pitchFamily="34" charset="0"/>
                <a:hlinkClick r:id="rId3"/>
              </a:rPr>
              <a:t>Improving Neural Machine Translation Models with Monolingual Data, </a:t>
            </a:r>
            <a:r>
              <a:rPr lang="en-US" sz="1000" dirty="0" err="1">
                <a:latin typeface="Corbel" panose="020B0503020204020204" pitchFamily="34" charset="0"/>
                <a:hlinkClick r:id="rId3"/>
              </a:rPr>
              <a:t>Sennrich</a:t>
            </a:r>
            <a:r>
              <a:rPr lang="en-US" sz="1000" dirty="0">
                <a:latin typeface="Corbel" panose="020B0503020204020204" pitchFamily="34" charset="0"/>
                <a:hlinkClick r:id="rId3"/>
              </a:rPr>
              <a:t> et al. 2016</a:t>
            </a:r>
            <a:r>
              <a:rPr lang="en-US" sz="1000" dirty="0">
                <a:latin typeface="Corbel" panose="020B0503020204020204" pitchFamily="34" charset="0"/>
              </a:rPr>
              <a:t>]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7519237-B1CB-C736-1631-79D5F6272BB5}"/>
              </a:ext>
            </a:extLst>
          </p:cNvPr>
          <p:cNvSpPr txBox="1"/>
          <p:nvPr/>
        </p:nvSpPr>
        <p:spPr>
          <a:xfrm>
            <a:off x="1318846" y="1962807"/>
            <a:ext cx="7168317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/>
            <a:r>
              <a:rPr lang="en-US" dirty="0">
                <a:latin typeface="Corbel" panose="020B0503020204020204" pitchFamily="34" charset="0"/>
              </a:rPr>
              <a:t>Our (very fascinating🙄) training data: “</a:t>
            </a:r>
            <a:r>
              <a:rPr lang="en-US" dirty="0" err="1">
                <a:latin typeface="Consolas" panose="020B0609020204030204" pitchFamily="49" charset="0"/>
                <a:cs typeface="Consolas" panose="020B0609020204030204" pitchFamily="49" charset="0"/>
              </a:rPr>
              <a:t>jhu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dirty="0" err="1">
                <a:latin typeface="Consolas" panose="020B0609020204030204" pitchFamily="49" charset="0"/>
                <a:cs typeface="Consolas" panose="020B0609020204030204" pitchFamily="49" charset="0"/>
              </a:rPr>
              <a:t>jhu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dirty="0" err="1">
                <a:latin typeface="Consolas" panose="020B0609020204030204" pitchFamily="49" charset="0"/>
                <a:cs typeface="Consolas" panose="020B0609020204030204" pitchFamily="49" charset="0"/>
              </a:rPr>
              <a:t>jhu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dirty="0" err="1">
                <a:latin typeface="Consolas" panose="020B0609020204030204" pitchFamily="49" charset="0"/>
                <a:cs typeface="Consolas" panose="020B0609020204030204" pitchFamily="49" charset="0"/>
              </a:rPr>
              <a:t>hopkins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 hop hops hops” </a:t>
            </a:r>
          </a:p>
          <a:p>
            <a:pPr lvl="1"/>
            <a:r>
              <a:rPr lang="en-US" dirty="0">
                <a:latin typeface="Corbel" panose="020B0503020204020204" pitchFamily="34" charset="0"/>
              </a:rPr>
              <a:t>Base vocab:  </a:t>
            </a:r>
            <a:r>
              <a:rPr lang="en-US" dirty="0">
                <a:solidFill>
                  <a:srgbClr val="C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h, </a:t>
            </a:r>
            <a:r>
              <a:rPr lang="en-US" dirty="0" err="1">
                <a:solidFill>
                  <a:srgbClr val="C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</a:t>
            </a:r>
            <a:r>
              <a:rPr lang="en-US" dirty="0">
                <a:solidFill>
                  <a:srgbClr val="C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, j, k, n, o, p, s, u</a:t>
            </a:r>
          </a:p>
          <a:p>
            <a:pPr lvl="1"/>
            <a:r>
              <a:rPr lang="en-US" dirty="0">
                <a:latin typeface="Corbel" panose="020B0503020204020204" pitchFamily="34" charset="0"/>
              </a:rPr>
              <a:t>Tokenized data: 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j h u j h u j h u h o p k </a:t>
            </a:r>
            <a:r>
              <a:rPr lang="en-US" dirty="0" err="1">
                <a:latin typeface="Consolas" panose="020B0609020204030204" pitchFamily="49" charset="0"/>
                <a:cs typeface="Consolas" panose="020B0609020204030204" pitchFamily="49" charset="0"/>
              </a:rPr>
              <a:t>i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 n s h o p h o p s h o p s</a:t>
            </a:r>
            <a:endParaRPr lang="en-US" dirty="0">
              <a:latin typeface="Corbel" panose="020B0503020204020204" pitchFamily="34" charset="0"/>
            </a:endParaRPr>
          </a:p>
          <a:p>
            <a:pPr lvl="1"/>
            <a:r>
              <a:rPr lang="en-US" dirty="0">
                <a:latin typeface="Corbel" panose="020B0503020204020204" pitchFamily="34" charset="0"/>
              </a:rPr>
              <a:t>Token pair frequencies: </a:t>
            </a:r>
          </a:p>
          <a:p>
            <a:pPr lvl="1"/>
            <a:endParaRPr lang="en-US" dirty="0">
              <a:solidFill>
                <a:srgbClr val="C00000"/>
              </a:solidFill>
              <a:latin typeface="Corbel" panose="020B0503020204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18BC642-33C0-482A-702A-11C2B80DACF1}"/>
              </a:ext>
            </a:extLst>
          </p:cNvPr>
          <p:cNvSpPr txBox="1"/>
          <p:nvPr/>
        </p:nvSpPr>
        <p:spPr>
          <a:xfrm>
            <a:off x="1459523" y="2860675"/>
            <a:ext cx="4572000" cy="1600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C00000"/>
                </a:solidFill>
                <a:latin typeface="Corbel" panose="020B0503020204020204" pitchFamily="34" charset="0"/>
              </a:rPr>
              <a:t>j + h -&gt; 3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C00000"/>
                </a:solidFill>
                <a:latin typeface="Corbel" panose="020B0503020204020204" pitchFamily="34" charset="0"/>
              </a:rPr>
              <a:t>h + u -&gt; 3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C00000"/>
                </a:solidFill>
                <a:latin typeface="Corbel" panose="020B0503020204020204" pitchFamily="34" charset="0"/>
              </a:rPr>
              <a:t>h + o -&gt; 4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C00000"/>
                </a:solidFill>
                <a:latin typeface="Corbel" panose="020B0503020204020204" pitchFamily="34" charset="0"/>
              </a:rPr>
              <a:t>o + p -&gt; 4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C00000"/>
                </a:solidFill>
                <a:latin typeface="Corbel" panose="020B0503020204020204" pitchFamily="34" charset="0"/>
              </a:rPr>
              <a:t>p + k -&gt; 1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C00000"/>
                </a:solidFill>
                <a:latin typeface="Corbel" panose="020B0503020204020204" pitchFamily="34" charset="0"/>
              </a:rPr>
              <a:t>k + </a:t>
            </a:r>
            <a:r>
              <a:rPr lang="en-US" dirty="0" err="1">
                <a:solidFill>
                  <a:srgbClr val="C00000"/>
                </a:solidFill>
                <a:latin typeface="Corbel" panose="020B0503020204020204" pitchFamily="34" charset="0"/>
              </a:rPr>
              <a:t>i</a:t>
            </a:r>
            <a:r>
              <a:rPr lang="en-US" dirty="0">
                <a:solidFill>
                  <a:srgbClr val="C00000"/>
                </a:solidFill>
                <a:latin typeface="Corbel" panose="020B0503020204020204" pitchFamily="34" charset="0"/>
              </a:rPr>
              <a:t> -&gt; 1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C00000"/>
                </a:solidFill>
                <a:latin typeface="Corbel" panose="020B0503020204020204" pitchFamily="34" charset="0"/>
              </a:rPr>
              <a:t>….</a:t>
            </a:r>
          </a:p>
        </p:txBody>
      </p:sp>
    </p:spTree>
    <p:extLst>
      <p:ext uri="{BB962C8B-B14F-4D97-AF65-F5344CB8AC3E}">
        <p14:creationId xmlns:p14="http://schemas.microsoft.com/office/powerpoint/2010/main" val="39736620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ECA07C-42E4-F97B-3D96-799C531C5B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Byte-pair Encoding: Example (3)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0C96518-008D-94C7-9F94-8EA16F90EC6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Choose the pair that occurs more, merge them and add to vocab. </a:t>
            </a:r>
          </a:p>
          <a:p>
            <a:r>
              <a:rPr lang="en-US" i="1" dirty="0"/>
              <a:t>Example: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7670C38-BC7D-E2B3-3070-91B5634D1D4B}"/>
              </a:ext>
            </a:extLst>
          </p:cNvPr>
          <p:cNvSpPr txBox="1"/>
          <p:nvPr/>
        </p:nvSpPr>
        <p:spPr>
          <a:xfrm>
            <a:off x="5370211" y="4901060"/>
            <a:ext cx="309851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latin typeface="Corbel" panose="020B0503020204020204" pitchFamily="34" charset="0"/>
              </a:rPr>
              <a:t>[</a:t>
            </a:r>
            <a:r>
              <a:rPr lang="en-US" sz="1000" dirty="0">
                <a:latin typeface="Corbel" panose="020B0503020204020204" pitchFamily="34" charset="0"/>
                <a:hlinkClick r:id="rId2"/>
              </a:rPr>
              <a:t>A new algorithm for data compression, Gage 1994</a:t>
            </a:r>
            <a:r>
              <a:rPr lang="en-US" sz="1000" dirty="0">
                <a:latin typeface="Corbel" panose="020B0503020204020204" pitchFamily="34" charset="0"/>
              </a:rPr>
              <a:t>]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3A13E40-8B69-9A09-1B9E-83C67970A460}"/>
              </a:ext>
            </a:extLst>
          </p:cNvPr>
          <p:cNvSpPr txBox="1"/>
          <p:nvPr/>
        </p:nvSpPr>
        <p:spPr>
          <a:xfrm>
            <a:off x="59765" y="4901060"/>
            <a:ext cx="536089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latin typeface="Corbel" panose="020B0503020204020204" pitchFamily="34" charset="0"/>
              </a:rPr>
              <a:t>[</a:t>
            </a:r>
            <a:r>
              <a:rPr lang="en-US" sz="1000" dirty="0">
                <a:latin typeface="Corbel" panose="020B0503020204020204" pitchFamily="34" charset="0"/>
                <a:hlinkClick r:id="rId3"/>
              </a:rPr>
              <a:t>Improving Neural Machine Translation Models with Monolingual Data, </a:t>
            </a:r>
            <a:r>
              <a:rPr lang="en-US" sz="1000" dirty="0" err="1">
                <a:latin typeface="Corbel" panose="020B0503020204020204" pitchFamily="34" charset="0"/>
                <a:hlinkClick r:id="rId3"/>
              </a:rPr>
              <a:t>Sennrich</a:t>
            </a:r>
            <a:r>
              <a:rPr lang="en-US" sz="1000" dirty="0">
                <a:latin typeface="Corbel" panose="020B0503020204020204" pitchFamily="34" charset="0"/>
                <a:hlinkClick r:id="rId3"/>
              </a:rPr>
              <a:t> et al. 2016</a:t>
            </a:r>
            <a:r>
              <a:rPr lang="en-US" sz="1000" dirty="0">
                <a:latin typeface="Corbel" panose="020B0503020204020204" pitchFamily="34" charset="0"/>
              </a:rPr>
              <a:t>]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7519237-B1CB-C736-1631-79D5F6272BB5}"/>
              </a:ext>
            </a:extLst>
          </p:cNvPr>
          <p:cNvSpPr txBox="1"/>
          <p:nvPr/>
        </p:nvSpPr>
        <p:spPr>
          <a:xfrm>
            <a:off x="1318846" y="1962807"/>
            <a:ext cx="7168317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/>
            <a:r>
              <a:rPr lang="en-US" dirty="0">
                <a:latin typeface="Corbel" panose="020B0503020204020204" pitchFamily="34" charset="0"/>
              </a:rPr>
              <a:t>Our (very fascinating🙄) training data: “</a:t>
            </a:r>
            <a:r>
              <a:rPr lang="en-US" dirty="0" err="1">
                <a:latin typeface="Consolas" panose="020B0609020204030204" pitchFamily="49" charset="0"/>
                <a:cs typeface="Consolas" panose="020B0609020204030204" pitchFamily="49" charset="0"/>
              </a:rPr>
              <a:t>jhu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dirty="0" err="1">
                <a:latin typeface="Consolas" panose="020B0609020204030204" pitchFamily="49" charset="0"/>
                <a:cs typeface="Consolas" panose="020B0609020204030204" pitchFamily="49" charset="0"/>
              </a:rPr>
              <a:t>jhu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dirty="0" err="1">
                <a:latin typeface="Consolas" panose="020B0609020204030204" pitchFamily="49" charset="0"/>
                <a:cs typeface="Consolas" panose="020B0609020204030204" pitchFamily="49" charset="0"/>
              </a:rPr>
              <a:t>jhu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dirty="0" err="1">
                <a:latin typeface="Consolas" panose="020B0609020204030204" pitchFamily="49" charset="0"/>
                <a:cs typeface="Consolas" panose="020B0609020204030204" pitchFamily="49" charset="0"/>
              </a:rPr>
              <a:t>hopkins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 hop hops hops” </a:t>
            </a:r>
          </a:p>
          <a:p>
            <a:pPr lvl="1"/>
            <a:r>
              <a:rPr lang="en-US" dirty="0">
                <a:latin typeface="Corbel" panose="020B0503020204020204" pitchFamily="34" charset="0"/>
              </a:rPr>
              <a:t>Base vocab:  </a:t>
            </a:r>
            <a:r>
              <a:rPr lang="en-US" dirty="0">
                <a:solidFill>
                  <a:srgbClr val="C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h, </a:t>
            </a:r>
            <a:r>
              <a:rPr lang="en-US" dirty="0" err="1">
                <a:solidFill>
                  <a:srgbClr val="C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</a:t>
            </a:r>
            <a:r>
              <a:rPr lang="en-US" dirty="0">
                <a:solidFill>
                  <a:srgbClr val="C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, j, k, n, o, p, s, u</a:t>
            </a:r>
          </a:p>
          <a:p>
            <a:pPr lvl="1"/>
            <a:r>
              <a:rPr lang="en-US" dirty="0">
                <a:latin typeface="Corbel" panose="020B0503020204020204" pitchFamily="34" charset="0"/>
              </a:rPr>
              <a:t>Tokenized data: 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j h u j h u j h u h o p k </a:t>
            </a:r>
            <a:r>
              <a:rPr lang="en-US" dirty="0" err="1">
                <a:latin typeface="Consolas" panose="020B0609020204030204" pitchFamily="49" charset="0"/>
                <a:cs typeface="Consolas" panose="020B0609020204030204" pitchFamily="49" charset="0"/>
              </a:rPr>
              <a:t>i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 n s h o p h o p s h o p s</a:t>
            </a:r>
            <a:endParaRPr lang="en-US" dirty="0">
              <a:latin typeface="Corbel" panose="020B0503020204020204" pitchFamily="34" charset="0"/>
            </a:endParaRPr>
          </a:p>
          <a:p>
            <a:pPr lvl="1"/>
            <a:r>
              <a:rPr lang="en-US" dirty="0">
                <a:latin typeface="Corbel" panose="020B0503020204020204" pitchFamily="34" charset="0"/>
              </a:rPr>
              <a:t>Token pair frequencies: </a:t>
            </a:r>
          </a:p>
          <a:p>
            <a:pPr lvl="1"/>
            <a:endParaRPr lang="en-US" dirty="0">
              <a:solidFill>
                <a:srgbClr val="C00000"/>
              </a:solidFill>
              <a:latin typeface="Corbel" panose="020B0503020204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18BC642-33C0-482A-702A-11C2B80DACF1}"/>
              </a:ext>
            </a:extLst>
          </p:cNvPr>
          <p:cNvSpPr txBox="1"/>
          <p:nvPr/>
        </p:nvSpPr>
        <p:spPr>
          <a:xfrm>
            <a:off x="1459523" y="2860675"/>
            <a:ext cx="4572000" cy="1600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C00000"/>
                </a:solidFill>
                <a:latin typeface="Corbel" panose="020B0503020204020204" pitchFamily="34" charset="0"/>
              </a:rPr>
              <a:t>j + h -&gt; 3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C00000"/>
                </a:solidFill>
                <a:latin typeface="Corbel" panose="020B0503020204020204" pitchFamily="34" charset="0"/>
              </a:rPr>
              <a:t>h + u -&gt; 3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C00000"/>
                </a:solidFill>
                <a:latin typeface="Corbel" panose="020B0503020204020204" pitchFamily="34" charset="0"/>
              </a:rPr>
              <a:t>h + o -&gt; 4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C00000"/>
                </a:solidFill>
                <a:latin typeface="Corbel" panose="020B0503020204020204" pitchFamily="34" charset="0"/>
              </a:rPr>
              <a:t>o + p -&gt; 4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C00000"/>
                </a:solidFill>
                <a:latin typeface="Corbel" panose="020B0503020204020204" pitchFamily="34" charset="0"/>
              </a:rPr>
              <a:t>p + k -&gt; 1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C00000"/>
                </a:solidFill>
                <a:latin typeface="Corbel" panose="020B0503020204020204" pitchFamily="34" charset="0"/>
              </a:rPr>
              <a:t>k + </a:t>
            </a:r>
            <a:r>
              <a:rPr lang="en-US" dirty="0" err="1">
                <a:solidFill>
                  <a:srgbClr val="C00000"/>
                </a:solidFill>
                <a:latin typeface="Corbel" panose="020B0503020204020204" pitchFamily="34" charset="0"/>
              </a:rPr>
              <a:t>i</a:t>
            </a:r>
            <a:r>
              <a:rPr lang="en-US" dirty="0">
                <a:solidFill>
                  <a:srgbClr val="C00000"/>
                </a:solidFill>
                <a:latin typeface="Corbel" panose="020B0503020204020204" pitchFamily="34" charset="0"/>
              </a:rPr>
              <a:t> -&gt; 1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C00000"/>
                </a:solidFill>
                <a:latin typeface="Corbel" panose="020B0503020204020204" pitchFamily="34" charset="0"/>
              </a:rPr>
              <a:t>….</a:t>
            </a:r>
          </a:p>
        </p:txBody>
      </p:sp>
      <p:sp>
        <p:nvSpPr>
          <p:cNvPr id="3" name="Right Arrow 2">
            <a:extLst>
              <a:ext uri="{FF2B5EF4-FFF2-40B4-BE49-F238E27FC236}">
                <a16:creationId xmlns:a16="http://schemas.microsoft.com/office/drawing/2014/main" id="{D03F5336-3B0F-E3CA-1AE2-FF65286934A2}"/>
              </a:ext>
            </a:extLst>
          </p:cNvPr>
          <p:cNvSpPr/>
          <p:nvPr/>
        </p:nvSpPr>
        <p:spPr>
          <a:xfrm rot="10800000">
            <a:off x="2648036" y="3401072"/>
            <a:ext cx="393068" cy="128264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810746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ECA07C-42E4-F97B-3D96-799C531C5B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Byte-pair Encoding: Example (4)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0C96518-008D-94C7-9F94-8EA16F90EC6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Choose the pair that occurs more, merge them and add to vocab. </a:t>
            </a:r>
          </a:p>
          <a:p>
            <a:r>
              <a:rPr lang="en-US" i="1" dirty="0"/>
              <a:t>Example: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7670C38-BC7D-E2B3-3070-91B5634D1D4B}"/>
              </a:ext>
            </a:extLst>
          </p:cNvPr>
          <p:cNvSpPr txBox="1"/>
          <p:nvPr/>
        </p:nvSpPr>
        <p:spPr>
          <a:xfrm>
            <a:off x="5370211" y="4901060"/>
            <a:ext cx="309851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latin typeface="Corbel" panose="020B0503020204020204" pitchFamily="34" charset="0"/>
              </a:rPr>
              <a:t>[</a:t>
            </a:r>
            <a:r>
              <a:rPr lang="en-US" sz="1000" dirty="0">
                <a:latin typeface="Corbel" panose="020B0503020204020204" pitchFamily="34" charset="0"/>
                <a:hlinkClick r:id="rId2"/>
              </a:rPr>
              <a:t>A new algorithm for data compression, Gage 1994</a:t>
            </a:r>
            <a:r>
              <a:rPr lang="en-US" sz="1000" dirty="0">
                <a:latin typeface="Corbel" panose="020B0503020204020204" pitchFamily="34" charset="0"/>
              </a:rPr>
              <a:t>]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3A13E40-8B69-9A09-1B9E-83C67970A460}"/>
              </a:ext>
            </a:extLst>
          </p:cNvPr>
          <p:cNvSpPr txBox="1"/>
          <p:nvPr/>
        </p:nvSpPr>
        <p:spPr>
          <a:xfrm>
            <a:off x="59765" y="4901060"/>
            <a:ext cx="536089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latin typeface="Corbel" panose="020B0503020204020204" pitchFamily="34" charset="0"/>
              </a:rPr>
              <a:t>[</a:t>
            </a:r>
            <a:r>
              <a:rPr lang="en-US" sz="1000" dirty="0">
                <a:latin typeface="Corbel" panose="020B0503020204020204" pitchFamily="34" charset="0"/>
                <a:hlinkClick r:id="rId3"/>
              </a:rPr>
              <a:t>Improving Neural Machine Translation Models with Monolingual Data, </a:t>
            </a:r>
            <a:r>
              <a:rPr lang="en-US" sz="1000" dirty="0" err="1">
                <a:latin typeface="Corbel" panose="020B0503020204020204" pitchFamily="34" charset="0"/>
                <a:hlinkClick r:id="rId3"/>
              </a:rPr>
              <a:t>Sennrich</a:t>
            </a:r>
            <a:r>
              <a:rPr lang="en-US" sz="1000" dirty="0">
                <a:latin typeface="Corbel" panose="020B0503020204020204" pitchFamily="34" charset="0"/>
                <a:hlinkClick r:id="rId3"/>
              </a:rPr>
              <a:t> et al. 2016</a:t>
            </a:r>
            <a:r>
              <a:rPr lang="en-US" sz="1000" dirty="0">
                <a:latin typeface="Corbel" panose="020B0503020204020204" pitchFamily="34" charset="0"/>
              </a:rPr>
              <a:t>]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7519237-B1CB-C736-1631-79D5F6272BB5}"/>
              </a:ext>
            </a:extLst>
          </p:cNvPr>
          <p:cNvSpPr txBox="1"/>
          <p:nvPr/>
        </p:nvSpPr>
        <p:spPr>
          <a:xfrm>
            <a:off x="1318846" y="1962807"/>
            <a:ext cx="7168317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/>
            <a:r>
              <a:rPr lang="en-US" dirty="0">
                <a:latin typeface="Corbel" panose="020B0503020204020204" pitchFamily="34" charset="0"/>
              </a:rPr>
              <a:t>Our (very fascinating🙄) training data: “</a:t>
            </a:r>
            <a:r>
              <a:rPr lang="en-US" dirty="0" err="1">
                <a:latin typeface="Consolas" panose="020B0609020204030204" pitchFamily="49" charset="0"/>
                <a:cs typeface="Consolas" panose="020B0609020204030204" pitchFamily="49" charset="0"/>
              </a:rPr>
              <a:t>jhu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dirty="0" err="1">
                <a:latin typeface="Consolas" panose="020B0609020204030204" pitchFamily="49" charset="0"/>
                <a:cs typeface="Consolas" panose="020B0609020204030204" pitchFamily="49" charset="0"/>
              </a:rPr>
              <a:t>jhu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dirty="0" err="1">
                <a:latin typeface="Consolas" panose="020B0609020204030204" pitchFamily="49" charset="0"/>
                <a:cs typeface="Consolas" panose="020B0609020204030204" pitchFamily="49" charset="0"/>
              </a:rPr>
              <a:t>jhu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dirty="0" err="1">
                <a:latin typeface="Consolas" panose="020B0609020204030204" pitchFamily="49" charset="0"/>
                <a:cs typeface="Consolas" panose="020B0609020204030204" pitchFamily="49" charset="0"/>
              </a:rPr>
              <a:t>hopkins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 hop hops hops” </a:t>
            </a:r>
          </a:p>
          <a:p>
            <a:pPr lvl="1"/>
            <a:r>
              <a:rPr lang="en-US" dirty="0">
                <a:latin typeface="Corbel" panose="020B0503020204020204" pitchFamily="34" charset="0"/>
              </a:rPr>
              <a:t>Base vocab:  </a:t>
            </a:r>
            <a:r>
              <a:rPr lang="en-US" dirty="0">
                <a:solidFill>
                  <a:srgbClr val="C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h, </a:t>
            </a:r>
            <a:r>
              <a:rPr lang="en-US" dirty="0" err="1">
                <a:solidFill>
                  <a:srgbClr val="C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</a:t>
            </a:r>
            <a:r>
              <a:rPr lang="en-US" dirty="0">
                <a:solidFill>
                  <a:srgbClr val="C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, j, k, n, o, p, s, u, ho</a:t>
            </a:r>
            <a:endParaRPr lang="en-US" dirty="0">
              <a:solidFill>
                <a:srgbClr val="C00000"/>
              </a:solidFill>
              <a:latin typeface="Corbel" panose="020B0503020204020204" pitchFamily="34" charset="0"/>
            </a:endParaRPr>
          </a:p>
          <a:p>
            <a:pPr lvl="1"/>
            <a:r>
              <a:rPr lang="en-US" dirty="0">
                <a:latin typeface="Corbel" panose="020B0503020204020204" pitchFamily="34" charset="0"/>
              </a:rPr>
              <a:t>Tokenized data: 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j h u j h u j h u h o p k </a:t>
            </a:r>
            <a:r>
              <a:rPr lang="en-US" dirty="0" err="1">
                <a:latin typeface="Consolas" panose="020B0609020204030204" pitchFamily="49" charset="0"/>
                <a:cs typeface="Consolas" panose="020B0609020204030204" pitchFamily="49" charset="0"/>
              </a:rPr>
              <a:t>i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 n s h o p h o p s h o p s</a:t>
            </a:r>
            <a:endParaRPr lang="en-US" dirty="0">
              <a:latin typeface="Corbel" panose="020B0503020204020204" pitchFamily="34" charset="0"/>
            </a:endParaRPr>
          </a:p>
          <a:p>
            <a:pPr lvl="1"/>
            <a:r>
              <a:rPr lang="en-US" dirty="0">
                <a:latin typeface="Corbel" panose="020B0503020204020204" pitchFamily="34" charset="0"/>
              </a:rPr>
              <a:t>Token pair frequencies: </a:t>
            </a:r>
          </a:p>
          <a:p>
            <a:pPr lvl="1"/>
            <a:endParaRPr lang="en-US" dirty="0">
              <a:solidFill>
                <a:srgbClr val="C00000"/>
              </a:solidFill>
              <a:latin typeface="Corbel" panose="020B0503020204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18BC642-33C0-482A-702A-11C2B80DACF1}"/>
              </a:ext>
            </a:extLst>
          </p:cNvPr>
          <p:cNvSpPr txBox="1"/>
          <p:nvPr/>
        </p:nvSpPr>
        <p:spPr>
          <a:xfrm>
            <a:off x="1459523" y="2860675"/>
            <a:ext cx="4572000" cy="1600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C00000"/>
                </a:solidFill>
                <a:latin typeface="Corbel" panose="020B0503020204020204" pitchFamily="34" charset="0"/>
              </a:rPr>
              <a:t>j + h -&gt; 3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C00000"/>
                </a:solidFill>
                <a:latin typeface="Corbel" panose="020B0503020204020204" pitchFamily="34" charset="0"/>
              </a:rPr>
              <a:t>h + u -&gt; 3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C00000"/>
                </a:solidFill>
                <a:latin typeface="Corbel" panose="020B0503020204020204" pitchFamily="34" charset="0"/>
              </a:rPr>
              <a:t>h + o -&gt; 4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C00000"/>
                </a:solidFill>
                <a:latin typeface="Corbel" panose="020B0503020204020204" pitchFamily="34" charset="0"/>
              </a:rPr>
              <a:t>o + p -&gt; 4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C00000"/>
                </a:solidFill>
                <a:latin typeface="Corbel" panose="020B0503020204020204" pitchFamily="34" charset="0"/>
              </a:rPr>
              <a:t>p + k -&gt; 1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C00000"/>
                </a:solidFill>
                <a:latin typeface="Corbel" panose="020B0503020204020204" pitchFamily="34" charset="0"/>
              </a:rPr>
              <a:t>k + </a:t>
            </a:r>
            <a:r>
              <a:rPr lang="en-US" dirty="0" err="1">
                <a:solidFill>
                  <a:srgbClr val="C00000"/>
                </a:solidFill>
                <a:latin typeface="Corbel" panose="020B0503020204020204" pitchFamily="34" charset="0"/>
              </a:rPr>
              <a:t>i</a:t>
            </a:r>
            <a:r>
              <a:rPr lang="en-US" dirty="0">
                <a:solidFill>
                  <a:srgbClr val="C00000"/>
                </a:solidFill>
                <a:latin typeface="Corbel" panose="020B0503020204020204" pitchFamily="34" charset="0"/>
              </a:rPr>
              <a:t> -&gt; 1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C00000"/>
                </a:solidFill>
                <a:latin typeface="Corbel" panose="020B0503020204020204" pitchFamily="34" charset="0"/>
              </a:rPr>
              <a:t>….</a:t>
            </a:r>
          </a:p>
        </p:txBody>
      </p:sp>
      <p:sp>
        <p:nvSpPr>
          <p:cNvPr id="3" name="Right Arrow 2">
            <a:extLst>
              <a:ext uri="{FF2B5EF4-FFF2-40B4-BE49-F238E27FC236}">
                <a16:creationId xmlns:a16="http://schemas.microsoft.com/office/drawing/2014/main" id="{C93D5081-6E40-A9CC-A6A3-509C1FA6DD36}"/>
              </a:ext>
            </a:extLst>
          </p:cNvPr>
          <p:cNvSpPr/>
          <p:nvPr/>
        </p:nvSpPr>
        <p:spPr>
          <a:xfrm rot="10800000">
            <a:off x="5370211" y="2283477"/>
            <a:ext cx="393068" cy="128264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orbel" panose="020B0503020204020204" pitchFamily="34" charset="0"/>
            </a:endParaRPr>
          </a:p>
        </p:txBody>
      </p:sp>
      <p:sp>
        <p:nvSpPr>
          <p:cNvPr id="5" name="Right Arrow 4">
            <a:extLst>
              <a:ext uri="{FF2B5EF4-FFF2-40B4-BE49-F238E27FC236}">
                <a16:creationId xmlns:a16="http://schemas.microsoft.com/office/drawing/2014/main" id="{5F8FE07F-0BF7-F1DA-978D-8CE0CA923E32}"/>
              </a:ext>
            </a:extLst>
          </p:cNvPr>
          <p:cNvSpPr/>
          <p:nvPr/>
        </p:nvSpPr>
        <p:spPr>
          <a:xfrm rot="10800000">
            <a:off x="2648036" y="3401072"/>
            <a:ext cx="393068" cy="128264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204007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ECA07C-42E4-F97B-3D96-799C531C5B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Byte-pair Encoding: Example (5)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0C96518-008D-94C7-9F94-8EA16F90EC6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Retokenize the data</a:t>
            </a:r>
          </a:p>
          <a:p>
            <a:r>
              <a:rPr lang="en-US" i="1" dirty="0"/>
              <a:t>Example: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7670C38-BC7D-E2B3-3070-91B5634D1D4B}"/>
              </a:ext>
            </a:extLst>
          </p:cNvPr>
          <p:cNvSpPr txBox="1"/>
          <p:nvPr/>
        </p:nvSpPr>
        <p:spPr>
          <a:xfrm>
            <a:off x="5370211" y="4901060"/>
            <a:ext cx="309851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latin typeface="Corbel" panose="020B0503020204020204" pitchFamily="34" charset="0"/>
              </a:rPr>
              <a:t>[</a:t>
            </a:r>
            <a:r>
              <a:rPr lang="en-US" sz="1000" dirty="0">
                <a:latin typeface="Corbel" panose="020B0503020204020204" pitchFamily="34" charset="0"/>
                <a:hlinkClick r:id="rId2"/>
              </a:rPr>
              <a:t>A new algorithm for data compression, Gage 1994</a:t>
            </a:r>
            <a:r>
              <a:rPr lang="en-US" sz="1000" dirty="0">
                <a:latin typeface="Corbel" panose="020B0503020204020204" pitchFamily="34" charset="0"/>
              </a:rPr>
              <a:t>]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3A13E40-8B69-9A09-1B9E-83C67970A460}"/>
              </a:ext>
            </a:extLst>
          </p:cNvPr>
          <p:cNvSpPr txBox="1"/>
          <p:nvPr/>
        </p:nvSpPr>
        <p:spPr>
          <a:xfrm>
            <a:off x="59765" y="4901060"/>
            <a:ext cx="536089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latin typeface="Corbel" panose="020B0503020204020204" pitchFamily="34" charset="0"/>
              </a:rPr>
              <a:t>[</a:t>
            </a:r>
            <a:r>
              <a:rPr lang="en-US" sz="1000" dirty="0">
                <a:latin typeface="Corbel" panose="020B0503020204020204" pitchFamily="34" charset="0"/>
                <a:hlinkClick r:id="rId3"/>
              </a:rPr>
              <a:t>Improving Neural Machine Translation Models with Monolingual Data, </a:t>
            </a:r>
            <a:r>
              <a:rPr lang="en-US" sz="1000" dirty="0" err="1">
                <a:latin typeface="Corbel" panose="020B0503020204020204" pitchFamily="34" charset="0"/>
                <a:hlinkClick r:id="rId3"/>
              </a:rPr>
              <a:t>Sennrich</a:t>
            </a:r>
            <a:r>
              <a:rPr lang="en-US" sz="1000" dirty="0">
                <a:latin typeface="Corbel" panose="020B0503020204020204" pitchFamily="34" charset="0"/>
                <a:hlinkClick r:id="rId3"/>
              </a:rPr>
              <a:t> et al. 2016</a:t>
            </a:r>
            <a:r>
              <a:rPr lang="en-US" sz="1000" dirty="0">
                <a:latin typeface="Corbel" panose="020B0503020204020204" pitchFamily="34" charset="0"/>
              </a:rPr>
              <a:t>]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7519237-B1CB-C736-1631-79D5F6272BB5}"/>
              </a:ext>
            </a:extLst>
          </p:cNvPr>
          <p:cNvSpPr txBox="1"/>
          <p:nvPr/>
        </p:nvSpPr>
        <p:spPr>
          <a:xfrm>
            <a:off x="1318846" y="1962807"/>
            <a:ext cx="7168317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/>
            <a:r>
              <a:rPr lang="en-US" dirty="0">
                <a:latin typeface="Corbel" panose="020B0503020204020204" pitchFamily="34" charset="0"/>
              </a:rPr>
              <a:t>Our (very fascinating🙄) training data: “</a:t>
            </a:r>
            <a:r>
              <a:rPr lang="en-US" dirty="0" err="1">
                <a:latin typeface="Consolas" panose="020B0609020204030204" pitchFamily="49" charset="0"/>
                <a:cs typeface="Consolas" panose="020B0609020204030204" pitchFamily="49" charset="0"/>
              </a:rPr>
              <a:t>jhu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dirty="0" err="1">
                <a:latin typeface="Consolas" panose="020B0609020204030204" pitchFamily="49" charset="0"/>
                <a:cs typeface="Consolas" panose="020B0609020204030204" pitchFamily="49" charset="0"/>
              </a:rPr>
              <a:t>jhu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dirty="0" err="1">
                <a:latin typeface="Consolas" panose="020B0609020204030204" pitchFamily="49" charset="0"/>
                <a:cs typeface="Consolas" panose="020B0609020204030204" pitchFamily="49" charset="0"/>
              </a:rPr>
              <a:t>jhu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dirty="0" err="1">
                <a:latin typeface="Consolas" panose="020B0609020204030204" pitchFamily="49" charset="0"/>
                <a:cs typeface="Consolas" panose="020B0609020204030204" pitchFamily="49" charset="0"/>
              </a:rPr>
              <a:t>hopkins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 hop hops hops” </a:t>
            </a:r>
          </a:p>
          <a:p>
            <a:pPr lvl="1"/>
            <a:r>
              <a:rPr lang="en-US" dirty="0">
                <a:latin typeface="Corbel" panose="020B0503020204020204" pitchFamily="34" charset="0"/>
              </a:rPr>
              <a:t>Base vocab:  </a:t>
            </a:r>
            <a:r>
              <a:rPr lang="en-US" dirty="0">
                <a:solidFill>
                  <a:srgbClr val="C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h, </a:t>
            </a:r>
            <a:r>
              <a:rPr lang="en-US" dirty="0" err="1">
                <a:solidFill>
                  <a:srgbClr val="C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</a:t>
            </a:r>
            <a:r>
              <a:rPr lang="en-US" dirty="0">
                <a:solidFill>
                  <a:srgbClr val="C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, j, k, n, o, p, s, u, ho</a:t>
            </a:r>
            <a:endParaRPr lang="en-US" dirty="0">
              <a:solidFill>
                <a:srgbClr val="C00000"/>
              </a:solidFill>
              <a:latin typeface="Corbel" panose="020B0503020204020204" pitchFamily="34" charset="0"/>
            </a:endParaRPr>
          </a:p>
          <a:p>
            <a:pPr lvl="1"/>
            <a:r>
              <a:rPr lang="en-US" dirty="0">
                <a:latin typeface="Corbel" panose="020B0503020204020204" pitchFamily="34" charset="0"/>
              </a:rPr>
              <a:t>Tokenized data: 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j h u j h u j h u ho p k </a:t>
            </a:r>
            <a:r>
              <a:rPr lang="en-US" dirty="0" err="1">
                <a:latin typeface="Consolas" panose="020B0609020204030204" pitchFamily="49" charset="0"/>
                <a:cs typeface="Consolas" panose="020B0609020204030204" pitchFamily="49" charset="0"/>
              </a:rPr>
              <a:t>i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 n s ho p ho p s ho p s</a:t>
            </a:r>
          </a:p>
          <a:p>
            <a:pPr lvl="1"/>
            <a:r>
              <a:rPr lang="en-US" dirty="0">
                <a:latin typeface="Corbel" panose="020B0503020204020204" pitchFamily="34" charset="0"/>
              </a:rPr>
              <a:t>Token pair frequencies: </a:t>
            </a:r>
          </a:p>
          <a:p>
            <a:pPr lvl="1"/>
            <a:endParaRPr lang="en-US" dirty="0">
              <a:solidFill>
                <a:srgbClr val="C00000"/>
              </a:solidFill>
              <a:latin typeface="Corbel" panose="020B0503020204020204" pitchFamily="34" charset="0"/>
            </a:endParaRPr>
          </a:p>
        </p:txBody>
      </p:sp>
      <p:sp>
        <p:nvSpPr>
          <p:cNvPr id="5" name="Right Arrow 4">
            <a:extLst>
              <a:ext uri="{FF2B5EF4-FFF2-40B4-BE49-F238E27FC236}">
                <a16:creationId xmlns:a16="http://schemas.microsoft.com/office/drawing/2014/main" id="{C71555BB-213A-E52E-8586-409450C1A61E}"/>
              </a:ext>
            </a:extLst>
          </p:cNvPr>
          <p:cNvSpPr/>
          <p:nvPr/>
        </p:nvSpPr>
        <p:spPr>
          <a:xfrm rot="10800000">
            <a:off x="7825154" y="2483450"/>
            <a:ext cx="393068" cy="128264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348886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ECA07C-42E4-F97B-3D96-799C531C5B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Byte-pair Encoding: Example (6)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0C96518-008D-94C7-9F94-8EA16F90EC6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Count the token pairs and merge the most frequent one</a:t>
            </a:r>
          </a:p>
          <a:p>
            <a:r>
              <a:rPr lang="en-US" i="1" dirty="0"/>
              <a:t>Example: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7670C38-BC7D-E2B3-3070-91B5634D1D4B}"/>
              </a:ext>
            </a:extLst>
          </p:cNvPr>
          <p:cNvSpPr txBox="1"/>
          <p:nvPr/>
        </p:nvSpPr>
        <p:spPr>
          <a:xfrm>
            <a:off x="5370211" y="4901060"/>
            <a:ext cx="309851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latin typeface="Corbel" panose="020B0503020204020204" pitchFamily="34" charset="0"/>
              </a:rPr>
              <a:t>[</a:t>
            </a:r>
            <a:r>
              <a:rPr lang="en-US" sz="1000" dirty="0">
                <a:latin typeface="Corbel" panose="020B0503020204020204" pitchFamily="34" charset="0"/>
                <a:hlinkClick r:id="rId2"/>
              </a:rPr>
              <a:t>A new algorithm for data compression, Gage 1994</a:t>
            </a:r>
            <a:r>
              <a:rPr lang="en-US" sz="1000" dirty="0">
                <a:latin typeface="Corbel" panose="020B0503020204020204" pitchFamily="34" charset="0"/>
              </a:rPr>
              <a:t>]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3A13E40-8B69-9A09-1B9E-83C67970A460}"/>
              </a:ext>
            </a:extLst>
          </p:cNvPr>
          <p:cNvSpPr txBox="1"/>
          <p:nvPr/>
        </p:nvSpPr>
        <p:spPr>
          <a:xfrm>
            <a:off x="59765" y="4901060"/>
            <a:ext cx="536089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latin typeface="Corbel" panose="020B0503020204020204" pitchFamily="34" charset="0"/>
              </a:rPr>
              <a:t>[</a:t>
            </a:r>
            <a:r>
              <a:rPr lang="en-US" sz="1000" dirty="0">
                <a:latin typeface="Corbel" panose="020B0503020204020204" pitchFamily="34" charset="0"/>
                <a:hlinkClick r:id="rId3"/>
              </a:rPr>
              <a:t>Improving Neural Machine Translation Models with Monolingual Data, </a:t>
            </a:r>
            <a:r>
              <a:rPr lang="en-US" sz="1000" dirty="0" err="1">
                <a:latin typeface="Corbel" panose="020B0503020204020204" pitchFamily="34" charset="0"/>
                <a:hlinkClick r:id="rId3"/>
              </a:rPr>
              <a:t>Sennrich</a:t>
            </a:r>
            <a:r>
              <a:rPr lang="en-US" sz="1000" dirty="0">
                <a:latin typeface="Corbel" panose="020B0503020204020204" pitchFamily="34" charset="0"/>
                <a:hlinkClick r:id="rId3"/>
              </a:rPr>
              <a:t> et al. 2016</a:t>
            </a:r>
            <a:r>
              <a:rPr lang="en-US" sz="1000" dirty="0">
                <a:latin typeface="Corbel" panose="020B0503020204020204" pitchFamily="34" charset="0"/>
              </a:rPr>
              <a:t>]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7519237-B1CB-C736-1631-79D5F6272BB5}"/>
              </a:ext>
            </a:extLst>
          </p:cNvPr>
          <p:cNvSpPr txBox="1"/>
          <p:nvPr/>
        </p:nvSpPr>
        <p:spPr>
          <a:xfrm>
            <a:off x="1318846" y="1962807"/>
            <a:ext cx="716831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/>
            <a:r>
              <a:rPr lang="en-US" dirty="0">
                <a:latin typeface="Corbel" panose="020B0503020204020204" pitchFamily="34" charset="0"/>
              </a:rPr>
              <a:t>Our (very fascinating🙄) training data: “</a:t>
            </a:r>
            <a:r>
              <a:rPr lang="en-US" dirty="0" err="1">
                <a:latin typeface="Consolas" panose="020B0609020204030204" pitchFamily="49" charset="0"/>
                <a:cs typeface="Consolas" panose="020B0609020204030204" pitchFamily="49" charset="0"/>
              </a:rPr>
              <a:t>jhu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dirty="0" err="1">
                <a:latin typeface="Consolas" panose="020B0609020204030204" pitchFamily="49" charset="0"/>
                <a:cs typeface="Consolas" panose="020B0609020204030204" pitchFamily="49" charset="0"/>
              </a:rPr>
              <a:t>jhu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dirty="0" err="1">
                <a:latin typeface="Consolas" panose="020B0609020204030204" pitchFamily="49" charset="0"/>
                <a:cs typeface="Consolas" panose="020B0609020204030204" pitchFamily="49" charset="0"/>
              </a:rPr>
              <a:t>jhu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dirty="0" err="1">
                <a:latin typeface="Consolas" panose="020B0609020204030204" pitchFamily="49" charset="0"/>
                <a:cs typeface="Consolas" panose="020B0609020204030204" pitchFamily="49" charset="0"/>
              </a:rPr>
              <a:t>hopkins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 hop hops hops” </a:t>
            </a:r>
          </a:p>
          <a:p>
            <a:pPr lvl="1"/>
            <a:r>
              <a:rPr lang="en-US" dirty="0">
                <a:latin typeface="Corbel" panose="020B0503020204020204" pitchFamily="34" charset="0"/>
              </a:rPr>
              <a:t>Base vocab:  </a:t>
            </a:r>
            <a:r>
              <a:rPr lang="en-US" dirty="0">
                <a:solidFill>
                  <a:srgbClr val="C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h, </a:t>
            </a:r>
            <a:r>
              <a:rPr lang="en-US" dirty="0" err="1">
                <a:solidFill>
                  <a:srgbClr val="C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</a:t>
            </a:r>
            <a:r>
              <a:rPr lang="en-US" dirty="0">
                <a:solidFill>
                  <a:srgbClr val="C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, j, k, n, o, p, s, u, ho</a:t>
            </a:r>
            <a:endParaRPr lang="en-US" dirty="0">
              <a:solidFill>
                <a:srgbClr val="C00000"/>
              </a:solidFill>
              <a:latin typeface="Corbel" panose="020B0503020204020204" pitchFamily="34" charset="0"/>
            </a:endParaRPr>
          </a:p>
          <a:p>
            <a:pPr lvl="1"/>
            <a:r>
              <a:rPr lang="en-US" dirty="0">
                <a:latin typeface="Corbel" panose="020B0503020204020204" pitchFamily="34" charset="0"/>
              </a:rPr>
              <a:t>Tokenized data: 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j h u j h u j h u ho p k </a:t>
            </a:r>
            <a:r>
              <a:rPr lang="en-US" dirty="0" err="1">
                <a:latin typeface="Consolas" panose="020B0609020204030204" pitchFamily="49" charset="0"/>
                <a:cs typeface="Consolas" panose="020B0609020204030204" pitchFamily="49" charset="0"/>
              </a:rPr>
              <a:t>i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 n s ho p ho p s ho p s</a:t>
            </a:r>
            <a:endParaRPr lang="en-US" dirty="0">
              <a:latin typeface="Corbel" panose="020B0503020204020204" pitchFamily="34" charset="0"/>
            </a:endParaRPr>
          </a:p>
          <a:p>
            <a:pPr lvl="1"/>
            <a:r>
              <a:rPr lang="en-US" dirty="0">
                <a:latin typeface="Corbel" panose="020B0503020204020204" pitchFamily="34" charset="0"/>
              </a:rPr>
              <a:t>Token pair frequencies: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B2446C0-667A-570C-971C-CAEF71DA2C6D}"/>
              </a:ext>
            </a:extLst>
          </p:cNvPr>
          <p:cNvSpPr txBox="1"/>
          <p:nvPr/>
        </p:nvSpPr>
        <p:spPr>
          <a:xfrm>
            <a:off x="1459523" y="2860675"/>
            <a:ext cx="4572000" cy="1600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C00000"/>
                </a:solidFill>
                <a:latin typeface="Corbel" panose="020B0503020204020204" pitchFamily="34" charset="0"/>
              </a:rPr>
              <a:t>j + h -&gt; 3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C00000"/>
                </a:solidFill>
                <a:latin typeface="Corbel" panose="020B0503020204020204" pitchFamily="34" charset="0"/>
              </a:rPr>
              <a:t>h + u -&gt; 3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C00000"/>
                </a:solidFill>
                <a:latin typeface="Corbel" panose="020B0503020204020204" pitchFamily="34" charset="0"/>
              </a:rPr>
              <a:t>ho + p -&gt; 4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C00000"/>
                </a:solidFill>
                <a:latin typeface="Corbel" panose="020B0503020204020204" pitchFamily="34" charset="0"/>
              </a:rPr>
              <a:t>p + k -&gt; 1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C00000"/>
                </a:solidFill>
                <a:latin typeface="Corbel" panose="020B0503020204020204" pitchFamily="34" charset="0"/>
              </a:rPr>
              <a:t>k + </a:t>
            </a:r>
            <a:r>
              <a:rPr lang="en-US" dirty="0" err="1">
                <a:solidFill>
                  <a:srgbClr val="C00000"/>
                </a:solidFill>
                <a:latin typeface="Corbel" panose="020B0503020204020204" pitchFamily="34" charset="0"/>
              </a:rPr>
              <a:t>i</a:t>
            </a:r>
            <a:r>
              <a:rPr lang="en-US" dirty="0">
                <a:solidFill>
                  <a:srgbClr val="C00000"/>
                </a:solidFill>
                <a:latin typeface="Corbel" panose="020B0503020204020204" pitchFamily="34" charset="0"/>
              </a:rPr>
              <a:t> -&gt; 1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rgbClr val="C00000"/>
                </a:solidFill>
                <a:latin typeface="Corbel" panose="020B0503020204020204" pitchFamily="34" charset="0"/>
              </a:rPr>
              <a:t>i</a:t>
            </a:r>
            <a:r>
              <a:rPr lang="en-US" dirty="0">
                <a:solidFill>
                  <a:srgbClr val="C00000"/>
                </a:solidFill>
                <a:latin typeface="Corbel" panose="020B0503020204020204" pitchFamily="34" charset="0"/>
              </a:rPr>
              <a:t> + n -&gt; 1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C00000"/>
                </a:solidFill>
                <a:latin typeface="Corbel" panose="020B0503020204020204" pitchFamily="34" charset="0"/>
              </a:rPr>
              <a:t>….</a:t>
            </a:r>
          </a:p>
        </p:txBody>
      </p:sp>
    </p:spTree>
    <p:extLst>
      <p:ext uri="{BB962C8B-B14F-4D97-AF65-F5344CB8AC3E}">
        <p14:creationId xmlns:p14="http://schemas.microsoft.com/office/powerpoint/2010/main" val="82239139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ECA07C-42E4-F97B-3D96-799C531C5B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Byte-pair Encoding: Example (7)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0C96518-008D-94C7-9F94-8EA16F90EC6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Count the token pairs and merge the most frequent one</a:t>
            </a:r>
          </a:p>
          <a:p>
            <a:r>
              <a:rPr lang="en-US" i="1" dirty="0"/>
              <a:t>Example: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7670C38-BC7D-E2B3-3070-91B5634D1D4B}"/>
              </a:ext>
            </a:extLst>
          </p:cNvPr>
          <p:cNvSpPr txBox="1"/>
          <p:nvPr/>
        </p:nvSpPr>
        <p:spPr>
          <a:xfrm>
            <a:off x="5370211" y="4901060"/>
            <a:ext cx="309851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latin typeface="Corbel" panose="020B0503020204020204" pitchFamily="34" charset="0"/>
              </a:rPr>
              <a:t>[</a:t>
            </a:r>
            <a:r>
              <a:rPr lang="en-US" sz="1000" dirty="0">
                <a:latin typeface="Corbel" panose="020B0503020204020204" pitchFamily="34" charset="0"/>
                <a:hlinkClick r:id="rId2"/>
              </a:rPr>
              <a:t>A new algorithm for data compression, Gage 1994</a:t>
            </a:r>
            <a:r>
              <a:rPr lang="en-US" sz="1000" dirty="0">
                <a:latin typeface="Corbel" panose="020B0503020204020204" pitchFamily="34" charset="0"/>
              </a:rPr>
              <a:t>]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3A13E40-8B69-9A09-1B9E-83C67970A460}"/>
              </a:ext>
            </a:extLst>
          </p:cNvPr>
          <p:cNvSpPr txBox="1"/>
          <p:nvPr/>
        </p:nvSpPr>
        <p:spPr>
          <a:xfrm>
            <a:off x="59765" y="4901060"/>
            <a:ext cx="536089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latin typeface="Corbel" panose="020B0503020204020204" pitchFamily="34" charset="0"/>
              </a:rPr>
              <a:t>[</a:t>
            </a:r>
            <a:r>
              <a:rPr lang="en-US" sz="1000" dirty="0">
                <a:latin typeface="Corbel" panose="020B0503020204020204" pitchFamily="34" charset="0"/>
                <a:hlinkClick r:id="rId3"/>
              </a:rPr>
              <a:t>Improving Neural Machine Translation Models with Monolingual Data, </a:t>
            </a:r>
            <a:r>
              <a:rPr lang="en-US" sz="1000" dirty="0" err="1">
                <a:latin typeface="Corbel" panose="020B0503020204020204" pitchFamily="34" charset="0"/>
                <a:hlinkClick r:id="rId3"/>
              </a:rPr>
              <a:t>Sennrich</a:t>
            </a:r>
            <a:r>
              <a:rPr lang="en-US" sz="1000" dirty="0">
                <a:latin typeface="Corbel" panose="020B0503020204020204" pitchFamily="34" charset="0"/>
                <a:hlinkClick r:id="rId3"/>
              </a:rPr>
              <a:t> et al. 2016</a:t>
            </a:r>
            <a:r>
              <a:rPr lang="en-US" sz="1000" dirty="0">
                <a:latin typeface="Corbel" panose="020B0503020204020204" pitchFamily="34" charset="0"/>
              </a:rPr>
              <a:t>]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7519237-B1CB-C736-1631-79D5F6272BB5}"/>
              </a:ext>
            </a:extLst>
          </p:cNvPr>
          <p:cNvSpPr txBox="1"/>
          <p:nvPr/>
        </p:nvSpPr>
        <p:spPr>
          <a:xfrm>
            <a:off x="1318846" y="1962807"/>
            <a:ext cx="716831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/>
            <a:r>
              <a:rPr lang="en-US" dirty="0">
                <a:latin typeface="Corbel" panose="020B0503020204020204" pitchFamily="34" charset="0"/>
              </a:rPr>
              <a:t>Our (very fascinating🙄) training data: “</a:t>
            </a:r>
            <a:r>
              <a:rPr lang="en-US" dirty="0" err="1">
                <a:latin typeface="Consolas" panose="020B0609020204030204" pitchFamily="49" charset="0"/>
                <a:cs typeface="Consolas" panose="020B0609020204030204" pitchFamily="49" charset="0"/>
              </a:rPr>
              <a:t>jhu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dirty="0" err="1">
                <a:latin typeface="Consolas" panose="020B0609020204030204" pitchFamily="49" charset="0"/>
                <a:cs typeface="Consolas" panose="020B0609020204030204" pitchFamily="49" charset="0"/>
              </a:rPr>
              <a:t>jhu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dirty="0" err="1">
                <a:latin typeface="Consolas" panose="020B0609020204030204" pitchFamily="49" charset="0"/>
                <a:cs typeface="Consolas" panose="020B0609020204030204" pitchFamily="49" charset="0"/>
              </a:rPr>
              <a:t>jhu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dirty="0" err="1">
                <a:latin typeface="Consolas" panose="020B0609020204030204" pitchFamily="49" charset="0"/>
                <a:cs typeface="Consolas" panose="020B0609020204030204" pitchFamily="49" charset="0"/>
              </a:rPr>
              <a:t>hopkins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 hop hops hops” </a:t>
            </a:r>
          </a:p>
          <a:p>
            <a:pPr lvl="1"/>
            <a:r>
              <a:rPr lang="en-US" dirty="0">
                <a:latin typeface="Corbel" panose="020B0503020204020204" pitchFamily="34" charset="0"/>
              </a:rPr>
              <a:t>Base vocab:  </a:t>
            </a:r>
            <a:r>
              <a:rPr lang="en-US" dirty="0">
                <a:solidFill>
                  <a:srgbClr val="C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h, </a:t>
            </a:r>
            <a:r>
              <a:rPr lang="en-US" dirty="0" err="1">
                <a:solidFill>
                  <a:srgbClr val="C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</a:t>
            </a:r>
            <a:r>
              <a:rPr lang="en-US" dirty="0">
                <a:solidFill>
                  <a:srgbClr val="C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, j, k, n, o, p, s, u, ho</a:t>
            </a:r>
            <a:endParaRPr lang="en-US" dirty="0">
              <a:solidFill>
                <a:srgbClr val="C00000"/>
              </a:solidFill>
              <a:latin typeface="Corbel" panose="020B0503020204020204" pitchFamily="34" charset="0"/>
            </a:endParaRPr>
          </a:p>
          <a:p>
            <a:pPr lvl="1"/>
            <a:r>
              <a:rPr lang="en-US" dirty="0">
                <a:latin typeface="Corbel" panose="020B0503020204020204" pitchFamily="34" charset="0"/>
              </a:rPr>
              <a:t>Tokenized data: 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j h u j h u j h u ho p k </a:t>
            </a:r>
            <a:r>
              <a:rPr lang="en-US" dirty="0" err="1">
                <a:latin typeface="Consolas" panose="020B0609020204030204" pitchFamily="49" charset="0"/>
                <a:cs typeface="Consolas" panose="020B0609020204030204" pitchFamily="49" charset="0"/>
              </a:rPr>
              <a:t>i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 n s ho p ho p s ho p s</a:t>
            </a:r>
            <a:endParaRPr lang="en-US" dirty="0">
              <a:latin typeface="Corbel" panose="020B0503020204020204" pitchFamily="34" charset="0"/>
            </a:endParaRPr>
          </a:p>
          <a:p>
            <a:pPr lvl="1"/>
            <a:r>
              <a:rPr lang="en-US" dirty="0">
                <a:latin typeface="Corbel" panose="020B0503020204020204" pitchFamily="34" charset="0"/>
              </a:rPr>
              <a:t>Token pair frequencies: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B2446C0-667A-570C-971C-CAEF71DA2C6D}"/>
              </a:ext>
            </a:extLst>
          </p:cNvPr>
          <p:cNvSpPr txBox="1"/>
          <p:nvPr/>
        </p:nvSpPr>
        <p:spPr>
          <a:xfrm>
            <a:off x="1459523" y="2860675"/>
            <a:ext cx="4572000" cy="1600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C00000"/>
                </a:solidFill>
                <a:latin typeface="Corbel" panose="020B0503020204020204" pitchFamily="34" charset="0"/>
              </a:rPr>
              <a:t>j + h -&gt; 3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C00000"/>
                </a:solidFill>
                <a:latin typeface="Corbel" panose="020B0503020204020204" pitchFamily="34" charset="0"/>
              </a:rPr>
              <a:t>h + u -&gt; 3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C00000"/>
                </a:solidFill>
                <a:latin typeface="Corbel" panose="020B0503020204020204" pitchFamily="34" charset="0"/>
              </a:rPr>
              <a:t>ho + p -&gt; 4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C00000"/>
                </a:solidFill>
                <a:latin typeface="Corbel" panose="020B0503020204020204" pitchFamily="34" charset="0"/>
              </a:rPr>
              <a:t>p + k -&gt; 1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C00000"/>
                </a:solidFill>
                <a:latin typeface="Corbel" panose="020B0503020204020204" pitchFamily="34" charset="0"/>
              </a:rPr>
              <a:t>k + </a:t>
            </a:r>
            <a:r>
              <a:rPr lang="en-US" dirty="0" err="1">
                <a:solidFill>
                  <a:srgbClr val="C00000"/>
                </a:solidFill>
                <a:latin typeface="Corbel" panose="020B0503020204020204" pitchFamily="34" charset="0"/>
              </a:rPr>
              <a:t>i</a:t>
            </a:r>
            <a:r>
              <a:rPr lang="en-US" dirty="0">
                <a:solidFill>
                  <a:srgbClr val="C00000"/>
                </a:solidFill>
                <a:latin typeface="Corbel" panose="020B0503020204020204" pitchFamily="34" charset="0"/>
              </a:rPr>
              <a:t> -&gt; 1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rgbClr val="C00000"/>
                </a:solidFill>
                <a:latin typeface="Corbel" panose="020B0503020204020204" pitchFamily="34" charset="0"/>
              </a:rPr>
              <a:t>i</a:t>
            </a:r>
            <a:r>
              <a:rPr lang="en-US" dirty="0">
                <a:solidFill>
                  <a:srgbClr val="C00000"/>
                </a:solidFill>
                <a:latin typeface="Corbel" panose="020B0503020204020204" pitchFamily="34" charset="0"/>
              </a:rPr>
              <a:t> + n -&gt; 1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C00000"/>
                </a:solidFill>
                <a:latin typeface="Corbel" panose="020B0503020204020204" pitchFamily="34" charset="0"/>
              </a:rPr>
              <a:t>….</a:t>
            </a:r>
          </a:p>
        </p:txBody>
      </p:sp>
      <p:sp>
        <p:nvSpPr>
          <p:cNvPr id="5" name="Right Arrow 4">
            <a:extLst>
              <a:ext uri="{FF2B5EF4-FFF2-40B4-BE49-F238E27FC236}">
                <a16:creationId xmlns:a16="http://schemas.microsoft.com/office/drawing/2014/main" id="{8BB09BED-90B6-DC1C-7755-9F2E15D2A2AD}"/>
              </a:ext>
            </a:extLst>
          </p:cNvPr>
          <p:cNvSpPr/>
          <p:nvPr/>
        </p:nvSpPr>
        <p:spPr>
          <a:xfrm rot="10800000">
            <a:off x="2740212" y="3393140"/>
            <a:ext cx="393068" cy="128264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066899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ECA07C-42E4-F97B-3D96-799C531C5B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Byte-pair Encoding: Example (7)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0C96518-008D-94C7-9F94-8EA16F90EC6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Count the token pairs and merge the most frequent one</a:t>
            </a:r>
          </a:p>
          <a:p>
            <a:r>
              <a:rPr lang="en-US" i="1" dirty="0"/>
              <a:t>Example: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7670C38-BC7D-E2B3-3070-91B5634D1D4B}"/>
              </a:ext>
            </a:extLst>
          </p:cNvPr>
          <p:cNvSpPr txBox="1"/>
          <p:nvPr/>
        </p:nvSpPr>
        <p:spPr>
          <a:xfrm>
            <a:off x="5370211" y="4901060"/>
            <a:ext cx="309851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latin typeface="Corbel" panose="020B0503020204020204" pitchFamily="34" charset="0"/>
              </a:rPr>
              <a:t>[</a:t>
            </a:r>
            <a:r>
              <a:rPr lang="en-US" sz="1000" dirty="0">
                <a:latin typeface="Corbel" panose="020B0503020204020204" pitchFamily="34" charset="0"/>
                <a:hlinkClick r:id="rId2"/>
              </a:rPr>
              <a:t>A new algorithm for data compression, Gage 1994</a:t>
            </a:r>
            <a:r>
              <a:rPr lang="en-US" sz="1000" dirty="0">
                <a:latin typeface="Corbel" panose="020B0503020204020204" pitchFamily="34" charset="0"/>
              </a:rPr>
              <a:t>]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3A13E40-8B69-9A09-1B9E-83C67970A460}"/>
              </a:ext>
            </a:extLst>
          </p:cNvPr>
          <p:cNvSpPr txBox="1"/>
          <p:nvPr/>
        </p:nvSpPr>
        <p:spPr>
          <a:xfrm>
            <a:off x="59765" y="4901060"/>
            <a:ext cx="536089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latin typeface="Corbel" panose="020B0503020204020204" pitchFamily="34" charset="0"/>
              </a:rPr>
              <a:t>[</a:t>
            </a:r>
            <a:r>
              <a:rPr lang="en-US" sz="1000" dirty="0">
                <a:latin typeface="Corbel" panose="020B0503020204020204" pitchFamily="34" charset="0"/>
                <a:hlinkClick r:id="rId3"/>
              </a:rPr>
              <a:t>Improving Neural Machine Translation Models with Monolingual Data, </a:t>
            </a:r>
            <a:r>
              <a:rPr lang="en-US" sz="1000" dirty="0" err="1">
                <a:latin typeface="Corbel" panose="020B0503020204020204" pitchFamily="34" charset="0"/>
                <a:hlinkClick r:id="rId3"/>
              </a:rPr>
              <a:t>Sennrich</a:t>
            </a:r>
            <a:r>
              <a:rPr lang="en-US" sz="1000" dirty="0">
                <a:latin typeface="Corbel" panose="020B0503020204020204" pitchFamily="34" charset="0"/>
                <a:hlinkClick r:id="rId3"/>
              </a:rPr>
              <a:t> et al. 2016</a:t>
            </a:r>
            <a:r>
              <a:rPr lang="en-US" sz="1000" dirty="0">
                <a:latin typeface="Corbel" panose="020B0503020204020204" pitchFamily="34" charset="0"/>
              </a:rPr>
              <a:t>]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7519237-B1CB-C736-1631-79D5F6272BB5}"/>
              </a:ext>
            </a:extLst>
          </p:cNvPr>
          <p:cNvSpPr txBox="1"/>
          <p:nvPr/>
        </p:nvSpPr>
        <p:spPr>
          <a:xfrm>
            <a:off x="1318846" y="1962807"/>
            <a:ext cx="716831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/>
            <a:r>
              <a:rPr lang="en-US" dirty="0">
                <a:latin typeface="Corbel" panose="020B0503020204020204" pitchFamily="34" charset="0"/>
              </a:rPr>
              <a:t>Our (very fascinating🙄) training data: “</a:t>
            </a:r>
            <a:r>
              <a:rPr lang="en-US" dirty="0" err="1">
                <a:latin typeface="Consolas" panose="020B0609020204030204" pitchFamily="49" charset="0"/>
                <a:cs typeface="Consolas" panose="020B0609020204030204" pitchFamily="49" charset="0"/>
              </a:rPr>
              <a:t>jhu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dirty="0" err="1">
                <a:latin typeface="Consolas" panose="020B0609020204030204" pitchFamily="49" charset="0"/>
                <a:cs typeface="Consolas" panose="020B0609020204030204" pitchFamily="49" charset="0"/>
              </a:rPr>
              <a:t>jhu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dirty="0" err="1">
                <a:latin typeface="Consolas" panose="020B0609020204030204" pitchFamily="49" charset="0"/>
                <a:cs typeface="Consolas" panose="020B0609020204030204" pitchFamily="49" charset="0"/>
              </a:rPr>
              <a:t>jhu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dirty="0" err="1">
                <a:latin typeface="Consolas" panose="020B0609020204030204" pitchFamily="49" charset="0"/>
                <a:cs typeface="Consolas" panose="020B0609020204030204" pitchFamily="49" charset="0"/>
              </a:rPr>
              <a:t>hopkins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 hop hops hops” </a:t>
            </a:r>
          </a:p>
          <a:p>
            <a:pPr lvl="1"/>
            <a:r>
              <a:rPr lang="en-US" dirty="0">
                <a:latin typeface="Corbel" panose="020B0503020204020204" pitchFamily="34" charset="0"/>
              </a:rPr>
              <a:t>Base vocab:  </a:t>
            </a:r>
            <a:r>
              <a:rPr lang="en-US" dirty="0">
                <a:solidFill>
                  <a:srgbClr val="C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h, </a:t>
            </a:r>
            <a:r>
              <a:rPr lang="en-US" dirty="0" err="1">
                <a:solidFill>
                  <a:srgbClr val="C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</a:t>
            </a:r>
            <a:r>
              <a:rPr lang="en-US" dirty="0">
                <a:solidFill>
                  <a:srgbClr val="C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, j, k, n, o, p, s, u, ho, hop</a:t>
            </a:r>
            <a:endParaRPr lang="en-US" dirty="0">
              <a:solidFill>
                <a:srgbClr val="C00000"/>
              </a:solidFill>
              <a:latin typeface="Corbel" panose="020B0503020204020204" pitchFamily="34" charset="0"/>
            </a:endParaRPr>
          </a:p>
          <a:p>
            <a:pPr lvl="1"/>
            <a:r>
              <a:rPr lang="en-US" dirty="0">
                <a:latin typeface="Corbel" panose="020B0503020204020204" pitchFamily="34" charset="0"/>
              </a:rPr>
              <a:t>Tokenized data: 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j h u j h u j h u ho p k </a:t>
            </a:r>
            <a:r>
              <a:rPr lang="en-US" dirty="0" err="1">
                <a:latin typeface="Consolas" panose="020B0609020204030204" pitchFamily="49" charset="0"/>
                <a:cs typeface="Consolas" panose="020B0609020204030204" pitchFamily="49" charset="0"/>
              </a:rPr>
              <a:t>i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 n s ho p ho p s ho p s</a:t>
            </a:r>
            <a:endParaRPr lang="en-US" dirty="0">
              <a:latin typeface="Corbel" panose="020B0503020204020204" pitchFamily="34" charset="0"/>
            </a:endParaRPr>
          </a:p>
          <a:p>
            <a:pPr lvl="1"/>
            <a:r>
              <a:rPr lang="en-US" dirty="0">
                <a:latin typeface="Corbel" panose="020B0503020204020204" pitchFamily="34" charset="0"/>
              </a:rPr>
              <a:t>Token pair frequencies: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B2446C0-667A-570C-971C-CAEF71DA2C6D}"/>
              </a:ext>
            </a:extLst>
          </p:cNvPr>
          <p:cNvSpPr txBox="1"/>
          <p:nvPr/>
        </p:nvSpPr>
        <p:spPr>
          <a:xfrm>
            <a:off x="1459523" y="2860675"/>
            <a:ext cx="4572000" cy="1600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C00000"/>
                </a:solidFill>
                <a:latin typeface="Corbel" panose="020B0503020204020204" pitchFamily="34" charset="0"/>
              </a:rPr>
              <a:t>j + h -&gt; 3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C00000"/>
                </a:solidFill>
                <a:latin typeface="Corbel" panose="020B0503020204020204" pitchFamily="34" charset="0"/>
              </a:rPr>
              <a:t>h + u -&gt; 3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C00000"/>
                </a:solidFill>
                <a:latin typeface="Corbel" panose="020B0503020204020204" pitchFamily="34" charset="0"/>
              </a:rPr>
              <a:t>ho + p -&gt; 4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C00000"/>
                </a:solidFill>
                <a:latin typeface="Corbel" panose="020B0503020204020204" pitchFamily="34" charset="0"/>
              </a:rPr>
              <a:t>p + k -&gt; 1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C00000"/>
                </a:solidFill>
                <a:latin typeface="Corbel" panose="020B0503020204020204" pitchFamily="34" charset="0"/>
              </a:rPr>
              <a:t>k + </a:t>
            </a:r>
            <a:r>
              <a:rPr lang="en-US" dirty="0" err="1">
                <a:solidFill>
                  <a:srgbClr val="C00000"/>
                </a:solidFill>
                <a:latin typeface="Corbel" panose="020B0503020204020204" pitchFamily="34" charset="0"/>
              </a:rPr>
              <a:t>i</a:t>
            </a:r>
            <a:r>
              <a:rPr lang="en-US" dirty="0">
                <a:solidFill>
                  <a:srgbClr val="C00000"/>
                </a:solidFill>
                <a:latin typeface="Corbel" panose="020B0503020204020204" pitchFamily="34" charset="0"/>
              </a:rPr>
              <a:t> -&gt; 1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rgbClr val="C00000"/>
                </a:solidFill>
                <a:latin typeface="Corbel" panose="020B0503020204020204" pitchFamily="34" charset="0"/>
              </a:rPr>
              <a:t>i</a:t>
            </a:r>
            <a:r>
              <a:rPr lang="en-US" dirty="0">
                <a:solidFill>
                  <a:srgbClr val="C00000"/>
                </a:solidFill>
                <a:latin typeface="Corbel" panose="020B0503020204020204" pitchFamily="34" charset="0"/>
              </a:rPr>
              <a:t> + n -&gt; 1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C00000"/>
                </a:solidFill>
                <a:latin typeface="Corbel" panose="020B0503020204020204" pitchFamily="34" charset="0"/>
              </a:rPr>
              <a:t>….</a:t>
            </a:r>
          </a:p>
        </p:txBody>
      </p:sp>
      <p:sp>
        <p:nvSpPr>
          <p:cNvPr id="5" name="Right Arrow 4">
            <a:extLst>
              <a:ext uri="{FF2B5EF4-FFF2-40B4-BE49-F238E27FC236}">
                <a16:creationId xmlns:a16="http://schemas.microsoft.com/office/drawing/2014/main" id="{8BB09BED-90B6-DC1C-7755-9F2E15D2A2AD}"/>
              </a:ext>
            </a:extLst>
          </p:cNvPr>
          <p:cNvSpPr/>
          <p:nvPr/>
        </p:nvSpPr>
        <p:spPr>
          <a:xfrm rot="10800000">
            <a:off x="2740212" y="3393140"/>
            <a:ext cx="393068" cy="128264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orbel" panose="020B0503020204020204" pitchFamily="34" charset="0"/>
            </a:endParaRPr>
          </a:p>
        </p:txBody>
      </p:sp>
      <p:sp>
        <p:nvSpPr>
          <p:cNvPr id="8" name="Right Arrow 7">
            <a:extLst>
              <a:ext uri="{FF2B5EF4-FFF2-40B4-BE49-F238E27FC236}">
                <a16:creationId xmlns:a16="http://schemas.microsoft.com/office/drawing/2014/main" id="{37694F98-078D-D08B-3962-0EEF8810F732}"/>
              </a:ext>
            </a:extLst>
          </p:cNvPr>
          <p:cNvSpPr/>
          <p:nvPr/>
        </p:nvSpPr>
        <p:spPr>
          <a:xfrm rot="10800000">
            <a:off x="5834989" y="2282825"/>
            <a:ext cx="393068" cy="128264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456967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ECA07C-42E4-F97B-3D96-799C531C5B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Byte-pair Encoding: Example (7)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0C96518-008D-94C7-9F94-8EA16F90EC6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Count the token pairs and merge the most frequent one</a:t>
            </a:r>
          </a:p>
          <a:p>
            <a:r>
              <a:rPr lang="en-US" i="1" dirty="0"/>
              <a:t>Example: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7670C38-BC7D-E2B3-3070-91B5634D1D4B}"/>
              </a:ext>
            </a:extLst>
          </p:cNvPr>
          <p:cNvSpPr txBox="1"/>
          <p:nvPr/>
        </p:nvSpPr>
        <p:spPr>
          <a:xfrm>
            <a:off x="5370211" y="4901060"/>
            <a:ext cx="309851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latin typeface="Corbel" panose="020B0503020204020204" pitchFamily="34" charset="0"/>
              </a:rPr>
              <a:t>[</a:t>
            </a:r>
            <a:r>
              <a:rPr lang="en-US" sz="1000" dirty="0">
                <a:latin typeface="Corbel" panose="020B0503020204020204" pitchFamily="34" charset="0"/>
                <a:hlinkClick r:id="rId2"/>
              </a:rPr>
              <a:t>A new algorithm for data compression, Gage 1994</a:t>
            </a:r>
            <a:r>
              <a:rPr lang="en-US" sz="1000" dirty="0">
                <a:latin typeface="Corbel" panose="020B0503020204020204" pitchFamily="34" charset="0"/>
              </a:rPr>
              <a:t>]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3A13E40-8B69-9A09-1B9E-83C67970A460}"/>
              </a:ext>
            </a:extLst>
          </p:cNvPr>
          <p:cNvSpPr txBox="1"/>
          <p:nvPr/>
        </p:nvSpPr>
        <p:spPr>
          <a:xfrm>
            <a:off x="59765" y="4901060"/>
            <a:ext cx="536089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latin typeface="Corbel" panose="020B0503020204020204" pitchFamily="34" charset="0"/>
              </a:rPr>
              <a:t>[</a:t>
            </a:r>
            <a:r>
              <a:rPr lang="en-US" sz="1000" dirty="0">
                <a:latin typeface="Corbel" panose="020B0503020204020204" pitchFamily="34" charset="0"/>
                <a:hlinkClick r:id="rId3"/>
              </a:rPr>
              <a:t>Improving Neural Machine Translation Models with Monolingual Data, </a:t>
            </a:r>
            <a:r>
              <a:rPr lang="en-US" sz="1000" dirty="0" err="1">
                <a:latin typeface="Corbel" panose="020B0503020204020204" pitchFamily="34" charset="0"/>
                <a:hlinkClick r:id="rId3"/>
              </a:rPr>
              <a:t>Sennrich</a:t>
            </a:r>
            <a:r>
              <a:rPr lang="en-US" sz="1000" dirty="0">
                <a:latin typeface="Corbel" panose="020B0503020204020204" pitchFamily="34" charset="0"/>
                <a:hlinkClick r:id="rId3"/>
              </a:rPr>
              <a:t> et al. 2016</a:t>
            </a:r>
            <a:r>
              <a:rPr lang="en-US" sz="1000" dirty="0">
                <a:latin typeface="Corbel" panose="020B0503020204020204" pitchFamily="34" charset="0"/>
              </a:rPr>
              <a:t>]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7519237-B1CB-C736-1631-79D5F6272BB5}"/>
              </a:ext>
            </a:extLst>
          </p:cNvPr>
          <p:cNvSpPr txBox="1"/>
          <p:nvPr/>
        </p:nvSpPr>
        <p:spPr>
          <a:xfrm>
            <a:off x="1318846" y="1962807"/>
            <a:ext cx="716831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/>
            <a:r>
              <a:rPr lang="en-US" dirty="0">
                <a:latin typeface="Corbel" panose="020B0503020204020204" pitchFamily="34" charset="0"/>
              </a:rPr>
              <a:t>Our (very fascinating🙄) training data: “</a:t>
            </a:r>
            <a:r>
              <a:rPr lang="en-US" dirty="0" err="1">
                <a:latin typeface="Consolas" panose="020B0609020204030204" pitchFamily="49" charset="0"/>
                <a:cs typeface="Consolas" panose="020B0609020204030204" pitchFamily="49" charset="0"/>
              </a:rPr>
              <a:t>jhu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dirty="0" err="1">
                <a:latin typeface="Consolas" panose="020B0609020204030204" pitchFamily="49" charset="0"/>
                <a:cs typeface="Consolas" panose="020B0609020204030204" pitchFamily="49" charset="0"/>
              </a:rPr>
              <a:t>jhu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dirty="0" err="1">
                <a:latin typeface="Consolas" panose="020B0609020204030204" pitchFamily="49" charset="0"/>
                <a:cs typeface="Consolas" panose="020B0609020204030204" pitchFamily="49" charset="0"/>
              </a:rPr>
              <a:t>jhu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dirty="0" err="1">
                <a:latin typeface="Consolas" panose="020B0609020204030204" pitchFamily="49" charset="0"/>
                <a:cs typeface="Consolas" panose="020B0609020204030204" pitchFamily="49" charset="0"/>
              </a:rPr>
              <a:t>hopkins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 hop hops hops” </a:t>
            </a:r>
          </a:p>
          <a:p>
            <a:pPr lvl="1"/>
            <a:r>
              <a:rPr lang="en-US" dirty="0">
                <a:latin typeface="Corbel" panose="020B0503020204020204" pitchFamily="34" charset="0"/>
              </a:rPr>
              <a:t>Base vocab:  </a:t>
            </a:r>
            <a:r>
              <a:rPr lang="en-US" dirty="0">
                <a:solidFill>
                  <a:srgbClr val="C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h, </a:t>
            </a:r>
            <a:r>
              <a:rPr lang="en-US" dirty="0" err="1">
                <a:solidFill>
                  <a:srgbClr val="C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</a:t>
            </a:r>
            <a:r>
              <a:rPr lang="en-US" dirty="0">
                <a:solidFill>
                  <a:srgbClr val="C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, j, k, n, o, p, s, u, ho, hop</a:t>
            </a:r>
            <a:endParaRPr lang="en-US" dirty="0">
              <a:solidFill>
                <a:srgbClr val="C00000"/>
              </a:solidFill>
              <a:latin typeface="Corbel" panose="020B0503020204020204" pitchFamily="34" charset="0"/>
            </a:endParaRPr>
          </a:p>
          <a:p>
            <a:pPr lvl="1"/>
            <a:r>
              <a:rPr lang="en-US" dirty="0">
                <a:latin typeface="Corbel" panose="020B0503020204020204" pitchFamily="34" charset="0"/>
              </a:rPr>
              <a:t>Tokenized data: 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j h u j h u j h u hop k </a:t>
            </a:r>
            <a:r>
              <a:rPr lang="en-US" dirty="0" err="1">
                <a:latin typeface="Consolas" panose="020B0609020204030204" pitchFamily="49" charset="0"/>
                <a:cs typeface="Consolas" panose="020B0609020204030204" pitchFamily="49" charset="0"/>
              </a:rPr>
              <a:t>i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 n s hop hop s hop s</a:t>
            </a:r>
            <a:endParaRPr lang="en-US" dirty="0">
              <a:latin typeface="Corbel" panose="020B0503020204020204" pitchFamily="34" charset="0"/>
            </a:endParaRPr>
          </a:p>
          <a:p>
            <a:pPr lvl="1"/>
            <a:r>
              <a:rPr lang="en-US" dirty="0">
                <a:latin typeface="Corbel" panose="020B0503020204020204" pitchFamily="34" charset="0"/>
              </a:rPr>
              <a:t>Token pair frequencies: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B2446C0-667A-570C-971C-CAEF71DA2C6D}"/>
              </a:ext>
            </a:extLst>
          </p:cNvPr>
          <p:cNvSpPr txBox="1"/>
          <p:nvPr/>
        </p:nvSpPr>
        <p:spPr>
          <a:xfrm>
            <a:off x="1459523" y="2860675"/>
            <a:ext cx="4572000" cy="1600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C00000"/>
                </a:solidFill>
                <a:latin typeface="Corbel" panose="020B0503020204020204" pitchFamily="34" charset="0"/>
              </a:rPr>
              <a:t>j + h -&gt; 3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C00000"/>
                </a:solidFill>
                <a:latin typeface="Corbel" panose="020B0503020204020204" pitchFamily="34" charset="0"/>
              </a:rPr>
              <a:t>h + u -&gt; 3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C00000"/>
                </a:solidFill>
                <a:latin typeface="Corbel" panose="020B0503020204020204" pitchFamily="34" charset="0"/>
              </a:rPr>
              <a:t>ho + p -&gt; 4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C00000"/>
                </a:solidFill>
                <a:latin typeface="Corbel" panose="020B0503020204020204" pitchFamily="34" charset="0"/>
              </a:rPr>
              <a:t>p + k -&gt; 1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C00000"/>
                </a:solidFill>
                <a:latin typeface="Corbel" panose="020B0503020204020204" pitchFamily="34" charset="0"/>
              </a:rPr>
              <a:t>k + </a:t>
            </a:r>
            <a:r>
              <a:rPr lang="en-US" dirty="0" err="1">
                <a:solidFill>
                  <a:srgbClr val="C00000"/>
                </a:solidFill>
                <a:latin typeface="Corbel" panose="020B0503020204020204" pitchFamily="34" charset="0"/>
              </a:rPr>
              <a:t>i</a:t>
            </a:r>
            <a:r>
              <a:rPr lang="en-US" dirty="0">
                <a:solidFill>
                  <a:srgbClr val="C00000"/>
                </a:solidFill>
                <a:latin typeface="Corbel" panose="020B0503020204020204" pitchFamily="34" charset="0"/>
              </a:rPr>
              <a:t> -&gt; 1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rgbClr val="C00000"/>
                </a:solidFill>
                <a:latin typeface="Corbel" panose="020B0503020204020204" pitchFamily="34" charset="0"/>
              </a:rPr>
              <a:t>i</a:t>
            </a:r>
            <a:r>
              <a:rPr lang="en-US" dirty="0">
                <a:solidFill>
                  <a:srgbClr val="C00000"/>
                </a:solidFill>
                <a:latin typeface="Corbel" panose="020B0503020204020204" pitchFamily="34" charset="0"/>
              </a:rPr>
              <a:t> + n -&gt; 1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C00000"/>
                </a:solidFill>
                <a:latin typeface="Corbel" panose="020B0503020204020204" pitchFamily="34" charset="0"/>
              </a:rPr>
              <a:t>….</a:t>
            </a:r>
          </a:p>
        </p:txBody>
      </p:sp>
      <p:sp>
        <p:nvSpPr>
          <p:cNvPr id="5" name="Right Arrow 4">
            <a:extLst>
              <a:ext uri="{FF2B5EF4-FFF2-40B4-BE49-F238E27FC236}">
                <a16:creationId xmlns:a16="http://schemas.microsoft.com/office/drawing/2014/main" id="{8BB09BED-90B6-DC1C-7755-9F2E15D2A2AD}"/>
              </a:ext>
            </a:extLst>
          </p:cNvPr>
          <p:cNvSpPr/>
          <p:nvPr/>
        </p:nvSpPr>
        <p:spPr>
          <a:xfrm rot="10800000">
            <a:off x="2740212" y="3393140"/>
            <a:ext cx="393068" cy="128264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orbel" panose="020B0503020204020204" pitchFamily="34" charset="0"/>
            </a:endParaRPr>
          </a:p>
        </p:txBody>
      </p:sp>
      <p:sp>
        <p:nvSpPr>
          <p:cNvPr id="8" name="Right Arrow 7">
            <a:extLst>
              <a:ext uri="{FF2B5EF4-FFF2-40B4-BE49-F238E27FC236}">
                <a16:creationId xmlns:a16="http://schemas.microsoft.com/office/drawing/2014/main" id="{37694F98-078D-D08B-3962-0EEF8810F732}"/>
              </a:ext>
            </a:extLst>
          </p:cNvPr>
          <p:cNvSpPr/>
          <p:nvPr/>
        </p:nvSpPr>
        <p:spPr>
          <a:xfrm rot="10800000">
            <a:off x="5834989" y="2282825"/>
            <a:ext cx="393068" cy="128264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orbel" panose="020B0503020204020204" pitchFamily="34" charset="0"/>
            </a:endParaRPr>
          </a:p>
        </p:txBody>
      </p:sp>
      <p:sp>
        <p:nvSpPr>
          <p:cNvPr id="9" name="Right Arrow 8">
            <a:extLst>
              <a:ext uri="{FF2B5EF4-FFF2-40B4-BE49-F238E27FC236}">
                <a16:creationId xmlns:a16="http://schemas.microsoft.com/office/drawing/2014/main" id="{C32E3F67-74CD-8BF4-2FB2-C514B977C410}"/>
              </a:ext>
            </a:extLst>
          </p:cNvPr>
          <p:cNvSpPr/>
          <p:nvPr/>
        </p:nvSpPr>
        <p:spPr>
          <a:xfrm rot="10800000">
            <a:off x="7325650" y="2502855"/>
            <a:ext cx="393068" cy="128264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89831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67A520-CFB2-75E8-3EAD-FDDB99657B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Building First Neural LMs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AE67F7-BFC3-5C68-93F5-C23BA66F363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pPr>
              <a:buFont typeface="+mj-lt"/>
              <a:buAutoNum type="arabicPeriod"/>
            </a:pPr>
            <a:r>
              <a:rPr lang="en-US" dirty="0"/>
              <a:t>Fixed-window neural language models </a:t>
            </a:r>
          </a:p>
          <a:p>
            <a:pPr>
              <a:buFont typeface="+mj-lt"/>
              <a:buAutoNum type="arabicPeriod"/>
            </a:pPr>
            <a:r>
              <a:rPr lang="en-US" dirty="0"/>
              <a:t>Atomic units of language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114300" indent="0">
              <a:buNone/>
            </a:pPr>
            <a:r>
              <a:rPr lang="en-US" b="1" dirty="0"/>
              <a:t>Chapter goal: </a:t>
            </a:r>
            <a:r>
              <a:rPr lang="en-US" dirty="0"/>
              <a:t>Get more comfortable with thinking about the role of neural networks in modeling distribution of language. </a:t>
            </a:r>
          </a:p>
        </p:txBody>
      </p:sp>
    </p:spTree>
    <p:extLst>
      <p:ext uri="{BB962C8B-B14F-4D97-AF65-F5344CB8AC3E}">
        <p14:creationId xmlns:p14="http://schemas.microsoft.com/office/powerpoint/2010/main" val="326030103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ECA07C-42E4-F97B-3D96-799C531C5B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Byte-pair Encoding: Example (8)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0C96518-008D-94C7-9F94-8EA16F90EC6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Count the token pairs and merge the most frequent one</a:t>
            </a:r>
          </a:p>
          <a:p>
            <a:r>
              <a:rPr lang="en-US" i="1" dirty="0"/>
              <a:t>Example: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7670C38-BC7D-E2B3-3070-91B5634D1D4B}"/>
              </a:ext>
            </a:extLst>
          </p:cNvPr>
          <p:cNvSpPr txBox="1"/>
          <p:nvPr/>
        </p:nvSpPr>
        <p:spPr>
          <a:xfrm>
            <a:off x="5370211" y="4901060"/>
            <a:ext cx="309851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latin typeface="Corbel" panose="020B0503020204020204" pitchFamily="34" charset="0"/>
              </a:rPr>
              <a:t>[</a:t>
            </a:r>
            <a:r>
              <a:rPr lang="en-US" sz="1000" dirty="0">
                <a:latin typeface="Corbel" panose="020B0503020204020204" pitchFamily="34" charset="0"/>
                <a:hlinkClick r:id="rId2"/>
              </a:rPr>
              <a:t>A new algorithm for data compression, Gage 1994</a:t>
            </a:r>
            <a:r>
              <a:rPr lang="en-US" sz="1000" dirty="0">
                <a:latin typeface="Corbel" panose="020B0503020204020204" pitchFamily="34" charset="0"/>
              </a:rPr>
              <a:t>]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3A13E40-8B69-9A09-1B9E-83C67970A460}"/>
              </a:ext>
            </a:extLst>
          </p:cNvPr>
          <p:cNvSpPr txBox="1"/>
          <p:nvPr/>
        </p:nvSpPr>
        <p:spPr>
          <a:xfrm>
            <a:off x="59765" y="4901060"/>
            <a:ext cx="536089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latin typeface="Corbel" panose="020B0503020204020204" pitchFamily="34" charset="0"/>
              </a:rPr>
              <a:t>[</a:t>
            </a:r>
            <a:r>
              <a:rPr lang="en-US" sz="1000" dirty="0">
                <a:latin typeface="Corbel" panose="020B0503020204020204" pitchFamily="34" charset="0"/>
                <a:hlinkClick r:id="rId3"/>
              </a:rPr>
              <a:t>Improving Neural Machine Translation Models with Monolingual Data, </a:t>
            </a:r>
            <a:r>
              <a:rPr lang="en-US" sz="1000" dirty="0" err="1">
                <a:latin typeface="Corbel" panose="020B0503020204020204" pitchFamily="34" charset="0"/>
                <a:hlinkClick r:id="rId3"/>
              </a:rPr>
              <a:t>Sennrich</a:t>
            </a:r>
            <a:r>
              <a:rPr lang="en-US" sz="1000" dirty="0">
                <a:latin typeface="Corbel" panose="020B0503020204020204" pitchFamily="34" charset="0"/>
                <a:hlinkClick r:id="rId3"/>
              </a:rPr>
              <a:t> et al. 2016</a:t>
            </a:r>
            <a:r>
              <a:rPr lang="en-US" sz="1000" dirty="0">
                <a:latin typeface="Corbel" panose="020B0503020204020204" pitchFamily="34" charset="0"/>
              </a:rPr>
              <a:t>]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7519237-B1CB-C736-1631-79D5F6272BB5}"/>
              </a:ext>
            </a:extLst>
          </p:cNvPr>
          <p:cNvSpPr txBox="1"/>
          <p:nvPr/>
        </p:nvSpPr>
        <p:spPr>
          <a:xfrm>
            <a:off x="1318846" y="1962807"/>
            <a:ext cx="716831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/>
            <a:r>
              <a:rPr lang="en-US" dirty="0">
                <a:latin typeface="Corbel" panose="020B0503020204020204" pitchFamily="34" charset="0"/>
              </a:rPr>
              <a:t>Our (very fascinating🙄) training data: “</a:t>
            </a:r>
            <a:r>
              <a:rPr lang="en-US" dirty="0" err="1">
                <a:latin typeface="Consolas" panose="020B0609020204030204" pitchFamily="49" charset="0"/>
                <a:cs typeface="Consolas" panose="020B0609020204030204" pitchFamily="49" charset="0"/>
              </a:rPr>
              <a:t>jhu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dirty="0" err="1">
                <a:latin typeface="Consolas" panose="020B0609020204030204" pitchFamily="49" charset="0"/>
                <a:cs typeface="Consolas" panose="020B0609020204030204" pitchFamily="49" charset="0"/>
              </a:rPr>
              <a:t>jhu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dirty="0" err="1">
                <a:latin typeface="Consolas" panose="020B0609020204030204" pitchFamily="49" charset="0"/>
                <a:cs typeface="Consolas" panose="020B0609020204030204" pitchFamily="49" charset="0"/>
              </a:rPr>
              <a:t>jhu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dirty="0" err="1">
                <a:latin typeface="Consolas" panose="020B0609020204030204" pitchFamily="49" charset="0"/>
                <a:cs typeface="Consolas" panose="020B0609020204030204" pitchFamily="49" charset="0"/>
              </a:rPr>
              <a:t>hopkins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 hop hops hops” </a:t>
            </a:r>
          </a:p>
          <a:p>
            <a:pPr lvl="1"/>
            <a:r>
              <a:rPr lang="en-US" dirty="0">
                <a:latin typeface="Corbel" panose="020B0503020204020204" pitchFamily="34" charset="0"/>
              </a:rPr>
              <a:t>Base vocab:  </a:t>
            </a:r>
            <a:r>
              <a:rPr lang="en-US" dirty="0">
                <a:solidFill>
                  <a:srgbClr val="C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h, </a:t>
            </a:r>
            <a:r>
              <a:rPr lang="en-US" dirty="0" err="1">
                <a:solidFill>
                  <a:srgbClr val="C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</a:t>
            </a:r>
            <a:r>
              <a:rPr lang="en-US" dirty="0">
                <a:solidFill>
                  <a:srgbClr val="C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, j, k, n, o, p, s, u, ho, hop</a:t>
            </a:r>
            <a:endParaRPr lang="en-US" dirty="0">
              <a:solidFill>
                <a:srgbClr val="C00000"/>
              </a:solidFill>
              <a:latin typeface="Corbel" panose="020B0503020204020204" pitchFamily="34" charset="0"/>
            </a:endParaRPr>
          </a:p>
          <a:p>
            <a:pPr lvl="1"/>
            <a:r>
              <a:rPr lang="en-US" dirty="0">
                <a:latin typeface="Corbel" panose="020B0503020204020204" pitchFamily="34" charset="0"/>
              </a:rPr>
              <a:t>Tokenized data: 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j h u j h u j h u hop k </a:t>
            </a:r>
            <a:r>
              <a:rPr lang="en-US" dirty="0" err="1">
                <a:latin typeface="Consolas" panose="020B0609020204030204" pitchFamily="49" charset="0"/>
                <a:cs typeface="Consolas" panose="020B0609020204030204" pitchFamily="49" charset="0"/>
              </a:rPr>
              <a:t>i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 n s hop hop s hop s</a:t>
            </a:r>
            <a:endParaRPr lang="en-US" dirty="0">
              <a:latin typeface="Corbel" panose="020B0503020204020204" pitchFamily="34" charset="0"/>
            </a:endParaRPr>
          </a:p>
          <a:p>
            <a:pPr lvl="1"/>
            <a:r>
              <a:rPr lang="en-US" dirty="0">
                <a:latin typeface="Corbel" panose="020B0503020204020204" pitchFamily="34" charset="0"/>
              </a:rPr>
              <a:t>Token pair frequencies: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C9D85E3-DC57-46C2-262E-3E5C6331651B}"/>
              </a:ext>
            </a:extLst>
          </p:cNvPr>
          <p:cNvSpPr txBox="1"/>
          <p:nvPr/>
        </p:nvSpPr>
        <p:spPr>
          <a:xfrm>
            <a:off x="1459523" y="2860675"/>
            <a:ext cx="4572000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C00000"/>
                </a:solidFill>
                <a:latin typeface="Corbel" panose="020B0503020204020204" pitchFamily="34" charset="0"/>
              </a:rPr>
              <a:t>j + h -&gt; 3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C00000"/>
                </a:solidFill>
                <a:latin typeface="Corbel" panose="020B0503020204020204" pitchFamily="34" charset="0"/>
              </a:rPr>
              <a:t>h + u -&gt; 3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C00000"/>
                </a:solidFill>
                <a:latin typeface="Corbel" panose="020B0503020204020204" pitchFamily="34" charset="0"/>
              </a:rPr>
              <a:t>hop + k -&gt; 1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C00000"/>
                </a:solidFill>
                <a:latin typeface="Corbel" panose="020B0503020204020204" pitchFamily="34" charset="0"/>
              </a:rPr>
              <a:t>hop + s -&gt; 2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C00000"/>
                </a:solidFill>
                <a:latin typeface="Corbel" panose="020B0503020204020204" pitchFamily="34" charset="0"/>
              </a:rPr>
              <a:t>k + </a:t>
            </a:r>
            <a:r>
              <a:rPr lang="en-US" dirty="0" err="1">
                <a:solidFill>
                  <a:srgbClr val="C00000"/>
                </a:solidFill>
                <a:latin typeface="Corbel" panose="020B0503020204020204" pitchFamily="34" charset="0"/>
              </a:rPr>
              <a:t>i</a:t>
            </a:r>
            <a:r>
              <a:rPr lang="en-US" dirty="0">
                <a:solidFill>
                  <a:srgbClr val="C00000"/>
                </a:solidFill>
                <a:latin typeface="Corbel" panose="020B0503020204020204" pitchFamily="34" charset="0"/>
              </a:rPr>
              <a:t> -&gt; 1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rgbClr val="C00000"/>
                </a:solidFill>
                <a:latin typeface="Corbel" panose="020B0503020204020204" pitchFamily="34" charset="0"/>
              </a:rPr>
              <a:t>i</a:t>
            </a:r>
            <a:r>
              <a:rPr lang="en-US" dirty="0">
                <a:solidFill>
                  <a:srgbClr val="C00000"/>
                </a:solidFill>
                <a:latin typeface="Corbel" panose="020B0503020204020204" pitchFamily="34" charset="0"/>
              </a:rPr>
              <a:t> + n -&gt; 1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C00000"/>
                </a:solidFill>
                <a:latin typeface="Corbel" panose="020B0503020204020204" pitchFamily="34" charset="0"/>
              </a:rPr>
              <a:t>n + s -&gt; 1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C00000"/>
                </a:solidFill>
                <a:latin typeface="Corbel" panose="020B0503020204020204" pitchFamily="34" charset="0"/>
              </a:rPr>
              <a:t>….</a:t>
            </a:r>
          </a:p>
        </p:txBody>
      </p:sp>
      <p:sp>
        <p:nvSpPr>
          <p:cNvPr id="9" name="Right Arrow 8">
            <a:extLst>
              <a:ext uri="{FF2B5EF4-FFF2-40B4-BE49-F238E27FC236}">
                <a16:creationId xmlns:a16="http://schemas.microsoft.com/office/drawing/2014/main" id="{3539EE90-1153-4205-0599-61113E87AB54}"/>
              </a:ext>
            </a:extLst>
          </p:cNvPr>
          <p:cNvSpPr/>
          <p:nvPr/>
        </p:nvSpPr>
        <p:spPr>
          <a:xfrm rot="10800000">
            <a:off x="2616387" y="2965033"/>
            <a:ext cx="393068" cy="128264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174013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ECA07C-42E4-F97B-3D96-799C531C5B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Byte-pair Encoding: Example (8)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0C96518-008D-94C7-9F94-8EA16F90EC6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Count the token pairs and merge the most frequent one</a:t>
            </a:r>
          </a:p>
          <a:p>
            <a:r>
              <a:rPr lang="en-US" i="1" dirty="0"/>
              <a:t>Example: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7670C38-BC7D-E2B3-3070-91B5634D1D4B}"/>
              </a:ext>
            </a:extLst>
          </p:cNvPr>
          <p:cNvSpPr txBox="1"/>
          <p:nvPr/>
        </p:nvSpPr>
        <p:spPr>
          <a:xfrm>
            <a:off x="5370211" y="4901060"/>
            <a:ext cx="309851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latin typeface="Corbel" panose="020B0503020204020204" pitchFamily="34" charset="0"/>
              </a:rPr>
              <a:t>[</a:t>
            </a:r>
            <a:r>
              <a:rPr lang="en-US" sz="1000" dirty="0">
                <a:latin typeface="Corbel" panose="020B0503020204020204" pitchFamily="34" charset="0"/>
                <a:hlinkClick r:id="rId2"/>
              </a:rPr>
              <a:t>A new algorithm for data compression, Gage 1994</a:t>
            </a:r>
            <a:r>
              <a:rPr lang="en-US" sz="1000" dirty="0">
                <a:latin typeface="Corbel" panose="020B0503020204020204" pitchFamily="34" charset="0"/>
              </a:rPr>
              <a:t>]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3A13E40-8B69-9A09-1B9E-83C67970A460}"/>
              </a:ext>
            </a:extLst>
          </p:cNvPr>
          <p:cNvSpPr txBox="1"/>
          <p:nvPr/>
        </p:nvSpPr>
        <p:spPr>
          <a:xfrm>
            <a:off x="59765" y="4901060"/>
            <a:ext cx="536089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latin typeface="Corbel" panose="020B0503020204020204" pitchFamily="34" charset="0"/>
              </a:rPr>
              <a:t>[</a:t>
            </a:r>
            <a:r>
              <a:rPr lang="en-US" sz="1000" dirty="0">
                <a:latin typeface="Corbel" panose="020B0503020204020204" pitchFamily="34" charset="0"/>
                <a:hlinkClick r:id="rId3"/>
              </a:rPr>
              <a:t>Improving Neural Machine Translation Models with Monolingual Data, </a:t>
            </a:r>
            <a:r>
              <a:rPr lang="en-US" sz="1000" dirty="0" err="1">
                <a:latin typeface="Corbel" panose="020B0503020204020204" pitchFamily="34" charset="0"/>
                <a:hlinkClick r:id="rId3"/>
              </a:rPr>
              <a:t>Sennrich</a:t>
            </a:r>
            <a:r>
              <a:rPr lang="en-US" sz="1000" dirty="0">
                <a:latin typeface="Corbel" panose="020B0503020204020204" pitchFamily="34" charset="0"/>
                <a:hlinkClick r:id="rId3"/>
              </a:rPr>
              <a:t> et al. 2016</a:t>
            </a:r>
            <a:r>
              <a:rPr lang="en-US" sz="1000" dirty="0">
                <a:latin typeface="Corbel" panose="020B0503020204020204" pitchFamily="34" charset="0"/>
              </a:rPr>
              <a:t>]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7519237-B1CB-C736-1631-79D5F6272BB5}"/>
              </a:ext>
            </a:extLst>
          </p:cNvPr>
          <p:cNvSpPr txBox="1"/>
          <p:nvPr/>
        </p:nvSpPr>
        <p:spPr>
          <a:xfrm>
            <a:off x="1318846" y="1962807"/>
            <a:ext cx="716831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/>
            <a:r>
              <a:rPr lang="en-US" dirty="0">
                <a:latin typeface="Corbel" panose="020B0503020204020204" pitchFamily="34" charset="0"/>
              </a:rPr>
              <a:t>Our (very fascinating🙄) training data: “</a:t>
            </a:r>
            <a:r>
              <a:rPr lang="en-US" dirty="0" err="1">
                <a:latin typeface="Consolas" panose="020B0609020204030204" pitchFamily="49" charset="0"/>
                <a:cs typeface="Consolas" panose="020B0609020204030204" pitchFamily="49" charset="0"/>
              </a:rPr>
              <a:t>jhu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dirty="0" err="1">
                <a:latin typeface="Consolas" panose="020B0609020204030204" pitchFamily="49" charset="0"/>
                <a:cs typeface="Consolas" panose="020B0609020204030204" pitchFamily="49" charset="0"/>
              </a:rPr>
              <a:t>jhu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dirty="0" err="1">
                <a:latin typeface="Consolas" panose="020B0609020204030204" pitchFamily="49" charset="0"/>
                <a:cs typeface="Consolas" panose="020B0609020204030204" pitchFamily="49" charset="0"/>
              </a:rPr>
              <a:t>jhu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dirty="0" err="1">
                <a:latin typeface="Consolas" panose="020B0609020204030204" pitchFamily="49" charset="0"/>
                <a:cs typeface="Consolas" panose="020B0609020204030204" pitchFamily="49" charset="0"/>
              </a:rPr>
              <a:t>hopkins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 hop hops hops” </a:t>
            </a:r>
          </a:p>
          <a:p>
            <a:pPr lvl="1"/>
            <a:r>
              <a:rPr lang="en-US" dirty="0">
                <a:latin typeface="Corbel" panose="020B0503020204020204" pitchFamily="34" charset="0"/>
              </a:rPr>
              <a:t>Base vocab:  </a:t>
            </a:r>
            <a:r>
              <a:rPr lang="en-US" dirty="0">
                <a:solidFill>
                  <a:srgbClr val="C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h, </a:t>
            </a:r>
            <a:r>
              <a:rPr lang="en-US" dirty="0" err="1">
                <a:solidFill>
                  <a:srgbClr val="C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</a:t>
            </a:r>
            <a:r>
              <a:rPr lang="en-US" dirty="0">
                <a:solidFill>
                  <a:srgbClr val="C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, j, k, n, o, p, s, u, ho, hop, </a:t>
            </a:r>
            <a:r>
              <a:rPr lang="en-US" dirty="0" err="1">
                <a:solidFill>
                  <a:srgbClr val="C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jh</a:t>
            </a:r>
            <a:endParaRPr lang="en-US" dirty="0">
              <a:solidFill>
                <a:srgbClr val="C00000"/>
              </a:solidFill>
              <a:latin typeface="Corbel" panose="020B0503020204020204" pitchFamily="34" charset="0"/>
            </a:endParaRPr>
          </a:p>
          <a:p>
            <a:pPr lvl="1"/>
            <a:r>
              <a:rPr lang="en-US" dirty="0">
                <a:latin typeface="Corbel" panose="020B0503020204020204" pitchFamily="34" charset="0"/>
              </a:rPr>
              <a:t>Tokenized data: 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j h u j h u j h u hop k </a:t>
            </a:r>
            <a:r>
              <a:rPr lang="en-US" dirty="0" err="1">
                <a:latin typeface="Consolas" panose="020B0609020204030204" pitchFamily="49" charset="0"/>
                <a:cs typeface="Consolas" panose="020B0609020204030204" pitchFamily="49" charset="0"/>
              </a:rPr>
              <a:t>i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 n s hop hop s hop s</a:t>
            </a:r>
            <a:endParaRPr lang="en-US" dirty="0">
              <a:latin typeface="Corbel" panose="020B0503020204020204" pitchFamily="34" charset="0"/>
            </a:endParaRPr>
          </a:p>
          <a:p>
            <a:pPr lvl="1"/>
            <a:r>
              <a:rPr lang="en-US" dirty="0">
                <a:latin typeface="Corbel" panose="020B0503020204020204" pitchFamily="34" charset="0"/>
              </a:rPr>
              <a:t>Token pair frequencies: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C9D85E3-DC57-46C2-262E-3E5C6331651B}"/>
              </a:ext>
            </a:extLst>
          </p:cNvPr>
          <p:cNvSpPr txBox="1"/>
          <p:nvPr/>
        </p:nvSpPr>
        <p:spPr>
          <a:xfrm>
            <a:off x="1459523" y="2860675"/>
            <a:ext cx="4572000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C00000"/>
                </a:solidFill>
                <a:latin typeface="Corbel" panose="020B0503020204020204" pitchFamily="34" charset="0"/>
              </a:rPr>
              <a:t>j + h -&gt; 3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C00000"/>
                </a:solidFill>
                <a:latin typeface="Corbel" panose="020B0503020204020204" pitchFamily="34" charset="0"/>
              </a:rPr>
              <a:t>h + u -&gt; 3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C00000"/>
                </a:solidFill>
                <a:latin typeface="Corbel" panose="020B0503020204020204" pitchFamily="34" charset="0"/>
              </a:rPr>
              <a:t>hop + k -&gt; 1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C00000"/>
                </a:solidFill>
                <a:latin typeface="Corbel" panose="020B0503020204020204" pitchFamily="34" charset="0"/>
              </a:rPr>
              <a:t>hop + s -&gt; 2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C00000"/>
                </a:solidFill>
                <a:latin typeface="Corbel" panose="020B0503020204020204" pitchFamily="34" charset="0"/>
              </a:rPr>
              <a:t>k + </a:t>
            </a:r>
            <a:r>
              <a:rPr lang="en-US" dirty="0" err="1">
                <a:solidFill>
                  <a:srgbClr val="C00000"/>
                </a:solidFill>
                <a:latin typeface="Corbel" panose="020B0503020204020204" pitchFamily="34" charset="0"/>
              </a:rPr>
              <a:t>i</a:t>
            </a:r>
            <a:r>
              <a:rPr lang="en-US" dirty="0">
                <a:solidFill>
                  <a:srgbClr val="C00000"/>
                </a:solidFill>
                <a:latin typeface="Corbel" panose="020B0503020204020204" pitchFamily="34" charset="0"/>
              </a:rPr>
              <a:t> -&gt; 1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rgbClr val="C00000"/>
                </a:solidFill>
                <a:latin typeface="Corbel" panose="020B0503020204020204" pitchFamily="34" charset="0"/>
              </a:rPr>
              <a:t>i</a:t>
            </a:r>
            <a:r>
              <a:rPr lang="en-US" dirty="0">
                <a:solidFill>
                  <a:srgbClr val="C00000"/>
                </a:solidFill>
                <a:latin typeface="Corbel" panose="020B0503020204020204" pitchFamily="34" charset="0"/>
              </a:rPr>
              <a:t> + n -&gt; 1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C00000"/>
                </a:solidFill>
                <a:latin typeface="Corbel" panose="020B0503020204020204" pitchFamily="34" charset="0"/>
              </a:rPr>
              <a:t>n + s -&gt; 1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C00000"/>
                </a:solidFill>
                <a:latin typeface="Corbel" panose="020B0503020204020204" pitchFamily="34" charset="0"/>
              </a:rPr>
              <a:t>….</a:t>
            </a:r>
          </a:p>
        </p:txBody>
      </p:sp>
      <p:sp>
        <p:nvSpPr>
          <p:cNvPr id="9" name="Right Arrow 8">
            <a:extLst>
              <a:ext uri="{FF2B5EF4-FFF2-40B4-BE49-F238E27FC236}">
                <a16:creationId xmlns:a16="http://schemas.microsoft.com/office/drawing/2014/main" id="{3539EE90-1153-4205-0599-61113E87AB54}"/>
              </a:ext>
            </a:extLst>
          </p:cNvPr>
          <p:cNvSpPr/>
          <p:nvPr/>
        </p:nvSpPr>
        <p:spPr>
          <a:xfrm rot="10800000">
            <a:off x="2616387" y="2965033"/>
            <a:ext cx="393068" cy="128264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orbel" panose="020B0503020204020204" pitchFamily="34" charset="0"/>
            </a:endParaRPr>
          </a:p>
        </p:txBody>
      </p:sp>
      <p:sp>
        <p:nvSpPr>
          <p:cNvPr id="3" name="Right Arrow 2">
            <a:extLst>
              <a:ext uri="{FF2B5EF4-FFF2-40B4-BE49-F238E27FC236}">
                <a16:creationId xmlns:a16="http://schemas.microsoft.com/office/drawing/2014/main" id="{B669CA03-968A-F066-A2A9-DE1B89ACC010}"/>
              </a:ext>
            </a:extLst>
          </p:cNvPr>
          <p:cNvSpPr/>
          <p:nvPr/>
        </p:nvSpPr>
        <p:spPr>
          <a:xfrm rot="10800000">
            <a:off x="6288275" y="2274471"/>
            <a:ext cx="393068" cy="128264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602427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ECA07C-42E4-F97B-3D96-799C531C5B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Byte-pair Encoding: Example (8)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0C96518-008D-94C7-9F94-8EA16F90EC6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Count the token pairs and merge the most frequent one</a:t>
            </a:r>
          </a:p>
          <a:p>
            <a:r>
              <a:rPr lang="en-US" i="1" dirty="0"/>
              <a:t>Example: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7670C38-BC7D-E2B3-3070-91B5634D1D4B}"/>
              </a:ext>
            </a:extLst>
          </p:cNvPr>
          <p:cNvSpPr txBox="1"/>
          <p:nvPr/>
        </p:nvSpPr>
        <p:spPr>
          <a:xfrm>
            <a:off x="5370211" y="4901060"/>
            <a:ext cx="309851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latin typeface="Corbel" panose="020B0503020204020204" pitchFamily="34" charset="0"/>
              </a:rPr>
              <a:t>[</a:t>
            </a:r>
            <a:r>
              <a:rPr lang="en-US" sz="1000" dirty="0">
                <a:latin typeface="Corbel" panose="020B0503020204020204" pitchFamily="34" charset="0"/>
                <a:hlinkClick r:id="rId2"/>
              </a:rPr>
              <a:t>A new algorithm for data compression, Gage 1994</a:t>
            </a:r>
            <a:r>
              <a:rPr lang="en-US" sz="1000" dirty="0">
                <a:latin typeface="Corbel" panose="020B0503020204020204" pitchFamily="34" charset="0"/>
              </a:rPr>
              <a:t>]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3A13E40-8B69-9A09-1B9E-83C67970A460}"/>
              </a:ext>
            </a:extLst>
          </p:cNvPr>
          <p:cNvSpPr txBox="1"/>
          <p:nvPr/>
        </p:nvSpPr>
        <p:spPr>
          <a:xfrm>
            <a:off x="59765" y="4901060"/>
            <a:ext cx="536089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latin typeface="Corbel" panose="020B0503020204020204" pitchFamily="34" charset="0"/>
              </a:rPr>
              <a:t>[</a:t>
            </a:r>
            <a:r>
              <a:rPr lang="en-US" sz="1000" dirty="0">
                <a:latin typeface="Corbel" panose="020B0503020204020204" pitchFamily="34" charset="0"/>
                <a:hlinkClick r:id="rId3"/>
              </a:rPr>
              <a:t>Improving Neural Machine Translation Models with Monolingual Data, </a:t>
            </a:r>
            <a:r>
              <a:rPr lang="en-US" sz="1000" dirty="0" err="1">
                <a:latin typeface="Corbel" panose="020B0503020204020204" pitchFamily="34" charset="0"/>
                <a:hlinkClick r:id="rId3"/>
              </a:rPr>
              <a:t>Sennrich</a:t>
            </a:r>
            <a:r>
              <a:rPr lang="en-US" sz="1000" dirty="0">
                <a:latin typeface="Corbel" panose="020B0503020204020204" pitchFamily="34" charset="0"/>
                <a:hlinkClick r:id="rId3"/>
              </a:rPr>
              <a:t> et al. 2016</a:t>
            </a:r>
            <a:r>
              <a:rPr lang="en-US" sz="1000" dirty="0">
                <a:latin typeface="Corbel" panose="020B0503020204020204" pitchFamily="34" charset="0"/>
              </a:rPr>
              <a:t>]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7519237-B1CB-C736-1631-79D5F6272BB5}"/>
              </a:ext>
            </a:extLst>
          </p:cNvPr>
          <p:cNvSpPr txBox="1"/>
          <p:nvPr/>
        </p:nvSpPr>
        <p:spPr>
          <a:xfrm>
            <a:off x="1318846" y="1962807"/>
            <a:ext cx="716831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/>
            <a:r>
              <a:rPr lang="en-US" dirty="0">
                <a:latin typeface="Corbel" panose="020B0503020204020204" pitchFamily="34" charset="0"/>
              </a:rPr>
              <a:t>Our (very fascinating🙄) training data: “</a:t>
            </a:r>
            <a:r>
              <a:rPr lang="en-US" dirty="0" err="1">
                <a:latin typeface="Consolas" panose="020B0609020204030204" pitchFamily="49" charset="0"/>
                <a:cs typeface="Consolas" panose="020B0609020204030204" pitchFamily="49" charset="0"/>
              </a:rPr>
              <a:t>jhu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dirty="0" err="1">
                <a:latin typeface="Consolas" panose="020B0609020204030204" pitchFamily="49" charset="0"/>
                <a:cs typeface="Consolas" panose="020B0609020204030204" pitchFamily="49" charset="0"/>
              </a:rPr>
              <a:t>jhu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dirty="0" err="1">
                <a:latin typeface="Consolas" panose="020B0609020204030204" pitchFamily="49" charset="0"/>
                <a:cs typeface="Consolas" panose="020B0609020204030204" pitchFamily="49" charset="0"/>
              </a:rPr>
              <a:t>jhu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dirty="0" err="1">
                <a:latin typeface="Consolas" panose="020B0609020204030204" pitchFamily="49" charset="0"/>
                <a:cs typeface="Consolas" panose="020B0609020204030204" pitchFamily="49" charset="0"/>
              </a:rPr>
              <a:t>hopkins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 hop hops hops” </a:t>
            </a:r>
          </a:p>
          <a:p>
            <a:pPr lvl="1"/>
            <a:r>
              <a:rPr lang="en-US" dirty="0">
                <a:latin typeface="Corbel" panose="020B0503020204020204" pitchFamily="34" charset="0"/>
              </a:rPr>
              <a:t>Base vocab:  </a:t>
            </a:r>
            <a:r>
              <a:rPr lang="en-US" dirty="0">
                <a:solidFill>
                  <a:srgbClr val="C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h, </a:t>
            </a:r>
            <a:r>
              <a:rPr lang="en-US" dirty="0" err="1">
                <a:solidFill>
                  <a:srgbClr val="C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</a:t>
            </a:r>
            <a:r>
              <a:rPr lang="en-US" dirty="0">
                <a:solidFill>
                  <a:srgbClr val="C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, j, k, n, o, p, s, u, ho, hop, </a:t>
            </a:r>
            <a:r>
              <a:rPr lang="en-US" dirty="0" err="1">
                <a:solidFill>
                  <a:srgbClr val="C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jh</a:t>
            </a:r>
            <a:endParaRPr lang="en-US" dirty="0">
              <a:solidFill>
                <a:srgbClr val="C00000"/>
              </a:solidFill>
              <a:latin typeface="Corbel" panose="020B0503020204020204" pitchFamily="34" charset="0"/>
            </a:endParaRPr>
          </a:p>
          <a:p>
            <a:pPr lvl="1"/>
            <a:r>
              <a:rPr lang="en-US" dirty="0">
                <a:latin typeface="Corbel" panose="020B0503020204020204" pitchFamily="34" charset="0"/>
              </a:rPr>
              <a:t>Tokenized data: </a:t>
            </a:r>
            <a:r>
              <a:rPr lang="en-US" dirty="0" err="1">
                <a:latin typeface="Consolas" panose="020B0609020204030204" pitchFamily="49" charset="0"/>
                <a:cs typeface="Consolas" panose="020B0609020204030204" pitchFamily="49" charset="0"/>
              </a:rPr>
              <a:t>jh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 u </a:t>
            </a:r>
            <a:r>
              <a:rPr lang="en-US" dirty="0" err="1">
                <a:latin typeface="Consolas" panose="020B0609020204030204" pitchFamily="49" charset="0"/>
                <a:cs typeface="Consolas" panose="020B0609020204030204" pitchFamily="49" charset="0"/>
              </a:rPr>
              <a:t>jh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 u </a:t>
            </a:r>
            <a:r>
              <a:rPr lang="en-US" dirty="0" err="1">
                <a:latin typeface="Consolas" panose="020B0609020204030204" pitchFamily="49" charset="0"/>
                <a:cs typeface="Consolas" panose="020B0609020204030204" pitchFamily="49" charset="0"/>
              </a:rPr>
              <a:t>jh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 u hop k </a:t>
            </a:r>
            <a:r>
              <a:rPr lang="en-US" dirty="0" err="1">
                <a:latin typeface="Consolas" panose="020B0609020204030204" pitchFamily="49" charset="0"/>
                <a:cs typeface="Consolas" panose="020B0609020204030204" pitchFamily="49" charset="0"/>
              </a:rPr>
              <a:t>i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 n s hop hop s hop s</a:t>
            </a:r>
            <a:endParaRPr lang="en-US" dirty="0">
              <a:latin typeface="Corbel" panose="020B0503020204020204" pitchFamily="34" charset="0"/>
            </a:endParaRPr>
          </a:p>
          <a:p>
            <a:pPr lvl="1"/>
            <a:r>
              <a:rPr lang="en-US" dirty="0">
                <a:latin typeface="Corbel" panose="020B0503020204020204" pitchFamily="34" charset="0"/>
              </a:rPr>
              <a:t>Token pair frequencies: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C9D85E3-DC57-46C2-262E-3E5C6331651B}"/>
              </a:ext>
            </a:extLst>
          </p:cNvPr>
          <p:cNvSpPr txBox="1"/>
          <p:nvPr/>
        </p:nvSpPr>
        <p:spPr>
          <a:xfrm>
            <a:off x="1459523" y="2860675"/>
            <a:ext cx="4572000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C00000"/>
                </a:solidFill>
                <a:latin typeface="Corbel" panose="020B0503020204020204" pitchFamily="34" charset="0"/>
              </a:rPr>
              <a:t>j + h -&gt; 3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C00000"/>
                </a:solidFill>
                <a:latin typeface="Corbel" panose="020B0503020204020204" pitchFamily="34" charset="0"/>
              </a:rPr>
              <a:t>h + u -&gt; 3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C00000"/>
                </a:solidFill>
                <a:latin typeface="Corbel" panose="020B0503020204020204" pitchFamily="34" charset="0"/>
              </a:rPr>
              <a:t>hop + k -&gt; 1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C00000"/>
                </a:solidFill>
                <a:latin typeface="Corbel" panose="020B0503020204020204" pitchFamily="34" charset="0"/>
              </a:rPr>
              <a:t>hop + s -&gt; 2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C00000"/>
                </a:solidFill>
                <a:latin typeface="Corbel" panose="020B0503020204020204" pitchFamily="34" charset="0"/>
              </a:rPr>
              <a:t>k + </a:t>
            </a:r>
            <a:r>
              <a:rPr lang="en-US" dirty="0" err="1">
                <a:solidFill>
                  <a:srgbClr val="C00000"/>
                </a:solidFill>
                <a:latin typeface="Corbel" panose="020B0503020204020204" pitchFamily="34" charset="0"/>
              </a:rPr>
              <a:t>i</a:t>
            </a:r>
            <a:r>
              <a:rPr lang="en-US" dirty="0">
                <a:solidFill>
                  <a:srgbClr val="C00000"/>
                </a:solidFill>
                <a:latin typeface="Corbel" panose="020B0503020204020204" pitchFamily="34" charset="0"/>
              </a:rPr>
              <a:t> -&gt; 1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rgbClr val="C00000"/>
                </a:solidFill>
                <a:latin typeface="Corbel" panose="020B0503020204020204" pitchFamily="34" charset="0"/>
              </a:rPr>
              <a:t>i</a:t>
            </a:r>
            <a:r>
              <a:rPr lang="en-US" dirty="0">
                <a:solidFill>
                  <a:srgbClr val="C00000"/>
                </a:solidFill>
                <a:latin typeface="Corbel" panose="020B0503020204020204" pitchFamily="34" charset="0"/>
              </a:rPr>
              <a:t> + n -&gt; 1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C00000"/>
                </a:solidFill>
                <a:latin typeface="Corbel" panose="020B0503020204020204" pitchFamily="34" charset="0"/>
              </a:rPr>
              <a:t>n + s -&gt; 1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C00000"/>
                </a:solidFill>
                <a:latin typeface="Corbel" panose="020B0503020204020204" pitchFamily="34" charset="0"/>
              </a:rPr>
              <a:t>….</a:t>
            </a:r>
          </a:p>
        </p:txBody>
      </p:sp>
      <p:sp>
        <p:nvSpPr>
          <p:cNvPr id="9" name="Right Arrow 8">
            <a:extLst>
              <a:ext uri="{FF2B5EF4-FFF2-40B4-BE49-F238E27FC236}">
                <a16:creationId xmlns:a16="http://schemas.microsoft.com/office/drawing/2014/main" id="{3539EE90-1153-4205-0599-61113E87AB54}"/>
              </a:ext>
            </a:extLst>
          </p:cNvPr>
          <p:cNvSpPr/>
          <p:nvPr/>
        </p:nvSpPr>
        <p:spPr>
          <a:xfrm rot="10800000">
            <a:off x="2616387" y="2965033"/>
            <a:ext cx="393068" cy="128264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orbel" panose="020B0503020204020204" pitchFamily="34" charset="0"/>
            </a:endParaRPr>
          </a:p>
        </p:txBody>
      </p:sp>
      <p:sp>
        <p:nvSpPr>
          <p:cNvPr id="11" name="Right Arrow 10">
            <a:extLst>
              <a:ext uri="{FF2B5EF4-FFF2-40B4-BE49-F238E27FC236}">
                <a16:creationId xmlns:a16="http://schemas.microsoft.com/office/drawing/2014/main" id="{CC4B7B88-6928-3B78-D289-558D52B6B66F}"/>
              </a:ext>
            </a:extLst>
          </p:cNvPr>
          <p:cNvSpPr/>
          <p:nvPr/>
        </p:nvSpPr>
        <p:spPr>
          <a:xfrm rot="10800000">
            <a:off x="7039892" y="2488567"/>
            <a:ext cx="393068" cy="128264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orbel" panose="020B0503020204020204" pitchFamily="34" charset="0"/>
            </a:endParaRPr>
          </a:p>
        </p:txBody>
      </p:sp>
      <p:sp>
        <p:nvSpPr>
          <p:cNvPr id="5" name="Right Arrow 4">
            <a:extLst>
              <a:ext uri="{FF2B5EF4-FFF2-40B4-BE49-F238E27FC236}">
                <a16:creationId xmlns:a16="http://schemas.microsoft.com/office/drawing/2014/main" id="{4EB4E595-7A05-6D9E-CA21-E3E18646D0F5}"/>
              </a:ext>
            </a:extLst>
          </p:cNvPr>
          <p:cNvSpPr/>
          <p:nvPr/>
        </p:nvSpPr>
        <p:spPr>
          <a:xfrm rot="10800000">
            <a:off x="6288275" y="2274471"/>
            <a:ext cx="393068" cy="128264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296298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ECA07C-42E4-F97B-3D96-799C531C5B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Byte-pair Encoding: Example (8)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0C96518-008D-94C7-9F94-8EA16F90EC6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Count the token pairs and merge the most frequent one</a:t>
            </a:r>
          </a:p>
          <a:p>
            <a:r>
              <a:rPr lang="en-US" i="1" dirty="0"/>
              <a:t>Example: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7670C38-BC7D-E2B3-3070-91B5634D1D4B}"/>
              </a:ext>
            </a:extLst>
          </p:cNvPr>
          <p:cNvSpPr txBox="1"/>
          <p:nvPr/>
        </p:nvSpPr>
        <p:spPr>
          <a:xfrm>
            <a:off x="5370211" y="4901060"/>
            <a:ext cx="309851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latin typeface="Corbel" panose="020B0503020204020204" pitchFamily="34" charset="0"/>
              </a:rPr>
              <a:t>[</a:t>
            </a:r>
            <a:r>
              <a:rPr lang="en-US" sz="1000" dirty="0">
                <a:latin typeface="Corbel" panose="020B0503020204020204" pitchFamily="34" charset="0"/>
                <a:hlinkClick r:id="rId2"/>
              </a:rPr>
              <a:t>A new algorithm for data compression, Gage 1994</a:t>
            </a:r>
            <a:r>
              <a:rPr lang="en-US" sz="1000" dirty="0">
                <a:latin typeface="Corbel" panose="020B0503020204020204" pitchFamily="34" charset="0"/>
              </a:rPr>
              <a:t>]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3A13E40-8B69-9A09-1B9E-83C67970A460}"/>
              </a:ext>
            </a:extLst>
          </p:cNvPr>
          <p:cNvSpPr txBox="1"/>
          <p:nvPr/>
        </p:nvSpPr>
        <p:spPr>
          <a:xfrm>
            <a:off x="59765" y="4901060"/>
            <a:ext cx="536089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latin typeface="Corbel" panose="020B0503020204020204" pitchFamily="34" charset="0"/>
              </a:rPr>
              <a:t>[</a:t>
            </a:r>
            <a:r>
              <a:rPr lang="en-US" sz="1000" dirty="0">
                <a:latin typeface="Corbel" panose="020B0503020204020204" pitchFamily="34" charset="0"/>
                <a:hlinkClick r:id="rId3"/>
              </a:rPr>
              <a:t>Improving Neural Machine Translation Models with Monolingual Data, </a:t>
            </a:r>
            <a:r>
              <a:rPr lang="en-US" sz="1000" dirty="0" err="1">
                <a:latin typeface="Corbel" panose="020B0503020204020204" pitchFamily="34" charset="0"/>
                <a:hlinkClick r:id="rId3"/>
              </a:rPr>
              <a:t>Sennrich</a:t>
            </a:r>
            <a:r>
              <a:rPr lang="en-US" sz="1000" dirty="0">
                <a:latin typeface="Corbel" panose="020B0503020204020204" pitchFamily="34" charset="0"/>
                <a:hlinkClick r:id="rId3"/>
              </a:rPr>
              <a:t> et al. 2016</a:t>
            </a:r>
            <a:r>
              <a:rPr lang="en-US" sz="1000" dirty="0">
                <a:latin typeface="Corbel" panose="020B0503020204020204" pitchFamily="34" charset="0"/>
              </a:rPr>
              <a:t>]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7519237-B1CB-C736-1631-79D5F6272BB5}"/>
              </a:ext>
            </a:extLst>
          </p:cNvPr>
          <p:cNvSpPr txBox="1"/>
          <p:nvPr/>
        </p:nvSpPr>
        <p:spPr>
          <a:xfrm>
            <a:off x="1318846" y="1962807"/>
            <a:ext cx="716831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/>
            <a:r>
              <a:rPr lang="en-US" dirty="0">
                <a:latin typeface="Corbel" panose="020B0503020204020204" pitchFamily="34" charset="0"/>
              </a:rPr>
              <a:t>Our (very fascinating🙄) training data: “</a:t>
            </a:r>
            <a:r>
              <a:rPr lang="en-US" dirty="0" err="1">
                <a:latin typeface="Consolas" panose="020B0609020204030204" pitchFamily="49" charset="0"/>
                <a:cs typeface="Consolas" panose="020B0609020204030204" pitchFamily="49" charset="0"/>
              </a:rPr>
              <a:t>jhu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dirty="0" err="1">
                <a:latin typeface="Consolas" panose="020B0609020204030204" pitchFamily="49" charset="0"/>
                <a:cs typeface="Consolas" panose="020B0609020204030204" pitchFamily="49" charset="0"/>
              </a:rPr>
              <a:t>jhu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dirty="0" err="1">
                <a:latin typeface="Consolas" panose="020B0609020204030204" pitchFamily="49" charset="0"/>
                <a:cs typeface="Consolas" panose="020B0609020204030204" pitchFamily="49" charset="0"/>
              </a:rPr>
              <a:t>jhu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dirty="0" err="1">
                <a:latin typeface="Consolas" panose="020B0609020204030204" pitchFamily="49" charset="0"/>
                <a:cs typeface="Consolas" panose="020B0609020204030204" pitchFamily="49" charset="0"/>
              </a:rPr>
              <a:t>hopkins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 hop hops hops” </a:t>
            </a:r>
          </a:p>
          <a:p>
            <a:pPr lvl="1"/>
            <a:r>
              <a:rPr lang="en-US" dirty="0">
                <a:latin typeface="Corbel" panose="020B0503020204020204" pitchFamily="34" charset="0"/>
              </a:rPr>
              <a:t>Base vocab:  </a:t>
            </a:r>
            <a:r>
              <a:rPr lang="en-US" dirty="0">
                <a:solidFill>
                  <a:srgbClr val="C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h, </a:t>
            </a:r>
            <a:r>
              <a:rPr lang="en-US" dirty="0" err="1">
                <a:solidFill>
                  <a:srgbClr val="C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</a:t>
            </a:r>
            <a:r>
              <a:rPr lang="en-US" dirty="0">
                <a:solidFill>
                  <a:srgbClr val="C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, j, k, n, o, p, s, u, ho, hop, </a:t>
            </a:r>
            <a:r>
              <a:rPr lang="en-US" dirty="0" err="1">
                <a:solidFill>
                  <a:srgbClr val="C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jh</a:t>
            </a:r>
            <a:endParaRPr lang="en-US" dirty="0">
              <a:solidFill>
                <a:srgbClr val="C00000"/>
              </a:solidFill>
              <a:latin typeface="Corbel" panose="020B0503020204020204" pitchFamily="34" charset="0"/>
            </a:endParaRPr>
          </a:p>
          <a:p>
            <a:pPr lvl="1"/>
            <a:r>
              <a:rPr lang="en-US" dirty="0">
                <a:latin typeface="Corbel" panose="020B0503020204020204" pitchFamily="34" charset="0"/>
              </a:rPr>
              <a:t>Tokenized data: </a:t>
            </a:r>
            <a:r>
              <a:rPr lang="en-US" dirty="0" err="1">
                <a:latin typeface="Consolas" panose="020B0609020204030204" pitchFamily="49" charset="0"/>
                <a:cs typeface="Consolas" panose="020B0609020204030204" pitchFamily="49" charset="0"/>
              </a:rPr>
              <a:t>jh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 u </a:t>
            </a:r>
            <a:r>
              <a:rPr lang="en-US" dirty="0" err="1">
                <a:latin typeface="Consolas" panose="020B0609020204030204" pitchFamily="49" charset="0"/>
                <a:cs typeface="Consolas" panose="020B0609020204030204" pitchFamily="49" charset="0"/>
              </a:rPr>
              <a:t>jh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 u </a:t>
            </a:r>
            <a:r>
              <a:rPr lang="en-US" dirty="0" err="1">
                <a:latin typeface="Consolas" panose="020B0609020204030204" pitchFamily="49" charset="0"/>
                <a:cs typeface="Consolas" panose="020B0609020204030204" pitchFamily="49" charset="0"/>
              </a:rPr>
              <a:t>jh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 u hop k </a:t>
            </a:r>
            <a:r>
              <a:rPr lang="en-US" dirty="0" err="1">
                <a:latin typeface="Consolas" panose="020B0609020204030204" pitchFamily="49" charset="0"/>
                <a:cs typeface="Consolas" panose="020B0609020204030204" pitchFamily="49" charset="0"/>
              </a:rPr>
              <a:t>i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 n s hop hop s hop s</a:t>
            </a:r>
            <a:endParaRPr lang="en-US" dirty="0">
              <a:latin typeface="Corbel" panose="020B0503020204020204" pitchFamily="34" charset="0"/>
            </a:endParaRPr>
          </a:p>
          <a:p>
            <a:pPr lvl="1"/>
            <a:r>
              <a:rPr lang="en-US" dirty="0">
                <a:latin typeface="Corbel" panose="020B0503020204020204" pitchFamily="34" charset="0"/>
              </a:rPr>
              <a:t>Token pair frequencies: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C9D85E3-DC57-46C2-262E-3E5C6331651B}"/>
              </a:ext>
            </a:extLst>
          </p:cNvPr>
          <p:cNvSpPr txBox="1"/>
          <p:nvPr/>
        </p:nvSpPr>
        <p:spPr>
          <a:xfrm>
            <a:off x="1459523" y="2860675"/>
            <a:ext cx="4572000" cy="1600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C00000"/>
                </a:solidFill>
                <a:latin typeface="Corbel" panose="020B0503020204020204" pitchFamily="34" charset="0"/>
              </a:rPr>
              <a:t>j </a:t>
            </a:r>
            <a:r>
              <a:rPr lang="en-US" dirty="0" err="1">
                <a:solidFill>
                  <a:srgbClr val="C00000"/>
                </a:solidFill>
                <a:latin typeface="Corbel" panose="020B0503020204020204" pitchFamily="34" charset="0"/>
              </a:rPr>
              <a:t>h+u</a:t>
            </a:r>
            <a:r>
              <a:rPr lang="en-US" dirty="0">
                <a:solidFill>
                  <a:srgbClr val="C00000"/>
                </a:solidFill>
                <a:latin typeface="Corbel" panose="020B0503020204020204" pitchFamily="34" charset="0"/>
              </a:rPr>
              <a:t> -&gt; 3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C00000"/>
                </a:solidFill>
                <a:latin typeface="Corbel" panose="020B0503020204020204" pitchFamily="34" charset="0"/>
              </a:rPr>
              <a:t>hop + k -&gt; 1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C00000"/>
                </a:solidFill>
                <a:latin typeface="Corbel" panose="020B0503020204020204" pitchFamily="34" charset="0"/>
              </a:rPr>
              <a:t>hop + s -&gt; 2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C00000"/>
                </a:solidFill>
                <a:latin typeface="Corbel" panose="020B0503020204020204" pitchFamily="34" charset="0"/>
              </a:rPr>
              <a:t>k + </a:t>
            </a:r>
            <a:r>
              <a:rPr lang="en-US" dirty="0" err="1">
                <a:solidFill>
                  <a:srgbClr val="C00000"/>
                </a:solidFill>
                <a:latin typeface="Corbel" panose="020B0503020204020204" pitchFamily="34" charset="0"/>
              </a:rPr>
              <a:t>i</a:t>
            </a:r>
            <a:r>
              <a:rPr lang="en-US" dirty="0">
                <a:solidFill>
                  <a:srgbClr val="C00000"/>
                </a:solidFill>
                <a:latin typeface="Corbel" panose="020B0503020204020204" pitchFamily="34" charset="0"/>
              </a:rPr>
              <a:t> -&gt; 1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rgbClr val="C00000"/>
                </a:solidFill>
                <a:latin typeface="Corbel" panose="020B0503020204020204" pitchFamily="34" charset="0"/>
              </a:rPr>
              <a:t>i</a:t>
            </a:r>
            <a:r>
              <a:rPr lang="en-US" dirty="0">
                <a:solidFill>
                  <a:srgbClr val="C00000"/>
                </a:solidFill>
                <a:latin typeface="Corbel" panose="020B0503020204020204" pitchFamily="34" charset="0"/>
              </a:rPr>
              <a:t> + n -&gt; 1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C00000"/>
                </a:solidFill>
                <a:latin typeface="Corbel" panose="020B0503020204020204" pitchFamily="34" charset="0"/>
              </a:rPr>
              <a:t>n + s -&gt; 1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C00000"/>
                </a:solidFill>
                <a:latin typeface="Corbel" panose="020B0503020204020204" pitchFamily="34" charset="0"/>
              </a:rPr>
              <a:t>….</a:t>
            </a:r>
          </a:p>
        </p:txBody>
      </p:sp>
      <p:sp>
        <p:nvSpPr>
          <p:cNvPr id="9" name="Right Arrow 8">
            <a:extLst>
              <a:ext uri="{FF2B5EF4-FFF2-40B4-BE49-F238E27FC236}">
                <a16:creationId xmlns:a16="http://schemas.microsoft.com/office/drawing/2014/main" id="{3539EE90-1153-4205-0599-61113E87AB54}"/>
              </a:ext>
            </a:extLst>
          </p:cNvPr>
          <p:cNvSpPr/>
          <p:nvPr/>
        </p:nvSpPr>
        <p:spPr>
          <a:xfrm rot="10800000">
            <a:off x="2616387" y="2965033"/>
            <a:ext cx="393068" cy="128264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430759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ECA07C-42E4-F97B-3D96-799C531C5B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Byte-pair Encoding: Example (8)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0C96518-008D-94C7-9F94-8EA16F90EC6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Count the token pairs and merge the most frequent one</a:t>
            </a:r>
          </a:p>
          <a:p>
            <a:r>
              <a:rPr lang="en-US" i="1" dirty="0"/>
              <a:t>Example: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7670C38-BC7D-E2B3-3070-91B5634D1D4B}"/>
              </a:ext>
            </a:extLst>
          </p:cNvPr>
          <p:cNvSpPr txBox="1"/>
          <p:nvPr/>
        </p:nvSpPr>
        <p:spPr>
          <a:xfrm>
            <a:off x="5370211" y="4901060"/>
            <a:ext cx="309851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latin typeface="Corbel" panose="020B0503020204020204" pitchFamily="34" charset="0"/>
              </a:rPr>
              <a:t>[</a:t>
            </a:r>
            <a:r>
              <a:rPr lang="en-US" sz="1000" dirty="0">
                <a:latin typeface="Corbel" panose="020B0503020204020204" pitchFamily="34" charset="0"/>
                <a:hlinkClick r:id="rId2"/>
              </a:rPr>
              <a:t>A new algorithm for data compression, Gage 1994</a:t>
            </a:r>
            <a:r>
              <a:rPr lang="en-US" sz="1000" dirty="0">
                <a:latin typeface="Corbel" panose="020B0503020204020204" pitchFamily="34" charset="0"/>
              </a:rPr>
              <a:t>]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3A13E40-8B69-9A09-1B9E-83C67970A460}"/>
              </a:ext>
            </a:extLst>
          </p:cNvPr>
          <p:cNvSpPr txBox="1"/>
          <p:nvPr/>
        </p:nvSpPr>
        <p:spPr>
          <a:xfrm>
            <a:off x="59765" y="4901060"/>
            <a:ext cx="536089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latin typeface="Corbel" panose="020B0503020204020204" pitchFamily="34" charset="0"/>
              </a:rPr>
              <a:t>[</a:t>
            </a:r>
            <a:r>
              <a:rPr lang="en-US" sz="1000" dirty="0">
                <a:latin typeface="Corbel" panose="020B0503020204020204" pitchFamily="34" charset="0"/>
                <a:hlinkClick r:id="rId3"/>
              </a:rPr>
              <a:t>Improving Neural Machine Translation Models with Monolingual Data, </a:t>
            </a:r>
            <a:r>
              <a:rPr lang="en-US" sz="1000" dirty="0" err="1">
                <a:latin typeface="Corbel" panose="020B0503020204020204" pitchFamily="34" charset="0"/>
                <a:hlinkClick r:id="rId3"/>
              </a:rPr>
              <a:t>Sennrich</a:t>
            </a:r>
            <a:r>
              <a:rPr lang="en-US" sz="1000" dirty="0">
                <a:latin typeface="Corbel" panose="020B0503020204020204" pitchFamily="34" charset="0"/>
                <a:hlinkClick r:id="rId3"/>
              </a:rPr>
              <a:t> et al. 2016</a:t>
            </a:r>
            <a:r>
              <a:rPr lang="en-US" sz="1000" dirty="0">
                <a:latin typeface="Corbel" panose="020B0503020204020204" pitchFamily="34" charset="0"/>
              </a:rPr>
              <a:t>]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7519237-B1CB-C736-1631-79D5F6272BB5}"/>
              </a:ext>
            </a:extLst>
          </p:cNvPr>
          <p:cNvSpPr txBox="1"/>
          <p:nvPr/>
        </p:nvSpPr>
        <p:spPr>
          <a:xfrm>
            <a:off x="1318846" y="1962807"/>
            <a:ext cx="716831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/>
            <a:r>
              <a:rPr lang="en-US" dirty="0">
                <a:latin typeface="Corbel" panose="020B0503020204020204" pitchFamily="34" charset="0"/>
              </a:rPr>
              <a:t>Our (very fascinating🙄) training data: “</a:t>
            </a:r>
            <a:r>
              <a:rPr lang="en-US" dirty="0" err="1">
                <a:latin typeface="Consolas" panose="020B0609020204030204" pitchFamily="49" charset="0"/>
                <a:cs typeface="Consolas" panose="020B0609020204030204" pitchFamily="49" charset="0"/>
              </a:rPr>
              <a:t>jhu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dirty="0" err="1">
                <a:latin typeface="Consolas" panose="020B0609020204030204" pitchFamily="49" charset="0"/>
                <a:cs typeface="Consolas" panose="020B0609020204030204" pitchFamily="49" charset="0"/>
              </a:rPr>
              <a:t>jhu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dirty="0" err="1">
                <a:latin typeface="Consolas" panose="020B0609020204030204" pitchFamily="49" charset="0"/>
                <a:cs typeface="Consolas" panose="020B0609020204030204" pitchFamily="49" charset="0"/>
              </a:rPr>
              <a:t>jhu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dirty="0" err="1">
                <a:latin typeface="Consolas" panose="020B0609020204030204" pitchFamily="49" charset="0"/>
                <a:cs typeface="Consolas" panose="020B0609020204030204" pitchFamily="49" charset="0"/>
              </a:rPr>
              <a:t>hopkins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 hop hops hops” </a:t>
            </a:r>
          </a:p>
          <a:p>
            <a:pPr lvl="1"/>
            <a:r>
              <a:rPr lang="en-US" dirty="0">
                <a:latin typeface="Corbel" panose="020B0503020204020204" pitchFamily="34" charset="0"/>
              </a:rPr>
              <a:t>Base vocab:  </a:t>
            </a:r>
            <a:r>
              <a:rPr lang="en-US" dirty="0">
                <a:solidFill>
                  <a:srgbClr val="C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h, </a:t>
            </a:r>
            <a:r>
              <a:rPr lang="en-US" dirty="0" err="1">
                <a:solidFill>
                  <a:srgbClr val="C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</a:t>
            </a:r>
            <a:r>
              <a:rPr lang="en-US" dirty="0">
                <a:solidFill>
                  <a:srgbClr val="C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, j, k, n, o, p, s, u, ho, hop, </a:t>
            </a:r>
            <a:r>
              <a:rPr lang="en-US" dirty="0" err="1">
                <a:solidFill>
                  <a:srgbClr val="C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jh</a:t>
            </a:r>
            <a:r>
              <a:rPr lang="en-US" dirty="0">
                <a:solidFill>
                  <a:srgbClr val="C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, </a:t>
            </a:r>
            <a:r>
              <a:rPr lang="en-US" dirty="0" err="1">
                <a:solidFill>
                  <a:srgbClr val="C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jhu</a:t>
            </a:r>
            <a:endParaRPr lang="en-US" dirty="0">
              <a:solidFill>
                <a:srgbClr val="C00000"/>
              </a:solidFill>
              <a:latin typeface="Corbel" panose="020B0503020204020204" pitchFamily="34" charset="0"/>
            </a:endParaRPr>
          </a:p>
          <a:p>
            <a:pPr lvl="1"/>
            <a:r>
              <a:rPr lang="en-US" dirty="0">
                <a:latin typeface="Corbel" panose="020B0503020204020204" pitchFamily="34" charset="0"/>
              </a:rPr>
              <a:t>Tokenized data: </a:t>
            </a:r>
            <a:r>
              <a:rPr lang="en-US" dirty="0" err="1">
                <a:latin typeface="Consolas" panose="020B0609020204030204" pitchFamily="49" charset="0"/>
                <a:cs typeface="Consolas" panose="020B0609020204030204" pitchFamily="49" charset="0"/>
              </a:rPr>
              <a:t>jh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 u </a:t>
            </a:r>
            <a:r>
              <a:rPr lang="en-US" dirty="0" err="1">
                <a:latin typeface="Consolas" panose="020B0609020204030204" pitchFamily="49" charset="0"/>
                <a:cs typeface="Consolas" panose="020B0609020204030204" pitchFamily="49" charset="0"/>
              </a:rPr>
              <a:t>jh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 u </a:t>
            </a:r>
            <a:r>
              <a:rPr lang="en-US" dirty="0" err="1">
                <a:latin typeface="Consolas" panose="020B0609020204030204" pitchFamily="49" charset="0"/>
                <a:cs typeface="Consolas" panose="020B0609020204030204" pitchFamily="49" charset="0"/>
              </a:rPr>
              <a:t>jh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 u hop k </a:t>
            </a:r>
            <a:r>
              <a:rPr lang="en-US" dirty="0" err="1">
                <a:latin typeface="Consolas" panose="020B0609020204030204" pitchFamily="49" charset="0"/>
                <a:cs typeface="Consolas" panose="020B0609020204030204" pitchFamily="49" charset="0"/>
              </a:rPr>
              <a:t>i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 n s hop hop s hop s</a:t>
            </a:r>
            <a:endParaRPr lang="en-US" dirty="0">
              <a:latin typeface="Corbel" panose="020B0503020204020204" pitchFamily="34" charset="0"/>
            </a:endParaRPr>
          </a:p>
          <a:p>
            <a:pPr lvl="1"/>
            <a:r>
              <a:rPr lang="en-US" dirty="0">
                <a:latin typeface="Corbel" panose="020B0503020204020204" pitchFamily="34" charset="0"/>
              </a:rPr>
              <a:t>Token pair frequencies: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C9D85E3-DC57-46C2-262E-3E5C6331651B}"/>
              </a:ext>
            </a:extLst>
          </p:cNvPr>
          <p:cNvSpPr txBox="1"/>
          <p:nvPr/>
        </p:nvSpPr>
        <p:spPr>
          <a:xfrm>
            <a:off x="1459523" y="2860675"/>
            <a:ext cx="4572000" cy="1600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C00000"/>
                </a:solidFill>
                <a:latin typeface="Corbel" panose="020B0503020204020204" pitchFamily="34" charset="0"/>
              </a:rPr>
              <a:t>j </a:t>
            </a:r>
            <a:r>
              <a:rPr lang="en-US" dirty="0" err="1">
                <a:solidFill>
                  <a:srgbClr val="C00000"/>
                </a:solidFill>
                <a:latin typeface="Corbel" panose="020B0503020204020204" pitchFamily="34" charset="0"/>
              </a:rPr>
              <a:t>h+u</a:t>
            </a:r>
            <a:r>
              <a:rPr lang="en-US" dirty="0">
                <a:solidFill>
                  <a:srgbClr val="C00000"/>
                </a:solidFill>
                <a:latin typeface="Corbel" panose="020B0503020204020204" pitchFamily="34" charset="0"/>
              </a:rPr>
              <a:t> -&gt; 3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C00000"/>
                </a:solidFill>
                <a:latin typeface="Corbel" panose="020B0503020204020204" pitchFamily="34" charset="0"/>
              </a:rPr>
              <a:t>hop + k -&gt; 1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C00000"/>
                </a:solidFill>
                <a:latin typeface="Corbel" panose="020B0503020204020204" pitchFamily="34" charset="0"/>
              </a:rPr>
              <a:t>hop + s -&gt; 2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C00000"/>
                </a:solidFill>
                <a:latin typeface="Corbel" panose="020B0503020204020204" pitchFamily="34" charset="0"/>
              </a:rPr>
              <a:t>k + </a:t>
            </a:r>
            <a:r>
              <a:rPr lang="en-US" dirty="0" err="1">
                <a:solidFill>
                  <a:srgbClr val="C00000"/>
                </a:solidFill>
                <a:latin typeface="Corbel" panose="020B0503020204020204" pitchFamily="34" charset="0"/>
              </a:rPr>
              <a:t>i</a:t>
            </a:r>
            <a:r>
              <a:rPr lang="en-US" dirty="0">
                <a:solidFill>
                  <a:srgbClr val="C00000"/>
                </a:solidFill>
                <a:latin typeface="Corbel" panose="020B0503020204020204" pitchFamily="34" charset="0"/>
              </a:rPr>
              <a:t> -&gt; 1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rgbClr val="C00000"/>
                </a:solidFill>
                <a:latin typeface="Corbel" panose="020B0503020204020204" pitchFamily="34" charset="0"/>
              </a:rPr>
              <a:t>i</a:t>
            </a:r>
            <a:r>
              <a:rPr lang="en-US" dirty="0">
                <a:solidFill>
                  <a:srgbClr val="C00000"/>
                </a:solidFill>
                <a:latin typeface="Corbel" panose="020B0503020204020204" pitchFamily="34" charset="0"/>
              </a:rPr>
              <a:t> + n -&gt; 1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C00000"/>
                </a:solidFill>
                <a:latin typeface="Corbel" panose="020B0503020204020204" pitchFamily="34" charset="0"/>
              </a:rPr>
              <a:t>n + s -&gt; 1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C00000"/>
                </a:solidFill>
                <a:latin typeface="Corbel" panose="020B0503020204020204" pitchFamily="34" charset="0"/>
              </a:rPr>
              <a:t>….</a:t>
            </a:r>
          </a:p>
        </p:txBody>
      </p:sp>
      <p:sp>
        <p:nvSpPr>
          <p:cNvPr id="9" name="Right Arrow 8">
            <a:extLst>
              <a:ext uri="{FF2B5EF4-FFF2-40B4-BE49-F238E27FC236}">
                <a16:creationId xmlns:a16="http://schemas.microsoft.com/office/drawing/2014/main" id="{3539EE90-1153-4205-0599-61113E87AB54}"/>
              </a:ext>
            </a:extLst>
          </p:cNvPr>
          <p:cNvSpPr/>
          <p:nvPr/>
        </p:nvSpPr>
        <p:spPr>
          <a:xfrm rot="10800000">
            <a:off x="2616387" y="2965033"/>
            <a:ext cx="393068" cy="128264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orbel" panose="020B0503020204020204" pitchFamily="34" charset="0"/>
            </a:endParaRPr>
          </a:p>
        </p:txBody>
      </p:sp>
      <p:sp>
        <p:nvSpPr>
          <p:cNvPr id="5" name="Right Arrow 4">
            <a:extLst>
              <a:ext uri="{FF2B5EF4-FFF2-40B4-BE49-F238E27FC236}">
                <a16:creationId xmlns:a16="http://schemas.microsoft.com/office/drawing/2014/main" id="{2E3451C1-1F72-1BA3-F24A-C7FAD0001F0A}"/>
              </a:ext>
            </a:extLst>
          </p:cNvPr>
          <p:cNvSpPr/>
          <p:nvPr/>
        </p:nvSpPr>
        <p:spPr>
          <a:xfrm rot="10800000">
            <a:off x="6735948" y="2279234"/>
            <a:ext cx="393068" cy="128264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954719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ECA07C-42E4-F97B-3D96-799C531C5B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Byte-pair Encoding: Example (8)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0C96518-008D-94C7-9F94-8EA16F90EC6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Count the token pairs and merge the most frequent one</a:t>
            </a:r>
          </a:p>
          <a:p>
            <a:r>
              <a:rPr lang="en-US" i="1" dirty="0"/>
              <a:t>Example: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7670C38-BC7D-E2B3-3070-91B5634D1D4B}"/>
              </a:ext>
            </a:extLst>
          </p:cNvPr>
          <p:cNvSpPr txBox="1"/>
          <p:nvPr/>
        </p:nvSpPr>
        <p:spPr>
          <a:xfrm>
            <a:off x="5370211" y="4901060"/>
            <a:ext cx="309851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latin typeface="Corbel" panose="020B0503020204020204" pitchFamily="34" charset="0"/>
              </a:rPr>
              <a:t>[</a:t>
            </a:r>
            <a:r>
              <a:rPr lang="en-US" sz="1000" dirty="0">
                <a:latin typeface="Corbel" panose="020B0503020204020204" pitchFamily="34" charset="0"/>
                <a:hlinkClick r:id="rId2"/>
              </a:rPr>
              <a:t>A new algorithm for data compression, Gage 1994</a:t>
            </a:r>
            <a:r>
              <a:rPr lang="en-US" sz="1000" dirty="0">
                <a:latin typeface="Corbel" panose="020B0503020204020204" pitchFamily="34" charset="0"/>
              </a:rPr>
              <a:t>]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3A13E40-8B69-9A09-1B9E-83C67970A460}"/>
              </a:ext>
            </a:extLst>
          </p:cNvPr>
          <p:cNvSpPr txBox="1"/>
          <p:nvPr/>
        </p:nvSpPr>
        <p:spPr>
          <a:xfrm>
            <a:off x="59765" y="4901060"/>
            <a:ext cx="536089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latin typeface="Corbel" panose="020B0503020204020204" pitchFamily="34" charset="0"/>
              </a:rPr>
              <a:t>[</a:t>
            </a:r>
            <a:r>
              <a:rPr lang="en-US" sz="1000" dirty="0">
                <a:latin typeface="Corbel" panose="020B0503020204020204" pitchFamily="34" charset="0"/>
                <a:hlinkClick r:id="rId3"/>
              </a:rPr>
              <a:t>Improving Neural Machine Translation Models with Monolingual Data, </a:t>
            </a:r>
            <a:r>
              <a:rPr lang="en-US" sz="1000" dirty="0" err="1">
                <a:latin typeface="Corbel" panose="020B0503020204020204" pitchFamily="34" charset="0"/>
                <a:hlinkClick r:id="rId3"/>
              </a:rPr>
              <a:t>Sennrich</a:t>
            </a:r>
            <a:r>
              <a:rPr lang="en-US" sz="1000" dirty="0">
                <a:latin typeface="Corbel" panose="020B0503020204020204" pitchFamily="34" charset="0"/>
                <a:hlinkClick r:id="rId3"/>
              </a:rPr>
              <a:t> et al. 2016</a:t>
            </a:r>
            <a:r>
              <a:rPr lang="en-US" sz="1000" dirty="0">
                <a:latin typeface="Corbel" panose="020B0503020204020204" pitchFamily="34" charset="0"/>
              </a:rPr>
              <a:t>]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7519237-B1CB-C736-1631-79D5F6272BB5}"/>
              </a:ext>
            </a:extLst>
          </p:cNvPr>
          <p:cNvSpPr txBox="1"/>
          <p:nvPr/>
        </p:nvSpPr>
        <p:spPr>
          <a:xfrm>
            <a:off x="1318846" y="1962807"/>
            <a:ext cx="716831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/>
            <a:r>
              <a:rPr lang="en-US" dirty="0">
                <a:latin typeface="Corbel" panose="020B0503020204020204" pitchFamily="34" charset="0"/>
              </a:rPr>
              <a:t>Our (very fascinating🙄) training data: “</a:t>
            </a:r>
            <a:r>
              <a:rPr lang="en-US" dirty="0" err="1">
                <a:latin typeface="Consolas" panose="020B0609020204030204" pitchFamily="49" charset="0"/>
                <a:cs typeface="Consolas" panose="020B0609020204030204" pitchFamily="49" charset="0"/>
              </a:rPr>
              <a:t>jhu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dirty="0" err="1">
                <a:latin typeface="Consolas" panose="020B0609020204030204" pitchFamily="49" charset="0"/>
                <a:cs typeface="Consolas" panose="020B0609020204030204" pitchFamily="49" charset="0"/>
              </a:rPr>
              <a:t>jhu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dirty="0" err="1">
                <a:latin typeface="Consolas" panose="020B0609020204030204" pitchFamily="49" charset="0"/>
                <a:cs typeface="Consolas" panose="020B0609020204030204" pitchFamily="49" charset="0"/>
              </a:rPr>
              <a:t>jhu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dirty="0" err="1">
                <a:latin typeface="Consolas" panose="020B0609020204030204" pitchFamily="49" charset="0"/>
                <a:cs typeface="Consolas" panose="020B0609020204030204" pitchFamily="49" charset="0"/>
              </a:rPr>
              <a:t>hopkins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 hop hops hops” </a:t>
            </a:r>
          </a:p>
          <a:p>
            <a:pPr lvl="1"/>
            <a:r>
              <a:rPr lang="en-US" dirty="0">
                <a:latin typeface="Corbel" panose="020B0503020204020204" pitchFamily="34" charset="0"/>
              </a:rPr>
              <a:t>Base vocab:  </a:t>
            </a:r>
            <a:r>
              <a:rPr lang="en-US" dirty="0">
                <a:solidFill>
                  <a:srgbClr val="C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h, </a:t>
            </a:r>
            <a:r>
              <a:rPr lang="en-US" dirty="0" err="1">
                <a:solidFill>
                  <a:srgbClr val="C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</a:t>
            </a:r>
            <a:r>
              <a:rPr lang="en-US" dirty="0">
                <a:solidFill>
                  <a:srgbClr val="C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, j, k, n, o, p, s, u, ho, hop, </a:t>
            </a:r>
            <a:r>
              <a:rPr lang="en-US" dirty="0" err="1">
                <a:solidFill>
                  <a:srgbClr val="C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jh</a:t>
            </a:r>
            <a:r>
              <a:rPr lang="en-US" dirty="0">
                <a:solidFill>
                  <a:srgbClr val="C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, </a:t>
            </a:r>
            <a:r>
              <a:rPr lang="en-US" dirty="0" err="1">
                <a:solidFill>
                  <a:srgbClr val="C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jhu</a:t>
            </a:r>
            <a:endParaRPr lang="en-US" dirty="0">
              <a:solidFill>
                <a:srgbClr val="C00000"/>
              </a:solidFill>
              <a:latin typeface="Corbel" panose="020B0503020204020204" pitchFamily="34" charset="0"/>
            </a:endParaRPr>
          </a:p>
          <a:p>
            <a:pPr lvl="1"/>
            <a:r>
              <a:rPr lang="en-US" dirty="0">
                <a:latin typeface="Corbel" panose="020B0503020204020204" pitchFamily="34" charset="0"/>
              </a:rPr>
              <a:t>Tokenized data: </a:t>
            </a:r>
            <a:r>
              <a:rPr lang="en-US" dirty="0" err="1">
                <a:latin typeface="Consolas" panose="020B0609020204030204" pitchFamily="49" charset="0"/>
                <a:cs typeface="Consolas" panose="020B0609020204030204" pitchFamily="49" charset="0"/>
              </a:rPr>
              <a:t>jhu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dirty="0" err="1">
                <a:latin typeface="Consolas" panose="020B0609020204030204" pitchFamily="49" charset="0"/>
                <a:cs typeface="Consolas" panose="020B0609020204030204" pitchFamily="49" charset="0"/>
              </a:rPr>
              <a:t>jhu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dirty="0" err="1">
                <a:latin typeface="Consolas" panose="020B0609020204030204" pitchFamily="49" charset="0"/>
                <a:cs typeface="Consolas" panose="020B0609020204030204" pitchFamily="49" charset="0"/>
              </a:rPr>
              <a:t>jhu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 hop k </a:t>
            </a:r>
            <a:r>
              <a:rPr lang="en-US" dirty="0" err="1">
                <a:latin typeface="Consolas" panose="020B0609020204030204" pitchFamily="49" charset="0"/>
                <a:cs typeface="Consolas" panose="020B0609020204030204" pitchFamily="49" charset="0"/>
              </a:rPr>
              <a:t>i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 n s hop hop s hop s</a:t>
            </a:r>
            <a:endParaRPr lang="en-US" dirty="0">
              <a:latin typeface="Corbel" panose="020B0503020204020204" pitchFamily="34" charset="0"/>
            </a:endParaRPr>
          </a:p>
          <a:p>
            <a:pPr lvl="1"/>
            <a:r>
              <a:rPr lang="en-US" dirty="0">
                <a:latin typeface="Corbel" panose="020B0503020204020204" pitchFamily="34" charset="0"/>
              </a:rPr>
              <a:t>Token pair frequencies: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C9D85E3-DC57-46C2-262E-3E5C6331651B}"/>
              </a:ext>
            </a:extLst>
          </p:cNvPr>
          <p:cNvSpPr txBox="1"/>
          <p:nvPr/>
        </p:nvSpPr>
        <p:spPr>
          <a:xfrm>
            <a:off x="1459523" y="2860675"/>
            <a:ext cx="4572000" cy="1600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C00000"/>
                </a:solidFill>
                <a:latin typeface="Corbel" panose="020B0503020204020204" pitchFamily="34" charset="0"/>
              </a:rPr>
              <a:t>j </a:t>
            </a:r>
            <a:r>
              <a:rPr lang="en-US" dirty="0" err="1">
                <a:solidFill>
                  <a:srgbClr val="C00000"/>
                </a:solidFill>
                <a:latin typeface="Corbel" panose="020B0503020204020204" pitchFamily="34" charset="0"/>
              </a:rPr>
              <a:t>h+u</a:t>
            </a:r>
            <a:r>
              <a:rPr lang="en-US" dirty="0">
                <a:solidFill>
                  <a:srgbClr val="C00000"/>
                </a:solidFill>
                <a:latin typeface="Corbel" panose="020B0503020204020204" pitchFamily="34" charset="0"/>
              </a:rPr>
              <a:t> -&gt; 3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C00000"/>
                </a:solidFill>
                <a:latin typeface="Corbel" panose="020B0503020204020204" pitchFamily="34" charset="0"/>
              </a:rPr>
              <a:t>hop + k -&gt; 1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C00000"/>
                </a:solidFill>
                <a:latin typeface="Corbel" panose="020B0503020204020204" pitchFamily="34" charset="0"/>
              </a:rPr>
              <a:t>hop + s -&gt; 2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C00000"/>
                </a:solidFill>
                <a:latin typeface="Corbel" panose="020B0503020204020204" pitchFamily="34" charset="0"/>
              </a:rPr>
              <a:t>k + </a:t>
            </a:r>
            <a:r>
              <a:rPr lang="en-US" dirty="0" err="1">
                <a:solidFill>
                  <a:srgbClr val="C00000"/>
                </a:solidFill>
                <a:latin typeface="Corbel" panose="020B0503020204020204" pitchFamily="34" charset="0"/>
              </a:rPr>
              <a:t>i</a:t>
            </a:r>
            <a:r>
              <a:rPr lang="en-US" dirty="0">
                <a:solidFill>
                  <a:srgbClr val="C00000"/>
                </a:solidFill>
                <a:latin typeface="Corbel" panose="020B0503020204020204" pitchFamily="34" charset="0"/>
              </a:rPr>
              <a:t> -&gt; 1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rgbClr val="C00000"/>
                </a:solidFill>
                <a:latin typeface="Corbel" panose="020B0503020204020204" pitchFamily="34" charset="0"/>
              </a:rPr>
              <a:t>i</a:t>
            </a:r>
            <a:r>
              <a:rPr lang="en-US" dirty="0">
                <a:solidFill>
                  <a:srgbClr val="C00000"/>
                </a:solidFill>
                <a:latin typeface="Corbel" panose="020B0503020204020204" pitchFamily="34" charset="0"/>
              </a:rPr>
              <a:t> + n -&gt; 1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C00000"/>
                </a:solidFill>
                <a:latin typeface="Corbel" panose="020B0503020204020204" pitchFamily="34" charset="0"/>
              </a:rPr>
              <a:t>n + s -&gt; 1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C00000"/>
                </a:solidFill>
                <a:latin typeface="Corbel" panose="020B0503020204020204" pitchFamily="34" charset="0"/>
              </a:rPr>
              <a:t>….</a:t>
            </a:r>
          </a:p>
        </p:txBody>
      </p:sp>
      <p:sp>
        <p:nvSpPr>
          <p:cNvPr id="9" name="Right Arrow 8">
            <a:extLst>
              <a:ext uri="{FF2B5EF4-FFF2-40B4-BE49-F238E27FC236}">
                <a16:creationId xmlns:a16="http://schemas.microsoft.com/office/drawing/2014/main" id="{3539EE90-1153-4205-0599-61113E87AB54}"/>
              </a:ext>
            </a:extLst>
          </p:cNvPr>
          <p:cNvSpPr/>
          <p:nvPr/>
        </p:nvSpPr>
        <p:spPr>
          <a:xfrm rot="10800000">
            <a:off x="2616387" y="2965033"/>
            <a:ext cx="393068" cy="128264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orbel" panose="020B0503020204020204" pitchFamily="34" charset="0"/>
            </a:endParaRPr>
          </a:p>
        </p:txBody>
      </p:sp>
      <p:sp>
        <p:nvSpPr>
          <p:cNvPr id="11" name="Right Arrow 10">
            <a:extLst>
              <a:ext uri="{FF2B5EF4-FFF2-40B4-BE49-F238E27FC236}">
                <a16:creationId xmlns:a16="http://schemas.microsoft.com/office/drawing/2014/main" id="{CC4B7B88-6928-3B78-D289-558D52B6B66F}"/>
              </a:ext>
            </a:extLst>
          </p:cNvPr>
          <p:cNvSpPr/>
          <p:nvPr/>
        </p:nvSpPr>
        <p:spPr>
          <a:xfrm rot="10800000">
            <a:off x="6654137" y="2507618"/>
            <a:ext cx="393068" cy="128264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orbel" panose="020B0503020204020204" pitchFamily="34" charset="0"/>
            </a:endParaRPr>
          </a:p>
        </p:txBody>
      </p:sp>
      <p:sp>
        <p:nvSpPr>
          <p:cNvPr id="3" name="Right Arrow 2">
            <a:extLst>
              <a:ext uri="{FF2B5EF4-FFF2-40B4-BE49-F238E27FC236}">
                <a16:creationId xmlns:a16="http://schemas.microsoft.com/office/drawing/2014/main" id="{0FDD42A4-3DBD-AF87-B35C-BF6B9C656F47}"/>
              </a:ext>
            </a:extLst>
          </p:cNvPr>
          <p:cNvSpPr/>
          <p:nvPr/>
        </p:nvSpPr>
        <p:spPr>
          <a:xfrm rot="10800000">
            <a:off x="6735948" y="2279234"/>
            <a:ext cx="393068" cy="128264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408673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51A5E7-D28B-28CC-93ED-49C1D31BA9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Byte-pair Encoding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7099AF-B9F0-C51A-D5AF-E6F64F883F9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This can be a lot if including all </a:t>
            </a:r>
            <a:r>
              <a:rPr lang="en-US" dirty="0" err="1"/>
              <a:t>unicode</a:t>
            </a:r>
            <a:r>
              <a:rPr lang="en-US" dirty="0"/>
              <a:t> characters (there are ~138K </a:t>
            </a:r>
            <a:r>
              <a:rPr lang="en-US" dirty="0" err="1"/>
              <a:t>unicode</a:t>
            </a:r>
            <a:r>
              <a:rPr lang="en-US" dirty="0"/>
              <a:t> symbols)!</a:t>
            </a:r>
          </a:p>
          <a:p>
            <a:endParaRPr lang="en-US" dirty="0"/>
          </a:p>
          <a:p>
            <a:r>
              <a:rPr lang="en-US" dirty="0"/>
              <a:t>GPT-2 uses bytes as the base vocabulary (size 256) and then applies BPE on top of this sequence (with some rules to prevent certain types of merges).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Commonly have vocabulary sizes of 32K to 64K</a:t>
            </a:r>
          </a:p>
        </p:txBody>
      </p:sp>
    </p:spTree>
    <p:extLst>
      <p:ext uri="{BB962C8B-B14F-4D97-AF65-F5344CB8AC3E}">
        <p14:creationId xmlns:p14="http://schemas.microsoft.com/office/powerpoint/2010/main" val="209523747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96DCF5-53F0-425E-2D5F-7566F685E9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Limitations of </a:t>
            </a:r>
            <a:r>
              <a:rPr lang="en-US" dirty="0" err="1"/>
              <a:t>Subwords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3616C9-20E2-BCBE-2460-8C52E96C2B4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Hard to apply to languages with </a:t>
            </a:r>
            <a:r>
              <a:rPr lang="en-US" dirty="0">
                <a:solidFill>
                  <a:srgbClr val="C00000"/>
                </a:solidFill>
              </a:rPr>
              <a:t>non-concatenative</a:t>
            </a:r>
            <a:r>
              <a:rPr lang="en-US" dirty="0"/>
              <a:t> (e.g., Arabic) morphology</a:t>
            </a:r>
          </a:p>
        </p:txBody>
      </p:sp>
      <p:pic>
        <p:nvPicPr>
          <p:cNvPr id="5" name="Picture 4" descr="Table&#10;&#10;Description automatically generated with medium confidence">
            <a:extLst>
              <a:ext uri="{FF2B5EF4-FFF2-40B4-BE49-F238E27FC236}">
                <a16:creationId xmlns:a16="http://schemas.microsoft.com/office/drawing/2014/main" id="{FB4DCD25-FA25-88B6-598D-29204D680E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6044" y="1904563"/>
            <a:ext cx="5164696" cy="2475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66593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069214-9F69-B349-ECA4-C0BF94E759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Other </a:t>
            </a:r>
            <a:r>
              <a:rPr lang="en-US" dirty="0" err="1"/>
              <a:t>Subword</a:t>
            </a:r>
            <a:r>
              <a:rPr lang="en-US" dirty="0"/>
              <a:t> Encodings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666EF8-2500-1519-CA95-E41A2240FB6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 err="1"/>
              <a:t>WordPiece</a:t>
            </a:r>
            <a:r>
              <a:rPr lang="en-US" dirty="0"/>
              <a:t> </a:t>
            </a:r>
            <a:r>
              <a:rPr lang="en-US" sz="1200" dirty="0"/>
              <a:t>(Schuster &amp; Nakajima, ICASSP 2012)</a:t>
            </a:r>
            <a:r>
              <a:rPr lang="en-US" dirty="0"/>
              <a:t>: merge by likelihood as measured by language model, not by frequency</a:t>
            </a:r>
            <a:br>
              <a:rPr lang="en-US" dirty="0"/>
            </a:br>
            <a:endParaRPr lang="en-US" dirty="0"/>
          </a:p>
          <a:p>
            <a:pPr lvl="1"/>
            <a:r>
              <a:rPr lang="en-US" dirty="0"/>
              <a:t>While </a:t>
            </a:r>
            <a:r>
              <a:rPr lang="en-US" dirty="0" err="1"/>
              <a:t>voc</a:t>
            </a:r>
            <a:r>
              <a:rPr lang="en-US" dirty="0"/>
              <a:t> size &lt; target: </a:t>
            </a:r>
          </a:p>
          <a:p>
            <a:pPr marL="1397000" lvl="2" indent="-342900">
              <a:buFont typeface="+mj-lt"/>
              <a:buAutoNum type="arabicPeriod"/>
            </a:pPr>
            <a:r>
              <a:rPr lang="en-US" dirty="0"/>
              <a:t>Build a language model over your corpus </a:t>
            </a:r>
          </a:p>
          <a:p>
            <a:pPr marL="1397000" lvl="2" indent="-342900">
              <a:buFont typeface="+mj-lt"/>
              <a:buAutoNum type="arabicPeriod"/>
            </a:pPr>
            <a:r>
              <a:rPr lang="en-US" dirty="0"/>
              <a:t>Merge tokens that lead to highest improvement in LM perplexity </a:t>
            </a:r>
            <a:br>
              <a:rPr lang="en-US" dirty="0"/>
            </a:br>
            <a:endParaRPr lang="en-US" dirty="0"/>
          </a:p>
          <a:p>
            <a:pPr marL="482600"/>
            <a:r>
              <a:rPr lang="en-US" dirty="0"/>
              <a:t>Issues: What LM to use? How to make it tractable? </a:t>
            </a:r>
          </a:p>
          <a:p>
            <a:pPr marL="114300" indent="0">
              <a:buNone/>
            </a:pP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51F4825-C27C-6781-56A6-19B6681BC172}"/>
              </a:ext>
            </a:extLst>
          </p:cNvPr>
          <p:cNvSpPr txBox="1"/>
          <p:nvPr/>
        </p:nvSpPr>
        <p:spPr>
          <a:xfrm>
            <a:off x="228603" y="4892516"/>
            <a:ext cx="869895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latin typeface="Corbel" panose="020B0503020204020204" pitchFamily="34" charset="0"/>
              </a:rPr>
              <a:t>[ </a:t>
            </a:r>
            <a:r>
              <a:rPr lang="en-US" sz="1000" dirty="0">
                <a:latin typeface="Corbel" panose="020B0503020204020204" pitchFamily="34" charset="0"/>
                <a:hlinkClick r:id="rId2"/>
              </a:rPr>
              <a:t>Shuster &amp; Nakajima 2012</a:t>
            </a:r>
            <a:r>
              <a:rPr lang="en-US" sz="1000" dirty="0">
                <a:latin typeface="Corbel" panose="020B0503020204020204" pitchFamily="34" charset="0"/>
              </a:rPr>
              <a:t>; </a:t>
            </a:r>
            <a:r>
              <a:rPr lang="en-US" sz="1000" dirty="0">
                <a:latin typeface="Corbel" panose="020B0503020204020204" pitchFamily="34" charset="0"/>
                <a:hlinkClick r:id="rId3"/>
              </a:rPr>
              <a:t>Wu et al. 2016</a:t>
            </a:r>
            <a:r>
              <a:rPr lang="en-US" sz="1000" dirty="0">
                <a:latin typeface="Corbel" panose="020B0503020204020204" pitchFamily="34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81860248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D3A969-DA5A-D4C2-25C8-6E89C5C10B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054556-F91F-FC16-3BC9-5E4EEAAE8DB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screenshot of a web page&#10;&#10;Description automatically generated">
            <a:extLst>
              <a:ext uri="{FF2B5EF4-FFF2-40B4-BE49-F238E27FC236}">
                <a16:creationId xmlns:a16="http://schemas.microsoft.com/office/drawing/2014/main" id="{C263E9A9-3F42-C2CE-41E6-1EAB7D37F2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6934" y="393956"/>
            <a:ext cx="7772400" cy="4355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8222937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C02F73-AB60-5A66-3479-85FBA66030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B700B1F-BE85-1365-4422-C54BD8B51D4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pPr algn="ctr"/>
            <a:r>
              <a:rPr lang="en-US" sz="6600" dirty="0"/>
              <a:t>Feeding Text to Neural LMs</a:t>
            </a:r>
            <a:endParaRPr lang="en-US" sz="40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713B13-9CAF-8D33-82FF-808C4E61DBE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899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53415" y="444238"/>
            <a:ext cx="4050506" cy="1025281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lnSpc>
                <a:spcPct val="100000"/>
              </a:lnSpc>
              <a:spcBef>
                <a:spcPts val="75"/>
              </a:spcBef>
            </a:pPr>
            <a:r>
              <a:rPr spc="-23" dirty="0"/>
              <a:t>WordPiece</a:t>
            </a:r>
            <a:r>
              <a:rPr spc="-30" dirty="0"/>
              <a:t> </a:t>
            </a:r>
            <a:r>
              <a:rPr spc="-23" dirty="0"/>
              <a:t>tokenization</a:t>
            </a:r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634365" y="1253035"/>
            <a:ext cx="7966234" cy="1726755"/>
          </a:xfrm>
          <a:prstGeom prst="rect">
            <a:avLst/>
          </a:prstGeom>
        </p:spPr>
        <p:txBody>
          <a:bodyPr vert="horz" wrap="square" lIns="0" tIns="81915" rIns="0" bIns="0" rtlCol="0">
            <a:spAutoFit/>
          </a:bodyPr>
          <a:lstStyle/>
          <a:p>
            <a:pPr marL="200025" indent="-171450">
              <a:spcBef>
                <a:spcPts val="645"/>
              </a:spcBef>
              <a:buFont typeface="Arial MT"/>
              <a:buChar char="•"/>
              <a:tabLst>
                <a:tab pos="200025" algn="l"/>
              </a:tabLst>
            </a:pPr>
            <a:r>
              <a:rPr sz="2100" spc="-4" dirty="0">
                <a:latin typeface="Calibri"/>
                <a:cs typeface="Calibri"/>
              </a:rPr>
              <a:t>Similar</a:t>
            </a:r>
            <a:r>
              <a:rPr sz="2100" spc="-8" dirty="0">
                <a:latin typeface="Calibri"/>
                <a:cs typeface="Calibri"/>
              </a:rPr>
              <a:t> </a:t>
            </a:r>
            <a:r>
              <a:rPr sz="2100" spc="-11" dirty="0">
                <a:latin typeface="Calibri"/>
                <a:cs typeface="Calibri"/>
              </a:rPr>
              <a:t>to</a:t>
            </a:r>
            <a:r>
              <a:rPr sz="2100" dirty="0">
                <a:latin typeface="Calibri"/>
                <a:cs typeface="Calibri"/>
              </a:rPr>
              <a:t> </a:t>
            </a:r>
            <a:r>
              <a:rPr sz="2100" spc="-4" dirty="0">
                <a:latin typeface="Calibri"/>
                <a:cs typeface="Calibri"/>
              </a:rPr>
              <a:t>SentencePiece</a:t>
            </a:r>
            <a:r>
              <a:rPr sz="2100" dirty="0">
                <a:latin typeface="Calibri"/>
                <a:cs typeface="Calibri"/>
              </a:rPr>
              <a:t> </a:t>
            </a:r>
            <a:r>
              <a:rPr sz="2100" spc="-4" dirty="0">
                <a:latin typeface="Calibri"/>
                <a:cs typeface="Calibri"/>
              </a:rPr>
              <a:t>with</a:t>
            </a:r>
            <a:r>
              <a:rPr sz="2100" dirty="0">
                <a:latin typeface="Calibri"/>
                <a:cs typeface="Calibri"/>
              </a:rPr>
              <a:t> </a:t>
            </a:r>
            <a:r>
              <a:rPr sz="2100" spc="-4" dirty="0">
                <a:latin typeface="Calibri"/>
                <a:cs typeface="Calibri"/>
              </a:rPr>
              <a:t>some</a:t>
            </a:r>
            <a:r>
              <a:rPr sz="2100" dirty="0">
                <a:latin typeface="Calibri"/>
                <a:cs typeface="Calibri"/>
              </a:rPr>
              <a:t> </a:t>
            </a:r>
            <a:r>
              <a:rPr sz="2100" spc="-11" dirty="0">
                <a:latin typeface="Calibri"/>
                <a:cs typeface="Calibri"/>
              </a:rPr>
              <a:t>differences:</a:t>
            </a:r>
            <a:endParaRPr sz="2100">
              <a:latin typeface="Calibri"/>
              <a:cs typeface="Calibri"/>
            </a:endParaRPr>
          </a:p>
          <a:p>
            <a:pPr marL="200025" indent="-171450">
              <a:spcBef>
                <a:spcPts val="570"/>
              </a:spcBef>
              <a:buFont typeface="Arial MT"/>
              <a:buChar char="•"/>
              <a:tabLst>
                <a:tab pos="200025" algn="l"/>
              </a:tabLst>
            </a:pPr>
            <a:r>
              <a:rPr sz="2100" dirty="0">
                <a:latin typeface="Calibri"/>
                <a:cs typeface="Calibri"/>
              </a:rPr>
              <a:t>It</a:t>
            </a:r>
            <a:r>
              <a:rPr sz="2100" spc="-4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includes</a:t>
            </a:r>
            <a:r>
              <a:rPr sz="2100" spc="-4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a</a:t>
            </a:r>
            <a:r>
              <a:rPr sz="2100" spc="-4" dirty="0">
                <a:latin typeface="Calibri"/>
                <a:cs typeface="Calibri"/>
              </a:rPr>
              <a:t> </a:t>
            </a:r>
            <a:r>
              <a:rPr sz="2100" spc="-15" dirty="0">
                <a:latin typeface="Calibri"/>
                <a:cs typeface="Calibri"/>
              </a:rPr>
              <a:t>pre-tokenization</a:t>
            </a:r>
            <a:r>
              <a:rPr sz="2100" spc="-4" dirty="0">
                <a:latin typeface="Calibri"/>
                <a:cs typeface="Calibri"/>
              </a:rPr>
              <a:t> </a:t>
            </a:r>
            <a:r>
              <a:rPr sz="2100" spc="-15" dirty="0">
                <a:latin typeface="Calibri"/>
                <a:cs typeface="Calibri"/>
              </a:rPr>
              <a:t>step</a:t>
            </a:r>
            <a:endParaRPr sz="2100">
              <a:latin typeface="Calibri"/>
              <a:cs typeface="Calibri"/>
            </a:endParaRPr>
          </a:p>
          <a:p>
            <a:pPr marL="542925" lvl="1" indent="-171926">
              <a:spcBef>
                <a:spcPts val="263"/>
              </a:spcBef>
              <a:buFont typeface="Arial MT"/>
              <a:buChar char="•"/>
              <a:tabLst>
                <a:tab pos="542925" algn="l"/>
              </a:tabLst>
            </a:pPr>
            <a:r>
              <a:rPr sz="1800" spc="-49" dirty="0">
                <a:latin typeface="Calibri"/>
                <a:cs typeface="Calibri"/>
              </a:rPr>
              <a:t>Text</a:t>
            </a:r>
            <a:r>
              <a:rPr sz="1800" spc="-4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is </a:t>
            </a:r>
            <a:r>
              <a:rPr sz="1800" spc="-11" dirty="0">
                <a:latin typeface="Calibri"/>
                <a:cs typeface="Calibri"/>
              </a:rPr>
              <a:t>first</a:t>
            </a:r>
            <a:r>
              <a:rPr sz="1800" dirty="0">
                <a:latin typeface="Calibri"/>
                <a:cs typeface="Calibri"/>
              </a:rPr>
              <a:t> </a:t>
            </a:r>
            <a:r>
              <a:rPr sz="1800" spc="-11" dirty="0">
                <a:latin typeface="Calibri"/>
                <a:cs typeface="Calibri"/>
              </a:rPr>
              <a:t>separated</a:t>
            </a:r>
            <a:r>
              <a:rPr sz="1800" dirty="0">
                <a:latin typeface="Calibri"/>
                <a:cs typeface="Calibri"/>
              </a:rPr>
              <a:t> </a:t>
            </a:r>
            <a:r>
              <a:rPr sz="1800" spc="-8" dirty="0">
                <a:latin typeface="Calibri"/>
                <a:cs typeface="Calibri"/>
              </a:rPr>
              <a:t>by</a:t>
            </a:r>
            <a:r>
              <a:rPr sz="1800" dirty="0">
                <a:latin typeface="Calibri"/>
                <a:cs typeface="Calibri"/>
              </a:rPr>
              <a:t> </a:t>
            </a:r>
            <a:r>
              <a:rPr sz="1800" spc="-4" dirty="0">
                <a:latin typeface="Calibri"/>
                <a:cs typeface="Calibri"/>
              </a:rPr>
              <a:t>spaces/punctuations</a:t>
            </a:r>
            <a:endParaRPr sz="1800">
              <a:latin typeface="Calibri"/>
              <a:cs typeface="Calibri"/>
            </a:endParaRPr>
          </a:p>
          <a:p>
            <a:pPr marL="542925" lvl="1" indent="-171926">
              <a:spcBef>
                <a:spcPts val="214"/>
              </a:spcBef>
              <a:buFont typeface="Arial MT"/>
              <a:buChar char="•"/>
              <a:tabLst>
                <a:tab pos="542925" algn="l"/>
              </a:tabLst>
            </a:pPr>
            <a:r>
              <a:rPr sz="1800" spc="-11" dirty="0">
                <a:latin typeface="Calibri"/>
                <a:cs typeface="Calibri"/>
              </a:rPr>
              <a:t>Iteratively</a:t>
            </a:r>
            <a:r>
              <a:rPr sz="1800" dirty="0">
                <a:latin typeface="Calibri"/>
                <a:cs typeface="Calibri"/>
              </a:rPr>
              <a:t> </a:t>
            </a:r>
            <a:r>
              <a:rPr sz="1800" spc="-4" dirty="0">
                <a:latin typeface="Calibri"/>
                <a:cs typeface="Calibri"/>
              </a:rPr>
              <a:t>learns</a:t>
            </a:r>
            <a:r>
              <a:rPr sz="1800" spc="4" dirty="0">
                <a:latin typeface="Calibri"/>
                <a:cs typeface="Calibri"/>
              </a:rPr>
              <a:t> </a:t>
            </a:r>
            <a:r>
              <a:rPr sz="1800" spc="-8" dirty="0">
                <a:latin typeface="Calibri"/>
                <a:cs typeface="Calibri"/>
              </a:rPr>
              <a:t>most</a:t>
            </a:r>
            <a:r>
              <a:rPr sz="1800" spc="4" dirty="0">
                <a:latin typeface="Calibri"/>
                <a:cs typeface="Calibri"/>
              </a:rPr>
              <a:t> </a:t>
            </a:r>
            <a:r>
              <a:rPr sz="1800" spc="-8" dirty="0">
                <a:latin typeface="Calibri"/>
                <a:cs typeface="Calibri"/>
              </a:rPr>
              <a:t>frequent</a:t>
            </a:r>
            <a:r>
              <a:rPr sz="1800" spc="4" dirty="0">
                <a:latin typeface="Calibri"/>
                <a:cs typeface="Calibri"/>
              </a:rPr>
              <a:t> </a:t>
            </a:r>
            <a:r>
              <a:rPr sz="1800" spc="-8" dirty="0">
                <a:latin typeface="Calibri"/>
                <a:cs typeface="Calibri"/>
              </a:rPr>
              <a:t>subwords</a:t>
            </a:r>
            <a:r>
              <a:rPr sz="1800" spc="4" dirty="0">
                <a:latin typeface="Calibri"/>
                <a:cs typeface="Calibri"/>
              </a:rPr>
              <a:t> </a:t>
            </a:r>
            <a:r>
              <a:rPr sz="1800" spc="-8" dirty="0">
                <a:latin typeface="Calibri"/>
                <a:cs typeface="Calibri"/>
              </a:rPr>
              <a:t>by</a:t>
            </a:r>
            <a:r>
              <a:rPr sz="1800" spc="4" dirty="0">
                <a:latin typeface="Calibri"/>
                <a:cs typeface="Calibri"/>
              </a:rPr>
              <a:t> </a:t>
            </a:r>
            <a:r>
              <a:rPr sz="1800" spc="-4" dirty="0">
                <a:latin typeface="Calibri"/>
                <a:cs typeface="Calibri"/>
              </a:rPr>
              <a:t>splitting</a:t>
            </a:r>
            <a:r>
              <a:rPr sz="1800" dirty="0">
                <a:latin typeface="Calibri"/>
                <a:cs typeface="Calibri"/>
              </a:rPr>
              <a:t> </a:t>
            </a:r>
            <a:r>
              <a:rPr sz="1800" spc="-15" dirty="0">
                <a:latin typeface="Calibri"/>
                <a:cs typeface="Calibri"/>
              </a:rPr>
              <a:t>tokens</a:t>
            </a:r>
            <a:r>
              <a:rPr sz="1800" spc="4" dirty="0">
                <a:latin typeface="Calibri"/>
                <a:cs typeface="Calibri"/>
              </a:rPr>
              <a:t> </a:t>
            </a:r>
            <a:r>
              <a:rPr sz="1800" spc="-11" dirty="0">
                <a:latin typeface="Calibri"/>
                <a:cs typeface="Calibri"/>
              </a:rPr>
              <a:t>into</a:t>
            </a:r>
            <a:r>
              <a:rPr sz="1800" spc="4" dirty="0">
                <a:latin typeface="Calibri"/>
                <a:cs typeface="Calibri"/>
              </a:rPr>
              <a:t> </a:t>
            </a:r>
            <a:r>
              <a:rPr sz="1800" spc="-4" dirty="0">
                <a:latin typeface="Calibri"/>
                <a:cs typeface="Calibri"/>
              </a:rPr>
              <a:t>smaller</a:t>
            </a:r>
            <a:r>
              <a:rPr sz="1800" spc="4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pieces</a:t>
            </a:r>
            <a:endParaRPr sz="1800">
              <a:latin typeface="Calibri"/>
              <a:cs typeface="Calibri"/>
            </a:endParaRPr>
          </a:p>
          <a:p>
            <a:pPr marL="542925" lvl="1" indent="-171926">
              <a:spcBef>
                <a:spcPts val="213"/>
              </a:spcBef>
              <a:buFont typeface="Arial MT"/>
              <a:buChar char="•"/>
              <a:tabLst>
                <a:tab pos="542925" algn="l"/>
              </a:tabLst>
            </a:pPr>
            <a:r>
              <a:rPr sz="1800" dirty="0">
                <a:latin typeface="Calibri"/>
                <a:cs typeface="Calibri"/>
              </a:rPr>
              <a:t>Uses a </a:t>
            </a:r>
            <a:r>
              <a:rPr sz="1800" spc="-8" dirty="0">
                <a:latin typeface="Calibri"/>
                <a:cs typeface="Calibri"/>
              </a:rPr>
              <a:t>greedy</a:t>
            </a:r>
            <a:r>
              <a:rPr sz="1800" spc="4" dirty="0">
                <a:latin typeface="Calibri"/>
                <a:cs typeface="Calibri"/>
              </a:rPr>
              <a:t> </a:t>
            </a:r>
            <a:r>
              <a:rPr sz="1800" spc="-4" dirty="0">
                <a:latin typeface="Calibri"/>
                <a:cs typeface="Calibri"/>
              </a:rPr>
              <a:t>maximum</a:t>
            </a:r>
            <a:r>
              <a:rPr sz="1800" dirty="0">
                <a:latin typeface="Calibri"/>
                <a:cs typeface="Calibri"/>
              </a:rPr>
              <a:t> </a:t>
            </a:r>
            <a:r>
              <a:rPr sz="1800" spc="-8" dirty="0">
                <a:latin typeface="Calibri"/>
                <a:cs typeface="Calibri"/>
              </a:rPr>
              <a:t>matching</a:t>
            </a:r>
            <a:r>
              <a:rPr sz="1800" dirty="0">
                <a:latin typeface="Calibri"/>
                <a:cs typeface="Calibri"/>
              </a:rPr>
              <a:t> </a:t>
            </a:r>
            <a:r>
              <a:rPr sz="1800" spc="-15" dirty="0">
                <a:latin typeface="Calibri"/>
                <a:cs typeface="Calibri"/>
              </a:rPr>
              <a:t>strategy</a:t>
            </a:r>
            <a:r>
              <a:rPr sz="1800" spc="4" dirty="0">
                <a:latin typeface="Calibri"/>
                <a:cs typeface="Calibri"/>
              </a:rPr>
              <a:t> </a:t>
            </a:r>
            <a:r>
              <a:rPr sz="1800" spc="-11" dirty="0">
                <a:latin typeface="Calibri"/>
                <a:cs typeface="Calibri"/>
              </a:rPr>
              <a:t>to</a:t>
            </a:r>
            <a:r>
              <a:rPr sz="1800" dirty="0">
                <a:latin typeface="Calibri"/>
                <a:cs typeface="Calibri"/>
              </a:rPr>
              <a:t> </a:t>
            </a:r>
            <a:r>
              <a:rPr sz="1800" spc="-19" dirty="0">
                <a:latin typeface="Calibri"/>
                <a:cs typeface="Calibri"/>
              </a:rPr>
              <a:t>tokenize</a:t>
            </a:r>
            <a:r>
              <a:rPr sz="1800" dirty="0">
                <a:latin typeface="Calibri"/>
                <a:cs typeface="Calibri"/>
              </a:rPr>
              <a:t> a</a:t>
            </a:r>
            <a:r>
              <a:rPr sz="1800" spc="4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single </a:t>
            </a:r>
            <a:r>
              <a:rPr sz="1800" spc="-15" dirty="0">
                <a:latin typeface="Calibri"/>
                <a:cs typeface="Calibri"/>
              </a:rPr>
              <a:t>word</a:t>
            </a:r>
            <a:endParaRPr sz="1800">
              <a:latin typeface="Calibri"/>
              <a:cs typeface="Calibri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369622" y="3203180"/>
            <a:ext cx="4384011" cy="1562753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2269637" y="4865733"/>
            <a:ext cx="4808696" cy="171201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050" dirty="0">
                <a:latin typeface="Calibri"/>
                <a:cs typeface="Calibri"/>
              </a:rPr>
              <a:t>Fig</a:t>
            </a:r>
            <a:r>
              <a:rPr sz="1050" spc="30" dirty="0">
                <a:latin typeface="Calibri"/>
                <a:cs typeface="Calibri"/>
              </a:rPr>
              <a:t> </a:t>
            </a:r>
            <a:r>
              <a:rPr sz="1050" spc="-8" dirty="0">
                <a:latin typeface="Calibri"/>
                <a:cs typeface="Calibri"/>
              </a:rPr>
              <a:t>from:</a:t>
            </a:r>
            <a:r>
              <a:rPr sz="1050" spc="34" dirty="0">
                <a:latin typeface="Calibri"/>
                <a:cs typeface="Calibri"/>
              </a:rPr>
              <a:t> </a:t>
            </a:r>
            <a:r>
              <a:rPr sz="1050" spc="-8" dirty="0">
                <a:latin typeface="Calibri"/>
                <a:cs typeface="Calibri"/>
              </a:rPr>
              <a:t>https://ai.googleblog.com/2021/12/a-fast-wordpiece-tokenization-system.html</a:t>
            </a:r>
            <a:endParaRPr sz="10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53415" y="444238"/>
            <a:ext cx="4050506" cy="1025281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lnSpc>
                <a:spcPct val="100000"/>
              </a:lnSpc>
              <a:spcBef>
                <a:spcPts val="75"/>
              </a:spcBef>
            </a:pPr>
            <a:r>
              <a:rPr spc="-23" dirty="0"/>
              <a:t>WordPiece</a:t>
            </a:r>
            <a:r>
              <a:rPr spc="-30" dirty="0"/>
              <a:t> </a:t>
            </a:r>
            <a:r>
              <a:rPr spc="-23" dirty="0"/>
              <a:t>tokenization</a:t>
            </a:r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653415" y="1325597"/>
            <a:ext cx="7027069" cy="1019574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80975" indent="-171450">
              <a:spcBef>
                <a:spcPts val="75"/>
              </a:spcBef>
              <a:buFont typeface="Arial MT"/>
              <a:buChar char="•"/>
              <a:tabLst>
                <a:tab pos="180975" algn="l"/>
              </a:tabLst>
            </a:pPr>
            <a:r>
              <a:rPr sz="2100" spc="-4" dirty="0">
                <a:latin typeface="Calibri"/>
                <a:cs typeface="Calibri"/>
              </a:rPr>
              <a:t>Encoding:</a:t>
            </a:r>
            <a:r>
              <a:rPr sz="2100" dirty="0">
                <a:latin typeface="Calibri"/>
                <a:cs typeface="Calibri"/>
              </a:rPr>
              <a:t> </a:t>
            </a:r>
            <a:r>
              <a:rPr sz="2100" spc="-8" dirty="0">
                <a:latin typeface="Calibri"/>
                <a:cs typeface="Calibri"/>
              </a:rPr>
              <a:t>Greedy</a:t>
            </a:r>
            <a:r>
              <a:rPr sz="2100" dirty="0">
                <a:latin typeface="Calibri"/>
                <a:cs typeface="Calibri"/>
              </a:rPr>
              <a:t> </a:t>
            </a:r>
            <a:r>
              <a:rPr sz="2100" spc="-8" dirty="0">
                <a:latin typeface="Calibri"/>
                <a:cs typeface="Calibri"/>
              </a:rPr>
              <a:t>longest</a:t>
            </a:r>
            <a:r>
              <a:rPr sz="2100" dirty="0">
                <a:latin typeface="Calibri"/>
                <a:cs typeface="Calibri"/>
              </a:rPr>
              <a:t> </a:t>
            </a:r>
            <a:r>
              <a:rPr sz="2100" spc="-11" dirty="0">
                <a:latin typeface="Calibri"/>
                <a:cs typeface="Calibri"/>
              </a:rPr>
              <a:t>prefix</a:t>
            </a:r>
            <a:r>
              <a:rPr sz="2100" dirty="0">
                <a:latin typeface="Calibri"/>
                <a:cs typeface="Calibri"/>
              </a:rPr>
              <a:t> </a:t>
            </a:r>
            <a:r>
              <a:rPr sz="2100" spc="-11" dirty="0">
                <a:latin typeface="Calibri"/>
                <a:cs typeface="Calibri"/>
              </a:rPr>
              <a:t>match.</a:t>
            </a:r>
            <a:r>
              <a:rPr sz="2100" dirty="0">
                <a:latin typeface="Calibri"/>
                <a:cs typeface="Calibri"/>
              </a:rPr>
              <a:t> </a:t>
            </a:r>
            <a:r>
              <a:rPr sz="2100" spc="-8" dirty="0">
                <a:latin typeface="Calibri"/>
                <a:cs typeface="Calibri"/>
              </a:rPr>
              <a:t>Example:</a:t>
            </a:r>
            <a:endParaRPr sz="2100">
              <a:latin typeface="Calibri"/>
              <a:cs typeface="Calibri"/>
            </a:endParaRPr>
          </a:p>
          <a:p>
            <a:pPr>
              <a:spcBef>
                <a:spcPts val="26"/>
              </a:spcBef>
              <a:buFont typeface="Arial MT"/>
              <a:buChar char="•"/>
            </a:pPr>
            <a:endParaRPr sz="2363">
              <a:latin typeface="Calibri"/>
              <a:cs typeface="Calibri"/>
            </a:endParaRPr>
          </a:p>
          <a:p>
            <a:pPr marL="278606" lvl="1" indent="-171926">
              <a:spcBef>
                <a:spcPts val="4"/>
              </a:spcBef>
              <a:buFont typeface="Arial MT"/>
              <a:buChar char="•"/>
              <a:tabLst>
                <a:tab pos="279083" algn="l"/>
              </a:tabLst>
            </a:pPr>
            <a:r>
              <a:rPr sz="2100" b="1" spc="-19" dirty="0"/>
              <a:t>Vocabulary:</a:t>
            </a:r>
            <a:r>
              <a:rPr sz="2100" b="1" spc="-4" dirty="0"/>
              <a:t> </a:t>
            </a:r>
            <a:r>
              <a:rPr sz="2100" b="1" dirty="0"/>
              <a:t>{“a”, </a:t>
            </a:r>
            <a:r>
              <a:rPr sz="2100" b="1" spc="-4" dirty="0"/>
              <a:t>“jui”,</a:t>
            </a:r>
            <a:r>
              <a:rPr sz="2100" b="1" dirty="0"/>
              <a:t> “ce”,</a:t>
            </a:r>
            <a:r>
              <a:rPr sz="2100" b="1" spc="-4" dirty="0"/>
              <a:t> “blue”,</a:t>
            </a:r>
            <a:r>
              <a:rPr sz="2100" b="1" dirty="0"/>
              <a:t> </a:t>
            </a:r>
            <a:r>
              <a:rPr sz="2100" b="1" spc="-4" dirty="0"/>
              <a:t>“is”,</a:t>
            </a:r>
            <a:r>
              <a:rPr sz="2100" b="1" dirty="0"/>
              <a:t> </a:t>
            </a:r>
            <a:r>
              <a:rPr sz="2100" b="1" spc="-4" dirty="0"/>
              <a:t>“ber”, </a:t>
            </a:r>
            <a:r>
              <a:rPr sz="2100" b="1" dirty="0"/>
              <a:t>“ry”}</a:t>
            </a:r>
            <a:endParaRPr sz="2100"/>
          </a:p>
        </p:txBody>
      </p:sp>
      <p:sp>
        <p:nvSpPr>
          <p:cNvPr id="4" name="object 4"/>
          <p:cNvSpPr txBox="1"/>
          <p:nvPr/>
        </p:nvSpPr>
        <p:spPr>
          <a:xfrm>
            <a:off x="751411" y="2689831"/>
            <a:ext cx="6268403" cy="2148665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350" b="1" dirty="0">
                <a:solidFill>
                  <a:srgbClr val="C00000"/>
                </a:solidFill>
              </a:rPr>
              <a:t>a</a:t>
            </a:r>
            <a:r>
              <a:rPr sz="1350" b="1" spc="-8" dirty="0">
                <a:solidFill>
                  <a:srgbClr val="C00000"/>
                </a:solidFill>
              </a:rPr>
              <a:t> </a:t>
            </a:r>
            <a:r>
              <a:rPr sz="1350" b="1" spc="-4" dirty="0"/>
              <a:t>blueberry juice </a:t>
            </a:r>
            <a:r>
              <a:rPr sz="1350" b="1" dirty="0"/>
              <a:t>-&gt;</a:t>
            </a:r>
            <a:r>
              <a:rPr sz="1350" b="1" spc="-8" dirty="0"/>
              <a:t> </a:t>
            </a:r>
            <a:r>
              <a:rPr sz="1350" b="1" dirty="0"/>
              <a:t>“a”</a:t>
            </a:r>
            <a:r>
              <a:rPr sz="1350" b="1" spc="-8" dirty="0"/>
              <a:t> </a:t>
            </a:r>
            <a:r>
              <a:rPr sz="1350" b="1" spc="-4" dirty="0"/>
              <a:t>in</a:t>
            </a:r>
            <a:r>
              <a:rPr sz="1350" b="1" spc="-8" dirty="0"/>
              <a:t> </a:t>
            </a:r>
            <a:r>
              <a:rPr sz="1350" b="1" spc="-4" dirty="0"/>
              <a:t>vocab</a:t>
            </a:r>
            <a:r>
              <a:rPr sz="1350" b="1" spc="-8" dirty="0"/>
              <a:t> </a:t>
            </a:r>
            <a:r>
              <a:rPr sz="1350" b="1" dirty="0"/>
              <a:t>-&gt;</a:t>
            </a:r>
            <a:r>
              <a:rPr sz="1350" b="1" spc="-4" dirty="0"/>
              <a:t> </a:t>
            </a:r>
            <a:r>
              <a:rPr sz="1350" b="1" dirty="0"/>
              <a:t>[“a”]</a:t>
            </a:r>
            <a:endParaRPr sz="1350"/>
          </a:p>
          <a:p>
            <a:pPr marL="9525">
              <a:spcBef>
                <a:spcPts val="30"/>
              </a:spcBef>
            </a:pPr>
            <a:r>
              <a:rPr sz="1350" b="1" dirty="0">
                <a:solidFill>
                  <a:srgbClr val="C00000"/>
                </a:solidFill>
              </a:rPr>
              <a:t>a</a:t>
            </a:r>
            <a:r>
              <a:rPr sz="1350" b="1" spc="-4" dirty="0">
                <a:solidFill>
                  <a:srgbClr val="C00000"/>
                </a:solidFill>
              </a:rPr>
              <a:t> blueberry</a:t>
            </a:r>
            <a:r>
              <a:rPr sz="1350" b="1" dirty="0">
                <a:solidFill>
                  <a:srgbClr val="C00000"/>
                </a:solidFill>
              </a:rPr>
              <a:t> </a:t>
            </a:r>
            <a:r>
              <a:rPr sz="1350" b="1" spc="-4" dirty="0"/>
              <a:t>juice </a:t>
            </a:r>
            <a:r>
              <a:rPr sz="1350" b="1" dirty="0"/>
              <a:t>-&gt;</a:t>
            </a:r>
            <a:r>
              <a:rPr sz="1350" b="1" spc="-4" dirty="0"/>
              <a:t> “blueberry”</a:t>
            </a:r>
            <a:r>
              <a:rPr sz="1350" b="1" spc="-8" dirty="0"/>
              <a:t> </a:t>
            </a:r>
            <a:r>
              <a:rPr sz="1350" b="1" spc="-4" dirty="0"/>
              <a:t>not in</a:t>
            </a:r>
            <a:r>
              <a:rPr sz="1350" b="1" spc="-8" dirty="0"/>
              <a:t> </a:t>
            </a:r>
            <a:r>
              <a:rPr sz="1350" b="1" spc="-4" dirty="0"/>
              <a:t>vocab</a:t>
            </a:r>
            <a:endParaRPr sz="1350"/>
          </a:p>
          <a:p>
            <a:pPr marL="695325">
              <a:spcBef>
                <a:spcPts val="30"/>
              </a:spcBef>
            </a:pPr>
            <a:r>
              <a:rPr sz="1350" b="1" dirty="0"/>
              <a:t>-&gt;</a:t>
            </a:r>
            <a:r>
              <a:rPr sz="1350" b="1" spc="-8" dirty="0"/>
              <a:t> </a:t>
            </a:r>
            <a:r>
              <a:rPr sz="1350" b="1" spc="-4" dirty="0"/>
              <a:t>prefix</a:t>
            </a:r>
            <a:r>
              <a:rPr sz="1350" b="1" dirty="0"/>
              <a:t> max</a:t>
            </a:r>
            <a:r>
              <a:rPr sz="1350" b="1" spc="-4" dirty="0"/>
              <a:t> match: “blue”</a:t>
            </a:r>
            <a:r>
              <a:rPr sz="1350" b="1" spc="-8" dirty="0"/>
              <a:t> </a:t>
            </a:r>
            <a:r>
              <a:rPr sz="1350" b="1" dirty="0"/>
              <a:t>-&gt;</a:t>
            </a:r>
            <a:r>
              <a:rPr sz="1350" b="1" spc="-4" dirty="0"/>
              <a:t> </a:t>
            </a:r>
            <a:r>
              <a:rPr sz="1350" b="1" dirty="0"/>
              <a:t>[“a”,</a:t>
            </a:r>
            <a:r>
              <a:rPr sz="1350" b="1" spc="-8" dirty="0"/>
              <a:t> </a:t>
            </a:r>
            <a:r>
              <a:rPr sz="1350" b="1" spc="-4" dirty="0"/>
              <a:t>“blue”]</a:t>
            </a:r>
            <a:endParaRPr sz="1350"/>
          </a:p>
          <a:p>
            <a:pPr marL="695325" marR="2390299" indent="685800">
              <a:lnSpc>
                <a:spcPts val="1650"/>
              </a:lnSpc>
              <a:spcBef>
                <a:spcPts val="60"/>
              </a:spcBef>
            </a:pPr>
            <a:r>
              <a:rPr sz="1350" b="1" dirty="0"/>
              <a:t>-&gt; </a:t>
            </a:r>
            <a:r>
              <a:rPr sz="1350" b="1" spc="-4" dirty="0"/>
              <a:t>remaining subword: “berry” </a:t>
            </a:r>
            <a:r>
              <a:rPr sz="1350" b="1" spc="-368" dirty="0"/>
              <a:t> </a:t>
            </a:r>
            <a:r>
              <a:rPr sz="1350" b="1" spc="-4" dirty="0"/>
              <a:t>“berry”</a:t>
            </a:r>
            <a:r>
              <a:rPr sz="1350" b="1" spc="-8" dirty="0"/>
              <a:t> </a:t>
            </a:r>
            <a:r>
              <a:rPr sz="1350" b="1" spc="-4" dirty="0"/>
              <a:t>not in vocab</a:t>
            </a:r>
            <a:endParaRPr sz="1350"/>
          </a:p>
          <a:p>
            <a:pPr marL="1381125">
              <a:lnSpc>
                <a:spcPts val="1590"/>
              </a:lnSpc>
            </a:pPr>
            <a:r>
              <a:rPr sz="1350" b="1" dirty="0"/>
              <a:t>-&gt;</a:t>
            </a:r>
            <a:r>
              <a:rPr sz="1350" b="1" spc="-4" dirty="0"/>
              <a:t> prefix</a:t>
            </a:r>
            <a:r>
              <a:rPr sz="1350" b="1" dirty="0"/>
              <a:t> max </a:t>
            </a:r>
            <a:r>
              <a:rPr sz="1350" b="1" spc="-4" dirty="0"/>
              <a:t>match: “ber”</a:t>
            </a:r>
            <a:r>
              <a:rPr sz="1350" b="1" dirty="0"/>
              <a:t> -&gt;</a:t>
            </a:r>
            <a:r>
              <a:rPr sz="1350" b="1" spc="-4" dirty="0"/>
              <a:t> </a:t>
            </a:r>
            <a:r>
              <a:rPr sz="1350" b="1" dirty="0"/>
              <a:t>[“a”,</a:t>
            </a:r>
            <a:r>
              <a:rPr sz="1350" b="1" spc="-4" dirty="0"/>
              <a:t> “blue”, “ber”]</a:t>
            </a:r>
            <a:endParaRPr sz="1350"/>
          </a:p>
          <a:p>
            <a:pPr marL="9525" marR="2275523" indent="685800">
              <a:lnSpc>
                <a:spcPts val="1650"/>
              </a:lnSpc>
              <a:spcBef>
                <a:spcPts val="60"/>
              </a:spcBef>
            </a:pPr>
            <a:r>
              <a:rPr sz="1350" b="1" dirty="0"/>
              <a:t>“ry” </a:t>
            </a:r>
            <a:r>
              <a:rPr sz="1350" b="1" spc="-4" dirty="0"/>
              <a:t>in vocab </a:t>
            </a:r>
            <a:r>
              <a:rPr sz="1350" b="1" dirty="0"/>
              <a:t>-&gt; [“a”, </a:t>
            </a:r>
            <a:r>
              <a:rPr sz="1350" b="1" spc="-4" dirty="0"/>
              <a:t>“blue”, “ber”, </a:t>
            </a:r>
            <a:r>
              <a:rPr sz="1350" b="1" dirty="0"/>
              <a:t>“ry”] </a:t>
            </a:r>
            <a:r>
              <a:rPr sz="1350" b="1" spc="-368" dirty="0"/>
              <a:t> </a:t>
            </a:r>
            <a:r>
              <a:rPr sz="1350" b="1" dirty="0">
                <a:solidFill>
                  <a:srgbClr val="C00000"/>
                </a:solidFill>
              </a:rPr>
              <a:t>a</a:t>
            </a:r>
            <a:r>
              <a:rPr sz="1350" b="1" spc="-4" dirty="0">
                <a:solidFill>
                  <a:srgbClr val="C00000"/>
                </a:solidFill>
              </a:rPr>
              <a:t> blueberry</a:t>
            </a:r>
            <a:r>
              <a:rPr sz="1350" b="1" dirty="0">
                <a:solidFill>
                  <a:srgbClr val="C00000"/>
                </a:solidFill>
              </a:rPr>
              <a:t> juice</a:t>
            </a:r>
            <a:r>
              <a:rPr sz="1350" b="1" spc="-8" dirty="0">
                <a:solidFill>
                  <a:srgbClr val="C00000"/>
                </a:solidFill>
              </a:rPr>
              <a:t> </a:t>
            </a:r>
            <a:r>
              <a:rPr sz="1350" b="1" dirty="0"/>
              <a:t>-&gt;</a:t>
            </a:r>
            <a:r>
              <a:rPr sz="1350" b="1" spc="-4" dirty="0"/>
              <a:t> “juice” not</a:t>
            </a:r>
            <a:r>
              <a:rPr sz="1350" b="1" spc="-8" dirty="0"/>
              <a:t> </a:t>
            </a:r>
            <a:r>
              <a:rPr sz="1350" b="1" spc="-4" dirty="0"/>
              <a:t>in vocab</a:t>
            </a:r>
            <a:endParaRPr sz="1350"/>
          </a:p>
          <a:p>
            <a:pPr marL="742950">
              <a:lnSpc>
                <a:spcPts val="1590"/>
              </a:lnSpc>
            </a:pPr>
            <a:r>
              <a:rPr sz="1350" b="1" dirty="0"/>
              <a:t>-&gt;</a:t>
            </a:r>
            <a:r>
              <a:rPr sz="1350" b="1" spc="-4" dirty="0"/>
              <a:t> prefix</a:t>
            </a:r>
            <a:r>
              <a:rPr sz="1350" b="1" spc="4" dirty="0"/>
              <a:t> </a:t>
            </a:r>
            <a:r>
              <a:rPr sz="1350" b="1" dirty="0"/>
              <a:t>max </a:t>
            </a:r>
            <a:r>
              <a:rPr sz="1350" b="1" spc="-4" dirty="0"/>
              <a:t>match:</a:t>
            </a:r>
            <a:r>
              <a:rPr sz="1350" b="1" dirty="0"/>
              <a:t> </a:t>
            </a:r>
            <a:r>
              <a:rPr sz="1350" b="1" spc="-4" dirty="0"/>
              <a:t>“jui”</a:t>
            </a:r>
            <a:r>
              <a:rPr sz="1350" b="1" dirty="0"/>
              <a:t> </a:t>
            </a:r>
            <a:r>
              <a:rPr sz="1350" b="1" spc="-4" dirty="0"/>
              <a:t>in vocab</a:t>
            </a:r>
            <a:r>
              <a:rPr sz="1350" b="1" dirty="0"/>
              <a:t> -&gt; [“a”,</a:t>
            </a:r>
            <a:r>
              <a:rPr sz="1350" b="1" spc="-4" dirty="0"/>
              <a:t> “blue”,</a:t>
            </a:r>
            <a:r>
              <a:rPr sz="1350" b="1" dirty="0"/>
              <a:t> </a:t>
            </a:r>
            <a:r>
              <a:rPr sz="1350" b="1" spc="-4" dirty="0"/>
              <a:t>“ber”,</a:t>
            </a:r>
            <a:r>
              <a:rPr sz="1350" b="1" dirty="0"/>
              <a:t> “ry”,</a:t>
            </a:r>
            <a:r>
              <a:rPr sz="1350" b="1" spc="-4" dirty="0"/>
              <a:t> “jui”]</a:t>
            </a:r>
            <a:endParaRPr sz="1350"/>
          </a:p>
          <a:p>
            <a:pPr marL="742950">
              <a:spcBef>
                <a:spcPts val="30"/>
              </a:spcBef>
            </a:pPr>
            <a:r>
              <a:rPr sz="1350" b="1" dirty="0"/>
              <a:t>“ce”</a:t>
            </a:r>
            <a:r>
              <a:rPr sz="1350" b="1" spc="-8" dirty="0"/>
              <a:t> </a:t>
            </a:r>
            <a:r>
              <a:rPr sz="1350" b="1" spc="-4" dirty="0"/>
              <a:t>in vocab </a:t>
            </a:r>
            <a:r>
              <a:rPr sz="1350" b="1" dirty="0"/>
              <a:t>-&gt;</a:t>
            </a:r>
            <a:r>
              <a:rPr sz="1350" b="1" spc="-8" dirty="0"/>
              <a:t> </a:t>
            </a:r>
            <a:r>
              <a:rPr sz="1350" b="1" dirty="0"/>
              <a:t>[“a”,</a:t>
            </a:r>
            <a:r>
              <a:rPr sz="1350" b="1" spc="-4" dirty="0"/>
              <a:t> “blue”, “ber”,</a:t>
            </a:r>
            <a:r>
              <a:rPr sz="1350" b="1" spc="-8" dirty="0"/>
              <a:t> </a:t>
            </a:r>
            <a:r>
              <a:rPr sz="1350" b="1" dirty="0"/>
              <a:t>“ry”,</a:t>
            </a:r>
            <a:r>
              <a:rPr sz="1350" b="1" spc="-4" dirty="0"/>
              <a:t> “jui”, </a:t>
            </a:r>
            <a:r>
              <a:rPr sz="1350" b="1" dirty="0"/>
              <a:t>“ce”]</a:t>
            </a:r>
            <a:endParaRPr sz="1350"/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53415" y="444238"/>
            <a:ext cx="4050506" cy="1025281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lnSpc>
                <a:spcPct val="100000"/>
              </a:lnSpc>
              <a:spcBef>
                <a:spcPts val="75"/>
              </a:spcBef>
            </a:pPr>
            <a:r>
              <a:rPr spc="-23" dirty="0"/>
              <a:t>WordPiece</a:t>
            </a:r>
            <a:r>
              <a:rPr spc="-30" dirty="0"/>
              <a:t> </a:t>
            </a:r>
            <a:r>
              <a:rPr spc="-23" dirty="0"/>
              <a:t>tokenization</a:t>
            </a:r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653415" y="1346893"/>
            <a:ext cx="7749064" cy="3269486"/>
          </a:xfrm>
          <a:prstGeom prst="rect">
            <a:avLst/>
          </a:prstGeom>
        </p:spPr>
        <p:txBody>
          <a:bodyPr vert="horz" wrap="square" lIns="0" tIns="8573" rIns="0" bIns="0" rtlCol="0">
            <a:spAutoFit/>
          </a:bodyPr>
          <a:lstStyle/>
          <a:p>
            <a:pPr marL="146685" indent="-137160">
              <a:lnSpc>
                <a:spcPts val="1976"/>
              </a:lnSpc>
              <a:spcBef>
                <a:spcPts val="68"/>
              </a:spcBef>
              <a:buFont typeface="Arial MT"/>
              <a:buChar char="•"/>
              <a:tabLst>
                <a:tab pos="146685" algn="l"/>
              </a:tabLst>
            </a:pPr>
            <a:r>
              <a:rPr sz="1688" spc="-11" dirty="0">
                <a:latin typeface="Calibri"/>
                <a:cs typeface="Calibri"/>
              </a:rPr>
              <a:t>Byte-level</a:t>
            </a:r>
            <a:r>
              <a:rPr sz="1688" spc="-8" dirty="0">
                <a:latin typeface="Calibri"/>
                <a:cs typeface="Calibri"/>
              </a:rPr>
              <a:t> </a:t>
            </a:r>
            <a:r>
              <a:rPr sz="1688" spc="-11" dirty="0">
                <a:latin typeface="Calibri"/>
                <a:cs typeface="Calibri"/>
              </a:rPr>
              <a:t>Byte</a:t>
            </a:r>
            <a:r>
              <a:rPr sz="1688" spc="-8" dirty="0">
                <a:latin typeface="Calibri"/>
                <a:cs typeface="Calibri"/>
              </a:rPr>
              <a:t> </a:t>
            </a:r>
            <a:r>
              <a:rPr sz="1688" spc="-15" dirty="0">
                <a:latin typeface="Calibri"/>
                <a:cs typeface="Calibri"/>
              </a:rPr>
              <a:t>Pair</a:t>
            </a:r>
            <a:r>
              <a:rPr sz="1688" spc="-8" dirty="0">
                <a:latin typeface="Calibri"/>
                <a:cs typeface="Calibri"/>
              </a:rPr>
              <a:t> Encoding</a:t>
            </a:r>
            <a:r>
              <a:rPr sz="1688" spc="-4" dirty="0">
                <a:latin typeface="Calibri"/>
                <a:cs typeface="Calibri"/>
              </a:rPr>
              <a:t> </a:t>
            </a:r>
            <a:r>
              <a:rPr sz="1688" spc="-8" dirty="0">
                <a:latin typeface="Calibri"/>
                <a:cs typeface="Calibri"/>
              </a:rPr>
              <a:t>(BBPE)</a:t>
            </a:r>
            <a:endParaRPr sz="1688">
              <a:latin typeface="Calibri"/>
              <a:cs typeface="Calibri"/>
            </a:endParaRPr>
          </a:p>
          <a:p>
            <a:pPr marL="146685">
              <a:lnSpc>
                <a:spcPts val="1976"/>
              </a:lnSpc>
              <a:tabLst>
                <a:tab pos="5511165" algn="l"/>
              </a:tabLst>
            </a:pPr>
            <a:r>
              <a:rPr sz="1688" u="heavy" spc="-11" dirty="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latin typeface="Calibri"/>
                <a:cs typeface="Calibri"/>
              </a:rPr>
              <a:t>Neural</a:t>
            </a:r>
            <a:r>
              <a:rPr sz="1688" u="heavy" spc="4" dirty="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latin typeface="Calibri"/>
                <a:cs typeface="Calibri"/>
              </a:rPr>
              <a:t> </a:t>
            </a:r>
            <a:r>
              <a:rPr sz="1688" u="heavy" spc="-8" dirty="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latin typeface="Calibri"/>
                <a:cs typeface="Calibri"/>
              </a:rPr>
              <a:t>Machine</a:t>
            </a:r>
            <a:r>
              <a:rPr sz="1688" u="heavy" spc="8" dirty="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latin typeface="Calibri"/>
                <a:cs typeface="Calibri"/>
              </a:rPr>
              <a:t> </a:t>
            </a:r>
            <a:r>
              <a:rPr sz="1688" u="heavy" spc="-19" dirty="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latin typeface="Calibri"/>
                <a:cs typeface="Calibri"/>
              </a:rPr>
              <a:t>Translation</a:t>
            </a:r>
            <a:r>
              <a:rPr sz="1688" u="heavy" spc="4" dirty="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latin typeface="Calibri"/>
                <a:cs typeface="Calibri"/>
              </a:rPr>
              <a:t> </a:t>
            </a:r>
            <a:r>
              <a:rPr sz="1688" u="heavy" spc="-8" dirty="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latin typeface="Calibri"/>
                <a:cs typeface="Calibri"/>
              </a:rPr>
              <a:t>with</a:t>
            </a:r>
            <a:r>
              <a:rPr sz="1688" u="heavy" spc="8" dirty="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latin typeface="Calibri"/>
                <a:cs typeface="Calibri"/>
              </a:rPr>
              <a:t> </a:t>
            </a:r>
            <a:r>
              <a:rPr sz="1688" u="heavy" spc="-11" dirty="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latin typeface="Calibri"/>
                <a:cs typeface="Calibri"/>
              </a:rPr>
              <a:t>Byte-Level</a:t>
            </a:r>
            <a:r>
              <a:rPr sz="1688" u="heavy" spc="4" dirty="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latin typeface="Calibri"/>
                <a:cs typeface="Calibri"/>
              </a:rPr>
              <a:t> </a:t>
            </a:r>
            <a:r>
              <a:rPr sz="1688" u="heavy" spc="-11" dirty="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latin typeface="Calibri"/>
                <a:cs typeface="Calibri"/>
              </a:rPr>
              <a:t>Subwords</a:t>
            </a:r>
            <a:r>
              <a:rPr sz="1688" u="heavy" spc="8" dirty="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latin typeface="Calibri"/>
                <a:cs typeface="Calibri"/>
              </a:rPr>
              <a:t> </a:t>
            </a:r>
            <a:r>
              <a:rPr sz="1688" u="heavy" spc="-8" dirty="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latin typeface="Calibri"/>
                <a:cs typeface="Calibri"/>
              </a:rPr>
              <a:t>(2019)</a:t>
            </a:r>
            <a:r>
              <a:rPr sz="1688" spc="-8" dirty="0">
                <a:solidFill>
                  <a:srgbClr val="0563C1"/>
                </a:solidFill>
                <a:latin typeface="Calibri"/>
                <a:cs typeface="Calibri"/>
              </a:rPr>
              <a:t>	</a:t>
            </a:r>
            <a:r>
              <a:rPr sz="1688" spc="-8" dirty="0">
                <a:latin typeface="Calibri"/>
                <a:cs typeface="Calibri"/>
              </a:rPr>
              <a:t>—</a:t>
            </a:r>
            <a:r>
              <a:rPr sz="1688" spc="-15" dirty="0">
                <a:latin typeface="Calibri"/>
                <a:cs typeface="Calibri"/>
              </a:rPr>
              <a:t> </a:t>
            </a:r>
            <a:r>
              <a:rPr sz="1688" spc="-8" dirty="0">
                <a:latin typeface="Calibri"/>
                <a:cs typeface="Calibri"/>
              </a:rPr>
              <a:t>Used</a:t>
            </a:r>
            <a:r>
              <a:rPr sz="1688" spc="-15" dirty="0">
                <a:latin typeface="Calibri"/>
                <a:cs typeface="Calibri"/>
              </a:rPr>
              <a:t> </a:t>
            </a:r>
            <a:r>
              <a:rPr sz="1688" spc="-8" dirty="0">
                <a:latin typeface="Calibri"/>
                <a:cs typeface="Calibri"/>
              </a:rPr>
              <a:t>in</a:t>
            </a:r>
            <a:r>
              <a:rPr sz="1688" spc="-11" dirty="0">
                <a:latin typeface="Calibri"/>
                <a:cs typeface="Calibri"/>
              </a:rPr>
              <a:t> </a:t>
            </a:r>
            <a:r>
              <a:rPr sz="1688" spc="-38" dirty="0">
                <a:latin typeface="Calibri"/>
                <a:cs typeface="Calibri"/>
              </a:rPr>
              <a:t>GPT-2</a:t>
            </a:r>
            <a:endParaRPr sz="1688">
              <a:latin typeface="Calibri"/>
              <a:cs typeface="Calibri"/>
            </a:endParaRPr>
          </a:p>
          <a:p>
            <a:pPr marL="489585" lvl="1" indent="-137160">
              <a:spcBef>
                <a:spcPts val="503"/>
              </a:spcBef>
              <a:buFont typeface="Arial MT"/>
              <a:buChar char="•"/>
              <a:tabLst>
                <a:tab pos="489585" algn="l"/>
              </a:tabLst>
            </a:pPr>
            <a:r>
              <a:rPr sz="1688" spc="-8" dirty="0">
                <a:latin typeface="Calibri"/>
                <a:cs typeface="Calibri"/>
              </a:rPr>
              <a:t>UTF8</a:t>
            </a:r>
            <a:r>
              <a:rPr sz="1688" spc="-15" dirty="0">
                <a:latin typeface="Calibri"/>
                <a:cs typeface="Calibri"/>
              </a:rPr>
              <a:t> </a:t>
            </a:r>
            <a:r>
              <a:rPr sz="1688" spc="-8" dirty="0">
                <a:latin typeface="Calibri"/>
                <a:cs typeface="Calibri"/>
              </a:rPr>
              <a:t>encoding</a:t>
            </a:r>
            <a:r>
              <a:rPr sz="1688" spc="-11" dirty="0">
                <a:latin typeface="Calibri"/>
                <a:cs typeface="Calibri"/>
              </a:rPr>
              <a:t> </a:t>
            </a:r>
            <a:r>
              <a:rPr sz="1688" spc="-4" dirty="0">
                <a:latin typeface="Calibri"/>
                <a:cs typeface="Calibri"/>
              </a:rPr>
              <a:t>of</a:t>
            </a:r>
            <a:r>
              <a:rPr sz="1688" spc="-11" dirty="0">
                <a:latin typeface="Calibri"/>
                <a:cs typeface="Calibri"/>
              </a:rPr>
              <a:t> </a:t>
            </a:r>
            <a:r>
              <a:rPr sz="1688" spc="-15" dirty="0">
                <a:latin typeface="Calibri"/>
                <a:cs typeface="Calibri"/>
              </a:rPr>
              <a:t>text</a:t>
            </a:r>
            <a:endParaRPr sz="1688">
              <a:latin typeface="Calibri"/>
              <a:cs typeface="Calibri"/>
            </a:endParaRPr>
          </a:p>
          <a:p>
            <a:pPr marL="832485" lvl="2" indent="-137160">
              <a:spcBef>
                <a:spcPts val="499"/>
              </a:spcBef>
              <a:buFont typeface="Arial MT"/>
              <a:buChar char="•"/>
              <a:tabLst>
                <a:tab pos="832485" algn="l"/>
              </a:tabLst>
            </a:pPr>
            <a:r>
              <a:rPr sz="1688" spc="-8" dirty="0">
                <a:latin typeface="Calibri"/>
                <a:cs typeface="Calibri"/>
              </a:rPr>
              <a:t>Encodes each</a:t>
            </a:r>
            <a:r>
              <a:rPr sz="1688" spc="-4" dirty="0">
                <a:latin typeface="Calibri"/>
                <a:cs typeface="Calibri"/>
              </a:rPr>
              <a:t> </a:t>
            </a:r>
            <a:r>
              <a:rPr sz="1688" spc="-11" dirty="0">
                <a:latin typeface="Calibri"/>
                <a:cs typeface="Calibri"/>
              </a:rPr>
              <a:t>character</a:t>
            </a:r>
            <a:r>
              <a:rPr sz="1688" spc="-4" dirty="0">
                <a:latin typeface="Calibri"/>
                <a:cs typeface="Calibri"/>
              </a:rPr>
              <a:t> </a:t>
            </a:r>
            <a:r>
              <a:rPr sz="1688" spc="-15" dirty="0">
                <a:latin typeface="Calibri"/>
                <a:cs typeface="Calibri"/>
              </a:rPr>
              <a:t>into</a:t>
            </a:r>
            <a:r>
              <a:rPr sz="1688" spc="-4" dirty="0">
                <a:latin typeface="Calibri"/>
                <a:cs typeface="Calibri"/>
              </a:rPr>
              <a:t> </a:t>
            </a:r>
            <a:r>
              <a:rPr sz="1688" spc="-8" dirty="0">
                <a:latin typeface="Calibri"/>
                <a:cs typeface="Calibri"/>
              </a:rPr>
              <a:t>1</a:t>
            </a:r>
            <a:r>
              <a:rPr sz="1688" spc="-4" dirty="0">
                <a:latin typeface="Calibri"/>
                <a:cs typeface="Calibri"/>
              </a:rPr>
              <a:t> </a:t>
            </a:r>
            <a:r>
              <a:rPr sz="1688" spc="-15" dirty="0">
                <a:latin typeface="Calibri"/>
                <a:cs typeface="Calibri"/>
              </a:rPr>
              <a:t>to</a:t>
            </a:r>
            <a:r>
              <a:rPr sz="1688" spc="-4" dirty="0">
                <a:latin typeface="Calibri"/>
                <a:cs typeface="Calibri"/>
              </a:rPr>
              <a:t> </a:t>
            </a:r>
            <a:r>
              <a:rPr sz="1688" spc="-8" dirty="0">
                <a:latin typeface="Calibri"/>
                <a:cs typeface="Calibri"/>
              </a:rPr>
              <a:t>4</a:t>
            </a:r>
            <a:r>
              <a:rPr sz="1688" spc="-4" dirty="0">
                <a:latin typeface="Calibri"/>
                <a:cs typeface="Calibri"/>
              </a:rPr>
              <a:t> </a:t>
            </a:r>
            <a:r>
              <a:rPr sz="1688" spc="-11" dirty="0">
                <a:latin typeface="Calibri"/>
                <a:cs typeface="Calibri"/>
              </a:rPr>
              <a:t>bytes</a:t>
            </a:r>
            <a:endParaRPr sz="1688">
              <a:latin typeface="Calibri"/>
              <a:cs typeface="Calibri"/>
            </a:endParaRPr>
          </a:p>
          <a:p>
            <a:pPr marL="489585" lvl="1" indent="-137160">
              <a:spcBef>
                <a:spcPts val="503"/>
              </a:spcBef>
              <a:buFont typeface="Arial MT"/>
              <a:buChar char="•"/>
              <a:tabLst>
                <a:tab pos="489585" algn="l"/>
              </a:tabLst>
            </a:pPr>
            <a:r>
              <a:rPr sz="1688" spc="-4" dirty="0">
                <a:latin typeface="Calibri"/>
                <a:cs typeface="Calibri"/>
              </a:rPr>
              <a:t>The </a:t>
            </a:r>
            <a:r>
              <a:rPr sz="1688" spc="-11" dirty="0">
                <a:latin typeface="Calibri"/>
                <a:cs typeface="Calibri"/>
              </a:rPr>
              <a:t>sentence</a:t>
            </a:r>
            <a:r>
              <a:rPr sz="1688" dirty="0">
                <a:latin typeface="Calibri"/>
                <a:cs typeface="Calibri"/>
              </a:rPr>
              <a:t> </a:t>
            </a:r>
            <a:r>
              <a:rPr sz="1688" spc="-4" dirty="0">
                <a:latin typeface="Calibri"/>
                <a:cs typeface="Calibri"/>
              </a:rPr>
              <a:t>is a</a:t>
            </a:r>
            <a:r>
              <a:rPr sz="1688" dirty="0">
                <a:latin typeface="Calibri"/>
                <a:cs typeface="Calibri"/>
              </a:rPr>
              <a:t> </a:t>
            </a:r>
            <a:r>
              <a:rPr sz="1688" spc="-4" dirty="0">
                <a:latin typeface="Calibri"/>
                <a:cs typeface="Calibri"/>
              </a:rPr>
              <a:t>sequence</a:t>
            </a:r>
            <a:r>
              <a:rPr sz="1688" dirty="0">
                <a:latin typeface="Calibri"/>
                <a:cs typeface="Calibri"/>
              </a:rPr>
              <a:t> </a:t>
            </a:r>
            <a:r>
              <a:rPr sz="1688" spc="-8" dirty="0">
                <a:latin typeface="Calibri"/>
                <a:cs typeface="Calibri"/>
              </a:rPr>
              <a:t>of</a:t>
            </a:r>
            <a:r>
              <a:rPr sz="1688" spc="-4" dirty="0">
                <a:latin typeface="Calibri"/>
                <a:cs typeface="Calibri"/>
              </a:rPr>
              <a:t> </a:t>
            </a:r>
            <a:r>
              <a:rPr sz="1688" spc="-11" dirty="0">
                <a:latin typeface="Calibri"/>
                <a:cs typeface="Calibri"/>
              </a:rPr>
              <a:t>bytes</a:t>
            </a:r>
            <a:r>
              <a:rPr sz="1688" dirty="0">
                <a:latin typeface="Calibri"/>
                <a:cs typeface="Calibri"/>
              </a:rPr>
              <a:t> </a:t>
            </a:r>
            <a:r>
              <a:rPr sz="1688" spc="-11" dirty="0">
                <a:latin typeface="Calibri"/>
                <a:cs typeface="Calibri"/>
              </a:rPr>
              <a:t>instead</a:t>
            </a:r>
            <a:r>
              <a:rPr sz="1688" spc="-4" dirty="0">
                <a:latin typeface="Calibri"/>
                <a:cs typeface="Calibri"/>
              </a:rPr>
              <a:t> </a:t>
            </a:r>
            <a:r>
              <a:rPr sz="1688" spc="-8" dirty="0">
                <a:latin typeface="Calibri"/>
                <a:cs typeface="Calibri"/>
              </a:rPr>
              <a:t>of</a:t>
            </a:r>
            <a:r>
              <a:rPr sz="1688" dirty="0">
                <a:latin typeface="Calibri"/>
                <a:cs typeface="Calibri"/>
              </a:rPr>
              <a:t> </a:t>
            </a:r>
            <a:r>
              <a:rPr sz="1688" spc="-15" dirty="0">
                <a:latin typeface="Calibri"/>
                <a:cs typeface="Calibri"/>
              </a:rPr>
              <a:t>characters</a:t>
            </a:r>
            <a:endParaRPr sz="1688">
              <a:latin typeface="Calibri"/>
              <a:cs typeface="Calibri"/>
            </a:endParaRPr>
          </a:p>
          <a:p>
            <a:pPr marL="489585" lvl="1" indent="-137160">
              <a:spcBef>
                <a:spcPts val="503"/>
              </a:spcBef>
              <a:buFont typeface="Arial MT"/>
              <a:buChar char="•"/>
              <a:tabLst>
                <a:tab pos="489585" algn="l"/>
              </a:tabLst>
            </a:pPr>
            <a:r>
              <a:rPr sz="1688" spc="-15" dirty="0">
                <a:latin typeface="Calibri"/>
                <a:cs typeface="Calibri"/>
              </a:rPr>
              <a:t>Represent</a:t>
            </a:r>
            <a:r>
              <a:rPr sz="1688" spc="-4" dirty="0">
                <a:latin typeface="Calibri"/>
                <a:cs typeface="Calibri"/>
              </a:rPr>
              <a:t> a</a:t>
            </a:r>
            <a:r>
              <a:rPr sz="1688" dirty="0">
                <a:latin typeface="Calibri"/>
                <a:cs typeface="Calibri"/>
              </a:rPr>
              <a:t> </a:t>
            </a:r>
            <a:r>
              <a:rPr sz="1688" spc="-11" dirty="0">
                <a:latin typeface="Calibri"/>
                <a:cs typeface="Calibri"/>
              </a:rPr>
              <a:t>sentence</a:t>
            </a:r>
            <a:r>
              <a:rPr sz="1688" dirty="0">
                <a:latin typeface="Calibri"/>
                <a:cs typeface="Calibri"/>
              </a:rPr>
              <a:t> </a:t>
            </a:r>
            <a:r>
              <a:rPr sz="1688" spc="-4" dirty="0">
                <a:latin typeface="Calibri"/>
                <a:cs typeface="Calibri"/>
              </a:rPr>
              <a:t>in</a:t>
            </a:r>
            <a:r>
              <a:rPr sz="1688" dirty="0">
                <a:latin typeface="Calibri"/>
                <a:cs typeface="Calibri"/>
              </a:rPr>
              <a:t> </a:t>
            </a:r>
            <a:r>
              <a:rPr sz="1688" spc="-15" dirty="0">
                <a:latin typeface="Calibri"/>
                <a:cs typeface="Calibri"/>
              </a:rPr>
              <a:t>any</a:t>
            </a:r>
            <a:r>
              <a:rPr sz="1688" dirty="0">
                <a:latin typeface="Calibri"/>
                <a:cs typeface="Calibri"/>
              </a:rPr>
              <a:t> </a:t>
            </a:r>
            <a:r>
              <a:rPr sz="1688" spc="-8" dirty="0">
                <a:latin typeface="Calibri"/>
                <a:cs typeface="Calibri"/>
              </a:rPr>
              <a:t>language</a:t>
            </a:r>
            <a:r>
              <a:rPr sz="1688" dirty="0">
                <a:latin typeface="Calibri"/>
                <a:cs typeface="Calibri"/>
              </a:rPr>
              <a:t> </a:t>
            </a:r>
            <a:r>
              <a:rPr sz="1688" spc="-4" dirty="0">
                <a:latin typeface="Calibri"/>
                <a:cs typeface="Calibri"/>
              </a:rPr>
              <a:t>as</a:t>
            </a:r>
            <a:r>
              <a:rPr sz="1688" dirty="0">
                <a:latin typeface="Calibri"/>
                <a:cs typeface="Calibri"/>
              </a:rPr>
              <a:t> </a:t>
            </a:r>
            <a:r>
              <a:rPr sz="1688" spc="-4" dirty="0">
                <a:latin typeface="Calibri"/>
                <a:cs typeface="Calibri"/>
              </a:rPr>
              <a:t>a sequence</a:t>
            </a:r>
            <a:r>
              <a:rPr sz="1688" dirty="0">
                <a:latin typeface="Calibri"/>
                <a:cs typeface="Calibri"/>
              </a:rPr>
              <a:t> </a:t>
            </a:r>
            <a:r>
              <a:rPr sz="1688" spc="-8" dirty="0">
                <a:latin typeface="Calibri"/>
                <a:cs typeface="Calibri"/>
              </a:rPr>
              <a:t>of</a:t>
            </a:r>
            <a:r>
              <a:rPr sz="1688" dirty="0">
                <a:latin typeface="Calibri"/>
                <a:cs typeface="Calibri"/>
              </a:rPr>
              <a:t> </a:t>
            </a:r>
            <a:r>
              <a:rPr sz="1688" spc="-8" dirty="0">
                <a:latin typeface="Calibri"/>
                <a:cs typeface="Calibri"/>
              </a:rPr>
              <a:t>UTF8</a:t>
            </a:r>
            <a:r>
              <a:rPr sz="1688" dirty="0">
                <a:latin typeface="Calibri"/>
                <a:cs typeface="Calibri"/>
              </a:rPr>
              <a:t> </a:t>
            </a:r>
            <a:r>
              <a:rPr sz="1688" spc="-11" dirty="0">
                <a:latin typeface="Calibri"/>
                <a:cs typeface="Calibri"/>
              </a:rPr>
              <a:t>bytes</a:t>
            </a:r>
            <a:endParaRPr sz="1688">
              <a:latin typeface="Calibri"/>
              <a:cs typeface="Calibri"/>
            </a:endParaRPr>
          </a:p>
          <a:p>
            <a:pPr marL="489585" marR="574834" lvl="1" indent="-137160">
              <a:lnSpc>
                <a:spcPts val="1927"/>
              </a:lnSpc>
              <a:spcBef>
                <a:spcPts val="649"/>
              </a:spcBef>
              <a:buFont typeface="Arial MT"/>
              <a:buChar char="•"/>
              <a:tabLst>
                <a:tab pos="489585" algn="l"/>
              </a:tabLst>
            </a:pPr>
            <a:r>
              <a:rPr sz="1688" spc="-8" dirty="0">
                <a:latin typeface="Calibri"/>
                <a:cs typeface="Calibri"/>
              </a:rPr>
              <a:t>A</a:t>
            </a:r>
            <a:r>
              <a:rPr sz="1688" spc="-4" dirty="0">
                <a:latin typeface="Calibri"/>
                <a:cs typeface="Calibri"/>
              </a:rPr>
              <a:t> </a:t>
            </a:r>
            <a:r>
              <a:rPr sz="1688" spc="-11" dirty="0">
                <a:latin typeface="Calibri"/>
                <a:cs typeface="Calibri"/>
              </a:rPr>
              <a:t>byte</a:t>
            </a:r>
            <a:r>
              <a:rPr sz="1688" spc="-4" dirty="0">
                <a:latin typeface="Calibri"/>
                <a:cs typeface="Calibri"/>
              </a:rPr>
              <a:t> sequence </a:t>
            </a:r>
            <a:r>
              <a:rPr sz="1688" spc="-11" dirty="0">
                <a:latin typeface="Calibri"/>
                <a:cs typeface="Calibri"/>
              </a:rPr>
              <a:t>representation</a:t>
            </a:r>
            <a:r>
              <a:rPr sz="1688" dirty="0">
                <a:latin typeface="Calibri"/>
                <a:cs typeface="Calibri"/>
              </a:rPr>
              <a:t> </a:t>
            </a:r>
            <a:r>
              <a:rPr sz="1688" spc="-8" dirty="0">
                <a:latin typeface="Calibri"/>
                <a:cs typeface="Calibri"/>
              </a:rPr>
              <a:t>of</a:t>
            </a:r>
            <a:r>
              <a:rPr sz="1688" spc="-4" dirty="0">
                <a:latin typeface="Calibri"/>
                <a:cs typeface="Calibri"/>
              </a:rPr>
              <a:t> </a:t>
            </a:r>
            <a:r>
              <a:rPr sz="1688" spc="-15" dirty="0">
                <a:latin typeface="Calibri"/>
                <a:cs typeface="Calibri"/>
              </a:rPr>
              <a:t>text</a:t>
            </a:r>
            <a:r>
              <a:rPr sz="1688" spc="-4" dirty="0">
                <a:latin typeface="Calibri"/>
                <a:cs typeface="Calibri"/>
              </a:rPr>
              <a:t> is </a:t>
            </a:r>
            <a:r>
              <a:rPr sz="1688" spc="-11" dirty="0">
                <a:latin typeface="Calibri"/>
                <a:cs typeface="Calibri"/>
              </a:rPr>
              <a:t>often</a:t>
            </a:r>
            <a:r>
              <a:rPr sz="1688" dirty="0">
                <a:latin typeface="Calibri"/>
                <a:cs typeface="Calibri"/>
              </a:rPr>
              <a:t> </a:t>
            </a:r>
            <a:r>
              <a:rPr sz="1688" spc="-8" dirty="0">
                <a:latin typeface="Calibri"/>
                <a:cs typeface="Calibri"/>
              </a:rPr>
              <a:t>much</a:t>
            </a:r>
            <a:r>
              <a:rPr sz="1688" spc="-4" dirty="0">
                <a:latin typeface="Calibri"/>
                <a:cs typeface="Calibri"/>
              </a:rPr>
              <a:t> </a:t>
            </a:r>
            <a:r>
              <a:rPr sz="1688" spc="-8" dirty="0">
                <a:latin typeface="Calibri"/>
                <a:cs typeface="Calibri"/>
              </a:rPr>
              <a:t>longer</a:t>
            </a:r>
            <a:r>
              <a:rPr sz="1688" spc="-4" dirty="0">
                <a:latin typeface="Calibri"/>
                <a:cs typeface="Calibri"/>
              </a:rPr>
              <a:t> </a:t>
            </a:r>
            <a:r>
              <a:rPr sz="1688" spc="-8" dirty="0">
                <a:latin typeface="Calibri"/>
                <a:cs typeface="Calibri"/>
              </a:rPr>
              <a:t>(up</a:t>
            </a:r>
            <a:r>
              <a:rPr sz="1688" spc="-4" dirty="0">
                <a:latin typeface="Calibri"/>
                <a:cs typeface="Calibri"/>
              </a:rPr>
              <a:t> </a:t>
            </a:r>
            <a:r>
              <a:rPr sz="1688" spc="-15" dirty="0">
                <a:latin typeface="Calibri"/>
                <a:cs typeface="Calibri"/>
              </a:rPr>
              <a:t>to</a:t>
            </a:r>
            <a:r>
              <a:rPr sz="1688" dirty="0">
                <a:latin typeface="Calibri"/>
                <a:cs typeface="Calibri"/>
              </a:rPr>
              <a:t> </a:t>
            </a:r>
            <a:r>
              <a:rPr sz="1688" spc="-8" dirty="0">
                <a:latin typeface="Calibri"/>
                <a:cs typeface="Calibri"/>
              </a:rPr>
              <a:t>4x)</a:t>
            </a:r>
            <a:r>
              <a:rPr sz="1688" spc="-4" dirty="0">
                <a:latin typeface="Calibri"/>
                <a:cs typeface="Calibri"/>
              </a:rPr>
              <a:t> than a </a:t>
            </a:r>
            <a:r>
              <a:rPr sz="1688" spc="-371" dirty="0">
                <a:latin typeface="Calibri"/>
                <a:cs typeface="Calibri"/>
              </a:rPr>
              <a:t> </a:t>
            </a:r>
            <a:r>
              <a:rPr sz="1688" spc="-11" dirty="0">
                <a:latin typeface="Calibri"/>
                <a:cs typeface="Calibri"/>
              </a:rPr>
              <a:t>character</a:t>
            </a:r>
            <a:r>
              <a:rPr sz="1688" spc="-8" dirty="0">
                <a:latin typeface="Calibri"/>
                <a:cs typeface="Calibri"/>
              </a:rPr>
              <a:t> </a:t>
            </a:r>
            <a:r>
              <a:rPr sz="1688" spc="-4" dirty="0">
                <a:latin typeface="Calibri"/>
                <a:cs typeface="Calibri"/>
              </a:rPr>
              <a:t>sequence </a:t>
            </a:r>
            <a:r>
              <a:rPr sz="1688" spc="-11" dirty="0">
                <a:latin typeface="Calibri"/>
                <a:cs typeface="Calibri"/>
              </a:rPr>
              <a:t>representation</a:t>
            </a:r>
            <a:endParaRPr sz="1688">
              <a:latin typeface="Calibri"/>
              <a:cs typeface="Calibri"/>
            </a:endParaRPr>
          </a:p>
          <a:p>
            <a:pPr marL="489585" lvl="1" indent="-137160">
              <a:spcBef>
                <a:spcPts val="454"/>
              </a:spcBef>
              <a:buFont typeface="Arial MT"/>
              <a:buChar char="•"/>
              <a:tabLst>
                <a:tab pos="489585" algn="l"/>
              </a:tabLst>
            </a:pPr>
            <a:r>
              <a:rPr sz="1688" spc="-8" dirty="0">
                <a:latin typeface="Calibri"/>
                <a:cs typeface="Calibri"/>
              </a:rPr>
              <a:t>segmenting</a:t>
            </a:r>
            <a:r>
              <a:rPr sz="1688" dirty="0">
                <a:latin typeface="Calibri"/>
                <a:cs typeface="Calibri"/>
              </a:rPr>
              <a:t> </a:t>
            </a:r>
            <a:r>
              <a:rPr sz="1688" spc="-4" dirty="0">
                <a:latin typeface="Calibri"/>
                <a:cs typeface="Calibri"/>
              </a:rPr>
              <a:t>a</a:t>
            </a:r>
            <a:r>
              <a:rPr sz="1688" dirty="0">
                <a:latin typeface="Calibri"/>
                <a:cs typeface="Calibri"/>
              </a:rPr>
              <a:t> </a:t>
            </a:r>
            <a:r>
              <a:rPr sz="1688" spc="-11" dirty="0">
                <a:latin typeface="Calibri"/>
                <a:cs typeface="Calibri"/>
              </a:rPr>
              <a:t>byte</a:t>
            </a:r>
            <a:r>
              <a:rPr sz="1688" dirty="0">
                <a:latin typeface="Calibri"/>
                <a:cs typeface="Calibri"/>
              </a:rPr>
              <a:t> </a:t>
            </a:r>
            <a:r>
              <a:rPr sz="1688" spc="-4" dirty="0">
                <a:latin typeface="Calibri"/>
                <a:cs typeface="Calibri"/>
              </a:rPr>
              <a:t>sequence</a:t>
            </a:r>
            <a:r>
              <a:rPr sz="1688" spc="4" dirty="0">
                <a:latin typeface="Calibri"/>
                <a:cs typeface="Calibri"/>
              </a:rPr>
              <a:t> </a:t>
            </a:r>
            <a:r>
              <a:rPr sz="1688" spc="-15" dirty="0">
                <a:latin typeface="Calibri"/>
                <a:cs typeface="Calibri"/>
              </a:rPr>
              <a:t>into</a:t>
            </a:r>
            <a:r>
              <a:rPr sz="1688" dirty="0">
                <a:latin typeface="Calibri"/>
                <a:cs typeface="Calibri"/>
              </a:rPr>
              <a:t> </a:t>
            </a:r>
            <a:r>
              <a:rPr sz="1688" spc="-8" dirty="0">
                <a:latin typeface="Calibri"/>
                <a:cs typeface="Calibri"/>
              </a:rPr>
              <a:t>variable-length</a:t>
            </a:r>
            <a:r>
              <a:rPr sz="1688" dirty="0">
                <a:latin typeface="Calibri"/>
                <a:cs typeface="Calibri"/>
              </a:rPr>
              <a:t> </a:t>
            </a:r>
            <a:r>
              <a:rPr sz="1688" spc="-11" dirty="0">
                <a:latin typeface="Calibri"/>
                <a:cs typeface="Calibri"/>
              </a:rPr>
              <a:t>n-grams</a:t>
            </a:r>
            <a:r>
              <a:rPr sz="1688" spc="4" dirty="0">
                <a:latin typeface="Calibri"/>
                <a:cs typeface="Calibri"/>
              </a:rPr>
              <a:t> </a:t>
            </a:r>
            <a:r>
              <a:rPr sz="1688" spc="-11" dirty="0">
                <a:latin typeface="Calibri"/>
                <a:cs typeface="Calibri"/>
              </a:rPr>
              <a:t>(byte-level</a:t>
            </a:r>
            <a:r>
              <a:rPr sz="1688" dirty="0">
                <a:latin typeface="Calibri"/>
                <a:cs typeface="Calibri"/>
              </a:rPr>
              <a:t> </a:t>
            </a:r>
            <a:r>
              <a:rPr sz="1688" spc="-15" dirty="0">
                <a:latin typeface="Calibri"/>
                <a:cs typeface="Calibri"/>
              </a:rPr>
              <a:t>“subwords”)</a:t>
            </a:r>
            <a:endParaRPr sz="1688">
              <a:latin typeface="Calibri"/>
              <a:cs typeface="Calibri"/>
            </a:endParaRPr>
          </a:p>
          <a:p>
            <a:pPr marL="489585" marR="3810" lvl="1" indent="-137160">
              <a:lnSpc>
                <a:spcPts val="1927"/>
              </a:lnSpc>
              <a:spcBef>
                <a:spcPts val="649"/>
              </a:spcBef>
              <a:buFont typeface="Arial MT"/>
              <a:buChar char="•"/>
              <a:tabLst>
                <a:tab pos="489585" algn="l"/>
              </a:tabLst>
            </a:pPr>
            <a:r>
              <a:rPr sz="1688" spc="-8" dirty="0">
                <a:latin typeface="Calibri"/>
                <a:cs typeface="Calibri"/>
              </a:rPr>
              <a:t>learn</a:t>
            </a:r>
            <a:r>
              <a:rPr sz="1688" spc="-4" dirty="0">
                <a:latin typeface="Calibri"/>
                <a:cs typeface="Calibri"/>
              </a:rPr>
              <a:t> </a:t>
            </a:r>
            <a:r>
              <a:rPr sz="1688" spc="-8" dirty="0">
                <a:latin typeface="Calibri"/>
                <a:cs typeface="Calibri"/>
              </a:rPr>
              <a:t>BPE</a:t>
            </a:r>
            <a:r>
              <a:rPr sz="1688" dirty="0">
                <a:latin typeface="Calibri"/>
                <a:cs typeface="Calibri"/>
              </a:rPr>
              <a:t> </a:t>
            </a:r>
            <a:r>
              <a:rPr sz="1688" spc="-8" dirty="0">
                <a:latin typeface="Calibri"/>
                <a:cs typeface="Calibri"/>
              </a:rPr>
              <a:t>vocabulary</a:t>
            </a:r>
            <a:r>
              <a:rPr sz="1688" dirty="0">
                <a:latin typeface="Calibri"/>
                <a:cs typeface="Calibri"/>
              </a:rPr>
              <a:t> </a:t>
            </a:r>
            <a:r>
              <a:rPr sz="1688" spc="-8" dirty="0">
                <a:latin typeface="Calibri"/>
                <a:cs typeface="Calibri"/>
              </a:rPr>
              <a:t>on</a:t>
            </a:r>
            <a:r>
              <a:rPr sz="1688" dirty="0">
                <a:latin typeface="Calibri"/>
                <a:cs typeface="Calibri"/>
              </a:rPr>
              <a:t> </a:t>
            </a:r>
            <a:r>
              <a:rPr sz="1688" spc="-4" dirty="0">
                <a:latin typeface="Calibri"/>
                <a:cs typeface="Calibri"/>
              </a:rPr>
              <a:t>the</a:t>
            </a:r>
            <a:r>
              <a:rPr sz="1688" dirty="0">
                <a:latin typeface="Calibri"/>
                <a:cs typeface="Calibri"/>
              </a:rPr>
              <a:t> </a:t>
            </a:r>
            <a:r>
              <a:rPr sz="1688" spc="-11" dirty="0">
                <a:latin typeface="Calibri"/>
                <a:cs typeface="Calibri"/>
              </a:rPr>
              <a:t>byte-level</a:t>
            </a:r>
            <a:r>
              <a:rPr sz="1688" dirty="0">
                <a:latin typeface="Calibri"/>
                <a:cs typeface="Calibri"/>
              </a:rPr>
              <a:t> </a:t>
            </a:r>
            <a:r>
              <a:rPr sz="1688" spc="-11" dirty="0">
                <a:latin typeface="Calibri"/>
                <a:cs typeface="Calibri"/>
              </a:rPr>
              <a:t>representation</a:t>
            </a:r>
            <a:r>
              <a:rPr sz="1688" dirty="0">
                <a:latin typeface="Calibri"/>
                <a:cs typeface="Calibri"/>
              </a:rPr>
              <a:t> </a:t>
            </a:r>
            <a:r>
              <a:rPr sz="1688" spc="-8" dirty="0">
                <a:latin typeface="Calibri"/>
                <a:cs typeface="Calibri"/>
              </a:rPr>
              <a:t>which</a:t>
            </a:r>
            <a:r>
              <a:rPr sz="1688" dirty="0">
                <a:latin typeface="Calibri"/>
                <a:cs typeface="Calibri"/>
              </a:rPr>
              <a:t> </a:t>
            </a:r>
            <a:r>
              <a:rPr sz="1688" spc="-11" dirty="0">
                <a:latin typeface="Calibri"/>
                <a:cs typeface="Calibri"/>
              </a:rPr>
              <a:t>extends</a:t>
            </a:r>
            <a:r>
              <a:rPr sz="1688" dirty="0">
                <a:latin typeface="Calibri"/>
                <a:cs typeface="Calibri"/>
              </a:rPr>
              <a:t> </a:t>
            </a:r>
            <a:r>
              <a:rPr sz="1688" spc="-4" dirty="0">
                <a:latin typeface="Calibri"/>
                <a:cs typeface="Calibri"/>
              </a:rPr>
              <a:t>UTF-8</a:t>
            </a:r>
            <a:r>
              <a:rPr sz="1688" dirty="0">
                <a:latin typeface="Calibri"/>
                <a:cs typeface="Calibri"/>
              </a:rPr>
              <a:t> </a:t>
            </a:r>
            <a:r>
              <a:rPr sz="1688" spc="-11" dirty="0">
                <a:latin typeface="Calibri"/>
                <a:cs typeface="Calibri"/>
              </a:rPr>
              <a:t>byte</a:t>
            </a:r>
            <a:r>
              <a:rPr sz="1688" dirty="0">
                <a:latin typeface="Calibri"/>
                <a:cs typeface="Calibri"/>
              </a:rPr>
              <a:t> </a:t>
            </a:r>
            <a:r>
              <a:rPr sz="1688" spc="-8" dirty="0">
                <a:latin typeface="Calibri"/>
                <a:cs typeface="Calibri"/>
              </a:rPr>
              <a:t>set </a:t>
            </a:r>
            <a:r>
              <a:rPr sz="1688" spc="-371" dirty="0">
                <a:latin typeface="Calibri"/>
                <a:cs typeface="Calibri"/>
              </a:rPr>
              <a:t> </a:t>
            </a:r>
            <a:r>
              <a:rPr sz="1688" spc="-8" dirty="0">
                <a:latin typeface="Calibri"/>
                <a:cs typeface="Calibri"/>
              </a:rPr>
              <a:t>with </a:t>
            </a:r>
            <a:r>
              <a:rPr sz="1688" spc="-11" dirty="0">
                <a:latin typeface="Calibri"/>
                <a:cs typeface="Calibri"/>
              </a:rPr>
              <a:t>byte</a:t>
            </a:r>
            <a:r>
              <a:rPr sz="1688" spc="-4" dirty="0">
                <a:latin typeface="Calibri"/>
                <a:cs typeface="Calibri"/>
              </a:rPr>
              <a:t> </a:t>
            </a:r>
            <a:r>
              <a:rPr sz="1688" spc="-11" dirty="0">
                <a:latin typeface="Calibri"/>
                <a:cs typeface="Calibri"/>
              </a:rPr>
              <a:t>n-grams</a:t>
            </a:r>
            <a:endParaRPr sz="1688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038387" y="1927841"/>
            <a:ext cx="2084546" cy="364807"/>
          </a:xfrm>
          <a:custGeom>
            <a:avLst/>
            <a:gdLst/>
            <a:ahLst/>
            <a:cxnLst/>
            <a:rect l="l" t="t" r="r" b="b"/>
            <a:pathLst>
              <a:path w="2779395" h="486410">
                <a:moveTo>
                  <a:pt x="371957" y="20688"/>
                </a:moveTo>
                <a:lnTo>
                  <a:pt x="333977" y="13604"/>
                </a:lnTo>
                <a:lnTo>
                  <a:pt x="289305" y="10325"/>
                </a:lnTo>
                <a:lnTo>
                  <a:pt x="275700" y="10770"/>
                </a:lnTo>
                <a:lnTo>
                  <a:pt x="232473" y="15506"/>
                </a:lnTo>
                <a:lnTo>
                  <a:pt x="185978" y="36600"/>
                </a:lnTo>
                <a:lnTo>
                  <a:pt x="142389" y="74003"/>
                </a:lnTo>
                <a:lnTo>
                  <a:pt x="120194" y="117035"/>
                </a:lnTo>
                <a:lnTo>
                  <a:pt x="113652" y="160312"/>
                </a:lnTo>
                <a:lnTo>
                  <a:pt x="114983" y="173371"/>
                </a:lnTo>
                <a:lnTo>
                  <a:pt x="129146" y="227558"/>
                </a:lnTo>
                <a:lnTo>
                  <a:pt x="146264" y="262472"/>
                </a:lnTo>
                <a:lnTo>
                  <a:pt x="176451" y="299889"/>
                </a:lnTo>
                <a:lnTo>
                  <a:pt x="210353" y="328171"/>
                </a:lnTo>
                <a:lnTo>
                  <a:pt x="245587" y="353623"/>
                </a:lnTo>
                <a:lnTo>
                  <a:pt x="287967" y="376251"/>
                </a:lnTo>
                <a:lnTo>
                  <a:pt x="321187" y="387400"/>
                </a:lnTo>
                <a:lnTo>
                  <a:pt x="340963" y="393058"/>
                </a:lnTo>
                <a:lnTo>
                  <a:pt x="393070" y="407646"/>
                </a:lnTo>
                <a:lnTo>
                  <a:pt x="444284" y="418935"/>
                </a:lnTo>
                <a:lnTo>
                  <a:pt x="460104" y="421726"/>
                </a:lnTo>
                <a:lnTo>
                  <a:pt x="481737" y="425727"/>
                </a:lnTo>
                <a:lnTo>
                  <a:pt x="505307" y="430213"/>
                </a:lnTo>
                <a:lnTo>
                  <a:pt x="526935" y="434454"/>
                </a:lnTo>
                <a:lnTo>
                  <a:pt x="551234" y="438700"/>
                </a:lnTo>
                <a:lnTo>
                  <a:pt x="581829" y="443184"/>
                </a:lnTo>
                <a:lnTo>
                  <a:pt x="613394" y="447179"/>
                </a:lnTo>
                <a:lnTo>
                  <a:pt x="640600" y="449961"/>
                </a:lnTo>
                <a:lnTo>
                  <a:pt x="668687" y="452299"/>
                </a:lnTo>
                <a:lnTo>
                  <a:pt x="702589" y="455126"/>
                </a:lnTo>
                <a:lnTo>
                  <a:pt x="764578" y="460311"/>
                </a:lnTo>
                <a:lnTo>
                  <a:pt x="824960" y="465485"/>
                </a:lnTo>
                <a:lnTo>
                  <a:pt x="883399" y="470649"/>
                </a:lnTo>
                <a:lnTo>
                  <a:pt x="910041" y="472542"/>
                </a:lnTo>
                <a:lnTo>
                  <a:pt x="943460" y="474194"/>
                </a:lnTo>
                <a:lnTo>
                  <a:pt x="977846" y="475362"/>
                </a:lnTo>
                <a:lnTo>
                  <a:pt x="1007389" y="475805"/>
                </a:lnTo>
                <a:lnTo>
                  <a:pt x="1037820" y="475805"/>
                </a:lnTo>
                <a:lnTo>
                  <a:pt x="1074546" y="475805"/>
                </a:lnTo>
                <a:lnTo>
                  <a:pt x="1281188" y="475805"/>
                </a:lnTo>
                <a:lnTo>
                  <a:pt x="1313520" y="476250"/>
                </a:lnTo>
                <a:lnTo>
                  <a:pt x="1351902" y="477424"/>
                </a:lnTo>
                <a:lnTo>
                  <a:pt x="1389798" y="479084"/>
                </a:lnTo>
                <a:lnTo>
                  <a:pt x="1420672" y="480987"/>
                </a:lnTo>
                <a:lnTo>
                  <a:pt x="1450660" y="482897"/>
                </a:lnTo>
                <a:lnTo>
                  <a:pt x="1486219" y="484560"/>
                </a:lnTo>
                <a:lnTo>
                  <a:pt x="1521294" y="485736"/>
                </a:lnTo>
                <a:lnTo>
                  <a:pt x="1549831" y="486181"/>
                </a:lnTo>
                <a:lnTo>
                  <a:pt x="1577479" y="485736"/>
                </a:lnTo>
                <a:lnTo>
                  <a:pt x="1642455" y="482897"/>
                </a:lnTo>
                <a:lnTo>
                  <a:pt x="1697507" y="478196"/>
                </a:lnTo>
                <a:lnTo>
                  <a:pt x="1736775" y="474194"/>
                </a:lnTo>
                <a:lnTo>
                  <a:pt x="1779434" y="469709"/>
                </a:lnTo>
                <a:lnTo>
                  <a:pt x="1818462" y="465467"/>
                </a:lnTo>
                <a:lnTo>
                  <a:pt x="1858378" y="461226"/>
                </a:lnTo>
                <a:lnTo>
                  <a:pt x="1903380" y="456742"/>
                </a:lnTo>
                <a:lnTo>
                  <a:pt x="1945963" y="452744"/>
                </a:lnTo>
                <a:lnTo>
                  <a:pt x="2009052" y="448067"/>
                </a:lnTo>
                <a:lnTo>
                  <a:pt x="2082506" y="445248"/>
                </a:lnTo>
                <a:lnTo>
                  <a:pt x="2112937" y="444804"/>
                </a:lnTo>
                <a:lnTo>
                  <a:pt x="2142036" y="444359"/>
                </a:lnTo>
                <a:lnTo>
                  <a:pt x="2175252" y="443185"/>
                </a:lnTo>
                <a:lnTo>
                  <a:pt x="2207016" y="441525"/>
                </a:lnTo>
                <a:lnTo>
                  <a:pt x="2231758" y="439623"/>
                </a:lnTo>
                <a:lnTo>
                  <a:pt x="2255611" y="437718"/>
                </a:lnTo>
                <a:lnTo>
                  <a:pt x="2285033" y="436054"/>
                </a:lnTo>
                <a:lnTo>
                  <a:pt x="2314938" y="434876"/>
                </a:lnTo>
                <a:lnTo>
                  <a:pt x="2340241" y="434429"/>
                </a:lnTo>
                <a:lnTo>
                  <a:pt x="2365547" y="433985"/>
                </a:lnTo>
                <a:lnTo>
                  <a:pt x="2395456" y="432817"/>
                </a:lnTo>
                <a:lnTo>
                  <a:pt x="2448737" y="429272"/>
                </a:lnTo>
                <a:lnTo>
                  <a:pt x="2500390" y="422497"/>
                </a:lnTo>
                <a:lnTo>
                  <a:pt x="2552052" y="413778"/>
                </a:lnTo>
                <a:lnTo>
                  <a:pt x="2600485" y="403429"/>
                </a:lnTo>
                <a:lnTo>
                  <a:pt x="2645041" y="393090"/>
                </a:lnTo>
                <a:lnTo>
                  <a:pt x="2699162" y="377086"/>
                </a:lnTo>
                <a:lnTo>
                  <a:pt x="2736418" y="355590"/>
                </a:lnTo>
                <a:lnTo>
                  <a:pt x="2766283" y="317406"/>
                </a:lnTo>
                <a:lnTo>
                  <a:pt x="2779356" y="274116"/>
                </a:lnTo>
                <a:lnTo>
                  <a:pt x="2778025" y="262843"/>
                </a:lnTo>
                <a:lnTo>
                  <a:pt x="2755953" y="217742"/>
                </a:lnTo>
                <a:lnTo>
                  <a:pt x="2722537" y="181000"/>
                </a:lnTo>
                <a:lnTo>
                  <a:pt x="2691863" y="156754"/>
                </a:lnTo>
                <a:lnTo>
                  <a:pt x="2655379" y="134442"/>
                </a:lnTo>
                <a:lnTo>
                  <a:pt x="2609205" y="112147"/>
                </a:lnTo>
                <a:lnTo>
                  <a:pt x="2557221" y="87909"/>
                </a:lnTo>
                <a:lnTo>
                  <a:pt x="2492322" y="65292"/>
                </a:lnTo>
                <a:lnTo>
                  <a:pt x="2452970" y="54460"/>
                </a:lnTo>
                <a:lnTo>
                  <a:pt x="2380283" y="39945"/>
                </a:lnTo>
                <a:lnTo>
                  <a:pt x="2335079" y="32631"/>
                </a:lnTo>
                <a:lnTo>
                  <a:pt x="2289874" y="25799"/>
                </a:lnTo>
                <a:lnTo>
                  <a:pt x="2219407" y="16867"/>
                </a:lnTo>
                <a:lnTo>
                  <a:pt x="2157252" y="11213"/>
                </a:lnTo>
                <a:lnTo>
                  <a:pt x="2119391" y="9882"/>
                </a:lnTo>
                <a:lnTo>
                  <a:pt x="2088394" y="8713"/>
                </a:lnTo>
                <a:lnTo>
                  <a:pt x="2051586" y="7062"/>
                </a:lnTo>
                <a:lnTo>
                  <a:pt x="2014778" y="5169"/>
                </a:lnTo>
                <a:lnTo>
                  <a:pt x="1977526" y="3273"/>
                </a:lnTo>
                <a:lnTo>
                  <a:pt x="1939547" y="1617"/>
                </a:lnTo>
                <a:lnTo>
                  <a:pt x="1906897" y="445"/>
                </a:lnTo>
                <a:lnTo>
                  <a:pt x="1885632" y="0"/>
                </a:lnTo>
                <a:lnTo>
                  <a:pt x="1860365" y="0"/>
                </a:lnTo>
                <a:lnTo>
                  <a:pt x="1817179" y="0"/>
                </a:lnTo>
                <a:lnTo>
                  <a:pt x="1764306" y="0"/>
                </a:lnTo>
                <a:lnTo>
                  <a:pt x="1709978" y="0"/>
                </a:lnTo>
                <a:lnTo>
                  <a:pt x="1669329" y="203"/>
                </a:lnTo>
                <a:lnTo>
                  <a:pt x="1619855" y="767"/>
                </a:lnTo>
                <a:lnTo>
                  <a:pt x="1565648" y="1617"/>
                </a:lnTo>
                <a:lnTo>
                  <a:pt x="1510795" y="2683"/>
                </a:lnTo>
                <a:lnTo>
                  <a:pt x="1459388" y="3890"/>
                </a:lnTo>
                <a:lnTo>
                  <a:pt x="1415516" y="5169"/>
                </a:lnTo>
                <a:lnTo>
                  <a:pt x="1371232" y="6852"/>
                </a:lnTo>
                <a:lnTo>
                  <a:pt x="1318697" y="9183"/>
                </a:lnTo>
                <a:lnTo>
                  <a:pt x="1262145" y="11944"/>
                </a:lnTo>
                <a:lnTo>
                  <a:pt x="1205808" y="14921"/>
                </a:lnTo>
                <a:lnTo>
                  <a:pt x="1153921" y="17899"/>
                </a:lnTo>
                <a:lnTo>
                  <a:pt x="1110716" y="20663"/>
                </a:lnTo>
                <a:lnTo>
                  <a:pt x="1068116" y="23635"/>
                </a:lnTo>
                <a:lnTo>
                  <a:pt x="1017911" y="27180"/>
                </a:lnTo>
                <a:lnTo>
                  <a:pt x="964120" y="31011"/>
                </a:lnTo>
                <a:lnTo>
                  <a:pt x="910761" y="34841"/>
                </a:lnTo>
                <a:lnTo>
                  <a:pt x="861851" y="38383"/>
                </a:lnTo>
                <a:lnTo>
                  <a:pt x="821410" y="41351"/>
                </a:lnTo>
                <a:lnTo>
                  <a:pt x="773466" y="44996"/>
                </a:lnTo>
                <a:lnTo>
                  <a:pt x="717466" y="49383"/>
                </a:lnTo>
                <a:lnTo>
                  <a:pt x="659606" y="54016"/>
                </a:lnTo>
                <a:lnTo>
                  <a:pt x="606086" y="58400"/>
                </a:lnTo>
                <a:lnTo>
                  <a:pt x="563105" y="62039"/>
                </a:lnTo>
                <a:lnTo>
                  <a:pt x="511927" y="66725"/>
                </a:lnTo>
                <a:lnTo>
                  <a:pt x="453969" y="72383"/>
                </a:lnTo>
                <a:lnTo>
                  <a:pt x="398918" y="78041"/>
                </a:lnTo>
                <a:lnTo>
                  <a:pt x="356463" y="82727"/>
                </a:lnTo>
                <a:lnTo>
                  <a:pt x="276709" y="93072"/>
                </a:lnTo>
                <a:lnTo>
                  <a:pt x="236953" y="98729"/>
                </a:lnTo>
                <a:lnTo>
                  <a:pt x="180769" y="108102"/>
                </a:lnTo>
                <a:lnTo>
                  <a:pt x="127090" y="119418"/>
                </a:lnTo>
                <a:lnTo>
                  <a:pt x="73942" y="137679"/>
                </a:lnTo>
                <a:lnTo>
                  <a:pt x="29502" y="163618"/>
                </a:lnTo>
                <a:lnTo>
                  <a:pt x="5168" y="186169"/>
                </a:lnTo>
                <a:lnTo>
                  <a:pt x="0" y="196507"/>
                </a:lnTo>
              </a:path>
            </a:pathLst>
          </a:custGeom>
          <a:ln w="25400">
            <a:solidFill>
              <a:srgbClr val="D13438"/>
            </a:solidFill>
          </a:ln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5" name="object 5"/>
          <p:cNvSpPr/>
          <p:nvPr/>
        </p:nvSpPr>
        <p:spPr>
          <a:xfrm>
            <a:off x="2812942" y="2556234"/>
            <a:ext cx="1999298" cy="39052"/>
          </a:xfrm>
          <a:custGeom>
            <a:avLst/>
            <a:gdLst/>
            <a:ahLst/>
            <a:cxnLst/>
            <a:rect l="l" t="t" r="r" b="b"/>
            <a:pathLst>
              <a:path w="2665729" h="52070">
                <a:moveTo>
                  <a:pt x="0" y="31000"/>
                </a:moveTo>
                <a:lnTo>
                  <a:pt x="31000" y="25844"/>
                </a:lnTo>
                <a:lnTo>
                  <a:pt x="46375" y="24839"/>
                </a:lnTo>
                <a:lnTo>
                  <a:pt x="66836" y="25530"/>
                </a:lnTo>
                <a:lnTo>
                  <a:pt x="88750" y="27673"/>
                </a:lnTo>
                <a:lnTo>
                  <a:pt x="108483" y="31026"/>
                </a:lnTo>
                <a:lnTo>
                  <a:pt x="128223" y="34829"/>
                </a:lnTo>
                <a:lnTo>
                  <a:pt x="150140" y="38144"/>
                </a:lnTo>
                <a:lnTo>
                  <a:pt x="170603" y="40488"/>
                </a:lnTo>
                <a:lnTo>
                  <a:pt x="185978" y="41376"/>
                </a:lnTo>
                <a:lnTo>
                  <a:pt x="201353" y="41819"/>
                </a:lnTo>
                <a:lnTo>
                  <a:pt x="221816" y="42988"/>
                </a:lnTo>
                <a:lnTo>
                  <a:pt x="243734" y="44639"/>
                </a:lnTo>
                <a:lnTo>
                  <a:pt x="263474" y="46532"/>
                </a:lnTo>
                <a:lnTo>
                  <a:pt x="284983" y="48426"/>
                </a:lnTo>
                <a:lnTo>
                  <a:pt x="311581" y="50077"/>
                </a:lnTo>
                <a:lnTo>
                  <a:pt x="338665" y="51246"/>
                </a:lnTo>
                <a:lnTo>
                  <a:pt x="361632" y="51689"/>
                </a:lnTo>
                <a:lnTo>
                  <a:pt x="385485" y="51689"/>
                </a:lnTo>
                <a:lnTo>
                  <a:pt x="414907" y="51689"/>
                </a:lnTo>
                <a:lnTo>
                  <a:pt x="444812" y="51689"/>
                </a:lnTo>
                <a:lnTo>
                  <a:pt x="470115" y="51689"/>
                </a:lnTo>
                <a:lnTo>
                  <a:pt x="495864" y="51246"/>
                </a:lnTo>
                <a:lnTo>
                  <a:pt x="526942" y="50077"/>
                </a:lnTo>
                <a:lnTo>
                  <a:pt x="558019" y="48426"/>
                </a:lnTo>
                <a:lnTo>
                  <a:pt x="583768" y="46532"/>
                </a:lnTo>
                <a:lnTo>
                  <a:pt x="608628" y="44639"/>
                </a:lnTo>
                <a:lnTo>
                  <a:pt x="637365" y="42988"/>
                </a:lnTo>
                <a:lnTo>
                  <a:pt x="665135" y="41819"/>
                </a:lnTo>
                <a:lnTo>
                  <a:pt x="687095" y="41376"/>
                </a:lnTo>
                <a:lnTo>
                  <a:pt x="709047" y="41376"/>
                </a:lnTo>
                <a:lnTo>
                  <a:pt x="736814" y="41376"/>
                </a:lnTo>
                <a:lnTo>
                  <a:pt x="765549" y="41376"/>
                </a:lnTo>
                <a:lnTo>
                  <a:pt x="790409" y="41376"/>
                </a:lnTo>
                <a:lnTo>
                  <a:pt x="817940" y="40931"/>
                </a:lnTo>
                <a:lnTo>
                  <a:pt x="853701" y="39757"/>
                </a:lnTo>
                <a:lnTo>
                  <a:pt x="891399" y="38097"/>
                </a:lnTo>
                <a:lnTo>
                  <a:pt x="924737" y="36195"/>
                </a:lnTo>
                <a:lnTo>
                  <a:pt x="958514" y="34290"/>
                </a:lnTo>
                <a:lnTo>
                  <a:pt x="997380" y="32626"/>
                </a:lnTo>
                <a:lnTo>
                  <a:pt x="1034796" y="31448"/>
                </a:lnTo>
                <a:lnTo>
                  <a:pt x="1064221" y="31000"/>
                </a:lnTo>
                <a:lnTo>
                  <a:pt x="1091863" y="31000"/>
                </a:lnTo>
                <a:lnTo>
                  <a:pt x="1124594" y="31000"/>
                </a:lnTo>
                <a:lnTo>
                  <a:pt x="1529168" y="31000"/>
                </a:lnTo>
                <a:lnTo>
                  <a:pt x="1553022" y="30557"/>
                </a:lnTo>
                <a:lnTo>
                  <a:pt x="1582443" y="29389"/>
                </a:lnTo>
                <a:lnTo>
                  <a:pt x="1612348" y="27737"/>
                </a:lnTo>
                <a:lnTo>
                  <a:pt x="1637652" y="25844"/>
                </a:lnTo>
                <a:lnTo>
                  <a:pt x="1663844" y="23951"/>
                </a:lnTo>
                <a:lnTo>
                  <a:pt x="1696091" y="22299"/>
                </a:lnTo>
                <a:lnTo>
                  <a:pt x="1728824" y="21131"/>
                </a:lnTo>
                <a:lnTo>
                  <a:pt x="1756473" y="20688"/>
                </a:lnTo>
                <a:lnTo>
                  <a:pt x="1782791" y="20243"/>
                </a:lnTo>
                <a:lnTo>
                  <a:pt x="1812013" y="19069"/>
                </a:lnTo>
                <a:lnTo>
                  <a:pt x="1839298" y="17409"/>
                </a:lnTo>
                <a:lnTo>
                  <a:pt x="1859800" y="15506"/>
                </a:lnTo>
                <a:lnTo>
                  <a:pt x="1881189" y="13159"/>
                </a:lnTo>
                <a:lnTo>
                  <a:pt x="1910811" y="10326"/>
                </a:lnTo>
                <a:lnTo>
                  <a:pt x="1973452" y="5156"/>
                </a:lnTo>
                <a:lnTo>
                  <a:pt x="2039319" y="1611"/>
                </a:lnTo>
                <a:lnTo>
                  <a:pt x="2097443" y="0"/>
                </a:lnTo>
                <a:lnTo>
                  <a:pt x="2120402" y="443"/>
                </a:lnTo>
                <a:lnTo>
                  <a:pt x="2147482" y="1611"/>
                </a:lnTo>
                <a:lnTo>
                  <a:pt x="2174079" y="3263"/>
                </a:lnTo>
                <a:lnTo>
                  <a:pt x="2195588" y="5156"/>
                </a:lnTo>
                <a:lnTo>
                  <a:pt x="2216217" y="7051"/>
                </a:lnTo>
                <a:lnTo>
                  <a:pt x="2240476" y="8707"/>
                </a:lnTo>
                <a:lnTo>
                  <a:pt x="2264250" y="9880"/>
                </a:lnTo>
                <a:lnTo>
                  <a:pt x="2283421" y="10325"/>
                </a:lnTo>
                <a:lnTo>
                  <a:pt x="2302147" y="10325"/>
                </a:lnTo>
                <a:lnTo>
                  <a:pt x="2324747" y="10325"/>
                </a:lnTo>
                <a:lnTo>
                  <a:pt x="2665704" y="10325"/>
                </a:lnTo>
              </a:path>
            </a:pathLst>
          </a:custGeom>
          <a:ln w="25400">
            <a:solidFill>
              <a:srgbClr val="D13438"/>
            </a:solidFill>
          </a:ln>
        </p:spPr>
        <p:txBody>
          <a:bodyPr wrap="square" lIns="0" tIns="0" rIns="0" bIns="0" rtlCol="0"/>
          <a:lstStyle/>
          <a:p>
            <a:endParaRPr sz="1050"/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069214-9F69-B349-ECA4-C0BF94E759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Other </a:t>
            </a:r>
            <a:r>
              <a:rPr lang="en-US" dirty="0" err="1"/>
              <a:t>Subword</a:t>
            </a:r>
            <a:r>
              <a:rPr lang="en-US" dirty="0"/>
              <a:t> Encodings (2)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666EF8-2500-1519-CA95-E41A2240FB6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 err="1"/>
              <a:t>SentencePiece</a:t>
            </a:r>
            <a:r>
              <a:rPr lang="en-US" dirty="0"/>
              <a:t> </a:t>
            </a:r>
            <a:r>
              <a:rPr lang="en-US" sz="1200" dirty="0"/>
              <a:t>(Kudo et al., 2018)</a:t>
            </a:r>
            <a:r>
              <a:rPr lang="en-US" dirty="0"/>
              <a:t>: </a:t>
            </a:r>
          </a:p>
          <a:p>
            <a:pPr lvl="1"/>
            <a:r>
              <a:rPr lang="en-US" dirty="0"/>
              <a:t>A more advanced tokenized extending BPE</a:t>
            </a:r>
          </a:p>
          <a:p>
            <a:pPr lvl="1"/>
            <a:r>
              <a:rPr lang="en-US" dirty="0"/>
              <a:t>Good for languages that don’t always separate words w/ spaces.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51F4825-C27C-6781-56A6-19B6681BC172}"/>
              </a:ext>
            </a:extLst>
          </p:cNvPr>
          <p:cNvSpPr txBox="1"/>
          <p:nvPr/>
        </p:nvSpPr>
        <p:spPr>
          <a:xfrm>
            <a:off x="214853" y="4892516"/>
            <a:ext cx="869895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latin typeface="Corbel" panose="020B0503020204020204" pitchFamily="34" charset="0"/>
              </a:rPr>
              <a:t>[</a:t>
            </a:r>
            <a:r>
              <a:rPr lang="en-US" sz="1000" dirty="0">
                <a:latin typeface="Corbel" panose="020B0503020204020204" pitchFamily="34" charset="0"/>
                <a:hlinkClick r:id="rId2"/>
              </a:rPr>
              <a:t>SentencePiece, Kudo &amp; Richardson 2018</a:t>
            </a:r>
            <a:r>
              <a:rPr lang="en-US" sz="1000" dirty="0">
                <a:latin typeface="Corbel" panose="020B0503020204020204" pitchFamily="34" charset="0"/>
              </a:rPr>
              <a:t>]</a:t>
            </a:r>
          </a:p>
        </p:txBody>
      </p:sp>
      <p:pic>
        <p:nvPicPr>
          <p:cNvPr id="7" name="Picture 6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7CF40E50-64AD-ADB1-CE15-9FEFA477D0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8097" y="2334944"/>
            <a:ext cx="7092462" cy="21332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69CDF7D-72E5-B57F-B728-BCEAE14BB11D}"/>
              </a:ext>
            </a:extLst>
          </p:cNvPr>
          <p:cNvSpPr txBox="1"/>
          <p:nvPr/>
        </p:nvSpPr>
        <p:spPr>
          <a:xfrm>
            <a:off x="2677885" y="4644502"/>
            <a:ext cx="4572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latin typeface="Consolas" panose="020B0609020204030204" pitchFamily="49" charset="0"/>
                <a:cs typeface="Consolas" panose="020B0609020204030204" pitchFamily="49" charset="0"/>
                <a:hlinkClick r:id="rId4"/>
              </a:rPr>
              <a:t>https://github.com/google/sentencepiece</a:t>
            </a:r>
            <a:r>
              <a:rPr lang="en-US" sz="1200" dirty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72074021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069214-9F69-B349-ECA4-C0BF94E759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Other </a:t>
            </a:r>
            <a:r>
              <a:rPr lang="en-US" dirty="0" err="1"/>
              <a:t>Subword</a:t>
            </a:r>
            <a:r>
              <a:rPr lang="en-US" dirty="0"/>
              <a:t> Encodings (3)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666EF8-2500-1519-CA95-E41A2240FB6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Use byte representation of words </a:t>
            </a:r>
          </a:p>
          <a:p>
            <a:pPr lvl="1"/>
            <a:r>
              <a:rPr lang="en-US" dirty="0"/>
              <a:t>E.g., 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H -&gt; 01010111</a:t>
            </a:r>
          </a:p>
          <a:p>
            <a:r>
              <a:rPr lang="en-US" dirty="0">
                <a:latin typeface="Corbel" panose="020B0503020204020204" pitchFamily="34" charset="0"/>
                <a:cs typeface="Consolas" panose="020B0609020204030204" pitchFamily="49" charset="0"/>
              </a:rPr>
              <a:t>Vocabulary size: 2^8=256 </a:t>
            </a:r>
          </a:p>
          <a:p>
            <a:r>
              <a:rPr lang="en-US" b="1" dirty="0"/>
              <a:t>Limitation:</a:t>
            </a:r>
          </a:p>
          <a:p>
            <a:pPr lvl="1"/>
            <a:r>
              <a:rPr lang="en-US" sz="1600" spc="-20" dirty="0">
                <a:latin typeface="Calibri"/>
                <a:cs typeface="Calibri"/>
              </a:rPr>
              <a:t>Makes</a:t>
            </a:r>
            <a:r>
              <a:rPr lang="en-US" sz="1600" spc="-10" dirty="0">
                <a:latin typeface="Calibri"/>
                <a:cs typeface="Calibri"/>
              </a:rPr>
              <a:t> </a:t>
            </a:r>
            <a:r>
              <a:rPr lang="en-US" sz="1600" dirty="0">
                <a:latin typeface="Calibri"/>
                <a:cs typeface="Calibri"/>
              </a:rPr>
              <a:t>the</a:t>
            </a:r>
            <a:r>
              <a:rPr lang="en-US" sz="1600" spc="-10" dirty="0">
                <a:latin typeface="Calibri"/>
                <a:cs typeface="Calibri"/>
              </a:rPr>
              <a:t> </a:t>
            </a:r>
            <a:r>
              <a:rPr lang="en-US" sz="1600" dirty="0">
                <a:latin typeface="Calibri"/>
                <a:cs typeface="Calibri"/>
              </a:rPr>
              <a:t>sequence</a:t>
            </a:r>
            <a:r>
              <a:rPr lang="en-US" sz="1600" spc="-10" dirty="0">
                <a:latin typeface="Calibri"/>
                <a:cs typeface="Calibri"/>
              </a:rPr>
              <a:t> length </a:t>
            </a:r>
            <a:r>
              <a:rPr lang="en-US" sz="1600" dirty="0">
                <a:latin typeface="Calibri"/>
                <a:cs typeface="Calibri"/>
              </a:rPr>
              <a:t>4</a:t>
            </a:r>
            <a:r>
              <a:rPr lang="en-US" sz="1600" spc="-5" dirty="0">
                <a:latin typeface="Calibri"/>
                <a:cs typeface="Calibri"/>
              </a:rPr>
              <a:t> </a:t>
            </a:r>
            <a:r>
              <a:rPr lang="en-US" sz="1600" spc="-15" dirty="0">
                <a:latin typeface="Calibri"/>
                <a:cs typeface="Calibri"/>
              </a:rPr>
              <a:t>to</a:t>
            </a:r>
            <a:r>
              <a:rPr lang="en-US" sz="1600" spc="-10" dirty="0">
                <a:latin typeface="Calibri"/>
                <a:cs typeface="Calibri"/>
              </a:rPr>
              <a:t> </a:t>
            </a:r>
            <a:r>
              <a:rPr lang="en-US" sz="1600" spc="-5" dirty="0">
                <a:latin typeface="Calibri"/>
                <a:cs typeface="Calibri"/>
              </a:rPr>
              <a:t>5x</a:t>
            </a:r>
            <a:r>
              <a:rPr lang="en-US" sz="1600" spc="-10" dirty="0">
                <a:latin typeface="Calibri"/>
                <a:cs typeface="Calibri"/>
              </a:rPr>
              <a:t> </a:t>
            </a:r>
            <a:r>
              <a:rPr lang="en-US" sz="1600" spc="-5" dirty="0">
                <a:latin typeface="Calibri"/>
                <a:cs typeface="Calibri"/>
              </a:rPr>
              <a:t>longer</a:t>
            </a:r>
            <a:endParaRPr lang="en-US" sz="1600" dirty="0">
              <a:latin typeface="Calibri"/>
              <a:cs typeface="Calibri"/>
            </a:endParaRPr>
          </a:p>
          <a:p>
            <a:pPr lvl="1"/>
            <a:r>
              <a:rPr lang="en-US" sz="1600" spc="-40" dirty="0">
                <a:latin typeface="Calibri"/>
                <a:cs typeface="Calibri"/>
              </a:rPr>
              <a:t>At</a:t>
            </a:r>
            <a:r>
              <a:rPr lang="en-US" sz="1600" dirty="0">
                <a:latin typeface="Calibri"/>
                <a:cs typeface="Calibri"/>
              </a:rPr>
              <a:t> </a:t>
            </a:r>
            <a:r>
              <a:rPr lang="en-US" sz="1600" spc="-20" dirty="0">
                <a:latin typeface="Calibri"/>
                <a:cs typeface="Calibri"/>
              </a:rPr>
              <a:t>test</a:t>
            </a:r>
            <a:r>
              <a:rPr lang="en-US" sz="1600" dirty="0">
                <a:latin typeface="Calibri"/>
                <a:cs typeface="Calibri"/>
              </a:rPr>
              <a:t> </a:t>
            </a:r>
            <a:r>
              <a:rPr lang="en-US" sz="1600" spc="-5" dirty="0">
                <a:latin typeface="Calibri"/>
                <a:cs typeface="Calibri"/>
              </a:rPr>
              <a:t>time</a:t>
            </a:r>
            <a:r>
              <a:rPr lang="en-US" sz="1600" dirty="0">
                <a:latin typeface="Calibri"/>
                <a:cs typeface="Calibri"/>
              </a:rPr>
              <a:t> it is also</a:t>
            </a:r>
            <a:r>
              <a:rPr lang="en-US" sz="1600" spc="5" dirty="0">
                <a:latin typeface="Calibri"/>
                <a:cs typeface="Calibri"/>
              </a:rPr>
              <a:t> </a:t>
            </a:r>
            <a:r>
              <a:rPr lang="en-US" sz="1600" spc="-10" dirty="0">
                <a:latin typeface="Calibri"/>
                <a:cs typeface="Calibri"/>
              </a:rPr>
              <a:t>slower</a:t>
            </a:r>
            <a:r>
              <a:rPr lang="en-US" sz="1600" dirty="0">
                <a:latin typeface="Calibri"/>
                <a:cs typeface="Calibri"/>
              </a:rPr>
              <a:t> </a:t>
            </a:r>
            <a:r>
              <a:rPr lang="en-US" sz="1600" spc="-15" dirty="0">
                <a:latin typeface="Calibri"/>
                <a:cs typeface="Calibri"/>
              </a:rPr>
              <a:t>to</a:t>
            </a:r>
            <a:r>
              <a:rPr lang="en-US" sz="1600" dirty="0">
                <a:latin typeface="Calibri"/>
                <a:cs typeface="Calibri"/>
              </a:rPr>
              <a:t> </a:t>
            </a:r>
            <a:r>
              <a:rPr lang="en-US" sz="1600" spc="-20" dirty="0">
                <a:latin typeface="Calibri"/>
                <a:cs typeface="Calibri"/>
              </a:rPr>
              <a:t>generate</a:t>
            </a:r>
            <a:r>
              <a:rPr lang="en-US" sz="1600" dirty="0">
                <a:latin typeface="Calibri"/>
                <a:cs typeface="Calibri"/>
              </a:rPr>
              <a:t> </a:t>
            </a:r>
            <a:r>
              <a:rPr lang="en-US" sz="1600" spc="-10" dirty="0">
                <a:latin typeface="Calibri"/>
                <a:cs typeface="Calibri"/>
              </a:rPr>
              <a:t>sentences.</a:t>
            </a:r>
            <a:r>
              <a:rPr lang="en-US" sz="1600" dirty="0">
                <a:latin typeface="Calibri"/>
                <a:cs typeface="Calibri"/>
              </a:rPr>
              <a:t> </a:t>
            </a:r>
            <a:r>
              <a:rPr lang="en-US" sz="1600" b="1" spc="-20" dirty="0">
                <a:latin typeface="Calibri"/>
                <a:cs typeface="Calibri"/>
              </a:rPr>
              <a:t>Why?</a:t>
            </a:r>
            <a:endParaRPr lang="en-US" sz="1600" b="1" dirty="0">
              <a:latin typeface="Calibri"/>
              <a:cs typeface="Calibri"/>
            </a:endParaRPr>
          </a:p>
          <a:p>
            <a:pPr lvl="2"/>
            <a:r>
              <a:rPr lang="en-US" sz="1600" dirty="0">
                <a:latin typeface="Calibri"/>
                <a:cs typeface="Calibri"/>
              </a:rPr>
              <a:t>Need</a:t>
            </a:r>
            <a:r>
              <a:rPr lang="en-US" sz="1600" spc="-5" dirty="0">
                <a:latin typeface="Calibri"/>
                <a:cs typeface="Calibri"/>
              </a:rPr>
              <a:t> </a:t>
            </a:r>
            <a:r>
              <a:rPr lang="en-US" sz="1600" spc="-15" dirty="0">
                <a:latin typeface="Calibri"/>
                <a:cs typeface="Calibri"/>
              </a:rPr>
              <a:t>to</a:t>
            </a:r>
            <a:r>
              <a:rPr lang="en-US" sz="1600" spc="-5" dirty="0">
                <a:latin typeface="Calibri"/>
                <a:cs typeface="Calibri"/>
              </a:rPr>
              <a:t> </a:t>
            </a:r>
            <a:r>
              <a:rPr lang="en-US" sz="1600" spc="-20" dirty="0">
                <a:latin typeface="Calibri"/>
                <a:cs typeface="Calibri"/>
              </a:rPr>
              <a:t>generate</a:t>
            </a:r>
            <a:r>
              <a:rPr lang="en-US" sz="1600" spc="-5" dirty="0">
                <a:latin typeface="Calibri"/>
                <a:cs typeface="Calibri"/>
              </a:rPr>
              <a:t> one</a:t>
            </a:r>
            <a:r>
              <a:rPr lang="en-US" sz="1600" dirty="0">
                <a:latin typeface="Calibri"/>
                <a:cs typeface="Calibri"/>
              </a:rPr>
              <a:t> </a:t>
            </a:r>
            <a:r>
              <a:rPr lang="en-US" sz="1600" spc="-15" dirty="0">
                <a:latin typeface="Calibri"/>
                <a:cs typeface="Calibri"/>
              </a:rPr>
              <a:t>character</a:t>
            </a:r>
            <a:r>
              <a:rPr lang="en-US" sz="1600" spc="-5" dirty="0">
                <a:latin typeface="Calibri"/>
                <a:cs typeface="Calibri"/>
              </a:rPr>
              <a:t> </a:t>
            </a:r>
            <a:r>
              <a:rPr lang="en-US" sz="1600" spc="-15" dirty="0">
                <a:latin typeface="Calibri"/>
                <a:cs typeface="Calibri"/>
              </a:rPr>
              <a:t>at</a:t>
            </a:r>
            <a:r>
              <a:rPr lang="en-US" sz="1600" spc="-5" dirty="0">
                <a:latin typeface="Calibri"/>
                <a:cs typeface="Calibri"/>
              </a:rPr>
              <a:t> </a:t>
            </a:r>
            <a:r>
              <a:rPr lang="en-US" sz="1600" dirty="0">
                <a:latin typeface="Calibri"/>
                <a:cs typeface="Calibri"/>
              </a:rPr>
              <a:t>a </a:t>
            </a:r>
            <a:r>
              <a:rPr lang="en-US" sz="1600" spc="-5" dirty="0">
                <a:latin typeface="Calibri"/>
                <a:cs typeface="Calibri"/>
              </a:rPr>
              <a:t>time</a:t>
            </a:r>
            <a:endParaRPr lang="en-US" sz="1600" dirty="0">
              <a:latin typeface="Calibri"/>
              <a:cs typeface="Calibri"/>
            </a:endParaRPr>
          </a:p>
          <a:p>
            <a:pPr lvl="2"/>
            <a:endParaRPr lang="en-US" dirty="0">
              <a:latin typeface="Corbel" panose="020B0503020204020204" pitchFamily="34" charset="0"/>
              <a:cs typeface="Consolas" panose="020B0609020204030204" pitchFamily="49" charset="0"/>
            </a:endParaRPr>
          </a:p>
          <a:p>
            <a:pPr lvl="1"/>
            <a:endParaRPr lang="en-US" dirty="0"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51F4825-C27C-6781-56A6-19B6681BC172}"/>
              </a:ext>
            </a:extLst>
          </p:cNvPr>
          <p:cNvSpPr txBox="1"/>
          <p:nvPr/>
        </p:nvSpPr>
        <p:spPr>
          <a:xfrm>
            <a:off x="228603" y="4727512"/>
            <a:ext cx="869895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latin typeface="Corbel" panose="020B0503020204020204" pitchFamily="34" charset="0"/>
              </a:rPr>
              <a:t>[</a:t>
            </a:r>
            <a:r>
              <a:rPr lang="en-US" sz="1000" dirty="0">
                <a:latin typeface="Corbel" panose="020B0503020204020204" pitchFamily="34" charset="0"/>
                <a:hlinkClick r:id="rId2"/>
              </a:rPr>
              <a:t>Byte-level machine reading across morphologically varied languages, </a:t>
            </a:r>
            <a:r>
              <a:rPr lang="en-US" sz="1000" dirty="0" err="1">
                <a:latin typeface="Corbel" panose="020B0503020204020204" pitchFamily="34" charset="0"/>
                <a:hlinkClick r:id="rId2"/>
              </a:rPr>
              <a:t>Kenter</a:t>
            </a:r>
            <a:r>
              <a:rPr lang="en-US" sz="1000" dirty="0">
                <a:latin typeface="Corbel" panose="020B0503020204020204" pitchFamily="34" charset="0"/>
                <a:hlinkClick r:id="rId2"/>
              </a:rPr>
              <a:t> et al. 2018</a:t>
            </a:r>
            <a:r>
              <a:rPr lang="en-US" sz="1000" dirty="0">
                <a:latin typeface="Corbel" panose="020B0503020204020204" pitchFamily="34" charset="0"/>
              </a:rPr>
              <a:t>;  </a:t>
            </a:r>
            <a:br>
              <a:rPr lang="en-US" sz="1000" dirty="0">
                <a:latin typeface="Corbel" panose="020B0503020204020204" pitchFamily="34" charset="0"/>
              </a:rPr>
            </a:br>
            <a:r>
              <a:rPr lang="en-US" sz="1000" dirty="0">
                <a:latin typeface="Corbel" panose="020B0503020204020204" pitchFamily="34" charset="0"/>
                <a:hlinkClick r:id="rId3"/>
              </a:rPr>
              <a:t>ByT5: Towards a Token-Free Future with Pre-trained Byte-to-Byte Models, Xue at al. 2021</a:t>
            </a:r>
            <a:r>
              <a:rPr lang="en-US" sz="1000" dirty="0">
                <a:latin typeface="Corbel" panose="020B0503020204020204" pitchFamily="34" charset="0"/>
              </a:rPr>
              <a:t>, and several others]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66FC9F9E-D7D1-3822-4B0F-17D2C3435C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2389" y="2767404"/>
            <a:ext cx="3399911" cy="1796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957E887C-CAAC-3F04-3DA6-D13B2A7155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4674" y="321272"/>
            <a:ext cx="2415339" cy="2033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ight Arrow 3">
            <a:extLst>
              <a:ext uri="{FF2B5EF4-FFF2-40B4-BE49-F238E27FC236}">
                <a16:creationId xmlns:a16="http://schemas.microsoft.com/office/drawing/2014/main" id="{6A2D4729-7E8B-E722-9100-AC935BA2345F}"/>
              </a:ext>
            </a:extLst>
          </p:cNvPr>
          <p:cNvSpPr/>
          <p:nvPr/>
        </p:nvSpPr>
        <p:spPr>
          <a:xfrm rot="5400000">
            <a:off x="6845618" y="2325217"/>
            <a:ext cx="573450" cy="526869"/>
          </a:xfrm>
          <a:prstGeom prst="rightArrow">
            <a:avLst>
              <a:gd name="adj1" fmla="val 50000"/>
              <a:gd name="adj2" fmla="val 66297"/>
            </a:avLst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8804515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lnSpc>
                <a:spcPct val="100000"/>
              </a:lnSpc>
              <a:spcBef>
                <a:spcPts val="75"/>
              </a:spcBef>
            </a:pPr>
            <a:r>
              <a:rPr spc="-8" dirty="0"/>
              <a:t>CharFormer</a:t>
            </a:r>
            <a:r>
              <a:rPr spc="-11" dirty="0"/>
              <a:t> </a:t>
            </a:r>
            <a:r>
              <a:rPr spc="-83" dirty="0"/>
              <a:t>(Tay</a:t>
            </a:r>
            <a:r>
              <a:rPr spc="-11" dirty="0"/>
              <a:t> et</a:t>
            </a:r>
            <a:r>
              <a:rPr spc="-8" dirty="0"/>
              <a:t> </a:t>
            </a:r>
            <a:r>
              <a:rPr spc="-4" dirty="0"/>
              <a:t>al.,</a:t>
            </a:r>
            <a:r>
              <a:rPr spc="-11" dirty="0"/>
              <a:t> </a:t>
            </a:r>
            <a:r>
              <a:rPr spc="-4" dirty="0"/>
              <a:t>2022)</a:t>
            </a:r>
            <a:endParaRPr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97BB7D6-9665-0BD7-575A-7ABCADDC28F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pPr marL="9525">
              <a:spcBef>
                <a:spcPts val="75"/>
              </a:spcBef>
            </a:pPr>
            <a:r>
              <a:rPr lang="en-US" sz="1600" spc="-11" dirty="0">
                <a:latin typeface="Calibri"/>
                <a:cs typeface="Calibri"/>
              </a:rPr>
              <a:t>Many</a:t>
            </a:r>
            <a:r>
              <a:rPr lang="en-US" sz="1600" spc="-8" dirty="0">
                <a:latin typeface="Calibri"/>
                <a:cs typeface="Calibri"/>
              </a:rPr>
              <a:t> </a:t>
            </a:r>
            <a:r>
              <a:rPr lang="en-US" sz="1600" spc="-4" dirty="0">
                <a:latin typeface="Calibri"/>
                <a:cs typeface="Calibri"/>
              </a:rPr>
              <a:t>approaches </a:t>
            </a:r>
            <a:r>
              <a:rPr lang="en-US" sz="1600" spc="-15" dirty="0">
                <a:latin typeface="Calibri"/>
                <a:cs typeface="Calibri"/>
              </a:rPr>
              <a:t>have</a:t>
            </a:r>
            <a:r>
              <a:rPr lang="en-US" sz="1600" spc="-8" dirty="0">
                <a:latin typeface="Calibri"/>
                <a:cs typeface="Calibri"/>
              </a:rPr>
              <a:t> </a:t>
            </a:r>
            <a:r>
              <a:rPr lang="en-US" sz="1600" spc="-11" dirty="0">
                <a:latin typeface="Calibri"/>
                <a:cs typeface="Calibri"/>
              </a:rPr>
              <a:t>separate</a:t>
            </a:r>
            <a:r>
              <a:rPr lang="en-US" sz="1600" spc="-4" dirty="0">
                <a:latin typeface="Calibri"/>
                <a:cs typeface="Calibri"/>
              </a:rPr>
              <a:t> </a:t>
            </a:r>
            <a:r>
              <a:rPr lang="en-US" sz="1600" spc="-11" dirty="0">
                <a:latin typeface="Calibri"/>
                <a:cs typeface="Calibri"/>
              </a:rPr>
              <a:t>fixed</a:t>
            </a:r>
            <a:r>
              <a:rPr lang="en-US" sz="1600" spc="-8" dirty="0">
                <a:latin typeface="Calibri"/>
                <a:cs typeface="Calibri"/>
              </a:rPr>
              <a:t> </a:t>
            </a:r>
            <a:r>
              <a:rPr lang="en-US" sz="1600" spc="-11" dirty="0">
                <a:latin typeface="Calibri"/>
                <a:cs typeface="Calibri"/>
              </a:rPr>
              <a:t>tokenization</a:t>
            </a:r>
            <a:r>
              <a:rPr lang="en-US" sz="1600" spc="-4" dirty="0">
                <a:latin typeface="Calibri"/>
                <a:cs typeface="Calibri"/>
              </a:rPr>
              <a:t> </a:t>
            </a:r>
            <a:r>
              <a:rPr lang="en-US" sz="1600" dirty="0">
                <a:latin typeface="Calibri"/>
                <a:cs typeface="Calibri"/>
              </a:rPr>
              <a:t>pipeline</a:t>
            </a:r>
          </a:p>
          <a:p>
            <a:pPr marL="9525" marR="656273">
              <a:lnSpc>
                <a:spcPts val="1995"/>
              </a:lnSpc>
              <a:spcBef>
                <a:spcPts val="1346"/>
              </a:spcBef>
            </a:pPr>
            <a:r>
              <a:rPr lang="en-US" sz="1600" spc="-8" dirty="0" err="1">
                <a:latin typeface="Calibri"/>
                <a:cs typeface="Calibri"/>
              </a:rPr>
              <a:t>CharacterLevel</a:t>
            </a:r>
            <a:r>
              <a:rPr lang="en-US" sz="1600" spc="-8" dirty="0">
                <a:latin typeface="Calibri"/>
                <a:cs typeface="Calibri"/>
              </a:rPr>
              <a:t> </a:t>
            </a:r>
            <a:r>
              <a:rPr lang="en-US" sz="1600" dirty="0">
                <a:latin typeface="Calibri"/>
                <a:cs typeface="Calibri"/>
              </a:rPr>
              <a:t>and </a:t>
            </a:r>
            <a:r>
              <a:rPr lang="en-US" sz="1600" spc="-8" dirty="0" err="1">
                <a:latin typeface="Calibri"/>
                <a:cs typeface="Calibri"/>
              </a:rPr>
              <a:t>ByteLevel</a:t>
            </a:r>
            <a:r>
              <a:rPr lang="en-US" sz="1600" spc="-8" dirty="0">
                <a:latin typeface="Calibri"/>
                <a:cs typeface="Calibri"/>
              </a:rPr>
              <a:t> </a:t>
            </a:r>
            <a:r>
              <a:rPr lang="en-US" sz="1600" spc="-4" dirty="0">
                <a:latin typeface="Calibri"/>
                <a:cs typeface="Calibri"/>
              </a:rPr>
              <a:t>methods </a:t>
            </a:r>
            <a:r>
              <a:rPr lang="en-US" sz="1600" spc="-11" dirty="0">
                <a:latin typeface="Calibri"/>
                <a:cs typeface="Calibri"/>
              </a:rPr>
              <a:t>are </a:t>
            </a:r>
            <a:r>
              <a:rPr lang="en-US" sz="1600" spc="-4" dirty="0">
                <a:latin typeface="Calibri"/>
                <a:cs typeface="Calibri"/>
              </a:rPr>
              <a:t>slow </a:t>
            </a:r>
            <a:r>
              <a:rPr lang="en-US" sz="1600" dirty="0">
                <a:latin typeface="Calibri"/>
                <a:cs typeface="Calibri"/>
              </a:rPr>
              <a:t>and </a:t>
            </a:r>
            <a:r>
              <a:rPr lang="en-US" sz="1600" spc="-390" dirty="0">
                <a:latin typeface="Calibri"/>
                <a:cs typeface="Calibri"/>
              </a:rPr>
              <a:t> </a:t>
            </a:r>
            <a:r>
              <a:rPr lang="en-US" sz="1600" spc="-8" dirty="0">
                <a:latin typeface="Calibri"/>
                <a:cs typeface="Calibri"/>
              </a:rPr>
              <a:t>inefficient</a:t>
            </a:r>
            <a:endParaRPr lang="en-US" sz="1600" dirty="0">
              <a:latin typeface="Calibri"/>
              <a:cs typeface="Calibri"/>
            </a:endParaRPr>
          </a:p>
          <a:p>
            <a:pPr marL="9525" marR="153353">
              <a:lnSpc>
                <a:spcPts val="2700"/>
              </a:lnSpc>
              <a:spcBef>
                <a:spcPts val="146"/>
              </a:spcBef>
            </a:pPr>
            <a:r>
              <a:rPr lang="en-US" sz="1600" spc="-8" dirty="0">
                <a:latin typeface="Calibri"/>
                <a:cs typeface="Calibri"/>
              </a:rPr>
              <a:t>What</a:t>
            </a:r>
            <a:r>
              <a:rPr lang="en-US" sz="1600" spc="-4" dirty="0">
                <a:latin typeface="Calibri"/>
                <a:cs typeface="Calibri"/>
              </a:rPr>
              <a:t> </a:t>
            </a:r>
            <a:r>
              <a:rPr lang="en-US" sz="1600" dirty="0">
                <a:latin typeface="Calibri"/>
                <a:cs typeface="Calibri"/>
              </a:rPr>
              <a:t>if </a:t>
            </a:r>
            <a:r>
              <a:rPr lang="en-US" sz="1600" spc="-11" dirty="0">
                <a:latin typeface="Calibri"/>
                <a:cs typeface="Calibri"/>
              </a:rPr>
              <a:t>we</a:t>
            </a:r>
            <a:r>
              <a:rPr lang="en-US" sz="1600" spc="-4" dirty="0">
                <a:latin typeface="Calibri"/>
                <a:cs typeface="Calibri"/>
              </a:rPr>
              <a:t> </a:t>
            </a:r>
            <a:r>
              <a:rPr lang="en-US" sz="1600" dirty="0">
                <a:latin typeface="Calibri"/>
                <a:cs typeface="Calibri"/>
              </a:rPr>
              <a:t>include the</a:t>
            </a:r>
            <a:r>
              <a:rPr lang="en-US" sz="1600" spc="-4" dirty="0">
                <a:latin typeface="Calibri"/>
                <a:cs typeface="Calibri"/>
              </a:rPr>
              <a:t> </a:t>
            </a:r>
            <a:r>
              <a:rPr lang="en-US" sz="1600" spc="-11" dirty="0">
                <a:latin typeface="Calibri"/>
                <a:cs typeface="Calibri"/>
              </a:rPr>
              <a:t>tokenization</a:t>
            </a:r>
            <a:r>
              <a:rPr lang="en-US" sz="1600" dirty="0">
                <a:latin typeface="Calibri"/>
                <a:cs typeface="Calibri"/>
              </a:rPr>
              <a:t> </a:t>
            </a:r>
            <a:r>
              <a:rPr lang="en-US" sz="1600" spc="-11" dirty="0">
                <a:latin typeface="Calibri"/>
                <a:cs typeface="Calibri"/>
              </a:rPr>
              <a:t>into</a:t>
            </a:r>
            <a:r>
              <a:rPr lang="en-US" sz="1600" spc="-4" dirty="0">
                <a:latin typeface="Calibri"/>
                <a:cs typeface="Calibri"/>
              </a:rPr>
              <a:t> </a:t>
            </a:r>
            <a:r>
              <a:rPr lang="en-US" sz="1600" dirty="0">
                <a:latin typeface="Calibri"/>
                <a:cs typeface="Calibri"/>
              </a:rPr>
              <a:t>the </a:t>
            </a:r>
            <a:r>
              <a:rPr lang="en-US" sz="1600" spc="-8" dirty="0">
                <a:latin typeface="Calibri"/>
                <a:cs typeface="Calibri"/>
              </a:rPr>
              <a:t>training? </a:t>
            </a:r>
          </a:p>
          <a:p>
            <a:pPr marL="9525" marR="153353">
              <a:lnSpc>
                <a:spcPts val="2700"/>
              </a:lnSpc>
              <a:spcBef>
                <a:spcPts val="146"/>
              </a:spcBef>
            </a:pPr>
            <a:r>
              <a:rPr lang="en-US" sz="1600" spc="-8" dirty="0" err="1">
                <a:latin typeface="Calibri"/>
                <a:cs typeface="Calibri"/>
              </a:rPr>
              <a:t>CharFormer</a:t>
            </a:r>
            <a:r>
              <a:rPr lang="en-US" sz="1600" spc="-8" dirty="0">
                <a:latin typeface="Calibri"/>
                <a:cs typeface="Calibri"/>
              </a:rPr>
              <a:t>:</a:t>
            </a:r>
            <a:r>
              <a:rPr lang="en-US" sz="1600" spc="4" dirty="0">
                <a:latin typeface="Calibri"/>
                <a:cs typeface="Calibri"/>
              </a:rPr>
              <a:t> </a:t>
            </a:r>
            <a:r>
              <a:rPr lang="en-US" sz="1600" spc="-11" dirty="0">
                <a:latin typeface="Calibri"/>
                <a:cs typeface="Calibri"/>
              </a:rPr>
              <a:t>gradient-based</a:t>
            </a:r>
            <a:r>
              <a:rPr lang="en-US" sz="1600" spc="8" dirty="0">
                <a:latin typeface="Calibri"/>
                <a:cs typeface="Calibri"/>
              </a:rPr>
              <a:t> </a:t>
            </a:r>
            <a:r>
              <a:rPr lang="en-US" sz="1600" spc="-11" dirty="0" err="1">
                <a:latin typeface="Calibri"/>
                <a:cs typeface="Calibri"/>
              </a:rPr>
              <a:t>subword</a:t>
            </a:r>
            <a:r>
              <a:rPr lang="en-US" sz="1600" spc="8" dirty="0">
                <a:latin typeface="Calibri"/>
                <a:cs typeface="Calibri"/>
              </a:rPr>
              <a:t> </a:t>
            </a:r>
            <a:r>
              <a:rPr lang="en-US" sz="1600" spc="-11" dirty="0">
                <a:latin typeface="Calibri"/>
                <a:cs typeface="Calibri"/>
              </a:rPr>
              <a:t>tokenization</a:t>
            </a:r>
            <a:r>
              <a:rPr lang="en-US" sz="1600" spc="4" dirty="0">
                <a:latin typeface="Calibri"/>
                <a:cs typeface="Calibri"/>
              </a:rPr>
              <a:t> </a:t>
            </a:r>
            <a:r>
              <a:rPr lang="en-US" sz="1600" spc="-4" dirty="0">
                <a:latin typeface="Calibri"/>
                <a:cs typeface="Calibri"/>
              </a:rPr>
              <a:t>(GBST)</a:t>
            </a:r>
            <a:endParaRPr lang="en-US" sz="1600" dirty="0">
              <a:latin typeface="Calibri"/>
              <a:cs typeface="Calibri"/>
            </a:endParaRPr>
          </a:p>
          <a:p>
            <a:pPr marL="492919" marR="547211" indent="-198120">
              <a:lnSpc>
                <a:spcPts val="1995"/>
              </a:lnSpc>
              <a:spcBef>
                <a:spcPts val="566"/>
              </a:spcBef>
              <a:buChar char="•"/>
              <a:tabLst>
                <a:tab pos="493395" algn="l"/>
              </a:tabLst>
            </a:pPr>
            <a:r>
              <a:rPr lang="en-US" sz="1600" spc="-4" dirty="0">
                <a:latin typeface="Calibri"/>
                <a:cs typeface="Calibri"/>
              </a:rPr>
              <a:t>combines </a:t>
            </a:r>
            <a:r>
              <a:rPr lang="en-US" sz="1600" dirty="0">
                <a:latin typeface="Calibri"/>
                <a:cs typeface="Calibri"/>
              </a:rPr>
              <a:t>the </a:t>
            </a:r>
            <a:r>
              <a:rPr lang="en-US" sz="1600" spc="-4" dirty="0">
                <a:latin typeface="Calibri"/>
                <a:cs typeface="Calibri"/>
              </a:rPr>
              <a:t>compositionally of </a:t>
            </a:r>
            <a:r>
              <a:rPr lang="en-US" sz="1600" spc="-11" dirty="0">
                <a:latin typeface="Calibri"/>
                <a:cs typeface="Calibri"/>
              </a:rPr>
              <a:t>character-level </a:t>
            </a:r>
            <a:r>
              <a:rPr lang="en-US" sz="1600" spc="-390" dirty="0">
                <a:latin typeface="Calibri"/>
                <a:cs typeface="Calibri"/>
              </a:rPr>
              <a:t> </a:t>
            </a:r>
            <a:r>
              <a:rPr lang="en-US" sz="1600" spc="-8" dirty="0" err="1">
                <a:latin typeface="Calibri"/>
                <a:cs typeface="Calibri"/>
              </a:rPr>
              <a:t>representationscwith</a:t>
            </a:r>
            <a:r>
              <a:rPr lang="en-US" sz="1600" spc="-4" dirty="0">
                <a:latin typeface="Calibri"/>
                <a:cs typeface="Calibri"/>
              </a:rPr>
              <a:t> efficiency of</a:t>
            </a:r>
            <a:r>
              <a:rPr lang="en-US" sz="1600" dirty="0">
                <a:latin typeface="Calibri"/>
                <a:cs typeface="Calibri"/>
              </a:rPr>
              <a:t> </a:t>
            </a:r>
            <a:r>
              <a:rPr lang="en-US" sz="1600" spc="-11" dirty="0" err="1">
                <a:latin typeface="Calibri"/>
                <a:cs typeface="Calibri"/>
              </a:rPr>
              <a:t>subword</a:t>
            </a:r>
            <a:r>
              <a:rPr lang="en-US" sz="1600" spc="-11" dirty="0">
                <a:latin typeface="Calibri"/>
                <a:cs typeface="Calibri"/>
              </a:rPr>
              <a:t> </a:t>
            </a:r>
            <a:r>
              <a:rPr lang="en-US" sz="1600" spc="-8" dirty="0">
                <a:latin typeface="Calibri"/>
                <a:cs typeface="Calibri"/>
              </a:rPr>
              <a:t> </a:t>
            </a:r>
            <a:r>
              <a:rPr lang="en-US" sz="1600" spc="-11" dirty="0">
                <a:latin typeface="Calibri"/>
                <a:cs typeface="Calibri"/>
              </a:rPr>
              <a:t>tokenization</a:t>
            </a:r>
            <a:endParaRPr lang="en-US" sz="1600" dirty="0">
              <a:latin typeface="Calibri"/>
              <a:cs typeface="Calibri"/>
            </a:endParaRPr>
          </a:p>
          <a:p>
            <a:pPr marL="492919" indent="-198120">
              <a:spcBef>
                <a:spcPts val="544"/>
              </a:spcBef>
              <a:buChar char="•"/>
              <a:tabLst>
                <a:tab pos="493395" algn="l"/>
              </a:tabLst>
            </a:pPr>
            <a:r>
              <a:rPr lang="en-US" sz="1600" dirty="0">
                <a:latin typeface="Calibri"/>
                <a:cs typeface="Calibri"/>
              </a:rPr>
              <a:t>it</a:t>
            </a:r>
            <a:r>
              <a:rPr lang="en-US" sz="1600" spc="-8" dirty="0">
                <a:latin typeface="Calibri"/>
                <a:cs typeface="Calibri"/>
              </a:rPr>
              <a:t> </a:t>
            </a:r>
            <a:r>
              <a:rPr lang="en-US" sz="1600" dirty="0">
                <a:latin typeface="Calibri"/>
                <a:cs typeface="Calibri"/>
              </a:rPr>
              <a:t>is</a:t>
            </a:r>
            <a:r>
              <a:rPr lang="en-US" sz="1600" spc="-8" dirty="0">
                <a:latin typeface="Calibri"/>
                <a:cs typeface="Calibri"/>
              </a:rPr>
              <a:t> </a:t>
            </a:r>
            <a:r>
              <a:rPr lang="en-US" sz="1600" spc="-4" dirty="0">
                <a:latin typeface="Calibri"/>
                <a:cs typeface="Calibri"/>
              </a:rPr>
              <a:t>end-to-end</a:t>
            </a:r>
            <a:r>
              <a:rPr lang="en-US" sz="1600" spc="-8" dirty="0">
                <a:latin typeface="Calibri"/>
                <a:cs typeface="Calibri"/>
              </a:rPr>
              <a:t> trainable</a:t>
            </a:r>
            <a:endParaRPr lang="en-US" sz="1600" dirty="0">
              <a:latin typeface="Calibri"/>
              <a:cs typeface="Calibri"/>
            </a:endParaRPr>
          </a:p>
          <a:p>
            <a:endParaRPr lang="en-US" dirty="0"/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141038" y="1412141"/>
            <a:ext cx="2646261" cy="2974581"/>
          </a:xfrm>
          <a:prstGeom prst="rect">
            <a:avLst/>
          </a:prstGeom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lnSpc>
                <a:spcPct val="100000"/>
              </a:lnSpc>
              <a:spcBef>
                <a:spcPts val="75"/>
              </a:spcBef>
            </a:pPr>
            <a:r>
              <a:rPr spc="-8" dirty="0"/>
              <a:t>CharFormer</a:t>
            </a:r>
            <a:r>
              <a:rPr spc="-11" dirty="0"/>
              <a:t> </a:t>
            </a:r>
            <a:r>
              <a:rPr spc="-83" dirty="0"/>
              <a:t>(Tay</a:t>
            </a:r>
            <a:r>
              <a:rPr spc="-11" dirty="0"/>
              <a:t> et</a:t>
            </a:r>
            <a:r>
              <a:rPr spc="-8" dirty="0"/>
              <a:t> </a:t>
            </a:r>
            <a:r>
              <a:rPr spc="-4" dirty="0"/>
              <a:t>al.,</a:t>
            </a:r>
            <a:r>
              <a:rPr spc="-11" dirty="0"/>
              <a:t> </a:t>
            </a:r>
            <a:r>
              <a:rPr spc="-4" dirty="0"/>
              <a:t>2022)</a:t>
            </a:r>
            <a:endParaRPr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3593365-9533-3FFA-293D-21547128E2C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pPr marL="9525">
              <a:spcBef>
                <a:spcPts val="525"/>
              </a:spcBef>
            </a:pPr>
            <a:r>
              <a:rPr lang="en-US" sz="1600" dirty="0">
                <a:latin typeface="Calibri"/>
                <a:cs typeface="Calibri"/>
              </a:rPr>
              <a:t>Intuition: </a:t>
            </a:r>
            <a:r>
              <a:rPr lang="en-US" sz="1600" spc="-4" dirty="0">
                <a:latin typeface="Calibri"/>
                <a:cs typeface="Calibri"/>
              </a:rPr>
              <a:t>break</a:t>
            </a:r>
            <a:r>
              <a:rPr lang="en-US" sz="1600" spc="4" dirty="0">
                <a:latin typeface="Calibri"/>
                <a:cs typeface="Calibri"/>
              </a:rPr>
              <a:t> input sequence</a:t>
            </a:r>
            <a:r>
              <a:rPr lang="en-US" sz="1600" dirty="0">
                <a:latin typeface="Calibri"/>
                <a:cs typeface="Calibri"/>
              </a:rPr>
              <a:t> </a:t>
            </a:r>
            <a:r>
              <a:rPr lang="en-US" sz="1600" spc="4" dirty="0">
                <a:latin typeface="Calibri"/>
                <a:cs typeface="Calibri"/>
              </a:rPr>
              <a:t>up </a:t>
            </a:r>
            <a:r>
              <a:rPr lang="en-US" sz="1600" spc="-8" dirty="0">
                <a:latin typeface="Calibri"/>
                <a:cs typeface="Calibri"/>
              </a:rPr>
              <a:t>into</a:t>
            </a:r>
            <a:r>
              <a:rPr lang="en-US" sz="1600" spc="4" dirty="0">
                <a:latin typeface="Calibri"/>
                <a:cs typeface="Calibri"/>
              </a:rPr>
              <a:t> </a:t>
            </a:r>
            <a:r>
              <a:rPr lang="en-US" sz="1600" spc="-4" dirty="0">
                <a:latin typeface="Calibri"/>
                <a:cs typeface="Calibri"/>
              </a:rPr>
              <a:t>various</a:t>
            </a:r>
            <a:r>
              <a:rPr lang="en-US" sz="1600" spc="4" dirty="0">
                <a:latin typeface="Calibri"/>
                <a:cs typeface="Calibri"/>
              </a:rPr>
              <a:t> </a:t>
            </a:r>
            <a:r>
              <a:rPr lang="en-US" sz="1600" spc="-8" dirty="0">
                <a:latin typeface="Calibri"/>
                <a:cs typeface="Calibri"/>
              </a:rPr>
              <a:t>sized</a:t>
            </a:r>
            <a:r>
              <a:rPr lang="en-US" sz="1600" dirty="0">
                <a:latin typeface="Calibri"/>
                <a:cs typeface="Calibri"/>
              </a:rPr>
              <a:t> blocks.</a:t>
            </a:r>
          </a:p>
          <a:p>
            <a:pPr marL="352425">
              <a:spcBef>
                <a:spcPts val="454"/>
              </a:spcBef>
            </a:pPr>
            <a:r>
              <a:rPr lang="en-US" sz="1600" spc="4" dirty="0">
                <a:latin typeface="Calibri"/>
                <a:cs typeface="Calibri"/>
              </a:rPr>
              <a:t>E.g.,</a:t>
            </a:r>
            <a:r>
              <a:rPr lang="en-US" sz="1600" spc="-4" dirty="0">
                <a:latin typeface="Calibri"/>
                <a:cs typeface="Calibri"/>
              </a:rPr>
              <a:t> </a:t>
            </a:r>
            <a:r>
              <a:rPr lang="en-US" sz="1600" spc="-8" dirty="0">
                <a:latin typeface="Calibri"/>
                <a:cs typeface="Calibri"/>
              </a:rPr>
              <a:t>Every</a:t>
            </a:r>
            <a:r>
              <a:rPr lang="en-US" sz="1600" spc="-4" dirty="0">
                <a:latin typeface="Calibri"/>
                <a:cs typeface="Calibri"/>
              </a:rPr>
              <a:t> </a:t>
            </a:r>
            <a:r>
              <a:rPr lang="en-US" sz="1600" dirty="0">
                <a:latin typeface="Calibri"/>
                <a:cs typeface="Calibri"/>
              </a:rPr>
              <a:t>block</a:t>
            </a:r>
            <a:r>
              <a:rPr lang="en-US" sz="1600" spc="-4" dirty="0">
                <a:latin typeface="Calibri"/>
                <a:cs typeface="Calibri"/>
              </a:rPr>
              <a:t> </a:t>
            </a:r>
            <a:r>
              <a:rPr lang="en-US" sz="1600" dirty="0">
                <a:latin typeface="Calibri"/>
                <a:cs typeface="Calibri"/>
              </a:rPr>
              <a:t>of</a:t>
            </a:r>
            <a:r>
              <a:rPr lang="en-US" sz="1600" spc="-4" dirty="0">
                <a:latin typeface="Calibri"/>
                <a:cs typeface="Calibri"/>
              </a:rPr>
              <a:t> </a:t>
            </a:r>
            <a:r>
              <a:rPr lang="en-US" sz="1600" spc="-8" dirty="0">
                <a:latin typeface="Calibri"/>
                <a:cs typeface="Calibri"/>
              </a:rPr>
              <a:t>size</a:t>
            </a:r>
            <a:r>
              <a:rPr lang="en-US" sz="1600" spc="-4" dirty="0">
                <a:latin typeface="Calibri"/>
                <a:cs typeface="Calibri"/>
              </a:rPr>
              <a:t> </a:t>
            </a:r>
            <a:r>
              <a:rPr lang="en-US" sz="1600" dirty="0">
                <a:latin typeface="Calibri"/>
                <a:cs typeface="Calibri"/>
              </a:rPr>
              <a:t>1,</a:t>
            </a:r>
            <a:r>
              <a:rPr lang="en-US" sz="1600" spc="-4" dirty="0">
                <a:latin typeface="Calibri"/>
                <a:cs typeface="Calibri"/>
              </a:rPr>
              <a:t> </a:t>
            </a:r>
            <a:r>
              <a:rPr lang="en-US" sz="1600" dirty="0">
                <a:latin typeface="Calibri"/>
                <a:cs typeface="Calibri"/>
              </a:rPr>
              <a:t>2,</a:t>
            </a:r>
            <a:r>
              <a:rPr lang="en-US" sz="1600" spc="-4" dirty="0">
                <a:latin typeface="Calibri"/>
                <a:cs typeface="Calibri"/>
              </a:rPr>
              <a:t> </a:t>
            </a:r>
            <a:r>
              <a:rPr lang="en-US" sz="1600" dirty="0">
                <a:latin typeface="Calibri"/>
                <a:cs typeface="Calibri"/>
              </a:rPr>
              <a:t>3,</a:t>
            </a:r>
            <a:r>
              <a:rPr lang="en-US" sz="1600" spc="-4" dirty="0">
                <a:latin typeface="Calibri"/>
                <a:cs typeface="Calibri"/>
              </a:rPr>
              <a:t> </a:t>
            </a:r>
            <a:r>
              <a:rPr lang="en-US" sz="1600" dirty="0">
                <a:latin typeface="Calibri"/>
                <a:cs typeface="Calibri"/>
              </a:rPr>
              <a:t>4.</a:t>
            </a:r>
          </a:p>
          <a:p>
            <a:pPr marL="352425">
              <a:spcBef>
                <a:spcPts val="454"/>
              </a:spcBef>
            </a:pPr>
            <a:r>
              <a:rPr lang="en-US" sz="1600" spc="-8" dirty="0">
                <a:latin typeface="Calibri"/>
                <a:cs typeface="Calibri"/>
              </a:rPr>
              <a:t>Each </a:t>
            </a:r>
            <a:r>
              <a:rPr lang="en-US" sz="1600" spc="4" dirty="0">
                <a:latin typeface="Calibri"/>
                <a:cs typeface="Calibri"/>
              </a:rPr>
              <a:t>block</a:t>
            </a:r>
            <a:r>
              <a:rPr lang="en-US" sz="1600" spc="-4" dirty="0">
                <a:latin typeface="Calibri"/>
                <a:cs typeface="Calibri"/>
              </a:rPr>
              <a:t> </a:t>
            </a:r>
            <a:r>
              <a:rPr lang="en-US" sz="1600" dirty="0">
                <a:latin typeface="Calibri"/>
                <a:cs typeface="Calibri"/>
              </a:rPr>
              <a:t>is</a:t>
            </a:r>
            <a:r>
              <a:rPr lang="en-US" sz="1600" spc="-4" dirty="0">
                <a:latin typeface="Calibri"/>
                <a:cs typeface="Calibri"/>
              </a:rPr>
              <a:t> represented by </a:t>
            </a:r>
            <a:r>
              <a:rPr lang="en-US" sz="1600" spc="4" dirty="0">
                <a:latin typeface="Calibri"/>
                <a:cs typeface="Calibri"/>
              </a:rPr>
              <a:t>a</a:t>
            </a:r>
            <a:r>
              <a:rPr lang="en-US" sz="1600" spc="-4" dirty="0">
                <a:latin typeface="Calibri"/>
                <a:cs typeface="Calibri"/>
              </a:rPr>
              <a:t> </a:t>
            </a:r>
            <a:r>
              <a:rPr lang="en-US" sz="1600" spc="4" dirty="0">
                <a:latin typeface="Calibri"/>
                <a:cs typeface="Calibri"/>
              </a:rPr>
              <a:t>single</a:t>
            </a:r>
            <a:r>
              <a:rPr lang="en-US" sz="1600" spc="-4" dirty="0">
                <a:latin typeface="Calibri"/>
                <a:cs typeface="Calibri"/>
              </a:rPr>
              <a:t> </a:t>
            </a:r>
            <a:r>
              <a:rPr lang="en-US" sz="1600" spc="4" dirty="0">
                <a:latin typeface="Calibri"/>
                <a:cs typeface="Calibri"/>
              </a:rPr>
              <a:t>block</a:t>
            </a:r>
            <a:r>
              <a:rPr lang="en-US" sz="1600" spc="-4" dirty="0">
                <a:latin typeface="Calibri"/>
                <a:cs typeface="Calibri"/>
              </a:rPr>
              <a:t> </a:t>
            </a:r>
            <a:r>
              <a:rPr lang="en-US" sz="1600" spc="4" dirty="0">
                <a:latin typeface="Calibri"/>
                <a:cs typeface="Calibri"/>
              </a:rPr>
              <a:t>embedding.</a:t>
            </a:r>
            <a:endParaRPr lang="en-US" sz="1600" dirty="0">
              <a:latin typeface="Calibri"/>
              <a:cs typeface="Calibri"/>
            </a:endParaRPr>
          </a:p>
          <a:p>
            <a:pPr>
              <a:spcBef>
                <a:spcPts val="41"/>
              </a:spcBef>
            </a:pPr>
            <a:endParaRPr lang="en-US" sz="2000" dirty="0">
              <a:latin typeface="Calibri"/>
              <a:cs typeface="Calibri"/>
            </a:endParaRPr>
          </a:p>
          <a:p>
            <a:pPr marL="9525">
              <a:spcBef>
                <a:spcPts val="4"/>
              </a:spcBef>
            </a:pPr>
            <a:r>
              <a:rPr lang="en-US" sz="1600" spc="4" dirty="0">
                <a:latin typeface="Calibri"/>
                <a:cs typeface="Calibri"/>
              </a:rPr>
              <a:t>Use</a:t>
            </a:r>
            <a:r>
              <a:rPr lang="en-US" sz="1600" dirty="0">
                <a:latin typeface="Calibri"/>
                <a:cs typeface="Calibri"/>
              </a:rPr>
              <a:t> </a:t>
            </a:r>
            <a:r>
              <a:rPr lang="en-US" sz="1600" spc="4" dirty="0">
                <a:latin typeface="Calibri"/>
                <a:cs typeface="Calibri"/>
              </a:rPr>
              <a:t>a </a:t>
            </a:r>
            <a:r>
              <a:rPr lang="en-US" sz="1600" spc="-8" dirty="0">
                <a:latin typeface="Calibri"/>
                <a:cs typeface="Calibri"/>
              </a:rPr>
              <a:t>parameterized</a:t>
            </a:r>
            <a:r>
              <a:rPr lang="en-US" sz="1600" spc="4" dirty="0">
                <a:latin typeface="Calibri"/>
                <a:cs typeface="Calibri"/>
              </a:rPr>
              <a:t> </a:t>
            </a:r>
            <a:r>
              <a:rPr lang="en-US" sz="1600" b="1" spc="4" dirty="0">
                <a:latin typeface="Calibri"/>
                <a:cs typeface="Calibri"/>
              </a:rPr>
              <a:t>block </a:t>
            </a:r>
            <a:r>
              <a:rPr lang="en-US" sz="1600" b="1" dirty="0">
                <a:latin typeface="Calibri"/>
                <a:cs typeface="Calibri"/>
              </a:rPr>
              <a:t>scoring</a:t>
            </a:r>
            <a:r>
              <a:rPr lang="en-US" sz="1600" b="1" spc="4" dirty="0">
                <a:latin typeface="Calibri"/>
                <a:cs typeface="Calibri"/>
              </a:rPr>
              <a:t> </a:t>
            </a:r>
            <a:r>
              <a:rPr lang="en-US" sz="1600" b="1" spc="-4" dirty="0">
                <a:latin typeface="Calibri"/>
                <a:cs typeface="Calibri"/>
              </a:rPr>
              <a:t>network</a:t>
            </a:r>
            <a:r>
              <a:rPr lang="en-US" sz="1600" b="1" spc="4" dirty="0">
                <a:latin typeface="Calibri"/>
                <a:cs typeface="Calibri"/>
              </a:rPr>
              <a:t> </a:t>
            </a:r>
            <a:r>
              <a:rPr lang="en-US" sz="1600" spc="-8" dirty="0">
                <a:latin typeface="Calibri"/>
                <a:cs typeface="Calibri"/>
              </a:rPr>
              <a:t>to</a:t>
            </a:r>
            <a:r>
              <a:rPr lang="en-US" sz="1600" spc="4" dirty="0">
                <a:latin typeface="Calibri"/>
                <a:cs typeface="Calibri"/>
              </a:rPr>
              <a:t> </a:t>
            </a:r>
            <a:r>
              <a:rPr lang="en-US" sz="1600" spc="-8" dirty="0">
                <a:latin typeface="Calibri"/>
                <a:cs typeface="Calibri"/>
              </a:rPr>
              <a:t>score</a:t>
            </a:r>
            <a:r>
              <a:rPr lang="en-US" sz="1600" spc="4" dirty="0">
                <a:latin typeface="Calibri"/>
                <a:cs typeface="Calibri"/>
              </a:rPr>
              <a:t> </a:t>
            </a:r>
            <a:r>
              <a:rPr lang="en-US" sz="1600" spc="-4" dirty="0">
                <a:latin typeface="Calibri"/>
                <a:cs typeface="Calibri"/>
              </a:rPr>
              <a:t>every</a:t>
            </a:r>
            <a:r>
              <a:rPr lang="en-US" sz="1600" spc="4" dirty="0">
                <a:latin typeface="Calibri"/>
                <a:cs typeface="Calibri"/>
              </a:rPr>
              <a:t> </a:t>
            </a:r>
            <a:r>
              <a:rPr lang="en-US" sz="1600" dirty="0">
                <a:latin typeface="Calibri"/>
                <a:cs typeface="Calibri"/>
              </a:rPr>
              <a:t>block.</a:t>
            </a:r>
          </a:p>
          <a:p>
            <a:pPr marL="352425">
              <a:spcBef>
                <a:spcPts val="454"/>
              </a:spcBef>
            </a:pPr>
            <a:r>
              <a:rPr lang="en-US" sz="1600" dirty="0">
                <a:latin typeface="Calibri"/>
                <a:cs typeface="Calibri"/>
              </a:rPr>
              <a:t>I.e.,</a:t>
            </a:r>
            <a:r>
              <a:rPr lang="en-US" sz="1600" spc="-4" dirty="0">
                <a:latin typeface="Calibri"/>
                <a:cs typeface="Calibri"/>
              </a:rPr>
              <a:t> </a:t>
            </a:r>
            <a:r>
              <a:rPr lang="en-US" sz="1600" spc="4" dirty="0">
                <a:latin typeface="Calibri"/>
                <a:cs typeface="Calibri"/>
              </a:rPr>
              <a:t>Which</a:t>
            </a:r>
            <a:r>
              <a:rPr lang="en-US" sz="1600" dirty="0">
                <a:latin typeface="Calibri"/>
                <a:cs typeface="Calibri"/>
              </a:rPr>
              <a:t> </a:t>
            </a:r>
            <a:r>
              <a:rPr lang="en-US" sz="1600" spc="4" dirty="0">
                <a:latin typeface="Calibri"/>
                <a:cs typeface="Calibri"/>
              </a:rPr>
              <a:t>block</a:t>
            </a:r>
            <a:r>
              <a:rPr lang="en-US" sz="1600" dirty="0">
                <a:latin typeface="Calibri"/>
                <a:cs typeface="Calibri"/>
              </a:rPr>
              <a:t> </a:t>
            </a:r>
            <a:r>
              <a:rPr lang="en-US" sz="1600" spc="-8" dirty="0">
                <a:latin typeface="Calibri"/>
                <a:cs typeface="Calibri"/>
              </a:rPr>
              <a:t>to</a:t>
            </a:r>
            <a:r>
              <a:rPr lang="en-US" sz="1600" spc="-4" dirty="0">
                <a:latin typeface="Calibri"/>
                <a:cs typeface="Calibri"/>
              </a:rPr>
              <a:t> </a:t>
            </a:r>
            <a:r>
              <a:rPr lang="en-US" sz="1600" spc="4" dirty="0">
                <a:latin typeface="Calibri"/>
                <a:cs typeface="Calibri"/>
              </a:rPr>
              <a:t>select</a:t>
            </a:r>
            <a:r>
              <a:rPr lang="en-US" sz="1600" dirty="0">
                <a:latin typeface="Calibri"/>
                <a:cs typeface="Calibri"/>
              </a:rPr>
              <a:t> </a:t>
            </a:r>
            <a:r>
              <a:rPr lang="en-US" sz="1600" spc="-11" dirty="0">
                <a:latin typeface="Calibri"/>
                <a:cs typeface="Calibri"/>
              </a:rPr>
              <a:t>for</a:t>
            </a:r>
            <a:r>
              <a:rPr lang="en-US" sz="1600" dirty="0">
                <a:latin typeface="Calibri"/>
                <a:cs typeface="Calibri"/>
              </a:rPr>
              <a:t> every </a:t>
            </a:r>
            <a:r>
              <a:rPr lang="en-US" sz="1600" spc="-4" dirty="0">
                <a:latin typeface="Calibri"/>
                <a:cs typeface="Calibri"/>
              </a:rPr>
              <a:t>character </a:t>
            </a:r>
            <a:r>
              <a:rPr lang="en-US" sz="1600" dirty="0">
                <a:latin typeface="Calibri"/>
                <a:cs typeface="Calibri"/>
              </a:rPr>
              <a:t>position?</a:t>
            </a:r>
            <a:endParaRPr lang="en-US" sz="1400" dirty="0">
              <a:latin typeface="Calibri"/>
              <a:cs typeface="Calibri"/>
            </a:endParaRPr>
          </a:p>
          <a:p>
            <a:pPr marL="9525" marR="3810">
              <a:lnSpc>
                <a:spcPts val="1995"/>
              </a:lnSpc>
              <a:spcBef>
                <a:spcPts val="1155"/>
              </a:spcBef>
            </a:pPr>
            <a:r>
              <a:rPr lang="en-US" sz="1600" dirty="0">
                <a:latin typeface="Calibri"/>
                <a:cs typeface="Calibri"/>
              </a:rPr>
              <a:t>Construct </a:t>
            </a:r>
            <a:r>
              <a:rPr lang="en-US" sz="1600" spc="4" dirty="0">
                <a:latin typeface="Calibri"/>
                <a:cs typeface="Calibri"/>
              </a:rPr>
              <a:t>a </a:t>
            </a:r>
            <a:r>
              <a:rPr lang="en-US" sz="1600" spc="-4" dirty="0">
                <a:latin typeface="Calibri"/>
                <a:cs typeface="Calibri"/>
              </a:rPr>
              <a:t>representation </a:t>
            </a:r>
            <a:r>
              <a:rPr lang="en-US" sz="1600" spc="-8" dirty="0">
                <a:latin typeface="Calibri"/>
                <a:cs typeface="Calibri"/>
              </a:rPr>
              <a:t>at </a:t>
            </a:r>
            <a:r>
              <a:rPr lang="en-US" sz="1600" dirty="0">
                <a:latin typeface="Calibri"/>
                <a:cs typeface="Calibri"/>
              </a:rPr>
              <a:t>every position </a:t>
            </a:r>
            <a:r>
              <a:rPr lang="en-US" sz="1600" spc="4" dirty="0">
                <a:latin typeface="Calibri"/>
                <a:cs typeface="Calibri"/>
              </a:rPr>
              <a:t>using a </a:t>
            </a:r>
            <a:r>
              <a:rPr lang="en-US" sz="1600" spc="-4" dirty="0">
                <a:latin typeface="Calibri"/>
                <a:cs typeface="Calibri"/>
              </a:rPr>
              <a:t>weighted </a:t>
            </a:r>
            <a:r>
              <a:rPr lang="en-US" sz="1600" spc="4" dirty="0">
                <a:latin typeface="Calibri"/>
                <a:cs typeface="Calibri"/>
              </a:rPr>
              <a:t>sum </a:t>
            </a:r>
            <a:r>
              <a:rPr lang="en-US" sz="1600" dirty="0">
                <a:latin typeface="Calibri"/>
                <a:cs typeface="Calibri"/>
              </a:rPr>
              <a:t>of </a:t>
            </a:r>
            <a:r>
              <a:rPr lang="en-US" sz="1600" spc="4" dirty="0">
                <a:latin typeface="Calibri"/>
                <a:cs typeface="Calibri"/>
              </a:rPr>
              <a:t>block </a:t>
            </a:r>
            <a:r>
              <a:rPr lang="en-US" sz="1600" spc="-405" dirty="0">
                <a:latin typeface="Calibri"/>
                <a:cs typeface="Calibri"/>
              </a:rPr>
              <a:t> </a:t>
            </a:r>
            <a:r>
              <a:rPr lang="en-US" sz="1600" spc="4" dirty="0">
                <a:latin typeface="Calibri"/>
                <a:cs typeface="Calibri"/>
              </a:rPr>
              <a:t>embeddings</a:t>
            </a:r>
            <a:r>
              <a:rPr lang="en-US" sz="1600" spc="-4" dirty="0">
                <a:latin typeface="Calibri"/>
                <a:cs typeface="Calibri"/>
              </a:rPr>
              <a:t> across</a:t>
            </a:r>
            <a:r>
              <a:rPr lang="en-US" sz="1600" dirty="0">
                <a:latin typeface="Calibri"/>
                <a:cs typeface="Calibri"/>
              </a:rPr>
              <a:t> </a:t>
            </a:r>
            <a:r>
              <a:rPr lang="en-US" sz="1600" spc="4" dirty="0">
                <a:latin typeface="Calibri"/>
                <a:cs typeface="Calibri"/>
              </a:rPr>
              <a:t>the</a:t>
            </a:r>
            <a:r>
              <a:rPr lang="en-US" sz="1600" dirty="0">
                <a:latin typeface="Calibri"/>
                <a:cs typeface="Calibri"/>
              </a:rPr>
              <a:t> </a:t>
            </a:r>
            <a:r>
              <a:rPr lang="en-US" sz="1600" spc="4" dirty="0">
                <a:latin typeface="Calibri"/>
                <a:cs typeface="Calibri"/>
              </a:rPr>
              <a:t>block</a:t>
            </a:r>
            <a:r>
              <a:rPr lang="en-US" sz="1600" dirty="0">
                <a:latin typeface="Calibri"/>
                <a:cs typeface="Calibri"/>
              </a:rPr>
              <a:t> </a:t>
            </a:r>
            <a:r>
              <a:rPr lang="en-US" sz="1600" spc="-4" dirty="0">
                <a:latin typeface="Calibri"/>
                <a:cs typeface="Calibri"/>
              </a:rPr>
              <a:t>sizes.</a:t>
            </a:r>
            <a:endParaRPr lang="en-US" sz="1600" dirty="0">
              <a:latin typeface="Calibri"/>
              <a:cs typeface="Calibri"/>
            </a:endParaRPr>
          </a:p>
          <a:p>
            <a:endParaRPr lang="en-US" dirty="0"/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80786" y="1423844"/>
            <a:ext cx="8293081" cy="2816135"/>
          </a:xfrm>
          <a:prstGeom prst="rect">
            <a:avLst/>
          </a:prstGeom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47972" y="1160074"/>
            <a:ext cx="8322590" cy="3316637"/>
          </a:xfrm>
          <a:prstGeom prst="rect">
            <a:avLst/>
          </a:prstGeom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lnSpc>
                <a:spcPct val="100000"/>
              </a:lnSpc>
              <a:spcBef>
                <a:spcPts val="75"/>
              </a:spcBef>
            </a:pPr>
            <a:r>
              <a:rPr spc="-11" dirty="0"/>
              <a:t>Limitation</a:t>
            </a:r>
            <a:r>
              <a:rPr spc="-23" dirty="0"/>
              <a:t> </a:t>
            </a:r>
            <a:r>
              <a:rPr spc="-4" dirty="0"/>
              <a:t>of</a:t>
            </a:r>
            <a:r>
              <a:rPr spc="-19" dirty="0"/>
              <a:t> </a:t>
            </a:r>
            <a:r>
              <a:rPr spc="-15" dirty="0"/>
              <a:t>subword</a:t>
            </a:r>
            <a:endParaRPr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B663637-399B-5201-41C2-03FC54FC0BA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pPr marL="180975" marR="3810" indent="-171450">
              <a:lnSpc>
                <a:spcPts val="2340"/>
              </a:lnSpc>
              <a:spcBef>
                <a:spcPts val="304"/>
              </a:spcBef>
              <a:buFont typeface="Arial MT"/>
              <a:buChar char="•"/>
              <a:tabLst>
                <a:tab pos="180975" algn="l"/>
              </a:tabLst>
            </a:pPr>
            <a:r>
              <a:rPr lang="en-US" sz="2100" spc="-4" dirty="0">
                <a:latin typeface="Calibri"/>
                <a:cs typeface="Calibri"/>
              </a:rPr>
              <a:t>Language</a:t>
            </a:r>
            <a:r>
              <a:rPr lang="en-US" sz="2100" spc="4" dirty="0">
                <a:latin typeface="Calibri"/>
                <a:cs typeface="Calibri"/>
              </a:rPr>
              <a:t> </a:t>
            </a:r>
            <a:r>
              <a:rPr lang="en-US" sz="2100" spc="-4" dirty="0">
                <a:latin typeface="Calibri"/>
                <a:cs typeface="Calibri"/>
              </a:rPr>
              <a:t>Dependency:</a:t>
            </a:r>
            <a:r>
              <a:rPr lang="en-US" sz="2100" spc="8" dirty="0">
                <a:latin typeface="Calibri"/>
                <a:cs typeface="Calibri"/>
              </a:rPr>
              <a:t> </a:t>
            </a:r>
            <a:r>
              <a:rPr lang="en-US" sz="2100" spc="-19" dirty="0">
                <a:latin typeface="Calibri"/>
                <a:cs typeface="Calibri"/>
              </a:rPr>
              <a:t>Even</a:t>
            </a:r>
            <a:r>
              <a:rPr lang="en-US" sz="2100" spc="4" dirty="0">
                <a:latin typeface="Calibri"/>
                <a:cs typeface="Calibri"/>
              </a:rPr>
              <a:t> </a:t>
            </a:r>
            <a:r>
              <a:rPr lang="en-US" sz="2100" spc="-4" dirty="0">
                <a:latin typeface="Calibri"/>
                <a:cs typeface="Calibri"/>
              </a:rPr>
              <a:t>though</a:t>
            </a:r>
            <a:r>
              <a:rPr lang="en-US" sz="2100" spc="8" dirty="0">
                <a:latin typeface="Calibri"/>
                <a:cs typeface="Calibri"/>
              </a:rPr>
              <a:t> </a:t>
            </a:r>
            <a:r>
              <a:rPr lang="en-US" sz="2100" spc="-11" dirty="0" err="1">
                <a:latin typeface="Calibri"/>
                <a:cs typeface="Calibri"/>
              </a:rPr>
              <a:t>subwords</a:t>
            </a:r>
            <a:r>
              <a:rPr lang="en-US" sz="2100" spc="4" dirty="0">
                <a:latin typeface="Calibri"/>
                <a:cs typeface="Calibri"/>
              </a:rPr>
              <a:t> </a:t>
            </a:r>
            <a:r>
              <a:rPr lang="en-US" sz="2100" spc="-4" dirty="0">
                <a:latin typeface="Calibri"/>
                <a:cs typeface="Calibri"/>
              </a:rPr>
              <a:t>helps</a:t>
            </a:r>
            <a:r>
              <a:rPr lang="en-US" sz="2100" spc="8" dirty="0">
                <a:latin typeface="Calibri"/>
                <a:cs typeface="Calibri"/>
              </a:rPr>
              <a:t> </a:t>
            </a:r>
            <a:r>
              <a:rPr lang="en-US" sz="2100" dirty="0">
                <a:latin typeface="Calibri"/>
                <a:cs typeface="Calibri"/>
              </a:rPr>
              <a:t>in</a:t>
            </a:r>
            <a:r>
              <a:rPr lang="en-US" sz="2100" spc="4" dirty="0">
                <a:latin typeface="Calibri"/>
                <a:cs typeface="Calibri"/>
              </a:rPr>
              <a:t> </a:t>
            </a:r>
            <a:r>
              <a:rPr lang="en-US" sz="2100" spc="-4" dirty="0">
                <a:latin typeface="Calibri"/>
                <a:cs typeface="Calibri"/>
              </a:rPr>
              <a:t>multiple- </a:t>
            </a:r>
            <a:r>
              <a:rPr lang="en-US" sz="2100" dirty="0">
                <a:latin typeface="Calibri"/>
                <a:cs typeface="Calibri"/>
              </a:rPr>
              <a:t> </a:t>
            </a:r>
            <a:r>
              <a:rPr lang="en-US" sz="2100" spc="-4" dirty="0">
                <a:latin typeface="Calibri"/>
                <a:cs typeface="Calibri"/>
              </a:rPr>
              <a:t>languages </a:t>
            </a:r>
            <a:r>
              <a:rPr lang="en-US" sz="2100" dirty="0">
                <a:latin typeface="Calibri"/>
                <a:cs typeface="Calibri"/>
              </a:rPr>
              <a:t>it </a:t>
            </a:r>
            <a:r>
              <a:rPr lang="en-US" sz="2100" spc="-15" dirty="0">
                <a:latin typeface="Calibri"/>
                <a:cs typeface="Calibri"/>
              </a:rPr>
              <a:t>may</a:t>
            </a:r>
            <a:r>
              <a:rPr lang="en-US" sz="2100" dirty="0">
                <a:latin typeface="Calibri"/>
                <a:cs typeface="Calibri"/>
              </a:rPr>
              <a:t> </a:t>
            </a:r>
            <a:r>
              <a:rPr lang="en-US" sz="2100" spc="-23" dirty="0">
                <a:latin typeface="Calibri"/>
                <a:cs typeface="Calibri"/>
              </a:rPr>
              <a:t>favor</a:t>
            </a:r>
            <a:r>
              <a:rPr lang="en-US" sz="2100" dirty="0">
                <a:latin typeface="Calibri"/>
                <a:cs typeface="Calibri"/>
              </a:rPr>
              <a:t> the </a:t>
            </a:r>
            <a:r>
              <a:rPr lang="en-US" sz="2100" spc="-8" dirty="0">
                <a:latin typeface="Calibri"/>
                <a:cs typeface="Calibri"/>
              </a:rPr>
              <a:t>structure</a:t>
            </a:r>
            <a:r>
              <a:rPr lang="en-US" sz="2100" dirty="0">
                <a:latin typeface="Calibri"/>
                <a:cs typeface="Calibri"/>
              </a:rPr>
              <a:t> </a:t>
            </a:r>
            <a:r>
              <a:rPr lang="en-US" sz="2100" spc="-4" dirty="0">
                <a:latin typeface="Calibri"/>
                <a:cs typeface="Calibri"/>
              </a:rPr>
              <a:t>of</a:t>
            </a:r>
            <a:r>
              <a:rPr lang="en-US" sz="2100" dirty="0">
                <a:latin typeface="Calibri"/>
                <a:cs typeface="Calibri"/>
              </a:rPr>
              <a:t> </a:t>
            </a:r>
            <a:r>
              <a:rPr lang="en-US" sz="2100" spc="-4" dirty="0">
                <a:latin typeface="Calibri"/>
                <a:cs typeface="Calibri"/>
              </a:rPr>
              <a:t>one</a:t>
            </a:r>
            <a:r>
              <a:rPr lang="en-US" sz="2100" dirty="0">
                <a:latin typeface="Calibri"/>
                <a:cs typeface="Calibri"/>
              </a:rPr>
              <a:t> </a:t>
            </a:r>
            <a:r>
              <a:rPr lang="en-US" sz="2100" spc="-4" dirty="0">
                <a:latin typeface="Calibri"/>
                <a:cs typeface="Calibri"/>
              </a:rPr>
              <a:t>language</a:t>
            </a:r>
            <a:r>
              <a:rPr lang="en-US" sz="2100" dirty="0">
                <a:latin typeface="Calibri"/>
                <a:cs typeface="Calibri"/>
              </a:rPr>
              <a:t> </a:t>
            </a:r>
            <a:r>
              <a:rPr lang="en-US" sz="2100" spc="-8" dirty="0">
                <a:latin typeface="Calibri"/>
                <a:cs typeface="Calibri"/>
              </a:rPr>
              <a:t>vs</a:t>
            </a:r>
            <a:r>
              <a:rPr lang="en-US" sz="2100" dirty="0">
                <a:latin typeface="Calibri"/>
                <a:cs typeface="Calibri"/>
              </a:rPr>
              <a:t> the </a:t>
            </a:r>
            <a:r>
              <a:rPr lang="en-US" sz="2100" spc="-4" dirty="0">
                <a:latin typeface="Calibri"/>
                <a:cs typeface="Calibri"/>
              </a:rPr>
              <a:t>other</a:t>
            </a:r>
            <a:endParaRPr lang="en-US" sz="2100" dirty="0">
              <a:latin typeface="Calibri"/>
              <a:cs typeface="Calibri"/>
            </a:endParaRPr>
          </a:p>
          <a:p>
            <a:pPr marL="180975" indent="-171450">
              <a:spcBef>
                <a:spcPts val="521"/>
              </a:spcBef>
              <a:buFont typeface="Arial MT"/>
              <a:buChar char="•"/>
              <a:tabLst>
                <a:tab pos="180975" algn="l"/>
              </a:tabLst>
            </a:pPr>
            <a:r>
              <a:rPr lang="en-US" sz="2100" spc="-4" dirty="0">
                <a:latin typeface="Calibri"/>
                <a:cs typeface="Calibri"/>
              </a:rPr>
              <a:t>Loss</a:t>
            </a:r>
            <a:r>
              <a:rPr lang="en-US" sz="2100" spc="-8" dirty="0">
                <a:latin typeface="Calibri"/>
                <a:cs typeface="Calibri"/>
              </a:rPr>
              <a:t> </a:t>
            </a:r>
            <a:r>
              <a:rPr lang="en-US" sz="2100" spc="-4" dirty="0">
                <a:latin typeface="Calibri"/>
                <a:cs typeface="Calibri"/>
              </a:rPr>
              <a:t>of</a:t>
            </a:r>
            <a:r>
              <a:rPr lang="en-US" sz="2100" spc="-8" dirty="0">
                <a:latin typeface="Calibri"/>
                <a:cs typeface="Calibri"/>
              </a:rPr>
              <a:t> </a:t>
            </a:r>
            <a:r>
              <a:rPr lang="en-US" sz="2100" spc="-4" dirty="0">
                <a:latin typeface="Calibri"/>
                <a:cs typeface="Calibri"/>
              </a:rPr>
              <a:t>whole </a:t>
            </a:r>
            <a:r>
              <a:rPr lang="en-US" sz="2100" spc="-15" dirty="0">
                <a:latin typeface="Calibri"/>
                <a:cs typeface="Calibri"/>
              </a:rPr>
              <a:t>word</a:t>
            </a:r>
            <a:r>
              <a:rPr lang="en-US" sz="2100" spc="-8" dirty="0">
                <a:latin typeface="Calibri"/>
                <a:cs typeface="Calibri"/>
              </a:rPr>
              <a:t> </a:t>
            </a:r>
            <a:r>
              <a:rPr lang="en-US" sz="2100" spc="-4" dirty="0">
                <a:latin typeface="Calibri"/>
                <a:cs typeface="Calibri"/>
              </a:rPr>
              <a:t>semantics</a:t>
            </a:r>
            <a:endParaRPr lang="en-US" sz="2100" dirty="0">
              <a:latin typeface="Calibri"/>
              <a:cs typeface="Calibri"/>
            </a:endParaRPr>
          </a:p>
          <a:p>
            <a:pPr marL="523875" lvl="1" indent="-171450">
              <a:spcBef>
                <a:spcPts val="574"/>
              </a:spcBef>
              <a:buFont typeface="Arial MT"/>
              <a:buChar char="•"/>
              <a:tabLst>
                <a:tab pos="523875" algn="l"/>
              </a:tabLst>
            </a:pPr>
            <a:r>
              <a:rPr lang="en-US" sz="2100" spc="4" dirty="0">
                <a:latin typeface="Calibri"/>
                <a:cs typeface="Calibri"/>
              </a:rPr>
              <a:t>E.g.,</a:t>
            </a:r>
            <a:r>
              <a:rPr lang="en-US" sz="2100" spc="-11" dirty="0">
                <a:latin typeface="Calibri"/>
                <a:cs typeface="Calibri"/>
              </a:rPr>
              <a:t> </a:t>
            </a:r>
            <a:r>
              <a:rPr lang="en-US" sz="2100" spc="-8" dirty="0">
                <a:latin typeface="Calibri"/>
                <a:cs typeface="Calibri"/>
              </a:rPr>
              <a:t>“Understand” </a:t>
            </a:r>
            <a:r>
              <a:rPr lang="en-US" sz="2100" dirty="0">
                <a:latin typeface="Calibri"/>
                <a:cs typeface="Calibri"/>
              </a:rPr>
              <a:t>-&gt;</a:t>
            </a:r>
            <a:r>
              <a:rPr lang="en-US" sz="2100" spc="-11" dirty="0">
                <a:latin typeface="Calibri"/>
                <a:cs typeface="Calibri"/>
              </a:rPr>
              <a:t> </a:t>
            </a:r>
            <a:r>
              <a:rPr lang="en-US" sz="2100" spc="-15" dirty="0">
                <a:latin typeface="Calibri"/>
                <a:cs typeface="Calibri"/>
              </a:rPr>
              <a:t>[“Under”,</a:t>
            </a:r>
            <a:r>
              <a:rPr lang="en-US" sz="2100" spc="-8" dirty="0">
                <a:latin typeface="Calibri"/>
                <a:cs typeface="Calibri"/>
              </a:rPr>
              <a:t> </a:t>
            </a:r>
            <a:r>
              <a:rPr lang="en-US" sz="2100" spc="-15" dirty="0">
                <a:latin typeface="Calibri"/>
                <a:cs typeface="Calibri"/>
              </a:rPr>
              <a:t>“stand”]</a:t>
            </a:r>
            <a:endParaRPr lang="en-US" sz="2100" dirty="0">
              <a:latin typeface="Calibri"/>
              <a:cs typeface="Calibri"/>
            </a:endParaRPr>
          </a:p>
          <a:p>
            <a:pPr marL="866775" lvl="2" indent="-171450">
              <a:spcBef>
                <a:spcPts val="570"/>
              </a:spcBef>
              <a:buFont typeface="Arial MT"/>
              <a:buChar char="•"/>
              <a:tabLst>
                <a:tab pos="866775" algn="l"/>
              </a:tabLst>
            </a:pPr>
            <a:r>
              <a:rPr lang="en-US" sz="2100" spc="-4" dirty="0">
                <a:latin typeface="Calibri"/>
                <a:cs typeface="Calibri"/>
              </a:rPr>
              <a:t>Doesn’t</a:t>
            </a:r>
            <a:r>
              <a:rPr lang="en-US" sz="2100" spc="-8" dirty="0">
                <a:latin typeface="Calibri"/>
                <a:cs typeface="Calibri"/>
              </a:rPr>
              <a:t> </a:t>
            </a:r>
            <a:r>
              <a:rPr lang="en-US" sz="2100" spc="-4" dirty="0">
                <a:latin typeface="Calibri"/>
                <a:cs typeface="Calibri"/>
              </a:rPr>
              <a:t>mean </a:t>
            </a:r>
            <a:r>
              <a:rPr lang="en-US" sz="2100" spc="-19" dirty="0">
                <a:latin typeface="Calibri"/>
                <a:cs typeface="Calibri"/>
              </a:rPr>
              <a:t>“stand</a:t>
            </a:r>
            <a:r>
              <a:rPr lang="en-US" sz="2100" spc="-8" dirty="0">
                <a:latin typeface="Calibri"/>
                <a:cs typeface="Calibri"/>
              </a:rPr>
              <a:t> </a:t>
            </a:r>
            <a:r>
              <a:rPr lang="en-US" sz="2100" spc="-4" dirty="0">
                <a:latin typeface="Calibri"/>
                <a:cs typeface="Calibri"/>
              </a:rPr>
              <a:t>beneath”!</a:t>
            </a:r>
            <a:endParaRPr lang="en-US" sz="2100" dirty="0">
              <a:latin typeface="Calibri"/>
              <a:cs typeface="Calibri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29638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629087-E269-1BC0-AC5F-DC7BC13DDD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74DE6992-9FC1-9EE6-E942-A8184E524EE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33919" y="493378"/>
            <a:ext cx="8085415" cy="471283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lnSpc>
                <a:spcPct val="100000"/>
              </a:lnSpc>
              <a:spcBef>
                <a:spcPts val="75"/>
              </a:spcBef>
            </a:pPr>
            <a:r>
              <a:rPr lang="en-US" dirty="0"/>
              <a:t>Feeding Text to Neural Nets</a:t>
            </a:r>
            <a:endParaRPr dirty="0"/>
          </a:p>
        </p:txBody>
      </p:sp>
      <p:sp>
        <p:nvSpPr>
          <p:cNvPr id="82" name="Text Placeholder 81">
            <a:extLst>
              <a:ext uri="{FF2B5EF4-FFF2-40B4-BE49-F238E27FC236}">
                <a16:creationId xmlns:a16="http://schemas.microsoft.com/office/drawing/2014/main" id="{5673BB86-446B-FF6F-D6E5-42D67DE3116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Neural Nets expect numbers. </a:t>
            </a:r>
          </a:p>
          <a:p>
            <a:r>
              <a:rPr lang="en-US" dirty="0"/>
              <a:t>How do you turn numbers into numbers? </a:t>
            </a:r>
          </a:p>
        </p:txBody>
      </p:sp>
    </p:spTree>
    <p:extLst>
      <p:ext uri="{BB962C8B-B14F-4D97-AF65-F5344CB8AC3E}">
        <p14:creationId xmlns:p14="http://schemas.microsoft.com/office/powerpoint/2010/main" val="3283038617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D8911F-52B4-78DE-26E4-CCCE104EC6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AC4652-E0E5-C4D1-0713-D96E4714B96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>
            <a:normAutofit/>
          </a:bodyPr>
          <a:lstStyle/>
          <a:p>
            <a:r>
              <a:rPr lang="en-US" sz="2000" b="1" dirty="0"/>
              <a:t>Fundamental question:</a:t>
            </a:r>
            <a:r>
              <a:rPr lang="en-US" sz="2000" dirty="0"/>
              <a:t> what should be the atomic unit of representation? </a:t>
            </a:r>
          </a:p>
          <a:p>
            <a:pPr marL="0" indent="0">
              <a:buNone/>
            </a:pPr>
            <a:endParaRPr lang="en-US" sz="2000" dirty="0"/>
          </a:p>
          <a:p>
            <a:r>
              <a:rPr lang="en-US" sz="2000" b="1" dirty="0"/>
              <a:t>Words:</a:t>
            </a:r>
            <a:r>
              <a:rPr lang="en-US" sz="2000" dirty="0"/>
              <a:t> too coarse</a:t>
            </a:r>
          </a:p>
          <a:p>
            <a:r>
              <a:rPr lang="en-US" sz="2000" b="1" dirty="0"/>
              <a:t>Characters:</a:t>
            </a:r>
            <a:r>
              <a:rPr lang="en-US" sz="2000" dirty="0"/>
              <a:t> too small</a:t>
            </a:r>
            <a:br>
              <a:rPr lang="en-US" sz="2000" dirty="0"/>
            </a:br>
            <a:endParaRPr lang="en-US" sz="2000" dirty="0"/>
          </a:p>
          <a:p>
            <a:r>
              <a:rPr lang="en-US" sz="2000" b="1" dirty="0" err="1"/>
              <a:t>Subwords</a:t>
            </a:r>
            <a:r>
              <a:rPr lang="en-US" sz="2000" b="1" dirty="0"/>
              <a:t>:</a:t>
            </a:r>
            <a:r>
              <a:rPr lang="en-US" sz="2000" dirty="0"/>
              <a:t> </a:t>
            </a:r>
          </a:p>
          <a:p>
            <a:pPr lvl="1"/>
            <a:r>
              <a:rPr lang="en-US" sz="1600" dirty="0"/>
              <a:t>A useful representational choice for language. </a:t>
            </a:r>
          </a:p>
          <a:p>
            <a:pPr lvl="1"/>
            <a:r>
              <a:rPr lang="en-US" sz="1600" dirty="0"/>
              <a:t>Capture language morphology </a:t>
            </a:r>
          </a:p>
          <a:p>
            <a:endParaRPr lang="en-US" sz="2000" dirty="0"/>
          </a:p>
        </p:txBody>
      </p:sp>
      <p:pic>
        <p:nvPicPr>
          <p:cNvPr id="4" name="Picture 3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E415B6CD-0745-6ECE-6554-D400EC72DC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1993" y="3143768"/>
            <a:ext cx="3358833" cy="1554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5404503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lnSpc>
                <a:spcPct val="100000"/>
              </a:lnSpc>
              <a:spcBef>
                <a:spcPts val="75"/>
              </a:spcBef>
            </a:pPr>
            <a:r>
              <a:rPr spc="-15" dirty="0"/>
              <a:t>Recap:</a:t>
            </a:r>
            <a:r>
              <a:rPr spc="-38" dirty="0"/>
              <a:t> </a:t>
            </a:r>
            <a:r>
              <a:rPr dirty="0"/>
              <a:t>input</a:t>
            </a:r>
            <a:r>
              <a:rPr spc="-34" dirty="0"/>
              <a:t> </a:t>
            </a:r>
            <a:r>
              <a:rPr dirty="0"/>
              <a:t>pipeline</a:t>
            </a:r>
            <a:endParaRPr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000C4D8-0BE8-E7BA-0EFA-888C68B22AA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object 3"/>
          <p:cNvSpPr txBox="1"/>
          <p:nvPr/>
        </p:nvSpPr>
        <p:spPr>
          <a:xfrm>
            <a:off x="642734" y="1664434"/>
            <a:ext cx="2369344" cy="2866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800" b="1" dirty="0"/>
              <a:t>I</a:t>
            </a:r>
            <a:r>
              <a:rPr sz="1800" b="1" spc="-15" dirty="0"/>
              <a:t> </a:t>
            </a:r>
            <a:r>
              <a:rPr sz="1800" b="1" spc="-4" dirty="0"/>
              <a:t>love</a:t>
            </a:r>
            <a:r>
              <a:rPr sz="1800" b="1" spc="-8" dirty="0"/>
              <a:t> </a:t>
            </a:r>
            <a:r>
              <a:rPr sz="1800" b="1" spc="-4" dirty="0"/>
              <a:t>Peperroni</a:t>
            </a:r>
            <a:r>
              <a:rPr sz="1800" b="1" spc="-15" dirty="0"/>
              <a:t> </a:t>
            </a:r>
            <a:r>
              <a:rPr sz="1800" b="1" spc="-4" dirty="0"/>
              <a:t>Pizza</a:t>
            </a:r>
            <a:endParaRPr sz="1800"/>
          </a:p>
        </p:txBody>
      </p:sp>
      <p:sp>
        <p:nvSpPr>
          <p:cNvPr id="4" name="object 4"/>
          <p:cNvSpPr txBox="1"/>
          <p:nvPr/>
        </p:nvSpPr>
        <p:spPr>
          <a:xfrm>
            <a:off x="1236688" y="2315980"/>
            <a:ext cx="1557338" cy="340958"/>
          </a:xfrm>
          <a:prstGeom prst="rect">
            <a:avLst/>
          </a:prstGeom>
          <a:solidFill>
            <a:srgbClr val="4472C4"/>
          </a:solidFill>
          <a:ln w="12700">
            <a:solidFill>
              <a:srgbClr val="32538F"/>
            </a:solidFill>
          </a:ln>
        </p:spPr>
        <p:txBody>
          <a:bodyPr vert="horz" wrap="square" lIns="0" tIns="131921" rIns="0" bIns="0" rtlCol="0">
            <a:spAutoFit/>
          </a:bodyPr>
          <a:lstStyle/>
          <a:p>
            <a:pPr marL="350519">
              <a:spcBef>
                <a:spcPts val="1039"/>
              </a:spcBef>
            </a:pPr>
            <a:r>
              <a:rPr sz="1350" spc="-11" dirty="0">
                <a:solidFill>
                  <a:srgbClr val="FFFFFF"/>
                </a:solidFill>
                <a:latin typeface="Calibri"/>
                <a:cs typeface="Calibri"/>
              </a:rPr>
              <a:t>tokenization</a:t>
            </a:r>
            <a:endParaRPr sz="1350">
              <a:latin typeface="Calibri"/>
              <a:cs typeface="Calibri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1926000" y="2040536"/>
            <a:ext cx="71914" cy="225266"/>
            <a:chOff x="2567999" y="2720714"/>
            <a:chExt cx="95885" cy="300355"/>
          </a:xfrm>
        </p:grpSpPr>
        <p:sp>
          <p:nvSpPr>
            <p:cNvPr id="6" name="object 6"/>
            <p:cNvSpPr/>
            <p:nvPr/>
          </p:nvSpPr>
          <p:spPr>
            <a:xfrm>
              <a:off x="2615783" y="2720714"/>
              <a:ext cx="0" cy="200025"/>
            </a:xfrm>
            <a:custGeom>
              <a:avLst/>
              <a:gdLst/>
              <a:ahLst/>
              <a:cxnLst/>
              <a:rect l="l" t="t" r="r" b="b"/>
              <a:pathLst>
                <a:path h="200025">
                  <a:moveTo>
                    <a:pt x="0" y="0"/>
                  </a:moveTo>
                  <a:lnTo>
                    <a:pt x="0" y="200002"/>
                  </a:lnTo>
                </a:path>
              </a:pathLst>
            </a:custGeom>
            <a:ln w="28575">
              <a:solidFill>
                <a:srgbClr val="4472C4"/>
              </a:solidFill>
            </a:ln>
          </p:spPr>
          <p:txBody>
            <a:bodyPr wrap="square" lIns="0" tIns="0" rIns="0" bIns="0" rtlCol="0"/>
            <a:lstStyle/>
            <a:p>
              <a:endParaRPr sz="1050"/>
            </a:p>
          </p:txBody>
        </p:sp>
        <p:sp>
          <p:nvSpPr>
            <p:cNvPr id="7" name="object 7"/>
            <p:cNvSpPr/>
            <p:nvPr/>
          </p:nvSpPr>
          <p:spPr>
            <a:xfrm>
              <a:off x="2567999" y="2924951"/>
              <a:ext cx="95885" cy="95885"/>
            </a:xfrm>
            <a:custGeom>
              <a:avLst/>
              <a:gdLst/>
              <a:ahLst/>
              <a:cxnLst/>
              <a:rect l="l" t="t" r="r" b="b"/>
              <a:pathLst>
                <a:path w="95885" h="95885">
                  <a:moveTo>
                    <a:pt x="95567" y="0"/>
                  </a:moveTo>
                  <a:lnTo>
                    <a:pt x="0" y="0"/>
                  </a:lnTo>
                  <a:lnTo>
                    <a:pt x="47783" y="95567"/>
                  </a:lnTo>
                  <a:lnTo>
                    <a:pt x="95567" y="0"/>
                  </a:lnTo>
                  <a:close/>
                </a:path>
              </a:pathLst>
            </a:custGeom>
            <a:solidFill>
              <a:srgbClr val="4472C4"/>
            </a:solidFill>
          </p:spPr>
          <p:txBody>
            <a:bodyPr wrap="square" lIns="0" tIns="0" rIns="0" bIns="0" rtlCol="0"/>
            <a:lstStyle/>
            <a:p>
              <a:endParaRPr sz="1050"/>
            </a:p>
          </p:txBody>
        </p:sp>
      </p:grp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lnSpc>
                <a:spcPct val="100000"/>
              </a:lnSpc>
              <a:spcBef>
                <a:spcPts val="75"/>
              </a:spcBef>
            </a:pPr>
            <a:r>
              <a:rPr spc="-15" dirty="0"/>
              <a:t>Recap:</a:t>
            </a:r>
            <a:r>
              <a:rPr spc="-38" dirty="0"/>
              <a:t> </a:t>
            </a:r>
            <a:r>
              <a:rPr dirty="0"/>
              <a:t>input</a:t>
            </a:r>
            <a:r>
              <a:rPr spc="-34" dirty="0"/>
              <a:t> </a:t>
            </a:r>
            <a:r>
              <a:rPr dirty="0"/>
              <a:t>pipeline</a:t>
            </a:r>
            <a:endParaRPr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62CD81E6-65DE-EC74-6E68-A0C9F9E7630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object 3"/>
          <p:cNvSpPr txBox="1"/>
          <p:nvPr/>
        </p:nvSpPr>
        <p:spPr>
          <a:xfrm>
            <a:off x="642734" y="1664434"/>
            <a:ext cx="2369344" cy="2866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800" b="1" dirty="0"/>
              <a:t>I</a:t>
            </a:r>
            <a:r>
              <a:rPr sz="1800" b="1" spc="-15" dirty="0"/>
              <a:t> </a:t>
            </a:r>
            <a:r>
              <a:rPr sz="1800" b="1" spc="-4" dirty="0"/>
              <a:t>love</a:t>
            </a:r>
            <a:r>
              <a:rPr sz="1800" b="1" spc="-8" dirty="0"/>
              <a:t> </a:t>
            </a:r>
            <a:r>
              <a:rPr sz="1800" b="1" spc="-4" dirty="0"/>
              <a:t>Peperroni</a:t>
            </a:r>
            <a:r>
              <a:rPr sz="1800" b="1" spc="-15" dirty="0"/>
              <a:t> </a:t>
            </a:r>
            <a:r>
              <a:rPr sz="1800" b="1" spc="-4" dirty="0"/>
              <a:t>Pizza</a:t>
            </a:r>
            <a:endParaRPr sz="1800"/>
          </a:p>
        </p:txBody>
      </p:sp>
      <p:sp>
        <p:nvSpPr>
          <p:cNvPr id="4" name="object 4"/>
          <p:cNvSpPr txBox="1"/>
          <p:nvPr/>
        </p:nvSpPr>
        <p:spPr>
          <a:xfrm>
            <a:off x="1236688" y="2315980"/>
            <a:ext cx="1557338" cy="340958"/>
          </a:xfrm>
          <a:prstGeom prst="rect">
            <a:avLst/>
          </a:prstGeom>
          <a:solidFill>
            <a:srgbClr val="4472C4"/>
          </a:solidFill>
          <a:ln w="12700">
            <a:solidFill>
              <a:srgbClr val="32538F"/>
            </a:solidFill>
          </a:ln>
        </p:spPr>
        <p:txBody>
          <a:bodyPr vert="horz" wrap="square" lIns="0" tIns="131921" rIns="0" bIns="0" rtlCol="0">
            <a:spAutoFit/>
          </a:bodyPr>
          <a:lstStyle/>
          <a:p>
            <a:pPr marL="350519">
              <a:spcBef>
                <a:spcPts val="1039"/>
              </a:spcBef>
            </a:pPr>
            <a:r>
              <a:rPr sz="1350" spc="-11" dirty="0">
                <a:solidFill>
                  <a:srgbClr val="FFFFFF"/>
                </a:solidFill>
                <a:latin typeface="Calibri"/>
                <a:cs typeface="Calibri"/>
              </a:rPr>
              <a:t>tokenization</a:t>
            </a:r>
            <a:endParaRPr sz="135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24688" y="3185780"/>
            <a:ext cx="3294221" cy="21736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350" spc="-4" dirty="0">
                <a:latin typeface="Calibri"/>
                <a:cs typeface="Calibri"/>
              </a:rPr>
              <a:t>["I </a:t>
            </a:r>
            <a:r>
              <a:rPr sz="1350" dirty="0">
                <a:latin typeface="Calibri"/>
                <a:cs typeface="Calibri"/>
              </a:rPr>
              <a:t>", " </a:t>
            </a:r>
            <a:r>
              <a:rPr sz="1350" spc="-8" dirty="0">
                <a:latin typeface="Calibri"/>
                <a:cs typeface="Calibri"/>
              </a:rPr>
              <a:t>_love</a:t>
            </a:r>
            <a:r>
              <a:rPr sz="1350" dirty="0">
                <a:latin typeface="Calibri"/>
                <a:cs typeface="Calibri"/>
              </a:rPr>
              <a:t> ", </a:t>
            </a:r>
            <a:r>
              <a:rPr sz="1350" spc="23" dirty="0">
                <a:latin typeface="Calibri"/>
                <a:cs typeface="Calibri"/>
              </a:rPr>
              <a:t>"</a:t>
            </a:r>
            <a:r>
              <a:rPr sz="1350" spc="23" dirty="0">
                <a:latin typeface="Cambria"/>
                <a:cs typeface="Cambria"/>
              </a:rPr>
              <a:t>▁</a:t>
            </a:r>
            <a:r>
              <a:rPr sz="1350" spc="23" dirty="0">
                <a:latin typeface="Calibri"/>
                <a:cs typeface="Calibri"/>
              </a:rPr>
              <a:t>Pep",</a:t>
            </a:r>
            <a:r>
              <a:rPr sz="1350" dirty="0">
                <a:latin typeface="Calibri"/>
                <a:cs typeface="Calibri"/>
              </a:rPr>
              <a:t> </a:t>
            </a:r>
            <a:r>
              <a:rPr sz="1350" spc="-4" dirty="0">
                <a:latin typeface="Calibri"/>
                <a:cs typeface="Calibri"/>
              </a:rPr>
              <a:t>"per",</a:t>
            </a:r>
            <a:r>
              <a:rPr sz="1350" dirty="0">
                <a:latin typeface="Calibri"/>
                <a:cs typeface="Calibri"/>
              </a:rPr>
              <a:t> </a:t>
            </a:r>
            <a:r>
              <a:rPr sz="1350" spc="-4" dirty="0">
                <a:latin typeface="Calibri"/>
                <a:cs typeface="Calibri"/>
              </a:rPr>
              <a:t>"oni", </a:t>
            </a:r>
            <a:r>
              <a:rPr sz="1350" spc="19" dirty="0">
                <a:latin typeface="Calibri"/>
                <a:cs typeface="Calibri"/>
              </a:rPr>
              <a:t>"</a:t>
            </a:r>
            <a:r>
              <a:rPr sz="1350" spc="19" dirty="0">
                <a:latin typeface="Cambria"/>
                <a:cs typeface="Cambria"/>
              </a:rPr>
              <a:t>▁</a:t>
            </a:r>
            <a:r>
              <a:rPr sz="1350" spc="19" dirty="0">
                <a:latin typeface="Calibri"/>
                <a:cs typeface="Calibri"/>
              </a:rPr>
              <a:t>pizza"]</a:t>
            </a:r>
            <a:endParaRPr sz="1350">
              <a:latin typeface="Calibri"/>
              <a:cs typeface="Calibri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1926000" y="2040536"/>
            <a:ext cx="71914" cy="225266"/>
            <a:chOff x="2567999" y="2720714"/>
            <a:chExt cx="95885" cy="300355"/>
          </a:xfrm>
        </p:grpSpPr>
        <p:sp>
          <p:nvSpPr>
            <p:cNvPr id="7" name="object 7"/>
            <p:cNvSpPr/>
            <p:nvPr/>
          </p:nvSpPr>
          <p:spPr>
            <a:xfrm>
              <a:off x="2615783" y="2720714"/>
              <a:ext cx="0" cy="200025"/>
            </a:xfrm>
            <a:custGeom>
              <a:avLst/>
              <a:gdLst/>
              <a:ahLst/>
              <a:cxnLst/>
              <a:rect l="l" t="t" r="r" b="b"/>
              <a:pathLst>
                <a:path h="200025">
                  <a:moveTo>
                    <a:pt x="0" y="0"/>
                  </a:moveTo>
                  <a:lnTo>
                    <a:pt x="0" y="200002"/>
                  </a:lnTo>
                </a:path>
              </a:pathLst>
            </a:custGeom>
            <a:ln w="28575">
              <a:solidFill>
                <a:srgbClr val="4472C4"/>
              </a:solidFill>
            </a:ln>
          </p:spPr>
          <p:txBody>
            <a:bodyPr wrap="square" lIns="0" tIns="0" rIns="0" bIns="0" rtlCol="0"/>
            <a:lstStyle/>
            <a:p>
              <a:endParaRPr sz="1050"/>
            </a:p>
          </p:txBody>
        </p:sp>
        <p:sp>
          <p:nvSpPr>
            <p:cNvPr id="8" name="object 8"/>
            <p:cNvSpPr/>
            <p:nvPr/>
          </p:nvSpPr>
          <p:spPr>
            <a:xfrm>
              <a:off x="2567999" y="2924951"/>
              <a:ext cx="95885" cy="95885"/>
            </a:xfrm>
            <a:custGeom>
              <a:avLst/>
              <a:gdLst/>
              <a:ahLst/>
              <a:cxnLst/>
              <a:rect l="l" t="t" r="r" b="b"/>
              <a:pathLst>
                <a:path w="95885" h="95885">
                  <a:moveTo>
                    <a:pt x="95567" y="0"/>
                  </a:moveTo>
                  <a:lnTo>
                    <a:pt x="0" y="0"/>
                  </a:lnTo>
                  <a:lnTo>
                    <a:pt x="47783" y="95567"/>
                  </a:lnTo>
                  <a:lnTo>
                    <a:pt x="95567" y="0"/>
                  </a:lnTo>
                  <a:close/>
                </a:path>
              </a:pathLst>
            </a:custGeom>
            <a:solidFill>
              <a:srgbClr val="4472C4"/>
            </a:solidFill>
          </p:spPr>
          <p:txBody>
            <a:bodyPr wrap="square" lIns="0" tIns="0" rIns="0" bIns="0" rtlCol="0"/>
            <a:lstStyle/>
            <a:p>
              <a:endParaRPr sz="1050"/>
            </a:p>
          </p:txBody>
        </p:sp>
      </p:grpSp>
      <p:grpSp>
        <p:nvGrpSpPr>
          <p:cNvPr id="9" name="object 9"/>
          <p:cNvGrpSpPr/>
          <p:nvPr/>
        </p:nvGrpSpPr>
        <p:grpSpPr>
          <a:xfrm>
            <a:off x="1922253" y="2927782"/>
            <a:ext cx="71914" cy="225266"/>
            <a:chOff x="2563004" y="3903708"/>
            <a:chExt cx="95885" cy="300355"/>
          </a:xfrm>
        </p:grpSpPr>
        <p:sp>
          <p:nvSpPr>
            <p:cNvPr id="10" name="object 10"/>
            <p:cNvSpPr/>
            <p:nvPr/>
          </p:nvSpPr>
          <p:spPr>
            <a:xfrm>
              <a:off x="2610788" y="3903708"/>
              <a:ext cx="0" cy="200025"/>
            </a:xfrm>
            <a:custGeom>
              <a:avLst/>
              <a:gdLst/>
              <a:ahLst/>
              <a:cxnLst/>
              <a:rect l="l" t="t" r="r" b="b"/>
              <a:pathLst>
                <a:path h="200025">
                  <a:moveTo>
                    <a:pt x="0" y="0"/>
                  </a:moveTo>
                  <a:lnTo>
                    <a:pt x="0" y="200002"/>
                  </a:lnTo>
                </a:path>
              </a:pathLst>
            </a:custGeom>
            <a:ln w="28575">
              <a:solidFill>
                <a:srgbClr val="4472C4"/>
              </a:solidFill>
            </a:ln>
          </p:spPr>
          <p:txBody>
            <a:bodyPr wrap="square" lIns="0" tIns="0" rIns="0" bIns="0" rtlCol="0"/>
            <a:lstStyle/>
            <a:p>
              <a:endParaRPr sz="1050"/>
            </a:p>
          </p:txBody>
        </p:sp>
        <p:sp>
          <p:nvSpPr>
            <p:cNvPr id="11" name="object 11"/>
            <p:cNvSpPr/>
            <p:nvPr/>
          </p:nvSpPr>
          <p:spPr>
            <a:xfrm>
              <a:off x="2563004" y="4107943"/>
              <a:ext cx="95885" cy="95885"/>
            </a:xfrm>
            <a:custGeom>
              <a:avLst/>
              <a:gdLst/>
              <a:ahLst/>
              <a:cxnLst/>
              <a:rect l="l" t="t" r="r" b="b"/>
              <a:pathLst>
                <a:path w="95885" h="95885">
                  <a:moveTo>
                    <a:pt x="95567" y="0"/>
                  </a:moveTo>
                  <a:lnTo>
                    <a:pt x="0" y="0"/>
                  </a:lnTo>
                  <a:lnTo>
                    <a:pt x="47783" y="95567"/>
                  </a:lnTo>
                  <a:lnTo>
                    <a:pt x="95567" y="0"/>
                  </a:lnTo>
                  <a:close/>
                </a:path>
              </a:pathLst>
            </a:custGeom>
            <a:solidFill>
              <a:srgbClr val="4472C4"/>
            </a:solidFill>
          </p:spPr>
          <p:txBody>
            <a:bodyPr wrap="square" lIns="0" tIns="0" rIns="0" bIns="0" rtlCol="0"/>
            <a:lstStyle/>
            <a:p>
              <a:endParaRPr sz="1050"/>
            </a:p>
          </p:txBody>
        </p:sp>
      </p:grp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lnSpc>
                <a:spcPct val="100000"/>
              </a:lnSpc>
              <a:spcBef>
                <a:spcPts val="75"/>
              </a:spcBef>
            </a:pPr>
            <a:r>
              <a:rPr spc="-15" dirty="0"/>
              <a:t>Recap:</a:t>
            </a:r>
            <a:r>
              <a:rPr spc="-38" dirty="0"/>
              <a:t> </a:t>
            </a:r>
            <a:r>
              <a:rPr dirty="0"/>
              <a:t>input</a:t>
            </a:r>
            <a:r>
              <a:rPr spc="-34" dirty="0"/>
              <a:t> </a:t>
            </a:r>
            <a:r>
              <a:rPr dirty="0"/>
              <a:t>pipeline</a:t>
            </a:r>
            <a:endParaRPr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8BC29A0A-182D-F5E3-C448-DCAD565E88C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object 3"/>
          <p:cNvSpPr txBox="1"/>
          <p:nvPr/>
        </p:nvSpPr>
        <p:spPr>
          <a:xfrm>
            <a:off x="642734" y="1664434"/>
            <a:ext cx="2369344" cy="2866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800" b="1" dirty="0"/>
              <a:t>I</a:t>
            </a:r>
            <a:r>
              <a:rPr sz="1800" b="1" spc="-15" dirty="0"/>
              <a:t> </a:t>
            </a:r>
            <a:r>
              <a:rPr sz="1800" b="1" spc="-4" dirty="0"/>
              <a:t>love</a:t>
            </a:r>
            <a:r>
              <a:rPr sz="1800" b="1" spc="-8" dirty="0"/>
              <a:t> </a:t>
            </a:r>
            <a:r>
              <a:rPr sz="1800" b="1" spc="-4" dirty="0"/>
              <a:t>Peperroni</a:t>
            </a:r>
            <a:r>
              <a:rPr sz="1800" b="1" spc="-15" dirty="0"/>
              <a:t> </a:t>
            </a:r>
            <a:r>
              <a:rPr sz="1800" b="1" spc="-4" dirty="0"/>
              <a:t>Pizza</a:t>
            </a:r>
            <a:endParaRPr sz="1800"/>
          </a:p>
        </p:txBody>
      </p:sp>
      <p:sp>
        <p:nvSpPr>
          <p:cNvPr id="4" name="object 4"/>
          <p:cNvSpPr txBox="1"/>
          <p:nvPr/>
        </p:nvSpPr>
        <p:spPr>
          <a:xfrm>
            <a:off x="1236688" y="2315980"/>
            <a:ext cx="1557338" cy="340958"/>
          </a:xfrm>
          <a:prstGeom prst="rect">
            <a:avLst/>
          </a:prstGeom>
          <a:solidFill>
            <a:srgbClr val="4472C4"/>
          </a:solidFill>
          <a:ln w="12700">
            <a:solidFill>
              <a:srgbClr val="32538F"/>
            </a:solidFill>
          </a:ln>
        </p:spPr>
        <p:txBody>
          <a:bodyPr vert="horz" wrap="square" lIns="0" tIns="131921" rIns="0" bIns="0" rtlCol="0">
            <a:spAutoFit/>
          </a:bodyPr>
          <a:lstStyle/>
          <a:p>
            <a:pPr marL="350519">
              <a:spcBef>
                <a:spcPts val="1039"/>
              </a:spcBef>
            </a:pPr>
            <a:r>
              <a:rPr sz="1350" spc="-11" dirty="0">
                <a:solidFill>
                  <a:srgbClr val="FFFFFF"/>
                </a:solidFill>
                <a:latin typeface="Calibri"/>
                <a:cs typeface="Calibri"/>
              </a:rPr>
              <a:t>tokenization</a:t>
            </a:r>
            <a:endParaRPr sz="1350">
              <a:latin typeface="Calibri"/>
              <a:cs typeface="Calibri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987535" y="3429633"/>
            <a:ext cx="2272665" cy="1410176"/>
            <a:chOff x="1316713" y="4572843"/>
            <a:chExt cx="3030220" cy="1880235"/>
          </a:xfrm>
        </p:grpSpPr>
        <p:sp>
          <p:nvSpPr>
            <p:cNvPr id="6" name="object 6"/>
            <p:cNvSpPr/>
            <p:nvPr/>
          </p:nvSpPr>
          <p:spPr>
            <a:xfrm>
              <a:off x="1331000" y="4889291"/>
              <a:ext cx="3001645" cy="1549400"/>
            </a:xfrm>
            <a:custGeom>
              <a:avLst/>
              <a:gdLst/>
              <a:ahLst/>
              <a:cxnLst/>
              <a:rect l="l" t="t" r="r" b="b"/>
              <a:pathLst>
                <a:path w="3001645" h="1549400">
                  <a:moveTo>
                    <a:pt x="0" y="0"/>
                  </a:moveTo>
                  <a:lnTo>
                    <a:pt x="3001154" y="0"/>
                  </a:lnTo>
                  <a:lnTo>
                    <a:pt x="3001154" y="1548983"/>
                  </a:lnTo>
                  <a:lnTo>
                    <a:pt x="0" y="1548983"/>
                  </a:lnTo>
                  <a:lnTo>
                    <a:pt x="0" y="0"/>
                  </a:lnTo>
                  <a:close/>
                </a:path>
              </a:pathLst>
            </a:custGeom>
            <a:ln w="28575">
              <a:solidFill>
                <a:srgbClr val="5B9BD5"/>
              </a:solidFill>
            </a:ln>
          </p:spPr>
          <p:txBody>
            <a:bodyPr wrap="square" lIns="0" tIns="0" rIns="0" bIns="0" rtlCol="0"/>
            <a:lstStyle/>
            <a:p>
              <a:endParaRPr sz="1050"/>
            </a:p>
          </p:txBody>
        </p:sp>
        <p:sp>
          <p:nvSpPr>
            <p:cNvPr id="7" name="object 7"/>
            <p:cNvSpPr/>
            <p:nvPr/>
          </p:nvSpPr>
          <p:spPr>
            <a:xfrm>
              <a:off x="2638271" y="4572843"/>
              <a:ext cx="0" cy="200025"/>
            </a:xfrm>
            <a:custGeom>
              <a:avLst/>
              <a:gdLst/>
              <a:ahLst/>
              <a:cxnLst/>
              <a:rect l="l" t="t" r="r" b="b"/>
              <a:pathLst>
                <a:path h="200025">
                  <a:moveTo>
                    <a:pt x="0" y="0"/>
                  </a:moveTo>
                  <a:lnTo>
                    <a:pt x="0" y="200002"/>
                  </a:lnTo>
                </a:path>
              </a:pathLst>
            </a:custGeom>
            <a:ln w="28575">
              <a:solidFill>
                <a:srgbClr val="4472C4"/>
              </a:solidFill>
            </a:ln>
          </p:spPr>
          <p:txBody>
            <a:bodyPr wrap="square" lIns="0" tIns="0" rIns="0" bIns="0" rtlCol="0"/>
            <a:lstStyle/>
            <a:p>
              <a:endParaRPr sz="1050"/>
            </a:p>
          </p:txBody>
        </p:sp>
        <p:sp>
          <p:nvSpPr>
            <p:cNvPr id="8" name="object 8"/>
            <p:cNvSpPr/>
            <p:nvPr/>
          </p:nvSpPr>
          <p:spPr>
            <a:xfrm>
              <a:off x="2590487" y="4777078"/>
              <a:ext cx="95885" cy="95885"/>
            </a:xfrm>
            <a:custGeom>
              <a:avLst/>
              <a:gdLst/>
              <a:ahLst/>
              <a:cxnLst/>
              <a:rect l="l" t="t" r="r" b="b"/>
              <a:pathLst>
                <a:path w="95885" h="95885">
                  <a:moveTo>
                    <a:pt x="95567" y="0"/>
                  </a:moveTo>
                  <a:lnTo>
                    <a:pt x="0" y="0"/>
                  </a:lnTo>
                  <a:lnTo>
                    <a:pt x="47783" y="95567"/>
                  </a:lnTo>
                  <a:lnTo>
                    <a:pt x="95567" y="0"/>
                  </a:lnTo>
                  <a:close/>
                </a:path>
              </a:pathLst>
            </a:custGeom>
            <a:solidFill>
              <a:srgbClr val="4472C4"/>
            </a:solidFill>
          </p:spPr>
          <p:txBody>
            <a:bodyPr wrap="square" lIns="0" tIns="0" rIns="0" bIns="0" rtlCol="0"/>
            <a:lstStyle/>
            <a:p>
              <a:endParaRPr sz="1050"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86455" y="3185780"/>
            <a:ext cx="3732848" cy="188224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447675">
              <a:spcBef>
                <a:spcPts val="75"/>
              </a:spcBef>
            </a:pPr>
            <a:r>
              <a:rPr sz="1350" spc="-4" dirty="0">
                <a:latin typeface="Calibri"/>
                <a:cs typeface="Calibri"/>
              </a:rPr>
              <a:t>["I </a:t>
            </a:r>
            <a:r>
              <a:rPr sz="1350" dirty="0">
                <a:latin typeface="Calibri"/>
                <a:cs typeface="Calibri"/>
              </a:rPr>
              <a:t>", " </a:t>
            </a:r>
            <a:r>
              <a:rPr sz="1350" spc="-8" dirty="0">
                <a:latin typeface="Calibri"/>
                <a:cs typeface="Calibri"/>
              </a:rPr>
              <a:t>_love</a:t>
            </a:r>
            <a:r>
              <a:rPr sz="1350" dirty="0">
                <a:latin typeface="Calibri"/>
                <a:cs typeface="Calibri"/>
              </a:rPr>
              <a:t> ", </a:t>
            </a:r>
            <a:r>
              <a:rPr sz="1350" spc="23" dirty="0">
                <a:latin typeface="Calibri"/>
                <a:cs typeface="Calibri"/>
              </a:rPr>
              <a:t>"</a:t>
            </a:r>
            <a:r>
              <a:rPr sz="1350" spc="23" dirty="0">
                <a:latin typeface="Cambria"/>
                <a:cs typeface="Cambria"/>
              </a:rPr>
              <a:t>▁</a:t>
            </a:r>
            <a:r>
              <a:rPr sz="1350" spc="23" dirty="0">
                <a:latin typeface="Calibri"/>
                <a:cs typeface="Calibri"/>
              </a:rPr>
              <a:t>Pep",</a:t>
            </a:r>
            <a:r>
              <a:rPr sz="1350" dirty="0">
                <a:latin typeface="Calibri"/>
                <a:cs typeface="Calibri"/>
              </a:rPr>
              <a:t> </a:t>
            </a:r>
            <a:r>
              <a:rPr sz="1350" spc="-4" dirty="0">
                <a:latin typeface="Calibri"/>
                <a:cs typeface="Calibri"/>
              </a:rPr>
              <a:t>"per",</a:t>
            </a:r>
            <a:r>
              <a:rPr sz="1350" dirty="0">
                <a:latin typeface="Calibri"/>
                <a:cs typeface="Calibri"/>
              </a:rPr>
              <a:t> </a:t>
            </a:r>
            <a:r>
              <a:rPr sz="1350" spc="-4" dirty="0">
                <a:latin typeface="Calibri"/>
                <a:cs typeface="Calibri"/>
              </a:rPr>
              <a:t>"oni", </a:t>
            </a:r>
            <a:r>
              <a:rPr sz="1350" spc="19" dirty="0">
                <a:latin typeface="Calibri"/>
                <a:cs typeface="Calibri"/>
              </a:rPr>
              <a:t>"</a:t>
            </a:r>
            <a:r>
              <a:rPr sz="1350" spc="19" dirty="0">
                <a:latin typeface="Cambria"/>
                <a:cs typeface="Cambria"/>
              </a:rPr>
              <a:t>▁</a:t>
            </a:r>
            <a:r>
              <a:rPr sz="1350" spc="19" dirty="0">
                <a:latin typeface="Calibri"/>
                <a:cs typeface="Calibri"/>
              </a:rPr>
              <a:t>pizza"]</a:t>
            </a:r>
            <a:endParaRPr sz="1350">
              <a:latin typeface="Calibri"/>
              <a:cs typeface="Calibri"/>
            </a:endParaRPr>
          </a:p>
          <a:p>
            <a:pPr>
              <a:spcBef>
                <a:spcPts val="26"/>
              </a:spcBef>
            </a:pPr>
            <a:endParaRPr sz="1800">
              <a:latin typeface="Calibri"/>
              <a:cs typeface="Calibri"/>
            </a:endParaRPr>
          </a:p>
          <a:p>
            <a:pPr marL="178118" marR="2930843" indent="-169069">
              <a:lnSpc>
                <a:spcPct val="106500"/>
              </a:lnSpc>
            </a:pPr>
            <a:r>
              <a:rPr sz="1350" dirty="0">
                <a:latin typeface="Calibri"/>
                <a:cs typeface="Calibri"/>
              </a:rPr>
              <a:t>E</a:t>
            </a:r>
            <a:r>
              <a:rPr sz="1350" spc="-4" dirty="0">
                <a:latin typeface="Calibri"/>
                <a:cs typeface="Calibri"/>
              </a:rPr>
              <a:t>mbedding  matrix</a:t>
            </a:r>
            <a:endParaRPr sz="1350">
              <a:latin typeface="Calibri"/>
              <a:cs typeface="Calibri"/>
            </a:endParaRPr>
          </a:p>
          <a:p>
            <a:pPr marL="742950">
              <a:spcBef>
                <a:spcPts val="1103"/>
              </a:spcBef>
            </a:pPr>
            <a:r>
              <a:rPr sz="1350" i="1" spc="-296" dirty="0"/>
              <a:t>𝑑</a:t>
            </a:r>
            <a:endParaRPr sz="1350"/>
          </a:p>
          <a:p>
            <a:pPr>
              <a:spcBef>
                <a:spcPts val="23"/>
              </a:spcBef>
            </a:pPr>
            <a:endParaRPr sz="2513"/>
          </a:p>
          <a:p>
            <a:pPr marL="1895951">
              <a:spcBef>
                <a:spcPts val="4"/>
              </a:spcBef>
            </a:pPr>
            <a:r>
              <a:rPr sz="1350" spc="-15" dirty="0">
                <a:latin typeface="Calibri"/>
                <a:cs typeface="Calibri"/>
              </a:rPr>
              <a:t>Vocab</a:t>
            </a:r>
            <a:r>
              <a:rPr sz="1350" spc="-26" dirty="0">
                <a:latin typeface="Calibri"/>
                <a:cs typeface="Calibri"/>
              </a:rPr>
              <a:t> </a:t>
            </a:r>
            <a:r>
              <a:rPr sz="1350" spc="-11" dirty="0">
                <a:latin typeface="Calibri"/>
                <a:cs typeface="Calibri"/>
              </a:rPr>
              <a:t>size</a:t>
            </a:r>
            <a:endParaRPr sz="1350">
              <a:latin typeface="Calibri"/>
              <a:cs typeface="Calibri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1926000" y="2040536"/>
            <a:ext cx="71914" cy="225266"/>
            <a:chOff x="2567999" y="2720714"/>
            <a:chExt cx="95885" cy="300355"/>
          </a:xfrm>
        </p:grpSpPr>
        <p:sp>
          <p:nvSpPr>
            <p:cNvPr id="11" name="object 11"/>
            <p:cNvSpPr/>
            <p:nvPr/>
          </p:nvSpPr>
          <p:spPr>
            <a:xfrm>
              <a:off x="2615783" y="2720714"/>
              <a:ext cx="0" cy="200025"/>
            </a:xfrm>
            <a:custGeom>
              <a:avLst/>
              <a:gdLst/>
              <a:ahLst/>
              <a:cxnLst/>
              <a:rect l="l" t="t" r="r" b="b"/>
              <a:pathLst>
                <a:path h="200025">
                  <a:moveTo>
                    <a:pt x="0" y="0"/>
                  </a:moveTo>
                  <a:lnTo>
                    <a:pt x="0" y="200002"/>
                  </a:lnTo>
                </a:path>
              </a:pathLst>
            </a:custGeom>
            <a:ln w="28575">
              <a:solidFill>
                <a:srgbClr val="4472C4"/>
              </a:solidFill>
            </a:ln>
          </p:spPr>
          <p:txBody>
            <a:bodyPr wrap="square" lIns="0" tIns="0" rIns="0" bIns="0" rtlCol="0"/>
            <a:lstStyle/>
            <a:p>
              <a:endParaRPr sz="1050"/>
            </a:p>
          </p:txBody>
        </p:sp>
        <p:sp>
          <p:nvSpPr>
            <p:cNvPr id="12" name="object 12"/>
            <p:cNvSpPr/>
            <p:nvPr/>
          </p:nvSpPr>
          <p:spPr>
            <a:xfrm>
              <a:off x="2567999" y="2924951"/>
              <a:ext cx="95885" cy="95885"/>
            </a:xfrm>
            <a:custGeom>
              <a:avLst/>
              <a:gdLst/>
              <a:ahLst/>
              <a:cxnLst/>
              <a:rect l="l" t="t" r="r" b="b"/>
              <a:pathLst>
                <a:path w="95885" h="95885">
                  <a:moveTo>
                    <a:pt x="95567" y="0"/>
                  </a:moveTo>
                  <a:lnTo>
                    <a:pt x="0" y="0"/>
                  </a:lnTo>
                  <a:lnTo>
                    <a:pt x="47783" y="95567"/>
                  </a:lnTo>
                  <a:lnTo>
                    <a:pt x="95567" y="0"/>
                  </a:lnTo>
                  <a:close/>
                </a:path>
              </a:pathLst>
            </a:custGeom>
            <a:solidFill>
              <a:srgbClr val="4472C4"/>
            </a:solidFill>
          </p:spPr>
          <p:txBody>
            <a:bodyPr wrap="square" lIns="0" tIns="0" rIns="0" bIns="0" rtlCol="0"/>
            <a:lstStyle/>
            <a:p>
              <a:endParaRPr sz="1050"/>
            </a:p>
          </p:txBody>
        </p:sp>
      </p:grpSp>
      <p:grpSp>
        <p:nvGrpSpPr>
          <p:cNvPr id="13" name="object 13"/>
          <p:cNvGrpSpPr/>
          <p:nvPr/>
        </p:nvGrpSpPr>
        <p:grpSpPr>
          <a:xfrm>
            <a:off x="1922253" y="2927782"/>
            <a:ext cx="71914" cy="225266"/>
            <a:chOff x="2563004" y="3903708"/>
            <a:chExt cx="95885" cy="300355"/>
          </a:xfrm>
        </p:grpSpPr>
        <p:sp>
          <p:nvSpPr>
            <p:cNvPr id="14" name="object 14"/>
            <p:cNvSpPr/>
            <p:nvPr/>
          </p:nvSpPr>
          <p:spPr>
            <a:xfrm>
              <a:off x="2610788" y="3903708"/>
              <a:ext cx="0" cy="200025"/>
            </a:xfrm>
            <a:custGeom>
              <a:avLst/>
              <a:gdLst/>
              <a:ahLst/>
              <a:cxnLst/>
              <a:rect l="l" t="t" r="r" b="b"/>
              <a:pathLst>
                <a:path h="200025">
                  <a:moveTo>
                    <a:pt x="0" y="0"/>
                  </a:moveTo>
                  <a:lnTo>
                    <a:pt x="0" y="200002"/>
                  </a:lnTo>
                </a:path>
              </a:pathLst>
            </a:custGeom>
            <a:ln w="28575">
              <a:solidFill>
                <a:srgbClr val="4472C4"/>
              </a:solidFill>
            </a:ln>
          </p:spPr>
          <p:txBody>
            <a:bodyPr wrap="square" lIns="0" tIns="0" rIns="0" bIns="0" rtlCol="0"/>
            <a:lstStyle/>
            <a:p>
              <a:endParaRPr sz="1050"/>
            </a:p>
          </p:txBody>
        </p:sp>
        <p:sp>
          <p:nvSpPr>
            <p:cNvPr id="15" name="object 15"/>
            <p:cNvSpPr/>
            <p:nvPr/>
          </p:nvSpPr>
          <p:spPr>
            <a:xfrm>
              <a:off x="2563004" y="4107943"/>
              <a:ext cx="95885" cy="95885"/>
            </a:xfrm>
            <a:custGeom>
              <a:avLst/>
              <a:gdLst/>
              <a:ahLst/>
              <a:cxnLst/>
              <a:rect l="l" t="t" r="r" b="b"/>
              <a:pathLst>
                <a:path w="95885" h="95885">
                  <a:moveTo>
                    <a:pt x="95567" y="0"/>
                  </a:moveTo>
                  <a:lnTo>
                    <a:pt x="0" y="0"/>
                  </a:lnTo>
                  <a:lnTo>
                    <a:pt x="47783" y="95567"/>
                  </a:lnTo>
                  <a:lnTo>
                    <a:pt x="95567" y="0"/>
                  </a:lnTo>
                  <a:close/>
                </a:path>
              </a:pathLst>
            </a:custGeom>
            <a:solidFill>
              <a:srgbClr val="4472C4"/>
            </a:solidFill>
          </p:spPr>
          <p:txBody>
            <a:bodyPr wrap="square" lIns="0" tIns="0" rIns="0" bIns="0" rtlCol="0"/>
            <a:lstStyle/>
            <a:p>
              <a:endParaRPr sz="1050"/>
            </a:p>
          </p:txBody>
        </p:sp>
      </p:grp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lnSpc>
                <a:spcPct val="100000"/>
              </a:lnSpc>
              <a:spcBef>
                <a:spcPts val="75"/>
              </a:spcBef>
            </a:pPr>
            <a:r>
              <a:rPr spc="-15" dirty="0"/>
              <a:t>Recap:</a:t>
            </a:r>
            <a:r>
              <a:rPr spc="-38" dirty="0"/>
              <a:t> </a:t>
            </a:r>
            <a:r>
              <a:rPr dirty="0"/>
              <a:t>input</a:t>
            </a:r>
            <a:r>
              <a:rPr spc="-34" dirty="0"/>
              <a:t> </a:t>
            </a:r>
            <a:r>
              <a:rPr dirty="0"/>
              <a:t>pipeline</a:t>
            </a:r>
            <a:endParaRPr/>
          </a:p>
        </p:txBody>
      </p:sp>
      <p:sp>
        <p:nvSpPr>
          <p:cNvPr id="40" name="Text Placeholder 39">
            <a:extLst>
              <a:ext uri="{FF2B5EF4-FFF2-40B4-BE49-F238E27FC236}">
                <a16:creationId xmlns:a16="http://schemas.microsoft.com/office/drawing/2014/main" id="{89AB8DB6-8B88-95B9-63A8-1635B8F48BB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object 3"/>
          <p:cNvSpPr txBox="1"/>
          <p:nvPr/>
        </p:nvSpPr>
        <p:spPr>
          <a:xfrm>
            <a:off x="642734" y="1664434"/>
            <a:ext cx="2369344" cy="2866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800" b="1" dirty="0"/>
              <a:t>I</a:t>
            </a:r>
            <a:r>
              <a:rPr sz="1800" b="1" spc="-15" dirty="0"/>
              <a:t> </a:t>
            </a:r>
            <a:r>
              <a:rPr sz="1800" b="1" spc="-4" dirty="0"/>
              <a:t>love</a:t>
            </a:r>
            <a:r>
              <a:rPr sz="1800" b="1" spc="-8" dirty="0"/>
              <a:t> </a:t>
            </a:r>
            <a:r>
              <a:rPr sz="1800" b="1" spc="-4" dirty="0"/>
              <a:t>Peperroni</a:t>
            </a:r>
            <a:r>
              <a:rPr sz="1800" b="1" spc="-15" dirty="0"/>
              <a:t> </a:t>
            </a:r>
            <a:r>
              <a:rPr sz="1800" b="1" spc="-4" dirty="0"/>
              <a:t>Pizza</a:t>
            </a:r>
            <a:endParaRPr sz="1800"/>
          </a:p>
        </p:txBody>
      </p:sp>
      <p:sp>
        <p:nvSpPr>
          <p:cNvPr id="4" name="object 4"/>
          <p:cNvSpPr txBox="1"/>
          <p:nvPr/>
        </p:nvSpPr>
        <p:spPr>
          <a:xfrm>
            <a:off x="1236688" y="2315980"/>
            <a:ext cx="1557338" cy="340958"/>
          </a:xfrm>
          <a:prstGeom prst="rect">
            <a:avLst/>
          </a:prstGeom>
          <a:solidFill>
            <a:srgbClr val="4472C4"/>
          </a:solidFill>
          <a:ln w="12700">
            <a:solidFill>
              <a:srgbClr val="32538F"/>
            </a:solidFill>
          </a:ln>
        </p:spPr>
        <p:txBody>
          <a:bodyPr vert="horz" wrap="square" lIns="0" tIns="131921" rIns="0" bIns="0" rtlCol="0">
            <a:spAutoFit/>
          </a:bodyPr>
          <a:lstStyle/>
          <a:p>
            <a:pPr marL="350519">
              <a:spcBef>
                <a:spcPts val="1039"/>
              </a:spcBef>
            </a:pPr>
            <a:r>
              <a:rPr sz="1350" spc="-11" dirty="0">
                <a:solidFill>
                  <a:srgbClr val="FFFFFF"/>
                </a:solidFill>
                <a:latin typeface="Calibri"/>
                <a:cs typeface="Calibri"/>
              </a:rPr>
              <a:t>tokenization</a:t>
            </a:r>
            <a:endParaRPr sz="1350">
              <a:latin typeface="Calibri"/>
              <a:cs typeface="Calibri"/>
            </a:endParaRPr>
          </a:p>
        </p:txBody>
      </p:sp>
      <p:graphicFrame>
        <p:nvGraphicFramePr>
          <p:cNvPr id="5" name="object 5"/>
          <p:cNvGraphicFramePr>
            <a:graphicFrameLocks noGrp="1"/>
          </p:cNvGraphicFramePr>
          <p:nvPr/>
        </p:nvGraphicFramePr>
        <p:xfrm>
          <a:off x="987535" y="3655219"/>
          <a:ext cx="2253140" cy="1161737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114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858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954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858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5768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858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6717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8583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9529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88583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245269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88583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240983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</a:tblGrid>
              <a:tr h="116173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5B9BD5"/>
                      </a:solidFill>
                      <a:prstDash val="solid"/>
                    </a:lnL>
                    <a:lnR w="12700">
                      <a:solidFill>
                        <a:srgbClr val="32538F"/>
                      </a:solidFill>
                      <a:prstDash val="solid"/>
                    </a:lnR>
                    <a:lnT w="28575">
                      <a:solidFill>
                        <a:srgbClr val="5B9BD5"/>
                      </a:solidFill>
                      <a:prstDash val="solid"/>
                    </a:lnT>
                    <a:lnB w="28575">
                      <a:solidFill>
                        <a:srgbClr val="5B9BD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32538F"/>
                      </a:solidFill>
                      <a:prstDash val="solid"/>
                    </a:lnL>
                    <a:lnR w="12700">
                      <a:solidFill>
                        <a:srgbClr val="32538F"/>
                      </a:solidFill>
                      <a:prstDash val="solid"/>
                    </a:lnR>
                    <a:lnT w="28575">
                      <a:solidFill>
                        <a:srgbClr val="5B9BD5"/>
                      </a:solidFill>
                      <a:prstDash val="solid"/>
                    </a:lnT>
                    <a:lnB w="28575">
                      <a:solidFill>
                        <a:srgbClr val="5B9BD5"/>
                      </a:solidFill>
                      <a:prstDash val="soli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32538F"/>
                      </a:solidFill>
                      <a:prstDash val="solid"/>
                    </a:lnL>
                    <a:lnR w="12700">
                      <a:solidFill>
                        <a:srgbClr val="AD5B24"/>
                      </a:solidFill>
                      <a:prstDash val="solid"/>
                    </a:lnR>
                    <a:lnT w="28575">
                      <a:solidFill>
                        <a:srgbClr val="5B9BD5"/>
                      </a:solidFill>
                      <a:prstDash val="solid"/>
                    </a:lnT>
                    <a:lnB w="28575">
                      <a:solidFill>
                        <a:srgbClr val="5B9BD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D5B24"/>
                      </a:solidFill>
                      <a:prstDash val="solid"/>
                    </a:lnL>
                    <a:lnR w="12700">
                      <a:solidFill>
                        <a:srgbClr val="AD5B24"/>
                      </a:solidFill>
                      <a:prstDash val="solid"/>
                    </a:lnR>
                    <a:lnT w="38100">
                      <a:solidFill>
                        <a:srgbClr val="5B9BD5"/>
                      </a:solidFill>
                      <a:prstDash val="solid"/>
                    </a:lnT>
                    <a:lnB w="38100">
                      <a:solidFill>
                        <a:srgbClr val="5B9BD5"/>
                      </a:solidFill>
                      <a:prstDash val="solid"/>
                    </a:lnB>
                    <a:solidFill>
                      <a:srgbClr val="ED7D3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D5B24"/>
                      </a:solidFill>
                      <a:prstDash val="solid"/>
                    </a:lnL>
                    <a:lnR w="12700">
                      <a:solidFill>
                        <a:srgbClr val="BA8C00"/>
                      </a:solidFill>
                      <a:prstDash val="solid"/>
                    </a:lnR>
                    <a:lnT w="28575">
                      <a:solidFill>
                        <a:srgbClr val="5B9BD5"/>
                      </a:solidFill>
                      <a:prstDash val="solid"/>
                    </a:lnT>
                    <a:lnB w="28575">
                      <a:solidFill>
                        <a:srgbClr val="5B9BD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BA8C00"/>
                      </a:solidFill>
                      <a:prstDash val="solid"/>
                    </a:lnL>
                    <a:lnR w="12700">
                      <a:solidFill>
                        <a:srgbClr val="BA8C00"/>
                      </a:solidFill>
                      <a:prstDash val="solid"/>
                    </a:lnR>
                    <a:lnT w="28575">
                      <a:solidFill>
                        <a:srgbClr val="5B9BD5"/>
                      </a:solidFill>
                      <a:prstDash val="solid"/>
                    </a:lnT>
                    <a:lnB w="28575">
                      <a:solidFill>
                        <a:srgbClr val="5B9BD5"/>
                      </a:solidFill>
                      <a:prstDash val="soli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BA8C00"/>
                      </a:solidFill>
                      <a:prstDash val="solid"/>
                    </a:lnL>
                    <a:lnR w="12700">
                      <a:solidFill>
                        <a:srgbClr val="527E34"/>
                      </a:solidFill>
                      <a:prstDash val="solid"/>
                    </a:lnR>
                    <a:lnT w="28575">
                      <a:solidFill>
                        <a:srgbClr val="5B9BD5"/>
                      </a:solidFill>
                      <a:prstDash val="solid"/>
                    </a:lnT>
                    <a:lnB w="28575">
                      <a:solidFill>
                        <a:srgbClr val="5B9BD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527E34"/>
                      </a:solidFill>
                      <a:prstDash val="solid"/>
                    </a:lnL>
                    <a:lnR w="12700">
                      <a:solidFill>
                        <a:srgbClr val="527E34"/>
                      </a:solidFill>
                      <a:prstDash val="solid"/>
                    </a:lnR>
                    <a:lnT w="38100">
                      <a:solidFill>
                        <a:srgbClr val="5B9BD5"/>
                      </a:solidFill>
                      <a:prstDash val="solid"/>
                    </a:lnT>
                    <a:lnB w="38100">
                      <a:solidFill>
                        <a:srgbClr val="5B9BD5"/>
                      </a:solidFill>
                      <a:prstDash val="solid"/>
                    </a:lnB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527E34"/>
                      </a:solidFill>
                      <a:prstDash val="solid"/>
                    </a:lnL>
                    <a:lnR w="12700">
                      <a:solidFill>
                        <a:srgbClr val="527E34"/>
                      </a:solidFill>
                      <a:prstDash val="solid"/>
                    </a:lnR>
                    <a:lnT w="28575">
                      <a:solidFill>
                        <a:srgbClr val="5B9BD5"/>
                      </a:solidFill>
                      <a:prstDash val="solid"/>
                    </a:lnT>
                    <a:lnB w="28575">
                      <a:solidFill>
                        <a:srgbClr val="5B9BD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527E34"/>
                      </a:solidFill>
                      <a:prstDash val="solid"/>
                    </a:lnL>
                    <a:lnR w="12700">
                      <a:solidFill>
                        <a:srgbClr val="527E34"/>
                      </a:solidFill>
                      <a:prstDash val="solid"/>
                    </a:lnR>
                    <a:lnT w="28575">
                      <a:solidFill>
                        <a:srgbClr val="5B9BD5"/>
                      </a:solidFill>
                      <a:prstDash val="solid"/>
                    </a:lnT>
                    <a:lnB w="38100">
                      <a:solidFill>
                        <a:srgbClr val="5B9BD5"/>
                      </a:solidFill>
                      <a:prstDash val="soli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527E34"/>
                      </a:solidFill>
                      <a:prstDash val="solid"/>
                    </a:lnL>
                    <a:lnR w="12700">
                      <a:solidFill>
                        <a:srgbClr val="527E34"/>
                      </a:solidFill>
                      <a:prstDash val="solid"/>
                    </a:lnR>
                    <a:lnT w="28575">
                      <a:solidFill>
                        <a:srgbClr val="5B9BD5"/>
                      </a:solidFill>
                      <a:prstDash val="solid"/>
                    </a:lnT>
                    <a:lnB w="28575">
                      <a:solidFill>
                        <a:srgbClr val="5B9BD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527E34"/>
                      </a:solidFill>
                      <a:prstDash val="solid"/>
                    </a:lnL>
                    <a:lnR w="12700">
                      <a:solidFill>
                        <a:srgbClr val="527E34"/>
                      </a:solidFill>
                      <a:prstDash val="solid"/>
                    </a:lnR>
                    <a:lnT w="28575">
                      <a:solidFill>
                        <a:srgbClr val="5B9BD5"/>
                      </a:solidFill>
                      <a:prstDash val="solid"/>
                    </a:lnT>
                    <a:lnB w="38100">
                      <a:solidFill>
                        <a:srgbClr val="5B9BD5"/>
                      </a:solidFill>
                      <a:prstDash val="soli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527E34"/>
                      </a:solidFill>
                      <a:prstDash val="solid"/>
                    </a:lnL>
                    <a:lnR w="28575">
                      <a:solidFill>
                        <a:srgbClr val="5B9BD5"/>
                      </a:solidFill>
                      <a:prstDash val="solid"/>
                    </a:lnR>
                    <a:lnT w="28575">
                      <a:solidFill>
                        <a:srgbClr val="5B9BD5"/>
                      </a:solidFill>
                      <a:prstDash val="solid"/>
                    </a:lnT>
                    <a:lnB w="28575">
                      <a:solidFill>
                        <a:srgbClr val="5B9BD5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6" name="object 6"/>
          <p:cNvSpPr txBox="1"/>
          <p:nvPr/>
        </p:nvSpPr>
        <p:spPr>
          <a:xfrm>
            <a:off x="1973272" y="4828058"/>
            <a:ext cx="737711" cy="21736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350" spc="-15" dirty="0">
                <a:latin typeface="Calibri"/>
                <a:cs typeface="Calibri"/>
              </a:rPr>
              <a:t>Vocab</a:t>
            </a:r>
            <a:r>
              <a:rPr sz="1350" spc="-53" dirty="0">
                <a:latin typeface="Calibri"/>
                <a:cs typeface="Calibri"/>
              </a:rPr>
              <a:t> </a:t>
            </a:r>
            <a:r>
              <a:rPr sz="1350" spc="-11" dirty="0">
                <a:latin typeface="Calibri"/>
                <a:cs typeface="Calibri"/>
              </a:rPr>
              <a:t>size</a:t>
            </a:r>
            <a:endParaRPr sz="135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6456" y="3673985"/>
            <a:ext cx="844391" cy="803040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78118" marR="42863" indent="-169069">
              <a:lnSpc>
                <a:spcPct val="106500"/>
              </a:lnSpc>
              <a:spcBef>
                <a:spcPts val="75"/>
              </a:spcBef>
            </a:pPr>
            <a:r>
              <a:rPr sz="1350" dirty="0">
                <a:latin typeface="Calibri"/>
                <a:cs typeface="Calibri"/>
              </a:rPr>
              <a:t>E</a:t>
            </a:r>
            <a:r>
              <a:rPr sz="1350" spc="-4" dirty="0">
                <a:latin typeface="Calibri"/>
                <a:cs typeface="Calibri"/>
              </a:rPr>
              <a:t>mbedding  matrix</a:t>
            </a:r>
            <a:endParaRPr sz="1350">
              <a:latin typeface="Calibri"/>
              <a:cs typeface="Calibri"/>
            </a:endParaRPr>
          </a:p>
          <a:p>
            <a:pPr marR="3810" algn="r">
              <a:spcBef>
                <a:spcPts val="1103"/>
              </a:spcBef>
            </a:pPr>
            <a:r>
              <a:rPr sz="1350" i="1" spc="-296" dirty="0"/>
              <a:t>𝑑</a:t>
            </a:r>
            <a:endParaRPr sz="1350"/>
          </a:p>
        </p:txBody>
      </p:sp>
      <p:grpSp>
        <p:nvGrpSpPr>
          <p:cNvPr id="8" name="object 8"/>
          <p:cNvGrpSpPr/>
          <p:nvPr/>
        </p:nvGrpSpPr>
        <p:grpSpPr>
          <a:xfrm>
            <a:off x="1926000" y="2040536"/>
            <a:ext cx="71914" cy="225266"/>
            <a:chOff x="2567999" y="2720714"/>
            <a:chExt cx="95885" cy="300355"/>
          </a:xfrm>
        </p:grpSpPr>
        <p:sp>
          <p:nvSpPr>
            <p:cNvPr id="9" name="object 9"/>
            <p:cNvSpPr/>
            <p:nvPr/>
          </p:nvSpPr>
          <p:spPr>
            <a:xfrm>
              <a:off x="2615783" y="2720714"/>
              <a:ext cx="0" cy="200025"/>
            </a:xfrm>
            <a:custGeom>
              <a:avLst/>
              <a:gdLst/>
              <a:ahLst/>
              <a:cxnLst/>
              <a:rect l="l" t="t" r="r" b="b"/>
              <a:pathLst>
                <a:path h="200025">
                  <a:moveTo>
                    <a:pt x="0" y="0"/>
                  </a:moveTo>
                  <a:lnTo>
                    <a:pt x="0" y="200002"/>
                  </a:lnTo>
                </a:path>
              </a:pathLst>
            </a:custGeom>
            <a:ln w="28575">
              <a:solidFill>
                <a:srgbClr val="4472C4"/>
              </a:solidFill>
            </a:ln>
          </p:spPr>
          <p:txBody>
            <a:bodyPr wrap="square" lIns="0" tIns="0" rIns="0" bIns="0" rtlCol="0"/>
            <a:lstStyle/>
            <a:p>
              <a:endParaRPr sz="1050"/>
            </a:p>
          </p:txBody>
        </p:sp>
        <p:sp>
          <p:nvSpPr>
            <p:cNvPr id="10" name="object 10"/>
            <p:cNvSpPr/>
            <p:nvPr/>
          </p:nvSpPr>
          <p:spPr>
            <a:xfrm>
              <a:off x="2567999" y="2924951"/>
              <a:ext cx="95885" cy="95885"/>
            </a:xfrm>
            <a:custGeom>
              <a:avLst/>
              <a:gdLst/>
              <a:ahLst/>
              <a:cxnLst/>
              <a:rect l="l" t="t" r="r" b="b"/>
              <a:pathLst>
                <a:path w="95885" h="95885">
                  <a:moveTo>
                    <a:pt x="95567" y="0"/>
                  </a:moveTo>
                  <a:lnTo>
                    <a:pt x="0" y="0"/>
                  </a:lnTo>
                  <a:lnTo>
                    <a:pt x="47783" y="95567"/>
                  </a:lnTo>
                  <a:lnTo>
                    <a:pt x="95567" y="0"/>
                  </a:lnTo>
                  <a:close/>
                </a:path>
              </a:pathLst>
            </a:custGeom>
            <a:solidFill>
              <a:srgbClr val="4472C4"/>
            </a:solidFill>
          </p:spPr>
          <p:txBody>
            <a:bodyPr wrap="square" lIns="0" tIns="0" rIns="0" bIns="0" rtlCol="0"/>
            <a:lstStyle/>
            <a:p>
              <a:endParaRPr sz="1050"/>
            </a:p>
          </p:txBody>
        </p:sp>
      </p:grpSp>
      <p:grpSp>
        <p:nvGrpSpPr>
          <p:cNvPr id="11" name="object 11"/>
          <p:cNvGrpSpPr/>
          <p:nvPr/>
        </p:nvGrpSpPr>
        <p:grpSpPr>
          <a:xfrm>
            <a:off x="1922253" y="2927782"/>
            <a:ext cx="71914" cy="225266"/>
            <a:chOff x="2563004" y="3903708"/>
            <a:chExt cx="95885" cy="300355"/>
          </a:xfrm>
        </p:grpSpPr>
        <p:sp>
          <p:nvSpPr>
            <p:cNvPr id="12" name="object 12"/>
            <p:cNvSpPr/>
            <p:nvPr/>
          </p:nvSpPr>
          <p:spPr>
            <a:xfrm>
              <a:off x="2610788" y="3903708"/>
              <a:ext cx="0" cy="200025"/>
            </a:xfrm>
            <a:custGeom>
              <a:avLst/>
              <a:gdLst/>
              <a:ahLst/>
              <a:cxnLst/>
              <a:rect l="l" t="t" r="r" b="b"/>
              <a:pathLst>
                <a:path h="200025">
                  <a:moveTo>
                    <a:pt x="0" y="0"/>
                  </a:moveTo>
                  <a:lnTo>
                    <a:pt x="0" y="200002"/>
                  </a:lnTo>
                </a:path>
              </a:pathLst>
            </a:custGeom>
            <a:ln w="28575">
              <a:solidFill>
                <a:srgbClr val="4472C4"/>
              </a:solidFill>
            </a:ln>
          </p:spPr>
          <p:txBody>
            <a:bodyPr wrap="square" lIns="0" tIns="0" rIns="0" bIns="0" rtlCol="0"/>
            <a:lstStyle/>
            <a:p>
              <a:endParaRPr sz="1050"/>
            </a:p>
          </p:txBody>
        </p:sp>
        <p:sp>
          <p:nvSpPr>
            <p:cNvPr id="13" name="object 13"/>
            <p:cNvSpPr/>
            <p:nvPr/>
          </p:nvSpPr>
          <p:spPr>
            <a:xfrm>
              <a:off x="2563004" y="4107943"/>
              <a:ext cx="95885" cy="95885"/>
            </a:xfrm>
            <a:custGeom>
              <a:avLst/>
              <a:gdLst/>
              <a:ahLst/>
              <a:cxnLst/>
              <a:rect l="l" t="t" r="r" b="b"/>
              <a:pathLst>
                <a:path w="95885" h="95885">
                  <a:moveTo>
                    <a:pt x="95567" y="0"/>
                  </a:moveTo>
                  <a:lnTo>
                    <a:pt x="0" y="0"/>
                  </a:lnTo>
                  <a:lnTo>
                    <a:pt x="47783" y="95567"/>
                  </a:lnTo>
                  <a:lnTo>
                    <a:pt x="95567" y="0"/>
                  </a:lnTo>
                  <a:close/>
                </a:path>
              </a:pathLst>
            </a:custGeom>
            <a:solidFill>
              <a:srgbClr val="4472C4"/>
            </a:solidFill>
          </p:spPr>
          <p:txBody>
            <a:bodyPr wrap="square" lIns="0" tIns="0" rIns="0" bIns="0" rtlCol="0"/>
            <a:lstStyle/>
            <a:p>
              <a:endParaRPr sz="1050"/>
            </a:p>
          </p:txBody>
        </p:sp>
      </p:grpSp>
      <p:grpSp>
        <p:nvGrpSpPr>
          <p:cNvPr id="14" name="object 14"/>
          <p:cNvGrpSpPr/>
          <p:nvPr/>
        </p:nvGrpSpPr>
        <p:grpSpPr>
          <a:xfrm>
            <a:off x="1942866" y="3429633"/>
            <a:ext cx="71914" cy="225266"/>
            <a:chOff x="2590487" y="4572843"/>
            <a:chExt cx="95885" cy="300355"/>
          </a:xfrm>
        </p:grpSpPr>
        <p:sp>
          <p:nvSpPr>
            <p:cNvPr id="15" name="object 15"/>
            <p:cNvSpPr/>
            <p:nvPr/>
          </p:nvSpPr>
          <p:spPr>
            <a:xfrm>
              <a:off x="2638271" y="4572843"/>
              <a:ext cx="0" cy="200025"/>
            </a:xfrm>
            <a:custGeom>
              <a:avLst/>
              <a:gdLst/>
              <a:ahLst/>
              <a:cxnLst/>
              <a:rect l="l" t="t" r="r" b="b"/>
              <a:pathLst>
                <a:path h="200025">
                  <a:moveTo>
                    <a:pt x="0" y="0"/>
                  </a:moveTo>
                  <a:lnTo>
                    <a:pt x="0" y="200002"/>
                  </a:lnTo>
                </a:path>
              </a:pathLst>
            </a:custGeom>
            <a:ln w="28575">
              <a:solidFill>
                <a:srgbClr val="4472C4"/>
              </a:solidFill>
            </a:ln>
          </p:spPr>
          <p:txBody>
            <a:bodyPr wrap="square" lIns="0" tIns="0" rIns="0" bIns="0" rtlCol="0"/>
            <a:lstStyle/>
            <a:p>
              <a:endParaRPr sz="1050"/>
            </a:p>
          </p:txBody>
        </p:sp>
        <p:sp>
          <p:nvSpPr>
            <p:cNvPr id="16" name="object 16"/>
            <p:cNvSpPr/>
            <p:nvPr/>
          </p:nvSpPr>
          <p:spPr>
            <a:xfrm>
              <a:off x="2590487" y="4777078"/>
              <a:ext cx="95885" cy="95885"/>
            </a:xfrm>
            <a:custGeom>
              <a:avLst/>
              <a:gdLst/>
              <a:ahLst/>
              <a:cxnLst/>
              <a:rect l="l" t="t" r="r" b="b"/>
              <a:pathLst>
                <a:path w="95885" h="95885">
                  <a:moveTo>
                    <a:pt x="95567" y="0"/>
                  </a:moveTo>
                  <a:lnTo>
                    <a:pt x="0" y="0"/>
                  </a:lnTo>
                  <a:lnTo>
                    <a:pt x="47783" y="95567"/>
                  </a:lnTo>
                  <a:lnTo>
                    <a:pt x="95567" y="0"/>
                  </a:lnTo>
                  <a:close/>
                </a:path>
              </a:pathLst>
            </a:custGeom>
            <a:solidFill>
              <a:srgbClr val="4472C4"/>
            </a:solidFill>
          </p:spPr>
          <p:txBody>
            <a:bodyPr wrap="square" lIns="0" tIns="0" rIns="0" bIns="0" rtlCol="0"/>
            <a:lstStyle/>
            <a:p>
              <a:endParaRPr sz="1050"/>
            </a:p>
          </p:txBody>
        </p:sp>
      </p:grpSp>
      <p:sp>
        <p:nvSpPr>
          <p:cNvPr id="17" name="object 17"/>
          <p:cNvSpPr txBox="1"/>
          <p:nvPr/>
        </p:nvSpPr>
        <p:spPr>
          <a:xfrm>
            <a:off x="524687" y="3185780"/>
            <a:ext cx="4669155" cy="41998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lnSpc>
                <a:spcPts val="1601"/>
              </a:lnSpc>
              <a:spcBef>
                <a:spcPts val="75"/>
              </a:spcBef>
            </a:pPr>
            <a:r>
              <a:rPr sz="1350" spc="-4" dirty="0">
                <a:latin typeface="Calibri"/>
                <a:cs typeface="Calibri"/>
              </a:rPr>
              <a:t>["I </a:t>
            </a:r>
            <a:r>
              <a:rPr sz="1350" dirty="0">
                <a:latin typeface="Calibri"/>
                <a:cs typeface="Calibri"/>
              </a:rPr>
              <a:t>", " </a:t>
            </a:r>
            <a:r>
              <a:rPr sz="1350" spc="-8" dirty="0">
                <a:latin typeface="Calibri"/>
                <a:cs typeface="Calibri"/>
              </a:rPr>
              <a:t>_love</a:t>
            </a:r>
            <a:r>
              <a:rPr sz="1350" dirty="0">
                <a:latin typeface="Calibri"/>
                <a:cs typeface="Calibri"/>
              </a:rPr>
              <a:t> ", </a:t>
            </a:r>
            <a:r>
              <a:rPr sz="1350" spc="23" dirty="0">
                <a:latin typeface="Calibri"/>
                <a:cs typeface="Calibri"/>
              </a:rPr>
              <a:t>"</a:t>
            </a:r>
            <a:r>
              <a:rPr sz="1350" spc="23" dirty="0">
                <a:latin typeface="Cambria"/>
                <a:cs typeface="Cambria"/>
              </a:rPr>
              <a:t>▁</a:t>
            </a:r>
            <a:r>
              <a:rPr sz="1350" spc="23" dirty="0">
                <a:latin typeface="Calibri"/>
                <a:cs typeface="Calibri"/>
              </a:rPr>
              <a:t>Pep",</a:t>
            </a:r>
            <a:r>
              <a:rPr sz="1350" dirty="0">
                <a:latin typeface="Calibri"/>
                <a:cs typeface="Calibri"/>
              </a:rPr>
              <a:t> </a:t>
            </a:r>
            <a:r>
              <a:rPr sz="1350" spc="-4" dirty="0">
                <a:latin typeface="Calibri"/>
                <a:cs typeface="Calibri"/>
              </a:rPr>
              <a:t>"per",</a:t>
            </a:r>
            <a:r>
              <a:rPr sz="1350" dirty="0">
                <a:latin typeface="Calibri"/>
                <a:cs typeface="Calibri"/>
              </a:rPr>
              <a:t> </a:t>
            </a:r>
            <a:r>
              <a:rPr sz="1350" spc="-4" dirty="0">
                <a:latin typeface="Calibri"/>
                <a:cs typeface="Calibri"/>
              </a:rPr>
              <a:t>"oni", </a:t>
            </a:r>
            <a:r>
              <a:rPr sz="1350" spc="19" dirty="0">
                <a:latin typeface="Calibri"/>
                <a:cs typeface="Calibri"/>
              </a:rPr>
              <a:t>"</a:t>
            </a:r>
            <a:r>
              <a:rPr sz="1350" spc="19" dirty="0">
                <a:latin typeface="Cambria"/>
                <a:cs typeface="Cambria"/>
              </a:rPr>
              <a:t>▁</a:t>
            </a:r>
            <a:r>
              <a:rPr sz="1350" spc="19" dirty="0">
                <a:latin typeface="Calibri"/>
                <a:cs typeface="Calibri"/>
              </a:rPr>
              <a:t>pizza"]</a:t>
            </a:r>
            <a:endParaRPr sz="1350">
              <a:latin typeface="Calibri"/>
              <a:cs typeface="Calibri"/>
            </a:endParaRPr>
          </a:p>
          <a:p>
            <a:pPr marR="3810" algn="r">
              <a:lnSpc>
                <a:spcPts val="1601"/>
              </a:lnSpc>
            </a:pPr>
            <a:r>
              <a:rPr sz="1350" dirty="0">
                <a:latin typeface="Calibri"/>
                <a:cs typeface="Calibri"/>
              </a:rPr>
              <a:t>Input</a:t>
            </a:r>
            <a:endParaRPr sz="1350">
              <a:latin typeface="Calibri"/>
              <a:cs typeface="Calibri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4099338" y="4144544"/>
            <a:ext cx="71914" cy="71914"/>
          </a:xfrm>
          <a:custGeom>
            <a:avLst/>
            <a:gdLst/>
            <a:ahLst/>
            <a:cxnLst/>
            <a:rect l="l" t="t" r="r" b="b"/>
            <a:pathLst>
              <a:path w="95885" h="95885">
                <a:moveTo>
                  <a:pt x="0" y="0"/>
                </a:moveTo>
                <a:lnTo>
                  <a:pt x="0" y="95567"/>
                </a:lnTo>
                <a:lnTo>
                  <a:pt x="95567" y="47783"/>
                </a:lnTo>
                <a:lnTo>
                  <a:pt x="0" y="0"/>
                </a:lnTo>
                <a:close/>
              </a:path>
            </a:pathLst>
          </a:custGeom>
          <a:solidFill>
            <a:srgbClr val="4472C4"/>
          </a:solid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19" name="object 19"/>
          <p:cNvSpPr/>
          <p:nvPr/>
        </p:nvSpPr>
        <p:spPr>
          <a:xfrm>
            <a:off x="4762188" y="3654484"/>
            <a:ext cx="564833" cy="1162050"/>
          </a:xfrm>
          <a:custGeom>
            <a:avLst/>
            <a:gdLst/>
            <a:ahLst/>
            <a:cxnLst/>
            <a:rect l="l" t="t" r="r" b="b"/>
            <a:pathLst>
              <a:path w="753109" h="1549400">
                <a:moveTo>
                  <a:pt x="0" y="0"/>
                </a:moveTo>
                <a:lnTo>
                  <a:pt x="752677" y="0"/>
                </a:lnTo>
                <a:lnTo>
                  <a:pt x="752677" y="1548983"/>
                </a:lnTo>
                <a:lnTo>
                  <a:pt x="0" y="1548983"/>
                </a:lnTo>
                <a:lnTo>
                  <a:pt x="0" y="0"/>
                </a:lnTo>
                <a:close/>
              </a:path>
            </a:pathLst>
          </a:custGeom>
          <a:ln w="28575">
            <a:solidFill>
              <a:srgbClr val="5B9BD5"/>
            </a:solidFill>
          </a:ln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20" name="object 20"/>
          <p:cNvSpPr txBox="1"/>
          <p:nvPr/>
        </p:nvSpPr>
        <p:spPr>
          <a:xfrm>
            <a:off x="4859012" y="4154521"/>
            <a:ext cx="43339" cy="17075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283"/>
              </a:lnSpc>
            </a:pPr>
            <a:r>
              <a:rPr sz="1350" dirty="0">
                <a:latin typeface="Calibri"/>
                <a:cs typeface="Calibri"/>
              </a:rPr>
              <a:t>I</a:t>
            </a:r>
            <a:endParaRPr sz="1350">
              <a:latin typeface="Calibri"/>
              <a:cs typeface="Calibri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4902209" y="4154521"/>
            <a:ext cx="90488" cy="17075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283"/>
              </a:lnSpc>
            </a:pPr>
            <a:r>
              <a:rPr sz="1350" dirty="0">
                <a:latin typeface="Calibri"/>
                <a:cs typeface="Calibri"/>
              </a:rPr>
              <a:t>n</a:t>
            </a:r>
            <a:endParaRPr sz="1350">
              <a:latin typeface="Calibri"/>
              <a:cs typeface="Calibri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4992372" y="4154521"/>
            <a:ext cx="90488" cy="17075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283"/>
              </a:lnSpc>
            </a:pPr>
            <a:r>
              <a:rPr sz="1350" dirty="0">
                <a:latin typeface="Calibri"/>
                <a:cs typeface="Calibri"/>
              </a:rPr>
              <a:t>p</a:t>
            </a:r>
            <a:endParaRPr sz="1350">
              <a:latin typeface="Calibri"/>
              <a:cs typeface="Calibri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5082451" y="4154521"/>
            <a:ext cx="147638" cy="17075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283"/>
              </a:lnSpc>
            </a:pPr>
            <a:r>
              <a:rPr sz="1350" dirty="0">
                <a:latin typeface="Calibri"/>
                <a:cs typeface="Calibri"/>
              </a:rPr>
              <a:t>ut</a:t>
            </a:r>
            <a:endParaRPr sz="1350">
              <a:latin typeface="Calibri"/>
              <a:cs typeface="Calibri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4491459" y="4854168"/>
            <a:ext cx="1175861" cy="21736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350" dirty="0">
                <a:latin typeface="Calibri"/>
                <a:cs typeface="Calibri"/>
              </a:rPr>
              <a:t>Sequence</a:t>
            </a:r>
            <a:r>
              <a:rPr sz="1350" spc="-60" dirty="0">
                <a:latin typeface="Calibri"/>
                <a:cs typeface="Calibri"/>
              </a:rPr>
              <a:t> </a:t>
            </a:r>
            <a:r>
              <a:rPr sz="1350" spc="-4" dirty="0">
                <a:latin typeface="Calibri"/>
                <a:cs typeface="Calibri"/>
              </a:rPr>
              <a:t>length</a:t>
            </a:r>
            <a:endParaRPr sz="1350">
              <a:latin typeface="Calibri"/>
              <a:cs typeface="Calibri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4557650" y="3975436"/>
            <a:ext cx="110490" cy="21736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350" i="1" spc="-394" dirty="0"/>
              <a:t>𝑑</a:t>
            </a:r>
            <a:endParaRPr sz="1350"/>
          </a:p>
        </p:txBody>
      </p:sp>
      <p:sp>
        <p:nvSpPr>
          <p:cNvPr id="26" name="object 26"/>
          <p:cNvSpPr txBox="1"/>
          <p:nvPr/>
        </p:nvSpPr>
        <p:spPr>
          <a:xfrm>
            <a:off x="3871056" y="3975436"/>
            <a:ext cx="234791" cy="21736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  <a:tabLst>
                <a:tab pos="224790" algn="l"/>
              </a:tabLst>
            </a:pPr>
            <a:r>
              <a:rPr sz="1350" u="heavy" dirty="0">
                <a:uFill>
                  <a:solidFill>
                    <a:srgbClr val="4472C4"/>
                  </a:solidFill>
                </a:uFill>
                <a:latin typeface="Times New Roman"/>
                <a:cs typeface="Times New Roman"/>
              </a:rPr>
              <a:t> 	</a:t>
            </a:r>
            <a:endParaRPr sz="1350">
              <a:latin typeface="Times New Roman"/>
              <a:cs typeface="Times New Roman"/>
            </a:endParaRPr>
          </a:p>
        </p:txBody>
      </p:sp>
      <p:grpSp>
        <p:nvGrpSpPr>
          <p:cNvPr id="27" name="object 27"/>
          <p:cNvGrpSpPr/>
          <p:nvPr/>
        </p:nvGrpSpPr>
        <p:grpSpPr>
          <a:xfrm>
            <a:off x="4763705" y="3653820"/>
            <a:ext cx="558165" cy="1158716"/>
            <a:chOff x="6351606" y="4871759"/>
            <a:chExt cx="744220" cy="1544955"/>
          </a:xfrm>
        </p:grpSpPr>
        <p:sp>
          <p:nvSpPr>
            <p:cNvPr id="28" name="object 28"/>
            <p:cNvSpPr/>
            <p:nvPr/>
          </p:nvSpPr>
          <p:spPr>
            <a:xfrm>
              <a:off x="6357956" y="4878109"/>
              <a:ext cx="118110" cy="1527810"/>
            </a:xfrm>
            <a:custGeom>
              <a:avLst/>
              <a:gdLst/>
              <a:ahLst/>
              <a:cxnLst/>
              <a:rect l="l" t="t" r="r" b="b"/>
              <a:pathLst>
                <a:path w="118110" h="1527810">
                  <a:moveTo>
                    <a:pt x="117832" y="0"/>
                  </a:moveTo>
                  <a:lnTo>
                    <a:pt x="0" y="0"/>
                  </a:lnTo>
                  <a:lnTo>
                    <a:pt x="0" y="1527591"/>
                  </a:lnTo>
                  <a:lnTo>
                    <a:pt x="117832" y="1527591"/>
                  </a:lnTo>
                  <a:lnTo>
                    <a:pt x="117832" y="0"/>
                  </a:lnTo>
                  <a:close/>
                </a:path>
              </a:pathLst>
            </a:custGeom>
            <a:solidFill>
              <a:srgbClr val="4472C4"/>
            </a:solidFill>
          </p:spPr>
          <p:txBody>
            <a:bodyPr wrap="square" lIns="0" tIns="0" rIns="0" bIns="0" rtlCol="0"/>
            <a:lstStyle/>
            <a:p>
              <a:endParaRPr sz="1050"/>
            </a:p>
          </p:txBody>
        </p:sp>
        <p:sp>
          <p:nvSpPr>
            <p:cNvPr id="29" name="object 29"/>
            <p:cNvSpPr/>
            <p:nvPr/>
          </p:nvSpPr>
          <p:spPr>
            <a:xfrm>
              <a:off x="6357956" y="4878109"/>
              <a:ext cx="118110" cy="1527810"/>
            </a:xfrm>
            <a:custGeom>
              <a:avLst/>
              <a:gdLst/>
              <a:ahLst/>
              <a:cxnLst/>
              <a:rect l="l" t="t" r="r" b="b"/>
              <a:pathLst>
                <a:path w="118110" h="1527810">
                  <a:moveTo>
                    <a:pt x="0" y="0"/>
                  </a:moveTo>
                  <a:lnTo>
                    <a:pt x="117832" y="0"/>
                  </a:lnTo>
                  <a:lnTo>
                    <a:pt x="117832" y="1527591"/>
                  </a:lnTo>
                  <a:lnTo>
                    <a:pt x="0" y="1527591"/>
                  </a:lnTo>
                  <a:lnTo>
                    <a:pt x="0" y="0"/>
                  </a:lnTo>
                  <a:close/>
                </a:path>
              </a:pathLst>
            </a:custGeom>
            <a:ln w="12699">
              <a:solidFill>
                <a:srgbClr val="32538F"/>
              </a:solidFill>
            </a:ln>
          </p:spPr>
          <p:txBody>
            <a:bodyPr wrap="square" lIns="0" tIns="0" rIns="0" bIns="0" rtlCol="0"/>
            <a:lstStyle/>
            <a:p>
              <a:endParaRPr sz="1050"/>
            </a:p>
          </p:txBody>
        </p:sp>
        <p:sp>
          <p:nvSpPr>
            <p:cNvPr id="30" name="object 30"/>
            <p:cNvSpPr/>
            <p:nvPr/>
          </p:nvSpPr>
          <p:spPr>
            <a:xfrm>
              <a:off x="6475788" y="4882640"/>
              <a:ext cx="118110" cy="1527810"/>
            </a:xfrm>
            <a:custGeom>
              <a:avLst/>
              <a:gdLst/>
              <a:ahLst/>
              <a:cxnLst/>
              <a:rect l="l" t="t" r="r" b="b"/>
              <a:pathLst>
                <a:path w="118109" h="1527810">
                  <a:moveTo>
                    <a:pt x="117832" y="0"/>
                  </a:moveTo>
                  <a:lnTo>
                    <a:pt x="0" y="0"/>
                  </a:lnTo>
                  <a:lnTo>
                    <a:pt x="0" y="1527591"/>
                  </a:lnTo>
                  <a:lnTo>
                    <a:pt x="117832" y="1527591"/>
                  </a:lnTo>
                  <a:lnTo>
                    <a:pt x="117832" y="0"/>
                  </a:lnTo>
                  <a:close/>
                </a:path>
              </a:pathLst>
            </a:custGeom>
            <a:solidFill>
              <a:srgbClr val="ED7D31"/>
            </a:solidFill>
          </p:spPr>
          <p:txBody>
            <a:bodyPr wrap="square" lIns="0" tIns="0" rIns="0" bIns="0" rtlCol="0"/>
            <a:lstStyle/>
            <a:p>
              <a:endParaRPr sz="1050"/>
            </a:p>
          </p:txBody>
        </p:sp>
        <p:sp>
          <p:nvSpPr>
            <p:cNvPr id="31" name="object 31"/>
            <p:cNvSpPr/>
            <p:nvPr/>
          </p:nvSpPr>
          <p:spPr>
            <a:xfrm>
              <a:off x="6475788" y="4882639"/>
              <a:ext cx="118110" cy="1527810"/>
            </a:xfrm>
            <a:custGeom>
              <a:avLst/>
              <a:gdLst/>
              <a:ahLst/>
              <a:cxnLst/>
              <a:rect l="l" t="t" r="r" b="b"/>
              <a:pathLst>
                <a:path w="118109" h="1527810">
                  <a:moveTo>
                    <a:pt x="0" y="0"/>
                  </a:moveTo>
                  <a:lnTo>
                    <a:pt x="117832" y="0"/>
                  </a:lnTo>
                  <a:lnTo>
                    <a:pt x="117832" y="1527591"/>
                  </a:lnTo>
                  <a:lnTo>
                    <a:pt x="0" y="1527591"/>
                  </a:lnTo>
                  <a:lnTo>
                    <a:pt x="0" y="0"/>
                  </a:lnTo>
                  <a:close/>
                </a:path>
              </a:pathLst>
            </a:custGeom>
            <a:ln w="12699">
              <a:solidFill>
                <a:srgbClr val="AD5B24"/>
              </a:solidFill>
            </a:ln>
          </p:spPr>
          <p:txBody>
            <a:bodyPr wrap="square" lIns="0" tIns="0" rIns="0" bIns="0" rtlCol="0"/>
            <a:lstStyle/>
            <a:p>
              <a:endParaRPr sz="1050"/>
            </a:p>
          </p:txBody>
        </p:sp>
        <p:sp>
          <p:nvSpPr>
            <p:cNvPr id="32" name="object 32"/>
            <p:cNvSpPr/>
            <p:nvPr/>
          </p:nvSpPr>
          <p:spPr>
            <a:xfrm>
              <a:off x="6602934" y="4879103"/>
              <a:ext cx="118110" cy="1527810"/>
            </a:xfrm>
            <a:custGeom>
              <a:avLst/>
              <a:gdLst/>
              <a:ahLst/>
              <a:cxnLst/>
              <a:rect l="l" t="t" r="r" b="b"/>
              <a:pathLst>
                <a:path w="118109" h="1527810">
                  <a:moveTo>
                    <a:pt x="117832" y="0"/>
                  </a:moveTo>
                  <a:lnTo>
                    <a:pt x="0" y="0"/>
                  </a:lnTo>
                  <a:lnTo>
                    <a:pt x="0" y="1527591"/>
                  </a:lnTo>
                  <a:lnTo>
                    <a:pt x="117832" y="1527591"/>
                  </a:lnTo>
                  <a:lnTo>
                    <a:pt x="117832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 sz="1050"/>
            </a:p>
          </p:txBody>
        </p:sp>
        <p:sp>
          <p:nvSpPr>
            <p:cNvPr id="33" name="object 33"/>
            <p:cNvSpPr/>
            <p:nvPr/>
          </p:nvSpPr>
          <p:spPr>
            <a:xfrm>
              <a:off x="6602934" y="4879102"/>
              <a:ext cx="118110" cy="1527810"/>
            </a:xfrm>
            <a:custGeom>
              <a:avLst/>
              <a:gdLst/>
              <a:ahLst/>
              <a:cxnLst/>
              <a:rect l="l" t="t" r="r" b="b"/>
              <a:pathLst>
                <a:path w="118109" h="1527810">
                  <a:moveTo>
                    <a:pt x="0" y="0"/>
                  </a:moveTo>
                  <a:lnTo>
                    <a:pt x="117832" y="0"/>
                  </a:lnTo>
                  <a:lnTo>
                    <a:pt x="117832" y="1527591"/>
                  </a:lnTo>
                  <a:lnTo>
                    <a:pt x="0" y="1527591"/>
                  </a:lnTo>
                  <a:lnTo>
                    <a:pt x="0" y="0"/>
                  </a:lnTo>
                  <a:close/>
                </a:path>
              </a:pathLst>
            </a:custGeom>
            <a:ln w="12699">
              <a:solidFill>
                <a:srgbClr val="BA8C00"/>
              </a:solidFill>
            </a:ln>
          </p:spPr>
          <p:txBody>
            <a:bodyPr wrap="square" lIns="0" tIns="0" rIns="0" bIns="0" rtlCol="0"/>
            <a:lstStyle/>
            <a:p>
              <a:endParaRPr sz="1050"/>
            </a:p>
          </p:txBody>
        </p:sp>
        <p:sp>
          <p:nvSpPr>
            <p:cNvPr id="34" name="object 34"/>
            <p:cNvSpPr/>
            <p:nvPr/>
          </p:nvSpPr>
          <p:spPr>
            <a:xfrm>
              <a:off x="6730081" y="4878109"/>
              <a:ext cx="118110" cy="1527810"/>
            </a:xfrm>
            <a:custGeom>
              <a:avLst/>
              <a:gdLst/>
              <a:ahLst/>
              <a:cxnLst/>
              <a:rect l="l" t="t" r="r" b="b"/>
              <a:pathLst>
                <a:path w="118109" h="1527810">
                  <a:moveTo>
                    <a:pt x="117832" y="0"/>
                  </a:moveTo>
                  <a:lnTo>
                    <a:pt x="0" y="0"/>
                  </a:lnTo>
                  <a:lnTo>
                    <a:pt x="0" y="1527591"/>
                  </a:lnTo>
                  <a:lnTo>
                    <a:pt x="117832" y="1527591"/>
                  </a:lnTo>
                  <a:lnTo>
                    <a:pt x="117832" y="0"/>
                  </a:lnTo>
                  <a:close/>
                </a:path>
              </a:pathLst>
            </a:custGeom>
            <a:solidFill>
              <a:srgbClr val="70AD47"/>
            </a:solidFill>
          </p:spPr>
          <p:txBody>
            <a:bodyPr wrap="square" lIns="0" tIns="0" rIns="0" bIns="0" rtlCol="0"/>
            <a:lstStyle/>
            <a:p>
              <a:endParaRPr sz="1050"/>
            </a:p>
          </p:txBody>
        </p:sp>
        <p:sp>
          <p:nvSpPr>
            <p:cNvPr id="35" name="object 35"/>
            <p:cNvSpPr/>
            <p:nvPr/>
          </p:nvSpPr>
          <p:spPr>
            <a:xfrm>
              <a:off x="6730081" y="4878109"/>
              <a:ext cx="118110" cy="1527810"/>
            </a:xfrm>
            <a:custGeom>
              <a:avLst/>
              <a:gdLst/>
              <a:ahLst/>
              <a:cxnLst/>
              <a:rect l="l" t="t" r="r" b="b"/>
              <a:pathLst>
                <a:path w="118109" h="1527810">
                  <a:moveTo>
                    <a:pt x="0" y="0"/>
                  </a:moveTo>
                  <a:lnTo>
                    <a:pt x="117832" y="0"/>
                  </a:lnTo>
                  <a:lnTo>
                    <a:pt x="117832" y="1527591"/>
                  </a:lnTo>
                  <a:lnTo>
                    <a:pt x="0" y="1527591"/>
                  </a:lnTo>
                  <a:lnTo>
                    <a:pt x="0" y="0"/>
                  </a:lnTo>
                  <a:close/>
                </a:path>
              </a:pathLst>
            </a:custGeom>
            <a:ln w="12699">
              <a:solidFill>
                <a:srgbClr val="527E34"/>
              </a:solidFill>
            </a:ln>
          </p:spPr>
          <p:txBody>
            <a:bodyPr wrap="square" lIns="0" tIns="0" rIns="0" bIns="0" rtlCol="0"/>
            <a:lstStyle/>
            <a:p>
              <a:endParaRPr sz="1050"/>
            </a:p>
          </p:txBody>
        </p:sp>
        <p:sp>
          <p:nvSpPr>
            <p:cNvPr id="36" name="object 36"/>
            <p:cNvSpPr/>
            <p:nvPr/>
          </p:nvSpPr>
          <p:spPr>
            <a:xfrm>
              <a:off x="6853615" y="4878109"/>
              <a:ext cx="118110" cy="1527810"/>
            </a:xfrm>
            <a:custGeom>
              <a:avLst/>
              <a:gdLst/>
              <a:ahLst/>
              <a:cxnLst/>
              <a:rect l="l" t="t" r="r" b="b"/>
              <a:pathLst>
                <a:path w="118109" h="1527810">
                  <a:moveTo>
                    <a:pt x="117832" y="0"/>
                  </a:moveTo>
                  <a:lnTo>
                    <a:pt x="0" y="0"/>
                  </a:lnTo>
                  <a:lnTo>
                    <a:pt x="0" y="1527591"/>
                  </a:lnTo>
                  <a:lnTo>
                    <a:pt x="117832" y="1527591"/>
                  </a:lnTo>
                  <a:lnTo>
                    <a:pt x="117832" y="0"/>
                  </a:lnTo>
                  <a:close/>
                </a:path>
              </a:pathLst>
            </a:custGeom>
            <a:solidFill>
              <a:srgbClr val="7030A0"/>
            </a:solidFill>
          </p:spPr>
          <p:txBody>
            <a:bodyPr wrap="square" lIns="0" tIns="0" rIns="0" bIns="0" rtlCol="0"/>
            <a:lstStyle/>
            <a:p>
              <a:endParaRPr sz="1050"/>
            </a:p>
          </p:txBody>
        </p:sp>
        <p:sp>
          <p:nvSpPr>
            <p:cNvPr id="37" name="object 37"/>
            <p:cNvSpPr/>
            <p:nvPr/>
          </p:nvSpPr>
          <p:spPr>
            <a:xfrm>
              <a:off x="6853615" y="4878109"/>
              <a:ext cx="118110" cy="1527810"/>
            </a:xfrm>
            <a:custGeom>
              <a:avLst/>
              <a:gdLst/>
              <a:ahLst/>
              <a:cxnLst/>
              <a:rect l="l" t="t" r="r" b="b"/>
              <a:pathLst>
                <a:path w="118109" h="1527810">
                  <a:moveTo>
                    <a:pt x="0" y="0"/>
                  </a:moveTo>
                  <a:lnTo>
                    <a:pt x="117832" y="0"/>
                  </a:lnTo>
                  <a:lnTo>
                    <a:pt x="117832" y="1527591"/>
                  </a:lnTo>
                  <a:lnTo>
                    <a:pt x="0" y="1527591"/>
                  </a:lnTo>
                  <a:lnTo>
                    <a:pt x="0" y="0"/>
                  </a:lnTo>
                  <a:close/>
                </a:path>
              </a:pathLst>
            </a:custGeom>
            <a:ln w="12699">
              <a:solidFill>
                <a:srgbClr val="527E34"/>
              </a:solidFill>
            </a:ln>
          </p:spPr>
          <p:txBody>
            <a:bodyPr wrap="square" lIns="0" tIns="0" rIns="0" bIns="0" rtlCol="0"/>
            <a:lstStyle/>
            <a:p>
              <a:endParaRPr sz="1050"/>
            </a:p>
          </p:txBody>
        </p:sp>
        <p:sp>
          <p:nvSpPr>
            <p:cNvPr id="38" name="object 38"/>
            <p:cNvSpPr/>
            <p:nvPr/>
          </p:nvSpPr>
          <p:spPr>
            <a:xfrm>
              <a:off x="6971447" y="4878109"/>
              <a:ext cx="118110" cy="1527810"/>
            </a:xfrm>
            <a:custGeom>
              <a:avLst/>
              <a:gdLst/>
              <a:ahLst/>
              <a:cxnLst/>
              <a:rect l="l" t="t" r="r" b="b"/>
              <a:pathLst>
                <a:path w="118109" h="1527810">
                  <a:moveTo>
                    <a:pt x="117832" y="0"/>
                  </a:moveTo>
                  <a:lnTo>
                    <a:pt x="0" y="0"/>
                  </a:lnTo>
                  <a:lnTo>
                    <a:pt x="0" y="1527591"/>
                  </a:lnTo>
                  <a:lnTo>
                    <a:pt x="117832" y="1527591"/>
                  </a:lnTo>
                  <a:lnTo>
                    <a:pt x="117832" y="0"/>
                  </a:lnTo>
                  <a:close/>
                </a:path>
              </a:pathLst>
            </a:custGeom>
            <a:solidFill>
              <a:srgbClr val="C00000"/>
            </a:solidFill>
          </p:spPr>
          <p:txBody>
            <a:bodyPr wrap="square" lIns="0" tIns="0" rIns="0" bIns="0" rtlCol="0"/>
            <a:lstStyle/>
            <a:p>
              <a:endParaRPr sz="1050"/>
            </a:p>
          </p:txBody>
        </p:sp>
        <p:sp>
          <p:nvSpPr>
            <p:cNvPr id="39" name="object 39"/>
            <p:cNvSpPr/>
            <p:nvPr/>
          </p:nvSpPr>
          <p:spPr>
            <a:xfrm>
              <a:off x="6971447" y="4878109"/>
              <a:ext cx="118110" cy="1527810"/>
            </a:xfrm>
            <a:custGeom>
              <a:avLst/>
              <a:gdLst/>
              <a:ahLst/>
              <a:cxnLst/>
              <a:rect l="l" t="t" r="r" b="b"/>
              <a:pathLst>
                <a:path w="118109" h="1527810">
                  <a:moveTo>
                    <a:pt x="0" y="0"/>
                  </a:moveTo>
                  <a:lnTo>
                    <a:pt x="117832" y="0"/>
                  </a:lnTo>
                  <a:lnTo>
                    <a:pt x="117832" y="1527591"/>
                  </a:lnTo>
                  <a:lnTo>
                    <a:pt x="0" y="1527591"/>
                  </a:lnTo>
                  <a:lnTo>
                    <a:pt x="0" y="0"/>
                  </a:lnTo>
                  <a:close/>
                </a:path>
              </a:pathLst>
            </a:custGeom>
            <a:ln w="12699">
              <a:solidFill>
                <a:srgbClr val="527E34"/>
              </a:solidFill>
            </a:ln>
          </p:spPr>
          <p:txBody>
            <a:bodyPr wrap="square" lIns="0" tIns="0" rIns="0" bIns="0" rtlCol="0"/>
            <a:lstStyle/>
            <a:p>
              <a:endParaRPr sz="1050"/>
            </a:p>
          </p:txBody>
        </p:sp>
      </p:grp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lnSpc>
                <a:spcPct val="100000"/>
              </a:lnSpc>
              <a:spcBef>
                <a:spcPts val="75"/>
              </a:spcBef>
            </a:pPr>
            <a:r>
              <a:rPr spc="-15" dirty="0"/>
              <a:t>Recap:</a:t>
            </a:r>
            <a:r>
              <a:rPr spc="-38" dirty="0"/>
              <a:t> </a:t>
            </a:r>
            <a:r>
              <a:rPr dirty="0"/>
              <a:t>input</a:t>
            </a:r>
            <a:r>
              <a:rPr spc="-34" dirty="0"/>
              <a:t> </a:t>
            </a:r>
            <a:r>
              <a:rPr dirty="0"/>
              <a:t>pipeline</a:t>
            </a:r>
            <a:endParaRPr/>
          </a:p>
        </p:txBody>
      </p:sp>
      <p:sp>
        <p:nvSpPr>
          <p:cNvPr id="44" name="Text Placeholder 43">
            <a:extLst>
              <a:ext uri="{FF2B5EF4-FFF2-40B4-BE49-F238E27FC236}">
                <a16:creationId xmlns:a16="http://schemas.microsoft.com/office/drawing/2014/main" id="{C4574A4A-AF50-4429-2AF5-403B56FD379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object 3"/>
          <p:cNvSpPr txBox="1"/>
          <p:nvPr/>
        </p:nvSpPr>
        <p:spPr>
          <a:xfrm>
            <a:off x="642734" y="1664434"/>
            <a:ext cx="2369344" cy="2866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800" b="1" dirty="0"/>
              <a:t>I</a:t>
            </a:r>
            <a:r>
              <a:rPr sz="1800" b="1" spc="-15" dirty="0"/>
              <a:t> </a:t>
            </a:r>
            <a:r>
              <a:rPr sz="1800" b="1" spc="-4" dirty="0"/>
              <a:t>love</a:t>
            </a:r>
            <a:r>
              <a:rPr sz="1800" b="1" spc="-8" dirty="0"/>
              <a:t> </a:t>
            </a:r>
            <a:r>
              <a:rPr sz="1800" b="1" spc="-4" dirty="0"/>
              <a:t>Peperroni</a:t>
            </a:r>
            <a:r>
              <a:rPr sz="1800" b="1" spc="-15" dirty="0"/>
              <a:t> </a:t>
            </a:r>
            <a:r>
              <a:rPr sz="1800" b="1" spc="-4" dirty="0"/>
              <a:t>Pizza</a:t>
            </a:r>
            <a:endParaRPr sz="1800"/>
          </a:p>
        </p:txBody>
      </p:sp>
      <p:sp>
        <p:nvSpPr>
          <p:cNvPr id="4" name="object 4"/>
          <p:cNvSpPr txBox="1"/>
          <p:nvPr/>
        </p:nvSpPr>
        <p:spPr>
          <a:xfrm>
            <a:off x="1236688" y="2315980"/>
            <a:ext cx="1557338" cy="340958"/>
          </a:xfrm>
          <a:prstGeom prst="rect">
            <a:avLst/>
          </a:prstGeom>
          <a:solidFill>
            <a:srgbClr val="4472C4"/>
          </a:solidFill>
          <a:ln w="12700">
            <a:solidFill>
              <a:srgbClr val="32538F"/>
            </a:solidFill>
          </a:ln>
        </p:spPr>
        <p:txBody>
          <a:bodyPr vert="horz" wrap="square" lIns="0" tIns="131921" rIns="0" bIns="0" rtlCol="0">
            <a:spAutoFit/>
          </a:bodyPr>
          <a:lstStyle/>
          <a:p>
            <a:pPr marL="350519">
              <a:spcBef>
                <a:spcPts val="1039"/>
              </a:spcBef>
            </a:pPr>
            <a:r>
              <a:rPr sz="1350" spc="-11" dirty="0">
                <a:solidFill>
                  <a:srgbClr val="FFFFFF"/>
                </a:solidFill>
                <a:latin typeface="Calibri"/>
                <a:cs typeface="Calibri"/>
              </a:rPr>
              <a:t>tokenization</a:t>
            </a:r>
            <a:endParaRPr sz="1350">
              <a:latin typeface="Calibri"/>
              <a:cs typeface="Calibri"/>
            </a:endParaRPr>
          </a:p>
        </p:txBody>
      </p:sp>
      <p:graphicFrame>
        <p:nvGraphicFramePr>
          <p:cNvPr id="5" name="object 5"/>
          <p:cNvGraphicFramePr>
            <a:graphicFrameLocks noGrp="1"/>
          </p:cNvGraphicFramePr>
          <p:nvPr/>
        </p:nvGraphicFramePr>
        <p:xfrm>
          <a:off x="987535" y="3655219"/>
          <a:ext cx="2253140" cy="1161737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114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858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954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858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5768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858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6717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8583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9529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88583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245269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88583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240983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</a:tblGrid>
              <a:tr h="116173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5B9BD5"/>
                      </a:solidFill>
                      <a:prstDash val="solid"/>
                    </a:lnL>
                    <a:lnR w="12700">
                      <a:solidFill>
                        <a:srgbClr val="32538F"/>
                      </a:solidFill>
                      <a:prstDash val="solid"/>
                    </a:lnR>
                    <a:lnT w="28575">
                      <a:solidFill>
                        <a:srgbClr val="5B9BD5"/>
                      </a:solidFill>
                      <a:prstDash val="solid"/>
                    </a:lnT>
                    <a:lnB w="28575">
                      <a:solidFill>
                        <a:srgbClr val="5B9BD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32538F"/>
                      </a:solidFill>
                      <a:prstDash val="solid"/>
                    </a:lnL>
                    <a:lnR w="12700">
                      <a:solidFill>
                        <a:srgbClr val="32538F"/>
                      </a:solidFill>
                      <a:prstDash val="solid"/>
                    </a:lnR>
                    <a:lnT w="28575">
                      <a:solidFill>
                        <a:srgbClr val="5B9BD5"/>
                      </a:solidFill>
                      <a:prstDash val="solid"/>
                    </a:lnT>
                    <a:lnB w="28575">
                      <a:solidFill>
                        <a:srgbClr val="5B9BD5"/>
                      </a:solidFill>
                      <a:prstDash val="soli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32538F"/>
                      </a:solidFill>
                      <a:prstDash val="solid"/>
                    </a:lnL>
                    <a:lnR w="12700">
                      <a:solidFill>
                        <a:srgbClr val="AD5B24"/>
                      </a:solidFill>
                      <a:prstDash val="solid"/>
                    </a:lnR>
                    <a:lnT w="28575">
                      <a:solidFill>
                        <a:srgbClr val="5B9BD5"/>
                      </a:solidFill>
                      <a:prstDash val="solid"/>
                    </a:lnT>
                    <a:lnB w="28575">
                      <a:solidFill>
                        <a:srgbClr val="5B9BD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D5B24"/>
                      </a:solidFill>
                      <a:prstDash val="solid"/>
                    </a:lnL>
                    <a:lnR w="12700">
                      <a:solidFill>
                        <a:srgbClr val="AD5B24"/>
                      </a:solidFill>
                      <a:prstDash val="solid"/>
                    </a:lnR>
                    <a:lnT w="38100">
                      <a:solidFill>
                        <a:srgbClr val="5B9BD5"/>
                      </a:solidFill>
                      <a:prstDash val="solid"/>
                    </a:lnT>
                    <a:lnB w="38100">
                      <a:solidFill>
                        <a:srgbClr val="5B9BD5"/>
                      </a:solidFill>
                      <a:prstDash val="solid"/>
                    </a:lnB>
                    <a:solidFill>
                      <a:srgbClr val="ED7D3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D5B24"/>
                      </a:solidFill>
                      <a:prstDash val="solid"/>
                    </a:lnL>
                    <a:lnR w="12700">
                      <a:solidFill>
                        <a:srgbClr val="BA8C00"/>
                      </a:solidFill>
                      <a:prstDash val="solid"/>
                    </a:lnR>
                    <a:lnT w="28575">
                      <a:solidFill>
                        <a:srgbClr val="5B9BD5"/>
                      </a:solidFill>
                      <a:prstDash val="solid"/>
                    </a:lnT>
                    <a:lnB w="28575">
                      <a:solidFill>
                        <a:srgbClr val="5B9BD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BA8C00"/>
                      </a:solidFill>
                      <a:prstDash val="solid"/>
                    </a:lnL>
                    <a:lnR w="12700">
                      <a:solidFill>
                        <a:srgbClr val="BA8C00"/>
                      </a:solidFill>
                      <a:prstDash val="solid"/>
                    </a:lnR>
                    <a:lnT w="28575">
                      <a:solidFill>
                        <a:srgbClr val="5B9BD5"/>
                      </a:solidFill>
                      <a:prstDash val="solid"/>
                    </a:lnT>
                    <a:lnB w="28575">
                      <a:solidFill>
                        <a:srgbClr val="5B9BD5"/>
                      </a:solidFill>
                      <a:prstDash val="soli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BA8C00"/>
                      </a:solidFill>
                      <a:prstDash val="solid"/>
                    </a:lnL>
                    <a:lnR w="12700">
                      <a:solidFill>
                        <a:srgbClr val="527E34"/>
                      </a:solidFill>
                      <a:prstDash val="solid"/>
                    </a:lnR>
                    <a:lnT w="28575">
                      <a:solidFill>
                        <a:srgbClr val="5B9BD5"/>
                      </a:solidFill>
                      <a:prstDash val="solid"/>
                    </a:lnT>
                    <a:lnB w="28575">
                      <a:solidFill>
                        <a:srgbClr val="5B9BD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527E34"/>
                      </a:solidFill>
                      <a:prstDash val="solid"/>
                    </a:lnL>
                    <a:lnR w="12700">
                      <a:solidFill>
                        <a:srgbClr val="527E34"/>
                      </a:solidFill>
                      <a:prstDash val="solid"/>
                    </a:lnR>
                    <a:lnT w="38100">
                      <a:solidFill>
                        <a:srgbClr val="5B9BD5"/>
                      </a:solidFill>
                      <a:prstDash val="solid"/>
                    </a:lnT>
                    <a:lnB w="38100">
                      <a:solidFill>
                        <a:srgbClr val="5B9BD5"/>
                      </a:solidFill>
                      <a:prstDash val="solid"/>
                    </a:lnB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527E34"/>
                      </a:solidFill>
                      <a:prstDash val="solid"/>
                    </a:lnL>
                    <a:lnR w="12700">
                      <a:solidFill>
                        <a:srgbClr val="527E34"/>
                      </a:solidFill>
                      <a:prstDash val="solid"/>
                    </a:lnR>
                    <a:lnT w="28575">
                      <a:solidFill>
                        <a:srgbClr val="5B9BD5"/>
                      </a:solidFill>
                      <a:prstDash val="solid"/>
                    </a:lnT>
                    <a:lnB w="28575">
                      <a:solidFill>
                        <a:srgbClr val="5B9BD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527E34"/>
                      </a:solidFill>
                      <a:prstDash val="solid"/>
                    </a:lnL>
                    <a:lnR w="12700">
                      <a:solidFill>
                        <a:srgbClr val="527E34"/>
                      </a:solidFill>
                      <a:prstDash val="solid"/>
                    </a:lnR>
                    <a:lnT w="28575">
                      <a:solidFill>
                        <a:srgbClr val="5B9BD5"/>
                      </a:solidFill>
                      <a:prstDash val="solid"/>
                    </a:lnT>
                    <a:lnB w="38100">
                      <a:solidFill>
                        <a:srgbClr val="5B9BD5"/>
                      </a:solidFill>
                      <a:prstDash val="soli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527E34"/>
                      </a:solidFill>
                      <a:prstDash val="solid"/>
                    </a:lnL>
                    <a:lnR w="12700">
                      <a:solidFill>
                        <a:srgbClr val="527E34"/>
                      </a:solidFill>
                      <a:prstDash val="solid"/>
                    </a:lnR>
                    <a:lnT w="28575">
                      <a:solidFill>
                        <a:srgbClr val="5B9BD5"/>
                      </a:solidFill>
                      <a:prstDash val="solid"/>
                    </a:lnT>
                    <a:lnB w="28575">
                      <a:solidFill>
                        <a:srgbClr val="5B9BD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527E34"/>
                      </a:solidFill>
                      <a:prstDash val="solid"/>
                    </a:lnL>
                    <a:lnR w="12700">
                      <a:solidFill>
                        <a:srgbClr val="527E34"/>
                      </a:solidFill>
                      <a:prstDash val="solid"/>
                    </a:lnR>
                    <a:lnT w="28575">
                      <a:solidFill>
                        <a:srgbClr val="5B9BD5"/>
                      </a:solidFill>
                      <a:prstDash val="solid"/>
                    </a:lnT>
                    <a:lnB w="38100">
                      <a:solidFill>
                        <a:srgbClr val="5B9BD5"/>
                      </a:solidFill>
                      <a:prstDash val="soli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527E34"/>
                      </a:solidFill>
                      <a:prstDash val="solid"/>
                    </a:lnL>
                    <a:lnR w="28575">
                      <a:solidFill>
                        <a:srgbClr val="5B9BD5"/>
                      </a:solidFill>
                      <a:prstDash val="solid"/>
                    </a:lnR>
                    <a:lnT w="28575">
                      <a:solidFill>
                        <a:srgbClr val="5B9BD5"/>
                      </a:solidFill>
                      <a:prstDash val="solid"/>
                    </a:lnT>
                    <a:lnB w="28575">
                      <a:solidFill>
                        <a:srgbClr val="5B9BD5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6" name="object 6"/>
          <p:cNvSpPr txBox="1"/>
          <p:nvPr/>
        </p:nvSpPr>
        <p:spPr>
          <a:xfrm>
            <a:off x="1973272" y="4828058"/>
            <a:ext cx="737711" cy="21736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350" spc="-15" dirty="0">
                <a:latin typeface="Calibri"/>
                <a:cs typeface="Calibri"/>
              </a:rPr>
              <a:t>Vocab</a:t>
            </a:r>
            <a:r>
              <a:rPr sz="1350" spc="-53" dirty="0">
                <a:latin typeface="Calibri"/>
                <a:cs typeface="Calibri"/>
              </a:rPr>
              <a:t> </a:t>
            </a:r>
            <a:r>
              <a:rPr sz="1350" spc="-11" dirty="0">
                <a:latin typeface="Calibri"/>
                <a:cs typeface="Calibri"/>
              </a:rPr>
              <a:t>size</a:t>
            </a:r>
            <a:endParaRPr sz="135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6456" y="3673985"/>
            <a:ext cx="844391" cy="803040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78118" marR="42863" indent="-169069">
              <a:lnSpc>
                <a:spcPct val="106500"/>
              </a:lnSpc>
              <a:spcBef>
                <a:spcPts val="75"/>
              </a:spcBef>
            </a:pPr>
            <a:r>
              <a:rPr sz="1350" dirty="0">
                <a:latin typeface="Calibri"/>
                <a:cs typeface="Calibri"/>
              </a:rPr>
              <a:t>E</a:t>
            </a:r>
            <a:r>
              <a:rPr sz="1350" spc="-4" dirty="0">
                <a:latin typeface="Calibri"/>
                <a:cs typeface="Calibri"/>
              </a:rPr>
              <a:t>mbedding  matrix</a:t>
            </a:r>
            <a:endParaRPr sz="1350">
              <a:latin typeface="Calibri"/>
              <a:cs typeface="Calibri"/>
            </a:endParaRPr>
          </a:p>
          <a:p>
            <a:pPr marR="3810" algn="r">
              <a:spcBef>
                <a:spcPts val="1103"/>
              </a:spcBef>
            </a:pPr>
            <a:r>
              <a:rPr sz="1350" i="1" spc="-296" dirty="0"/>
              <a:t>𝑑</a:t>
            </a:r>
            <a:endParaRPr sz="1350"/>
          </a:p>
        </p:txBody>
      </p:sp>
      <p:grpSp>
        <p:nvGrpSpPr>
          <p:cNvPr id="8" name="object 8"/>
          <p:cNvGrpSpPr/>
          <p:nvPr/>
        </p:nvGrpSpPr>
        <p:grpSpPr>
          <a:xfrm>
            <a:off x="1926000" y="2040536"/>
            <a:ext cx="71914" cy="225266"/>
            <a:chOff x="2567999" y="2720714"/>
            <a:chExt cx="95885" cy="300355"/>
          </a:xfrm>
        </p:grpSpPr>
        <p:sp>
          <p:nvSpPr>
            <p:cNvPr id="9" name="object 9"/>
            <p:cNvSpPr/>
            <p:nvPr/>
          </p:nvSpPr>
          <p:spPr>
            <a:xfrm>
              <a:off x="2615783" y="2720714"/>
              <a:ext cx="0" cy="200025"/>
            </a:xfrm>
            <a:custGeom>
              <a:avLst/>
              <a:gdLst/>
              <a:ahLst/>
              <a:cxnLst/>
              <a:rect l="l" t="t" r="r" b="b"/>
              <a:pathLst>
                <a:path h="200025">
                  <a:moveTo>
                    <a:pt x="0" y="0"/>
                  </a:moveTo>
                  <a:lnTo>
                    <a:pt x="0" y="200002"/>
                  </a:lnTo>
                </a:path>
              </a:pathLst>
            </a:custGeom>
            <a:ln w="28575">
              <a:solidFill>
                <a:srgbClr val="4472C4"/>
              </a:solidFill>
            </a:ln>
          </p:spPr>
          <p:txBody>
            <a:bodyPr wrap="square" lIns="0" tIns="0" rIns="0" bIns="0" rtlCol="0"/>
            <a:lstStyle/>
            <a:p>
              <a:endParaRPr sz="1050"/>
            </a:p>
          </p:txBody>
        </p:sp>
        <p:sp>
          <p:nvSpPr>
            <p:cNvPr id="10" name="object 10"/>
            <p:cNvSpPr/>
            <p:nvPr/>
          </p:nvSpPr>
          <p:spPr>
            <a:xfrm>
              <a:off x="2567999" y="2924951"/>
              <a:ext cx="95885" cy="95885"/>
            </a:xfrm>
            <a:custGeom>
              <a:avLst/>
              <a:gdLst/>
              <a:ahLst/>
              <a:cxnLst/>
              <a:rect l="l" t="t" r="r" b="b"/>
              <a:pathLst>
                <a:path w="95885" h="95885">
                  <a:moveTo>
                    <a:pt x="95567" y="0"/>
                  </a:moveTo>
                  <a:lnTo>
                    <a:pt x="0" y="0"/>
                  </a:lnTo>
                  <a:lnTo>
                    <a:pt x="47783" y="95567"/>
                  </a:lnTo>
                  <a:lnTo>
                    <a:pt x="95567" y="0"/>
                  </a:lnTo>
                  <a:close/>
                </a:path>
              </a:pathLst>
            </a:custGeom>
            <a:solidFill>
              <a:srgbClr val="4472C4"/>
            </a:solidFill>
          </p:spPr>
          <p:txBody>
            <a:bodyPr wrap="square" lIns="0" tIns="0" rIns="0" bIns="0" rtlCol="0"/>
            <a:lstStyle/>
            <a:p>
              <a:endParaRPr sz="1050"/>
            </a:p>
          </p:txBody>
        </p:sp>
      </p:grpSp>
      <p:grpSp>
        <p:nvGrpSpPr>
          <p:cNvPr id="11" name="object 11"/>
          <p:cNvGrpSpPr/>
          <p:nvPr/>
        </p:nvGrpSpPr>
        <p:grpSpPr>
          <a:xfrm>
            <a:off x="1922253" y="2927782"/>
            <a:ext cx="71914" cy="225266"/>
            <a:chOff x="2563004" y="3903708"/>
            <a:chExt cx="95885" cy="300355"/>
          </a:xfrm>
        </p:grpSpPr>
        <p:sp>
          <p:nvSpPr>
            <p:cNvPr id="12" name="object 12"/>
            <p:cNvSpPr/>
            <p:nvPr/>
          </p:nvSpPr>
          <p:spPr>
            <a:xfrm>
              <a:off x="2610788" y="3903708"/>
              <a:ext cx="0" cy="200025"/>
            </a:xfrm>
            <a:custGeom>
              <a:avLst/>
              <a:gdLst/>
              <a:ahLst/>
              <a:cxnLst/>
              <a:rect l="l" t="t" r="r" b="b"/>
              <a:pathLst>
                <a:path h="200025">
                  <a:moveTo>
                    <a:pt x="0" y="0"/>
                  </a:moveTo>
                  <a:lnTo>
                    <a:pt x="0" y="200002"/>
                  </a:lnTo>
                </a:path>
              </a:pathLst>
            </a:custGeom>
            <a:ln w="28575">
              <a:solidFill>
                <a:srgbClr val="4472C4"/>
              </a:solidFill>
            </a:ln>
          </p:spPr>
          <p:txBody>
            <a:bodyPr wrap="square" lIns="0" tIns="0" rIns="0" bIns="0" rtlCol="0"/>
            <a:lstStyle/>
            <a:p>
              <a:endParaRPr sz="1050"/>
            </a:p>
          </p:txBody>
        </p:sp>
        <p:sp>
          <p:nvSpPr>
            <p:cNvPr id="13" name="object 13"/>
            <p:cNvSpPr/>
            <p:nvPr/>
          </p:nvSpPr>
          <p:spPr>
            <a:xfrm>
              <a:off x="2563004" y="4107943"/>
              <a:ext cx="95885" cy="95885"/>
            </a:xfrm>
            <a:custGeom>
              <a:avLst/>
              <a:gdLst/>
              <a:ahLst/>
              <a:cxnLst/>
              <a:rect l="l" t="t" r="r" b="b"/>
              <a:pathLst>
                <a:path w="95885" h="95885">
                  <a:moveTo>
                    <a:pt x="95567" y="0"/>
                  </a:moveTo>
                  <a:lnTo>
                    <a:pt x="0" y="0"/>
                  </a:lnTo>
                  <a:lnTo>
                    <a:pt x="47783" y="95567"/>
                  </a:lnTo>
                  <a:lnTo>
                    <a:pt x="95567" y="0"/>
                  </a:lnTo>
                  <a:close/>
                </a:path>
              </a:pathLst>
            </a:custGeom>
            <a:solidFill>
              <a:srgbClr val="4472C4"/>
            </a:solidFill>
          </p:spPr>
          <p:txBody>
            <a:bodyPr wrap="square" lIns="0" tIns="0" rIns="0" bIns="0" rtlCol="0"/>
            <a:lstStyle/>
            <a:p>
              <a:endParaRPr sz="1050"/>
            </a:p>
          </p:txBody>
        </p:sp>
      </p:grpSp>
      <p:grpSp>
        <p:nvGrpSpPr>
          <p:cNvPr id="14" name="object 14"/>
          <p:cNvGrpSpPr/>
          <p:nvPr/>
        </p:nvGrpSpPr>
        <p:grpSpPr>
          <a:xfrm>
            <a:off x="1942866" y="3429633"/>
            <a:ext cx="71914" cy="225266"/>
            <a:chOff x="2590487" y="4572843"/>
            <a:chExt cx="95885" cy="300355"/>
          </a:xfrm>
        </p:grpSpPr>
        <p:sp>
          <p:nvSpPr>
            <p:cNvPr id="15" name="object 15"/>
            <p:cNvSpPr/>
            <p:nvPr/>
          </p:nvSpPr>
          <p:spPr>
            <a:xfrm>
              <a:off x="2638271" y="4572843"/>
              <a:ext cx="0" cy="200025"/>
            </a:xfrm>
            <a:custGeom>
              <a:avLst/>
              <a:gdLst/>
              <a:ahLst/>
              <a:cxnLst/>
              <a:rect l="l" t="t" r="r" b="b"/>
              <a:pathLst>
                <a:path h="200025">
                  <a:moveTo>
                    <a:pt x="0" y="0"/>
                  </a:moveTo>
                  <a:lnTo>
                    <a:pt x="0" y="200002"/>
                  </a:lnTo>
                </a:path>
              </a:pathLst>
            </a:custGeom>
            <a:ln w="28575">
              <a:solidFill>
                <a:srgbClr val="4472C4"/>
              </a:solidFill>
            </a:ln>
          </p:spPr>
          <p:txBody>
            <a:bodyPr wrap="square" lIns="0" tIns="0" rIns="0" bIns="0" rtlCol="0"/>
            <a:lstStyle/>
            <a:p>
              <a:endParaRPr sz="1050"/>
            </a:p>
          </p:txBody>
        </p:sp>
        <p:sp>
          <p:nvSpPr>
            <p:cNvPr id="16" name="object 16"/>
            <p:cNvSpPr/>
            <p:nvPr/>
          </p:nvSpPr>
          <p:spPr>
            <a:xfrm>
              <a:off x="2590487" y="4777078"/>
              <a:ext cx="95885" cy="95885"/>
            </a:xfrm>
            <a:custGeom>
              <a:avLst/>
              <a:gdLst/>
              <a:ahLst/>
              <a:cxnLst/>
              <a:rect l="l" t="t" r="r" b="b"/>
              <a:pathLst>
                <a:path w="95885" h="95885">
                  <a:moveTo>
                    <a:pt x="95567" y="0"/>
                  </a:moveTo>
                  <a:lnTo>
                    <a:pt x="0" y="0"/>
                  </a:lnTo>
                  <a:lnTo>
                    <a:pt x="47783" y="95567"/>
                  </a:lnTo>
                  <a:lnTo>
                    <a:pt x="95567" y="0"/>
                  </a:lnTo>
                  <a:close/>
                </a:path>
              </a:pathLst>
            </a:custGeom>
            <a:solidFill>
              <a:srgbClr val="4472C4"/>
            </a:solidFill>
          </p:spPr>
          <p:txBody>
            <a:bodyPr wrap="square" lIns="0" tIns="0" rIns="0" bIns="0" rtlCol="0"/>
            <a:lstStyle/>
            <a:p>
              <a:endParaRPr sz="1050"/>
            </a:p>
          </p:txBody>
        </p:sp>
      </p:grpSp>
      <p:sp>
        <p:nvSpPr>
          <p:cNvPr id="17" name="object 17"/>
          <p:cNvSpPr txBox="1"/>
          <p:nvPr/>
        </p:nvSpPr>
        <p:spPr>
          <a:xfrm>
            <a:off x="524687" y="3185780"/>
            <a:ext cx="4669155" cy="41998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lnSpc>
                <a:spcPts val="1601"/>
              </a:lnSpc>
              <a:spcBef>
                <a:spcPts val="75"/>
              </a:spcBef>
            </a:pPr>
            <a:r>
              <a:rPr sz="1350" spc="-4" dirty="0">
                <a:latin typeface="Calibri"/>
                <a:cs typeface="Calibri"/>
              </a:rPr>
              <a:t>["I </a:t>
            </a:r>
            <a:r>
              <a:rPr sz="1350" dirty="0">
                <a:latin typeface="Calibri"/>
                <a:cs typeface="Calibri"/>
              </a:rPr>
              <a:t>", " </a:t>
            </a:r>
            <a:r>
              <a:rPr sz="1350" spc="-8" dirty="0">
                <a:latin typeface="Calibri"/>
                <a:cs typeface="Calibri"/>
              </a:rPr>
              <a:t>_love</a:t>
            </a:r>
            <a:r>
              <a:rPr sz="1350" dirty="0">
                <a:latin typeface="Calibri"/>
                <a:cs typeface="Calibri"/>
              </a:rPr>
              <a:t> ", </a:t>
            </a:r>
            <a:r>
              <a:rPr sz="1350" spc="23" dirty="0">
                <a:latin typeface="Calibri"/>
                <a:cs typeface="Calibri"/>
              </a:rPr>
              <a:t>"</a:t>
            </a:r>
            <a:r>
              <a:rPr sz="1350" spc="23" dirty="0">
                <a:latin typeface="Cambria"/>
                <a:cs typeface="Cambria"/>
              </a:rPr>
              <a:t>▁</a:t>
            </a:r>
            <a:r>
              <a:rPr sz="1350" spc="23" dirty="0">
                <a:latin typeface="Calibri"/>
                <a:cs typeface="Calibri"/>
              </a:rPr>
              <a:t>Pep",</a:t>
            </a:r>
            <a:r>
              <a:rPr sz="1350" dirty="0">
                <a:latin typeface="Calibri"/>
                <a:cs typeface="Calibri"/>
              </a:rPr>
              <a:t> </a:t>
            </a:r>
            <a:r>
              <a:rPr sz="1350" spc="-4" dirty="0">
                <a:latin typeface="Calibri"/>
                <a:cs typeface="Calibri"/>
              </a:rPr>
              <a:t>"per",</a:t>
            </a:r>
            <a:r>
              <a:rPr sz="1350" dirty="0">
                <a:latin typeface="Calibri"/>
                <a:cs typeface="Calibri"/>
              </a:rPr>
              <a:t> </a:t>
            </a:r>
            <a:r>
              <a:rPr sz="1350" spc="-4" dirty="0">
                <a:latin typeface="Calibri"/>
                <a:cs typeface="Calibri"/>
              </a:rPr>
              <a:t>"oni", </a:t>
            </a:r>
            <a:r>
              <a:rPr sz="1350" spc="19" dirty="0">
                <a:latin typeface="Calibri"/>
                <a:cs typeface="Calibri"/>
              </a:rPr>
              <a:t>"</a:t>
            </a:r>
            <a:r>
              <a:rPr sz="1350" spc="19" dirty="0">
                <a:latin typeface="Cambria"/>
                <a:cs typeface="Cambria"/>
              </a:rPr>
              <a:t>▁</a:t>
            </a:r>
            <a:r>
              <a:rPr sz="1350" spc="19" dirty="0">
                <a:latin typeface="Calibri"/>
                <a:cs typeface="Calibri"/>
              </a:rPr>
              <a:t>pizza"]</a:t>
            </a:r>
            <a:endParaRPr sz="1350">
              <a:latin typeface="Calibri"/>
              <a:cs typeface="Calibri"/>
            </a:endParaRPr>
          </a:p>
          <a:p>
            <a:pPr marR="3810" algn="r">
              <a:lnSpc>
                <a:spcPts val="1601"/>
              </a:lnSpc>
            </a:pPr>
            <a:r>
              <a:rPr sz="1350" dirty="0">
                <a:latin typeface="Calibri"/>
                <a:cs typeface="Calibri"/>
              </a:rPr>
              <a:t>Input</a:t>
            </a:r>
            <a:endParaRPr sz="1350">
              <a:latin typeface="Calibri"/>
              <a:cs typeface="Calibri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4099338" y="4144544"/>
            <a:ext cx="71914" cy="71914"/>
          </a:xfrm>
          <a:custGeom>
            <a:avLst/>
            <a:gdLst/>
            <a:ahLst/>
            <a:cxnLst/>
            <a:rect l="l" t="t" r="r" b="b"/>
            <a:pathLst>
              <a:path w="95885" h="95885">
                <a:moveTo>
                  <a:pt x="0" y="0"/>
                </a:moveTo>
                <a:lnTo>
                  <a:pt x="0" y="95567"/>
                </a:lnTo>
                <a:lnTo>
                  <a:pt x="95567" y="47783"/>
                </a:lnTo>
                <a:lnTo>
                  <a:pt x="0" y="0"/>
                </a:lnTo>
                <a:close/>
              </a:path>
            </a:pathLst>
          </a:custGeom>
          <a:solidFill>
            <a:srgbClr val="4472C4"/>
          </a:solid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19" name="object 19"/>
          <p:cNvSpPr/>
          <p:nvPr/>
        </p:nvSpPr>
        <p:spPr>
          <a:xfrm>
            <a:off x="4762188" y="3654484"/>
            <a:ext cx="564833" cy="1162050"/>
          </a:xfrm>
          <a:custGeom>
            <a:avLst/>
            <a:gdLst/>
            <a:ahLst/>
            <a:cxnLst/>
            <a:rect l="l" t="t" r="r" b="b"/>
            <a:pathLst>
              <a:path w="753109" h="1549400">
                <a:moveTo>
                  <a:pt x="0" y="0"/>
                </a:moveTo>
                <a:lnTo>
                  <a:pt x="752677" y="0"/>
                </a:lnTo>
                <a:lnTo>
                  <a:pt x="752677" y="1548983"/>
                </a:lnTo>
                <a:lnTo>
                  <a:pt x="0" y="1548983"/>
                </a:lnTo>
                <a:lnTo>
                  <a:pt x="0" y="0"/>
                </a:lnTo>
                <a:close/>
              </a:path>
            </a:pathLst>
          </a:custGeom>
          <a:ln w="28575">
            <a:solidFill>
              <a:srgbClr val="5B9BD5"/>
            </a:solidFill>
          </a:ln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20" name="object 20"/>
          <p:cNvSpPr txBox="1"/>
          <p:nvPr/>
        </p:nvSpPr>
        <p:spPr>
          <a:xfrm>
            <a:off x="4859012" y="4154521"/>
            <a:ext cx="43339" cy="17075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283"/>
              </a:lnSpc>
            </a:pPr>
            <a:r>
              <a:rPr sz="1350" dirty="0">
                <a:latin typeface="Calibri"/>
                <a:cs typeface="Calibri"/>
              </a:rPr>
              <a:t>I</a:t>
            </a:r>
            <a:endParaRPr sz="1350">
              <a:latin typeface="Calibri"/>
              <a:cs typeface="Calibri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4902209" y="4154521"/>
            <a:ext cx="90488" cy="17075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283"/>
              </a:lnSpc>
            </a:pPr>
            <a:r>
              <a:rPr sz="1350" dirty="0">
                <a:latin typeface="Calibri"/>
                <a:cs typeface="Calibri"/>
              </a:rPr>
              <a:t>n</a:t>
            </a:r>
            <a:endParaRPr sz="1350">
              <a:latin typeface="Calibri"/>
              <a:cs typeface="Calibri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4992372" y="4154521"/>
            <a:ext cx="90488" cy="17075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283"/>
              </a:lnSpc>
            </a:pPr>
            <a:r>
              <a:rPr sz="1350" dirty="0">
                <a:latin typeface="Calibri"/>
                <a:cs typeface="Calibri"/>
              </a:rPr>
              <a:t>p</a:t>
            </a:r>
            <a:endParaRPr sz="1350">
              <a:latin typeface="Calibri"/>
              <a:cs typeface="Calibri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5082451" y="4154521"/>
            <a:ext cx="147638" cy="17075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283"/>
              </a:lnSpc>
            </a:pPr>
            <a:r>
              <a:rPr sz="1350" dirty="0">
                <a:latin typeface="Calibri"/>
                <a:cs typeface="Calibri"/>
              </a:rPr>
              <a:t>ut</a:t>
            </a:r>
            <a:endParaRPr sz="1350">
              <a:latin typeface="Calibri"/>
              <a:cs typeface="Calibri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4491459" y="4854168"/>
            <a:ext cx="1175861" cy="21736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350" dirty="0">
                <a:latin typeface="Calibri"/>
                <a:cs typeface="Calibri"/>
              </a:rPr>
              <a:t>Sequence</a:t>
            </a:r>
            <a:r>
              <a:rPr sz="1350" spc="-60" dirty="0">
                <a:latin typeface="Calibri"/>
                <a:cs typeface="Calibri"/>
              </a:rPr>
              <a:t> </a:t>
            </a:r>
            <a:r>
              <a:rPr sz="1350" spc="-4" dirty="0">
                <a:latin typeface="Calibri"/>
                <a:cs typeface="Calibri"/>
              </a:rPr>
              <a:t>length</a:t>
            </a:r>
            <a:endParaRPr sz="1350">
              <a:latin typeface="Calibri"/>
              <a:cs typeface="Calibri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4557650" y="3975436"/>
            <a:ext cx="110490" cy="21736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350" i="1" spc="-394" dirty="0"/>
              <a:t>𝑑</a:t>
            </a:r>
            <a:endParaRPr sz="1350"/>
          </a:p>
        </p:txBody>
      </p:sp>
      <p:sp>
        <p:nvSpPr>
          <p:cNvPr id="26" name="object 26"/>
          <p:cNvSpPr txBox="1"/>
          <p:nvPr/>
        </p:nvSpPr>
        <p:spPr>
          <a:xfrm>
            <a:off x="3871056" y="3975436"/>
            <a:ext cx="234791" cy="21736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  <a:tabLst>
                <a:tab pos="224790" algn="l"/>
              </a:tabLst>
            </a:pPr>
            <a:r>
              <a:rPr sz="1350" u="heavy" dirty="0">
                <a:uFill>
                  <a:solidFill>
                    <a:srgbClr val="4472C4"/>
                  </a:solidFill>
                </a:uFill>
                <a:latin typeface="Times New Roman"/>
                <a:cs typeface="Times New Roman"/>
              </a:rPr>
              <a:t> 	</a:t>
            </a:r>
            <a:endParaRPr sz="1350">
              <a:latin typeface="Times New Roman"/>
              <a:cs typeface="Times New Roman"/>
            </a:endParaRPr>
          </a:p>
        </p:txBody>
      </p:sp>
      <p:grpSp>
        <p:nvGrpSpPr>
          <p:cNvPr id="27" name="object 27"/>
          <p:cNvGrpSpPr/>
          <p:nvPr/>
        </p:nvGrpSpPr>
        <p:grpSpPr>
          <a:xfrm>
            <a:off x="5683672" y="524657"/>
            <a:ext cx="3260884" cy="3514725"/>
            <a:chOff x="7578229" y="699542"/>
            <a:chExt cx="4347845" cy="4686300"/>
          </a:xfrm>
        </p:grpSpPr>
        <p:sp>
          <p:nvSpPr>
            <p:cNvPr id="28" name="object 28"/>
            <p:cNvSpPr/>
            <p:nvPr/>
          </p:nvSpPr>
          <p:spPr>
            <a:xfrm>
              <a:off x="7592517" y="5354698"/>
              <a:ext cx="3179445" cy="16510"/>
            </a:xfrm>
            <a:custGeom>
              <a:avLst/>
              <a:gdLst/>
              <a:ahLst/>
              <a:cxnLst/>
              <a:rect l="l" t="t" r="r" b="b"/>
              <a:pathLst>
                <a:path w="3179445" h="16510">
                  <a:moveTo>
                    <a:pt x="-14287" y="8186"/>
                  </a:moveTo>
                  <a:lnTo>
                    <a:pt x="3193450" y="8186"/>
                  </a:lnTo>
                </a:path>
              </a:pathLst>
            </a:custGeom>
            <a:ln w="44948">
              <a:solidFill>
                <a:srgbClr val="4472C4"/>
              </a:solidFill>
            </a:ln>
          </p:spPr>
          <p:txBody>
            <a:bodyPr wrap="square" lIns="0" tIns="0" rIns="0" bIns="0" rtlCol="0"/>
            <a:lstStyle/>
            <a:p>
              <a:endParaRPr sz="1050"/>
            </a:p>
          </p:txBody>
        </p:sp>
        <p:sp>
          <p:nvSpPr>
            <p:cNvPr id="29" name="object 29"/>
            <p:cNvSpPr/>
            <p:nvPr/>
          </p:nvSpPr>
          <p:spPr>
            <a:xfrm>
              <a:off x="10723896" y="5254896"/>
              <a:ext cx="95885" cy="95885"/>
            </a:xfrm>
            <a:custGeom>
              <a:avLst/>
              <a:gdLst/>
              <a:ahLst/>
              <a:cxnLst/>
              <a:rect l="l" t="t" r="r" b="b"/>
              <a:pathLst>
                <a:path w="95884" h="95885">
                  <a:moveTo>
                    <a:pt x="47783" y="0"/>
                  </a:moveTo>
                  <a:lnTo>
                    <a:pt x="0" y="95567"/>
                  </a:lnTo>
                  <a:lnTo>
                    <a:pt x="95567" y="95567"/>
                  </a:lnTo>
                  <a:lnTo>
                    <a:pt x="47783" y="0"/>
                  </a:lnTo>
                  <a:close/>
                </a:path>
              </a:pathLst>
            </a:custGeom>
            <a:solidFill>
              <a:srgbClr val="4472C4"/>
            </a:solidFill>
          </p:spPr>
          <p:txBody>
            <a:bodyPr wrap="square" lIns="0" tIns="0" rIns="0" bIns="0" rtlCol="0"/>
            <a:lstStyle/>
            <a:p>
              <a:endParaRPr sz="1050"/>
            </a:p>
          </p:txBody>
        </p:sp>
        <p:pic>
          <p:nvPicPr>
            <p:cNvPr id="30" name="object 30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263328" y="699542"/>
              <a:ext cx="3662170" cy="4641950"/>
            </a:xfrm>
            <a:prstGeom prst="rect">
              <a:avLst/>
            </a:prstGeom>
          </p:spPr>
        </p:pic>
      </p:grpSp>
      <p:grpSp>
        <p:nvGrpSpPr>
          <p:cNvPr id="31" name="object 31"/>
          <p:cNvGrpSpPr/>
          <p:nvPr/>
        </p:nvGrpSpPr>
        <p:grpSpPr>
          <a:xfrm>
            <a:off x="4763705" y="3653820"/>
            <a:ext cx="558165" cy="1158716"/>
            <a:chOff x="6351606" y="4871759"/>
            <a:chExt cx="744220" cy="1544955"/>
          </a:xfrm>
        </p:grpSpPr>
        <p:sp>
          <p:nvSpPr>
            <p:cNvPr id="32" name="object 32"/>
            <p:cNvSpPr/>
            <p:nvPr/>
          </p:nvSpPr>
          <p:spPr>
            <a:xfrm>
              <a:off x="6357956" y="4878109"/>
              <a:ext cx="118110" cy="1527810"/>
            </a:xfrm>
            <a:custGeom>
              <a:avLst/>
              <a:gdLst/>
              <a:ahLst/>
              <a:cxnLst/>
              <a:rect l="l" t="t" r="r" b="b"/>
              <a:pathLst>
                <a:path w="118110" h="1527810">
                  <a:moveTo>
                    <a:pt x="117832" y="0"/>
                  </a:moveTo>
                  <a:lnTo>
                    <a:pt x="0" y="0"/>
                  </a:lnTo>
                  <a:lnTo>
                    <a:pt x="0" y="1527591"/>
                  </a:lnTo>
                  <a:lnTo>
                    <a:pt x="117832" y="1527591"/>
                  </a:lnTo>
                  <a:lnTo>
                    <a:pt x="117832" y="0"/>
                  </a:lnTo>
                  <a:close/>
                </a:path>
              </a:pathLst>
            </a:custGeom>
            <a:solidFill>
              <a:srgbClr val="4472C4"/>
            </a:solidFill>
          </p:spPr>
          <p:txBody>
            <a:bodyPr wrap="square" lIns="0" tIns="0" rIns="0" bIns="0" rtlCol="0"/>
            <a:lstStyle/>
            <a:p>
              <a:endParaRPr sz="1050"/>
            </a:p>
          </p:txBody>
        </p:sp>
        <p:sp>
          <p:nvSpPr>
            <p:cNvPr id="33" name="object 33"/>
            <p:cNvSpPr/>
            <p:nvPr/>
          </p:nvSpPr>
          <p:spPr>
            <a:xfrm>
              <a:off x="6357956" y="4878109"/>
              <a:ext cx="118110" cy="1527810"/>
            </a:xfrm>
            <a:custGeom>
              <a:avLst/>
              <a:gdLst/>
              <a:ahLst/>
              <a:cxnLst/>
              <a:rect l="l" t="t" r="r" b="b"/>
              <a:pathLst>
                <a:path w="118110" h="1527810">
                  <a:moveTo>
                    <a:pt x="0" y="0"/>
                  </a:moveTo>
                  <a:lnTo>
                    <a:pt x="117832" y="0"/>
                  </a:lnTo>
                  <a:lnTo>
                    <a:pt x="117832" y="1527591"/>
                  </a:lnTo>
                  <a:lnTo>
                    <a:pt x="0" y="1527591"/>
                  </a:lnTo>
                  <a:lnTo>
                    <a:pt x="0" y="0"/>
                  </a:lnTo>
                  <a:close/>
                </a:path>
              </a:pathLst>
            </a:custGeom>
            <a:ln w="12699">
              <a:solidFill>
                <a:srgbClr val="32538F"/>
              </a:solidFill>
            </a:ln>
          </p:spPr>
          <p:txBody>
            <a:bodyPr wrap="square" lIns="0" tIns="0" rIns="0" bIns="0" rtlCol="0"/>
            <a:lstStyle/>
            <a:p>
              <a:endParaRPr sz="1050"/>
            </a:p>
          </p:txBody>
        </p:sp>
        <p:sp>
          <p:nvSpPr>
            <p:cNvPr id="34" name="object 34"/>
            <p:cNvSpPr/>
            <p:nvPr/>
          </p:nvSpPr>
          <p:spPr>
            <a:xfrm>
              <a:off x="6475788" y="4882640"/>
              <a:ext cx="118110" cy="1527810"/>
            </a:xfrm>
            <a:custGeom>
              <a:avLst/>
              <a:gdLst/>
              <a:ahLst/>
              <a:cxnLst/>
              <a:rect l="l" t="t" r="r" b="b"/>
              <a:pathLst>
                <a:path w="118109" h="1527810">
                  <a:moveTo>
                    <a:pt x="117832" y="0"/>
                  </a:moveTo>
                  <a:lnTo>
                    <a:pt x="0" y="0"/>
                  </a:lnTo>
                  <a:lnTo>
                    <a:pt x="0" y="1527591"/>
                  </a:lnTo>
                  <a:lnTo>
                    <a:pt x="117832" y="1527591"/>
                  </a:lnTo>
                  <a:lnTo>
                    <a:pt x="117832" y="0"/>
                  </a:lnTo>
                  <a:close/>
                </a:path>
              </a:pathLst>
            </a:custGeom>
            <a:solidFill>
              <a:srgbClr val="ED7D31"/>
            </a:solidFill>
          </p:spPr>
          <p:txBody>
            <a:bodyPr wrap="square" lIns="0" tIns="0" rIns="0" bIns="0" rtlCol="0"/>
            <a:lstStyle/>
            <a:p>
              <a:endParaRPr sz="1050"/>
            </a:p>
          </p:txBody>
        </p:sp>
        <p:sp>
          <p:nvSpPr>
            <p:cNvPr id="35" name="object 35"/>
            <p:cNvSpPr/>
            <p:nvPr/>
          </p:nvSpPr>
          <p:spPr>
            <a:xfrm>
              <a:off x="6475788" y="4882639"/>
              <a:ext cx="118110" cy="1527810"/>
            </a:xfrm>
            <a:custGeom>
              <a:avLst/>
              <a:gdLst/>
              <a:ahLst/>
              <a:cxnLst/>
              <a:rect l="l" t="t" r="r" b="b"/>
              <a:pathLst>
                <a:path w="118109" h="1527810">
                  <a:moveTo>
                    <a:pt x="0" y="0"/>
                  </a:moveTo>
                  <a:lnTo>
                    <a:pt x="117832" y="0"/>
                  </a:lnTo>
                  <a:lnTo>
                    <a:pt x="117832" y="1527591"/>
                  </a:lnTo>
                  <a:lnTo>
                    <a:pt x="0" y="1527591"/>
                  </a:lnTo>
                  <a:lnTo>
                    <a:pt x="0" y="0"/>
                  </a:lnTo>
                  <a:close/>
                </a:path>
              </a:pathLst>
            </a:custGeom>
            <a:ln w="12699">
              <a:solidFill>
                <a:srgbClr val="AD5B24"/>
              </a:solidFill>
            </a:ln>
          </p:spPr>
          <p:txBody>
            <a:bodyPr wrap="square" lIns="0" tIns="0" rIns="0" bIns="0" rtlCol="0"/>
            <a:lstStyle/>
            <a:p>
              <a:endParaRPr sz="1050"/>
            </a:p>
          </p:txBody>
        </p:sp>
        <p:sp>
          <p:nvSpPr>
            <p:cNvPr id="36" name="object 36"/>
            <p:cNvSpPr/>
            <p:nvPr/>
          </p:nvSpPr>
          <p:spPr>
            <a:xfrm>
              <a:off x="6602934" y="4879103"/>
              <a:ext cx="118110" cy="1527810"/>
            </a:xfrm>
            <a:custGeom>
              <a:avLst/>
              <a:gdLst/>
              <a:ahLst/>
              <a:cxnLst/>
              <a:rect l="l" t="t" r="r" b="b"/>
              <a:pathLst>
                <a:path w="118109" h="1527810">
                  <a:moveTo>
                    <a:pt x="117832" y="0"/>
                  </a:moveTo>
                  <a:lnTo>
                    <a:pt x="0" y="0"/>
                  </a:lnTo>
                  <a:lnTo>
                    <a:pt x="0" y="1527591"/>
                  </a:lnTo>
                  <a:lnTo>
                    <a:pt x="117832" y="1527591"/>
                  </a:lnTo>
                  <a:lnTo>
                    <a:pt x="117832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 sz="1050"/>
            </a:p>
          </p:txBody>
        </p:sp>
        <p:sp>
          <p:nvSpPr>
            <p:cNvPr id="37" name="object 37"/>
            <p:cNvSpPr/>
            <p:nvPr/>
          </p:nvSpPr>
          <p:spPr>
            <a:xfrm>
              <a:off x="6602934" y="4879102"/>
              <a:ext cx="118110" cy="1527810"/>
            </a:xfrm>
            <a:custGeom>
              <a:avLst/>
              <a:gdLst/>
              <a:ahLst/>
              <a:cxnLst/>
              <a:rect l="l" t="t" r="r" b="b"/>
              <a:pathLst>
                <a:path w="118109" h="1527810">
                  <a:moveTo>
                    <a:pt x="0" y="0"/>
                  </a:moveTo>
                  <a:lnTo>
                    <a:pt x="117832" y="0"/>
                  </a:lnTo>
                  <a:lnTo>
                    <a:pt x="117832" y="1527591"/>
                  </a:lnTo>
                  <a:lnTo>
                    <a:pt x="0" y="1527591"/>
                  </a:lnTo>
                  <a:lnTo>
                    <a:pt x="0" y="0"/>
                  </a:lnTo>
                  <a:close/>
                </a:path>
              </a:pathLst>
            </a:custGeom>
            <a:ln w="12699">
              <a:solidFill>
                <a:srgbClr val="BA8C00"/>
              </a:solidFill>
            </a:ln>
          </p:spPr>
          <p:txBody>
            <a:bodyPr wrap="square" lIns="0" tIns="0" rIns="0" bIns="0" rtlCol="0"/>
            <a:lstStyle/>
            <a:p>
              <a:endParaRPr sz="1050"/>
            </a:p>
          </p:txBody>
        </p:sp>
        <p:sp>
          <p:nvSpPr>
            <p:cNvPr id="38" name="object 38"/>
            <p:cNvSpPr/>
            <p:nvPr/>
          </p:nvSpPr>
          <p:spPr>
            <a:xfrm>
              <a:off x="6730081" y="4878109"/>
              <a:ext cx="118110" cy="1527810"/>
            </a:xfrm>
            <a:custGeom>
              <a:avLst/>
              <a:gdLst/>
              <a:ahLst/>
              <a:cxnLst/>
              <a:rect l="l" t="t" r="r" b="b"/>
              <a:pathLst>
                <a:path w="118109" h="1527810">
                  <a:moveTo>
                    <a:pt x="117832" y="0"/>
                  </a:moveTo>
                  <a:lnTo>
                    <a:pt x="0" y="0"/>
                  </a:lnTo>
                  <a:lnTo>
                    <a:pt x="0" y="1527591"/>
                  </a:lnTo>
                  <a:lnTo>
                    <a:pt x="117832" y="1527591"/>
                  </a:lnTo>
                  <a:lnTo>
                    <a:pt x="117832" y="0"/>
                  </a:lnTo>
                  <a:close/>
                </a:path>
              </a:pathLst>
            </a:custGeom>
            <a:solidFill>
              <a:srgbClr val="70AD47"/>
            </a:solidFill>
          </p:spPr>
          <p:txBody>
            <a:bodyPr wrap="square" lIns="0" tIns="0" rIns="0" bIns="0" rtlCol="0"/>
            <a:lstStyle/>
            <a:p>
              <a:endParaRPr sz="1050"/>
            </a:p>
          </p:txBody>
        </p:sp>
        <p:sp>
          <p:nvSpPr>
            <p:cNvPr id="39" name="object 39"/>
            <p:cNvSpPr/>
            <p:nvPr/>
          </p:nvSpPr>
          <p:spPr>
            <a:xfrm>
              <a:off x="6730081" y="4878109"/>
              <a:ext cx="118110" cy="1527810"/>
            </a:xfrm>
            <a:custGeom>
              <a:avLst/>
              <a:gdLst/>
              <a:ahLst/>
              <a:cxnLst/>
              <a:rect l="l" t="t" r="r" b="b"/>
              <a:pathLst>
                <a:path w="118109" h="1527810">
                  <a:moveTo>
                    <a:pt x="0" y="0"/>
                  </a:moveTo>
                  <a:lnTo>
                    <a:pt x="117832" y="0"/>
                  </a:lnTo>
                  <a:lnTo>
                    <a:pt x="117832" y="1527591"/>
                  </a:lnTo>
                  <a:lnTo>
                    <a:pt x="0" y="1527591"/>
                  </a:lnTo>
                  <a:lnTo>
                    <a:pt x="0" y="0"/>
                  </a:lnTo>
                  <a:close/>
                </a:path>
              </a:pathLst>
            </a:custGeom>
            <a:ln w="12699">
              <a:solidFill>
                <a:srgbClr val="527E34"/>
              </a:solidFill>
            </a:ln>
          </p:spPr>
          <p:txBody>
            <a:bodyPr wrap="square" lIns="0" tIns="0" rIns="0" bIns="0" rtlCol="0"/>
            <a:lstStyle/>
            <a:p>
              <a:endParaRPr sz="1050"/>
            </a:p>
          </p:txBody>
        </p:sp>
        <p:sp>
          <p:nvSpPr>
            <p:cNvPr id="40" name="object 40"/>
            <p:cNvSpPr/>
            <p:nvPr/>
          </p:nvSpPr>
          <p:spPr>
            <a:xfrm>
              <a:off x="6853615" y="4878109"/>
              <a:ext cx="118110" cy="1527810"/>
            </a:xfrm>
            <a:custGeom>
              <a:avLst/>
              <a:gdLst/>
              <a:ahLst/>
              <a:cxnLst/>
              <a:rect l="l" t="t" r="r" b="b"/>
              <a:pathLst>
                <a:path w="118109" h="1527810">
                  <a:moveTo>
                    <a:pt x="117832" y="0"/>
                  </a:moveTo>
                  <a:lnTo>
                    <a:pt x="0" y="0"/>
                  </a:lnTo>
                  <a:lnTo>
                    <a:pt x="0" y="1527591"/>
                  </a:lnTo>
                  <a:lnTo>
                    <a:pt x="117832" y="1527591"/>
                  </a:lnTo>
                  <a:lnTo>
                    <a:pt x="117832" y="0"/>
                  </a:lnTo>
                  <a:close/>
                </a:path>
              </a:pathLst>
            </a:custGeom>
            <a:solidFill>
              <a:srgbClr val="7030A0"/>
            </a:solidFill>
          </p:spPr>
          <p:txBody>
            <a:bodyPr wrap="square" lIns="0" tIns="0" rIns="0" bIns="0" rtlCol="0"/>
            <a:lstStyle/>
            <a:p>
              <a:endParaRPr sz="1050"/>
            </a:p>
          </p:txBody>
        </p:sp>
        <p:sp>
          <p:nvSpPr>
            <p:cNvPr id="41" name="object 41"/>
            <p:cNvSpPr/>
            <p:nvPr/>
          </p:nvSpPr>
          <p:spPr>
            <a:xfrm>
              <a:off x="6853615" y="4878109"/>
              <a:ext cx="118110" cy="1527810"/>
            </a:xfrm>
            <a:custGeom>
              <a:avLst/>
              <a:gdLst/>
              <a:ahLst/>
              <a:cxnLst/>
              <a:rect l="l" t="t" r="r" b="b"/>
              <a:pathLst>
                <a:path w="118109" h="1527810">
                  <a:moveTo>
                    <a:pt x="0" y="0"/>
                  </a:moveTo>
                  <a:lnTo>
                    <a:pt x="117832" y="0"/>
                  </a:lnTo>
                  <a:lnTo>
                    <a:pt x="117832" y="1527591"/>
                  </a:lnTo>
                  <a:lnTo>
                    <a:pt x="0" y="1527591"/>
                  </a:lnTo>
                  <a:lnTo>
                    <a:pt x="0" y="0"/>
                  </a:lnTo>
                  <a:close/>
                </a:path>
              </a:pathLst>
            </a:custGeom>
            <a:ln w="12699">
              <a:solidFill>
                <a:srgbClr val="527E34"/>
              </a:solidFill>
            </a:ln>
          </p:spPr>
          <p:txBody>
            <a:bodyPr wrap="square" lIns="0" tIns="0" rIns="0" bIns="0" rtlCol="0"/>
            <a:lstStyle/>
            <a:p>
              <a:endParaRPr sz="1050"/>
            </a:p>
          </p:txBody>
        </p:sp>
        <p:sp>
          <p:nvSpPr>
            <p:cNvPr id="42" name="object 42"/>
            <p:cNvSpPr/>
            <p:nvPr/>
          </p:nvSpPr>
          <p:spPr>
            <a:xfrm>
              <a:off x="6971447" y="4878109"/>
              <a:ext cx="118110" cy="1527810"/>
            </a:xfrm>
            <a:custGeom>
              <a:avLst/>
              <a:gdLst/>
              <a:ahLst/>
              <a:cxnLst/>
              <a:rect l="l" t="t" r="r" b="b"/>
              <a:pathLst>
                <a:path w="118109" h="1527810">
                  <a:moveTo>
                    <a:pt x="117832" y="0"/>
                  </a:moveTo>
                  <a:lnTo>
                    <a:pt x="0" y="0"/>
                  </a:lnTo>
                  <a:lnTo>
                    <a:pt x="0" y="1527591"/>
                  </a:lnTo>
                  <a:lnTo>
                    <a:pt x="117832" y="1527591"/>
                  </a:lnTo>
                  <a:lnTo>
                    <a:pt x="117832" y="0"/>
                  </a:lnTo>
                  <a:close/>
                </a:path>
              </a:pathLst>
            </a:custGeom>
            <a:solidFill>
              <a:srgbClr val="C00000"/>
            </a:solidFill>
          </p:spPr>
          <p:txBody>
            <a:bodyPr wrap="square" lIns="0" tIns="0" rIns="0" bIns="0" rtlCol="0"/>
            <a:lstStyle/>
            <a:p>
              <a:endParaRPr sz="1050"/>
            </a:p>
          </p:txBody>
        </p:sp>
        <p:sp>
          <p:nvSpPr>
            <p:cNvPr id="43" name="object 43"/>
            <p:cNvSpPr/>
            <p:nvPr/>
          </p:nvSpPr>
          <p:spPr>
            <a:xfrm>
              <a:off x="6971447" y="4878109"/>
              <a:ext cx="118110" cy="1527810"/>
            </a:xfrm>
            <a:custGeom>
              <a:avLst/>
              <a:gdLst/>
              <a:ahLst/>
              <a:cxnLst/>
              <a:rect l="l" t="t" r="r" b="b"/>
              <a:pathLst>
                <a:path w="118109" h="1527810">
                  <a:moveTo>
                    <a:pt x="0" y="0"/>
                  </a:moveTo>
                  <a:lnTo>
                    <a:pt x="117832" y="0"/>
                  </a:lnTo>
                  <a:lnTo>
                    <a:pt x="117832" y="1527591"/>
                  </a:lnTo>
                  <a:lnTo>
                    <a:pt x="0" y="1527591"/>
                  </a:lnTo>
                  <a:lnTo>
                    <a:pt x="0" y="0"/>
                  </a:lnTo>
                  <a:close/>
                </a:path>
              </a:pathLst>
            </a:custGeom>
            <a:ln w="12699">
              <a:solidFill>
                <a:srgbClr val="527E34"/>
              </a:solidFill>
            </a:ln>
          </p:spPr>
          <p:txBody>
            <a:bodyPr wrap="square" lIns="0" tIns="0" rIns="0" bIns="0" rtlCol="0"/>
            <a:lstStyle/>
            <a:p>
              <a:endParaRPr sz="1050"/>
            </a:p>
          </p:txBody>
        </p:sp>
      </p:grp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02DD9D-B9AA-CB16-806A-1B2821373A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9626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A2F1F5-A595-02DD-ADD2-60C0042308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EA8EDF1D-43D9-2062-39FE-11B101A82EB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33919" y="493378"/>
            <a:ext cx="8085415" cy="471283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lnSpc>
                <a:spcPct val="100000"/>
              </a:lnSpc>
              <a:spcBef>
                <a:spcPts val="75"/>
              </a:spcBef>
            </a:pPr>
            <a:r>
              <a:rPr lang="en-US" dirty="0"/>
              <a:t>Feeding Text to Neural Nets</a:t>
            </a:r>
            <a:endParaRPr dirty="0"/>
          </a:p>
        </p:txBody>
      </p:sp>
      <p:sp>
        <p:nvSpPr>
          <p:cNvPr id="82" name="Text Placeholder 81">
            <a:extLst>
              <a:ext uri="{FF2B5EF4-FFF2-40B4-BE49-F238E27FC236}">
                <a16:creationId xmlns:a16="http://schemas.microsoft.com/office/drawing/2014/main" id="{35A1B09D-33F0-F1CB-87C3-2638E4552FF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 sz="1600" spc="-8" dirty="0">
              <a:latin typeface="Calibri"/>
              <a:cs typeface="Calibri"/>
            </a:endParaRPr>
          </a:p>
          <a:p>
            <a:endParaRPr lang="en-US" spc="-8" dirty="0">
              <a:latin typeface="Calibri"/>
              <a:cs typeface="Calibri"/>
            </a:endParaRPr>
          </a:p>
          <a:p>
            <a:endParaRPr lang="en-US" sz="1600" spc="-8" dirty="0">
              <a:latin typeface="Calibri"/>
              <a:cs typeface="Calibri"/>
            </a:endParaRPr>
          </a:p>
          <a:p>
            <a:endParaRPr lang="en-US" spc="-8" dirty="0">
              <a:latin typeface="Calibri"/>
              <a:cs typeface="Calibri"/>
            </a:endParaRPr>
          </a:p>
          <a:p>
            <a:endParaRPr lang="en-US" sz="1600" spc="-8" dirty="0">
              <a:latin typeface="Calibri"/>
              <a:cs typeface="Calibri"/>
            </a:endParaRPr>
          </a:p>
          <a:p>
            <a:endParaRPr lang="en-US" spc="-8" dirty="0">
              <a:latin typeface="Calibri"/>
              <a:cs typeface="Calibri"/>
            </a:endParaRPr>
          </a:p>
          <a:p>
            <a:r>
              <a:rPr lang="en-US" sz="1600" spc="-8" dirty="0">
                <a:latin typeface="Calibri"/>
                <a:cs typeface="Calibri"/>
              </a:rPr>
              <a:t>Associate</a:t>
            </a:r>
            <a:r>
              <a:rPr lang="en-US" sz="1600" dirty="0">
                <a:latin typeface="Calibri"/>
                <a:cs typeface="Calibri"/>
              </a:rPr>
              <a:t> </a:t>
            </a:r>
            <a:r>
              <a:rPr lang="en-US" sz="1600" spc="-4" dirty="0">
                <a:latin typeface="Calibri"/>
                <a:cs typeface="Calibri"/>
              </a:rPr>
              <a:t>each</a:t>
            </a:r>
            <a:r>
              <a:rPr lang="en-US" sz="1600" spc="4" dirty="0">
                <a:latin typeface="Calibri"/>
                <a:cs typeface="Calibri"/>
              </a:rPr>
              <a:t> </a:t>
            </a:r>
            <a:r>
              <a:rPr lang="en-US" sz="1600" spc="-15" dirty="0">
                <a:latin typeface="Calibri"/>
                <a:cs typeface="Calibri"/>
              </a:rPr>
              <a:t>word</a:t>
            </a:r>
            <a:r>
              <a:rPr lang="en-US" sz="1600" spc="4" dirty="0">
                <a:latin typeface="Calibri"/>
                <a:cs typeface="Calibri"/>
              </a:rPr>
              <a:t> </a:t>
            </a:r>
            <a:r>
              <a:rPr lang="en-US" sz="1600" spc="-4" dirty="0">
                <a:latin typeface="Calibri"/>
                <a:cs typeface="Calibri"/>
              </a:rPr>
              <a:t>with</a:t>
            </a:r>
            <a:r>
              <a:rPr lang="en-US" sz="1600" spc="4" dirty="0">
                <a:latin typeface="Calibri"/>
                <a:cs typeface="Calibri"/>
              </a:rPr>
              <a:t> </a:t>
            </a:r>
            <a:r>
              <a:rPr lang="en-US" sz="1600" dirty="0">
                <a:latin typeface="Calibri"/>
                <a:cs typeface="Calibri"/>
              </a:rPr>
              <a:t>a</a:t>
            </a:r>
            <a:r>
              <a:rPr lang="en-US" sz="1600" spc="4" dirty="0">
                <a:latin typeface="Calibri"/>
                <a:cs typeface="Calibri"/>
              </a:rPr>
              <a:t> </a:t>
            </a:r>
            <a:r>
              <a:rPr lang="en-US" sz="1600" spc="-8" dirty="0">
                <a:latin typeface="Calibri"/>
                <a:cs typeface="Calibri"/>
              </a:rPr>
              <a:t>randomly</a:t>
            </a:r>
            <a:r>
              <a:rPr lang="en-US" sz="1600" spc="4" dirty="0">
                <a:latin typeface="Calibri"/>
                <a:cs typeface="Calibri"/>
              </a:rPr>
              <a:t> </a:t>
            </a:r>
            <a:r>
              <a:rPr lang="en-US" sz="1600" spc="-8" dirty="0">
                <a:latin typeface="Calibri"/>
                <a:cs typeface="Calibri"/>
              </a:rPr>
              <a:t>initialized</a:t>
            </a:r>
            <a:r>
              <a:rPr lang="en-US" sz="1600" spc="4" dirty="0">
                <a:latin typeface="Calibri"/>
                <a:cs typeface="Calibri"/>
              </a:rPr>
              <a:t> </a:t>
            </a:r>
            <a:r>
              <a:rPr lang="en-US" sz="1600" spc="-11" dirty="0">
                <a:latin typeface="Calibri"/>
                <a:cs typeface="Calibri"/>
              </a:rPr>
              <a:t>vector. </a:t>
            </a:r>
            <a:r>
              <a:rPr lang="en-US" sz="1600" spc="-461" dirty="0">
                <a:latin typeface="Calibri"/>
                <a:cs typeface="Calibri"/>
              </a:rPr>
              <a:t> </a:t>
            </a:r>
          </a:p>
          <a:p>
            <a:r>
              <a:rPr lang="en-US" sz="1600" spc="-15" dirty="0">
                <a:latin typeface="Calibri"/>
                <a:cs typeface="Calibri"/>
              </a:rPr>
              <a:t>Pass</a:t>
            </a:r>
            <a:r>
              <a:rPr lang="en-US" sz="1600" spc="-4" dirty="0">
                <a:latin typeface="Calibri"/>
                <a:cs typeface="Calibri"/>
              </a:rPr>
              <a:t> </a:t>
            </a:r>
            <a:r>
              <a:rPr lang="en-US" sz="1600" dirty="0">
                <a:latin typeface="Calibri"/>
                <a:cs typeface="Calibri"/>
              </a:rPr>
              <a:t>the </a:t>
            </a:r>
            <a:r>
              <a:rPr lang="en-US" sz="1600" spc="-11" dirty="0">
                <a:latin typeface="Calibri"/>
                <a:cs typeface="Calibri"/>
              </a:rPr>
              <a:t>vector</a:t>
            </a:r>
            <a:r>
              <a:rPr lang="en-US" sz="1600" dirty="0">
                <a:latin typeface="Calibri"/>
                <a:cs typeface="Calibri"/>
              </a:rPr>
              <a:t> as input</a:t>
            </a:r>
            <a:r>
              <a:rPr lang="en-US" sz="1600" spc="-4" dirty="0">
                <a:latin typeface="Calibri"/>
                <a:cs typeface="Calibri"/>
              </a:rPr>
              <a:t> </a:t>
            </a:r>
            <a:r>
              <a:rPr lang="en-US" sz="1600" spc="-11" dirty="0">
                <a:latin typeface="Calibri"/>
                <a:cs typeface="Calibri"/>
              </a:rPr>
              <a:t>to</a:t>
            </a:r>
            <a:r>
              <a:rPr lang="en-US" sz="1600" dirty="0">
                <a:latin typeface="Calibri"/>
                <a:cs typeface="Calibri"/>
              </a:rPr>
              <a:t> the </a:t>
            </a:r>
            <a:r>
              <a:rPr lang="en-US" sz="1600" spc="-4" dirty="0">
                <a:latin typeface="Calibri"/>
                <a:cs typeface="Calibri"/>
              </a:rPr>
              <a:t>model. </a:t>
            </a:r>
          </a:p>
          <a:p>
            <a:r>
              <a:rPr lang="en-US" sz="1600" dirty="0">
                <a:latin typeface="Calibri"/>
                <a:cs typeface="Calibri"/>
              </a:rPr>
              <a:t>One can initialize these vectors with more informative values (e</a:t>
            </a:r>
            <a:r>
              <a:rPr lang="en-US" dirty="0">
                <a:latin typeface="Calibri"/>
                <a:cs typeface="Calibri"/>
              </a:rPr>
              <a:t>.g. Word2Vec)</a:t>
            </a:r>
            <a:r>
              <a:rPr lang="en-US" sz="1600" dirty="0">
                <a:latin typeface="Calibri"/>
                <a:cs typeface="Calibri"/>
              </a:rPr>
              <a:t>. </a:t>
            </a:r>
          </a:p>
          <a:p>
            <a:pPr lvl="1"/>
            <a:r>
              <a:rPr lang="en-US" dirty="0">
                <a:latin typeface="Calibri"/>
                <a:cs typeface="Calibri"/>
              </a:rPr>
              <a:t>Not used in practice. </a:t>
            </a:r>
          </a:p>
          <a:p>
            <a:endParaRPr lang="en-US" dirty="0"/>
          </a:p>
        </p:txBody>
      </p:sp>
      <p:pic>
        <p:nvPicPr>
          <p:cNvPr id="4" name="object 4">
            <a:extLst>
              <a:ext uri="{FF2B5EF4-FFF2-40B4-BE49-F238E27FC236}">
                <a16:creationId xmlns:a16="http://schemas.microsoft.com/office/drawing/2014/main" id="{11F4A93C-3CB8-32F2-36FE-2DD322F82708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103120" y="1365200"/>
            <a:ext cx="4937760" cy="288420"/>
          </a:xfrm>
          <a:prstGeom prst="rect">
            <a:avLst/>
          </a:prstGeom>
        </p:spPr>
      </p:pic>
      <p:pic>
        <p:nvPicPr>
          <p:cNvPr id="5" name="object 5">
            <a:extLst>
              <a:ext uri="{FF2B5EF4-FFF2-40B4-BE49-F238E27FC236}">
                <a16:creationId xmlns:a16="http://schemas.microsoft.com/office/drawing/2014/main" id="{71B9E179-BE71-2CF0-369A-243DD9C89324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454022" y="1714287"/>
            <a:ext cx="92995" cy="216886"/>
          </a:xfrm>
          <a:prstGeom prst="rect">
            <a:avLst/>
          </a:prstGeom>
        </p:spPr>
      </p:pic>
      <p:sp>
        <p:nvSpPr>
          <p:cNvPr id="6" name="object 6">
            <a:extLst>
              <a:ext uri="{FF2B5EF4-FFF2-40B4-BE49-F238E27FC236}">
                <a16:creationId xmlns:a16="http://schemas.microsoft.com/office/drawing/2014/main" id="{52A4244B-0F99-3BC0-7A09-E0D223557242}"/>
              </a:ext>
            </a:extLst>
          </p:cNvPr>
          <p:cNvSpPr/>
          <p:nvPr/>
        </p:nvSpPr>
        <p:spPr>
          <a:xfrm>
            <a:off x="2126789" y="2357537"/>
            <a:ext cx="95726" cy="222885"/>
          </a:xfrm>
          <a:custGeom>
            <a:avLst/>
            <a:gdLst/>
            <a:ahLst/>
            <a:cxnLst/>
            <a:rect l="l" t="t" r="r" b="b"/>
            <a:pathLst>
              <a:path w="127635" h="297179">
                <a:moveTo>
                  <a:pt x="70248" y="239623"/>
                </a:moveTo>
                <a:lnTo>
                  <a:pt x="65059" y="199839"/>
                </a:lnTo>
                <a:lnTo>
                  <a:pt x="23410" y="203704"/>
                </a:lnTo>
                <a:lnTo>
                  <a:pt x="46" y="241596"/>
                </a:lnTo>
                <a:lnTo>
                  <a:pt x="1059" y="253460"/>
                </a:lnTo>
                <a:lnTo>
                  <a:pt x="27005" y="289785"/>
                </a:lnTo>
                <a:lnTo>
                  <a:pt x="41924" y="293676"/>
                </a:lnTo>
                <a:lnTo>
                  <a:pt x="49626" y="289298"/>
                </a:lnTo>
                <a:lnTo>
                  <a:pt x="77923" y="242434"/>
                </a:lnTo>
                <a:lnTo>
                  <a:pt x="97058" y="191191"/>
                </a:lnTo>
                <a:lnTo>
                  <a:pt x="110788" y="136813"/>
                </a:lnTo>
                <a:lnTo>
                  <a:pt x="118680" y="88273"/>
                </a:lnTo>
                <a:lnTo>
                  <a:pt x="122450" y="37922"/>
                </a:lnTo>
                <a:lnTo>
                  <a:pt x="123004" y="26003"/>
                </a:lnTo>
                <a:lnTo>
                  <a:pt x="123774" y="15868"/>
                </a:lnTo>
                <a:lnTo>
                  <a:pt x="124626" y="7841"/>
                </a:lnTo>
                <a:lnTo>
                  <a:pt x="125315" y="2409"/>
                </a:lnTo>
                <a:lnTo>
                  <a:pt x="125599" y="57"/>
                </a:lnTo>
                <a:lnTo>
                  <a:pt x="121274" y="39841"/>
                </a:lnTo>
                <a:lnTo>
                  <a:pt x="117383" y="101354"/>
                </a:lnTo>
                <a:lnTo>
                  <a:pt x="116085" y="173894"/>
                </a:lnTo>
                <a:lnTo>
                  <a:pt x="117477" y="207434"/>
                </a:lnTo>
                <a:lnTo>
                  <a:pt x="120085" y="238542"/>
                </a:lnTo>
                <a:lnTo>
                  <a:pt x="123504" y="268028"/>
                </a:lnTo>
                <a:lnTo>
                  <a:pt x="127328" y="296703"/>
                </a:lnTo>
              </a:path>
            </a:pathLst>
          </a:custGeom>
          <a:ln w="254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7" name="object 7">
            <a:extLst>
              <a:ext uri="{FF2B5EF4-FFF2-40B4-BE49-F238E27FC236}">
                <a16:creationId xmlns:a16="http://schemas.microsoft.com/office/drawing/2014/main" id="{4185FDDC-BE49-0751-BADC-A31870B9E89C}"/>
              </a:ext>
            </a:extLst>
          </p:cNvPr>
          <p:cNvSpPr/>
          <p:nvPr/>
        </p:nvSpPr>
        <p:spPr>
          <a:xfrm>
            <a:off x="3099217" y="1762083"/>
            <a:ext cx="65246" cy="175259"/>
          </a:xfrm>
          <a:custGeom>
            <a:avLst/>
            <a:gdLst/>
            <a:ahLst/>
            <a:cxnLst/>
            <a:rect l="l" t="t" r="r" b="b"/>
            <a:pathLst>
              <a:path w="86995" h="233680">
                <a:moveTo>
                  <a:pt x="65728" y="21679"/>
                </a:moveTo>
                <a:lnTo>
                  <a:pt x="61864" y="14044"/>
                </a:lnTo>
                <a:lnTo>
                  <a:pt x="58161" y="7301"/>
                </a:lnTo>
                <a:lnTo>
                  <a:pt x="54783" y="2341"/>
                </a:lnTo>
                <a:lnTo>
                  <a:pt x="51891" y="58"/>
                </a:lnTo>
                <a:lnTo>
                  <a:pt x="49607" y="1341"/>
                </a:lnTo>
                <a:lnTo>
                  <a:pt x="45323" y="59246"/>
                </a:lnTo>
                <a:lnTo>
                  <a:pt x="44621" y="113840"/>
                </a:lnTo>
                <a:lnTo>
                  <a:pt x="44107" y="137570"/>
                </a:lnTo>
                <a:lnTo>
                  <a:pt x="38053" y="181678"/>
                </a:lnTo>
                <a:lnTo>
                  <a:pt x="29405" y="196380"/>
                </a:lnTo>
                <a:lnTo>
                  <a:pt x="23351" y="196380"/>
                </a:lnTo>
                <a:lnTo>
                  <a:pt x="17297" y="196380"/>
                </a:lnTo>
                <a:lnTo>
                  <a:pt x="10378" y="189461"/>
                </a:lnTo>
                <a:lnTo>
                  <a:pt x="6054" y="179948"/>
                </a:lnTo>
                <a:lnTo>
                  <a:pt x="1729" y="170435"/>
                </a:lnTo>
                <a:lnTo>
                  <a:pt x="0" y="158326"/>
                </a:lnTo>
                <a:lnTo>
                  <a:pt x="0" y="156597"/>
                </a:lnTo>
                <a:lnTo>
                  <a:pt x="0" y="154867"/>
                </a:lnTo>
                <a:lnTo>
                  <a:pt x="14162" y="197894"/>
                </a:lnTo>
                <a:lnTo>
                  <a:pt x="34486" y="230326"/>
                </a:lnTo>
                <a:lnTo>
                  <a:pt x="44107" y="233569"/>
                </a:lnTo>
                <a:lnTo>
                  <a:pt x="48526" y="231785"/>
                </a:lnTo>
                <a:lnTo>
                  <a:pt x="73729" y="189570"/>
                </a:lnTo>
                <a:lnTo>
                  <a:pt x="80026" y="175962"/>
                </a:lnTo>
                <a:lnTo>
                  <a:pt x="86485" y="161786"/>
                </a:lnTo>
              </a:path>
            </a:pathLst>
          </a:custGeom>
          <a:ln w="254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050"/>
          </a:p>
        </p:txBody>
      </p:sp>
      <p:grpSp>
        <p:nvGrpSpPr>
          <p:cNvPr id="8" name="object 8">
            <a:extLst>
              <a:ext uri="{FF2B5EF4-FFF2-40B4-BE49-F238E27FC236}">
                <a16:creationId xmlns:a16="http://schemas.microsoft.com/office/drawing/2014/main" id="{03D768A3-62B3-045D-3803-35C072877E79}"/>
              </a:ext>
            </a:extLst>
          </p:cNvPr>
          <p:cNvGrpSpPr/>
          <p:nvPr/>
        </p:nvGrpSpPr>
        <p:grpSpPr>
          <a:xfrm>
            <a:off x="2364833" y="2049311"/>
            <a:ext cx="283369" cy="1037273"/>
            <a:chOff x="3153110" y="2732415"/>
            <a:chExt cx="377825" cy="1383030"/>
          </a:xfrm>
        </p:grpSpPr>
        <p:sp>
          <p:nvSpPr>
            <p:cNvPr id="9" name="object 9">
              <a:extLst>
                <a:ext uri="{FF2B5EF4-FFF2-40B4-BE49-F238E27FC236}">
                  <a16:creationId xmlns:a16="http://schemas.microsoft.com/office/drawing/2014/main" id="{664A09CD-8C3C-1EC5-CD87-B39484CD8ADC}"/>
                </a:ext>
              </a:extLst>
            </p:cNvPr>
            <p:cNvSpPr/>
            <p:nvPr/>
          </p:nvSpPr>
          <p:spPr>
            <a:xfrm>
              <a:off x="3165810" y="2745115"/>
              <a:ext cx="352425" cy="1357630"/>
            </a:xfrm>
            <a:custGeom>
              <a:avLst/>
              <a:gdLst/>
              <a:ahLst/>
              <a:cxnLst/>
              <a:rect l="l" t="t" r="r" b="b"/>
              <a:pathLst>
                <a:path w="352425" h="1357629">
                  <a:moveTo>
                    <a:pt x="82613" y="92991"/>
                  </a:moveTo>
                  <a:lnTo>
                    <a:pt x="80883" y="84343"/>
                  </a:lnTo>
                  <a:lnTo>
                    <a:pt x="79153" y="75694"/>
                  </a:lnTo>
                  <a:lnTo>
                    <a:pt x="76559" y="75694"/>
                  </a:lnTo>
                  <a:lnTo>
                    <a:pt x="66099" y="126261"/>
                  </a:lnTo>
                  <a:lnTo>
                    <a:pt x="62802" y="180045"/>
                  </a:lnTo>
                  <a:lnTo>
                    <a:pt x="60991" y="214071"/>
                  </a:lnTo>
                  <a:lnTo>
                    <a:pt x="58910" y="252395"/>
                  </a:lnTo>
                  <a:lnTo>
                    <a:pt x="56667" y="293638"/>
                  </a:lnTo>
                  <a:lnTo>
                    <a:pt x="54424" y="336178"/>
                  </a:lnTo>
                  <a:lnTo>
                    <a:pt x="52343" y="378394"/>
                  </a:lnTo>
                  <a:lnTo>
                    <a:pt x="50532" y="418948"/>
                  </a:lnTo>
                  <a:lnTo>
                    <a:pt x="48883" y="457637"/>
                  </a:lnTo>
                  <a:lnTo>
                    <a:pt x="47235" y="494542"/>
                  </a:lnTo>
                  <a:lnTo>
                    <a:pt x="45424" y="529744"/>
                  </a:lnTo>
                  <a:lnTo>
                    <a:pt x="43343" y="563406"/>
                  </a:lnTo>
                  <a:lnTo>
                    <a:pt x="41100" y="596014"/>
                  </a:lnTo>
                  <a:lnTo>
                    <a:pt x="38856" y="628135"/>
                  </a:lnTo>
                  <a:lnTo>
                    <a:pt x="36775" y="660338"/>
                  </a:lnTo>
                  <a:lnTo>
                    <a:pt x="34978" y="693067"/>
                  </a:lnTo>
                  <a:lnTo>
                    <a:pt x="33424" y="726283"/>
                  </a:lnTo>
                  <a:lnTo>
                    <a:pt x="32032" y="759823"/>
                  </a:lnTo>
                  <a:lnTo>
                    <a:pt x="30721" y="793526"/>
                  </a:lnTo>
                  <a:lnTo>
                    <a:pt x="29411" y="827174"/>
                  </a:lnTo>
                  <a:lnTo>
                    <a:pt x="26465" y="892525"/>
                  </a:lnTo>
                  <a:lnTo>
                    <a:pt x="22586" y="952227"/>
                  </a:lnTo>
                  <a:lnTo>
                    <a:pt x="18100" y="1006930"/>
                  </a:lnTo>
                  <a:lnTo>
                    <a:pt x="16019" y="1033956"/>
                  </a:lnTo>
                  <a:lnTo>
                    <a:pt x="14222" y="1061483"/>
                  </a:lnTo>
                  <a:lnTo>
                    <a:pt x="12668" y="1089415"/>
                  </a:lnTo>
                  <a:lnTo>
                    <a:pt x="11276" y="1117510"/>
                  </a:lnTo>
                  <a:lnTo>
                    <a:pt x="9965" y="1145523"/>
                  </a:lnTo>
                  <a:lnTo>
                    <a:pt x="8668" y="1173117"/>
                  </a:lnTo>
                  <a:lnTo>
                    <a:pt x="6073" y="1224090"/>
                  </a:lnTo>
                  <a:lnTo>
                    <a:pt x="3492" y="1264265"/>
                  </a:lnTo>
                  <a:lnTo>
                    <a:pt x="1249" y="1292670"/>
                  </a:lnTo>
                  <a:lnTo>
                    <a:pt x="451" y="1303792"/>
                  </a:lnTo>
                  <a:lnTo>
                    <a:pt x="19" y="1313494"/>
                  </a:lnTo>
                  <a:lnTo>
                    <a:pt x="235" y="1321738"/>
                  </a:lnTo>
                  <a:lnTo>
                    <a:pt x="1424" y="1328359"/>
                  </a:lnTo>
                  <a:lnTo>
                    <a:pt x="48019" y="1339251"/>
                  </a:lnTo>
                  <a:lnTo>
                    <a:pt x="75032" y="1340062"/>
                  </a:lnTo>
                  <a:lnTo>
                    <a:pt x="141058" y="1342657"/>
                  </a:lnTo>
                  <a:lnTo>
                    <a:pt x="201531" y="1346508"/>
                  </a:lnTo>
                  <a:lnTo>
                    <a:pt x="244449" y="1350643"/>
                  </a:lnTo>
                  <a:lnTo>
                    <a:pt x="259909" y="1352223"/>
                  </a:lnTo>
                  <a:lnTo>
                    <a:pt x="271895" y="1353237"/>
                  </a:lnTo>
                  <a:lnTo>
                    <a:pt x="281206" y="1353845"/>
                  </a:lnTo>
                  <a:lnTo>
                    <a:pt x="288733" y="1354291"/>
                  </a:lnTo>
                  <a:lnTo>
                    <a:pt x="295368" y="1354818"/>
                  </a:lnTo>
                  <a:lnTo>
                    <a:pt x="304016" y="1355683"/>
                  </a:lnTo>
                  <a:lnTo>
                    <a:pt x="312665" y="1357412"/>
                  </a:lnTo>
                  <a:lnTo>
                    <a:pt x="318719" y="1352223"/>
                  </a:lnTo>
                  <a:lnTo>
                    <a:pt x="331692" y="1308981"/>
                  </a:lnTo>
                  <a:lnTo>
                    <a:pt x="336881" y="1260981"/>
                  </a:lnTo>
                  <a:lnTo>
                    <a:pt x="342070" y="1200009"/>
                  </a:lnTo>
                  <a:lnTo>
                    <a:pt x="347043" y="1131901"/>
                  </a:lnTo>
                  <a:lnTo>
                    <a:pt x="350719" y="1054713"/>
                  </a:lnTo>
                  <a:lnTo>
                    <a:pt x="351705" y="1011794"/>
                  </a:lnTo>
                  <a:lnTo>
                    <a:pt x="352124" y="966930"/>
                  </a:lnTo>
                  <a:lnTo>
                    <a:pt x="352056" y="921417"/>
                  </a:lnTo>
                  <a:lnTo>
                    <a:pt x="351584" y="876552"/>
                  </a:lnTo>
                  <a:lnTo>
                    <a:pt x="350800" y="833296"/>
                  </a:lnTo>
                  <a:lnTo>
                    <a:pt x="349854" y="791256"/>
                  </a:lnTo>
                  <a:lnTo>
                    <a:pt x="348908" y="749702"/>
                  </a:lnTo>
                  <a:lnTo>
                    <a:pt x="348124" y="707905"/>
                  </a:lnTo>
                  <a:lnTo>
                    <a:pt x="347611" y="665378"/>
                  </a:lnTo>
                  <a:lnTo>
                    <a:pt x="347259" y="622608"/>
                  </a:lnTo>
                  <a:lnTo>
                    <a:pt x="346908" y="580325"/>
                  </a:lnTo>
                  <a:lnTo>
                    <a:pt x="346394" y="539258"/>
                  </a:lnTo>
                  <a:lnTo>
                    <a:pt x="345597" y="499826"/>
                  </a:lnTo>
                  <a:lnTo>
                    <a:pt x="344556" y="461204"/>
                  </a:lnTo>
                  <a:lnTo>
                    <a:pt x="343354" y="422259"/>
                  </a:lnTo>
                  <a:lnTo>
                    <a:pt x="342070" y="381854"/>
                  </a:lnTo>
                  <a:lnTo>
                    <a:pt x="340773" y="339341"/>
                  </a:lnTo>
                  <a:lnTo>
                    <a:pt x="339476" y="296017"/>
                  </a:lnTo>
                  <a:lnTo>
                    <a:pt x="338178" y="253666"/>
                  </a:lnTo>
                  <a:lnTo>
                    <a:pt x="336881" y="214071"/>
                  </a:lnTo>
                  <a:lnTo>
                    <a:pt x="334395" y="147694"/>
                  </a:lnTo>
                  <a:lnTo>
                    <a:pt x="333354" y="120910"/>
                  </a:lnTo>
                  <a:lnTo>
                    <a:pt x="332557" y="98180"/>
                  </a:lnTo>
                  <a:lnTo>
                    <a:pt x="330611" y="50870"/>
                  </a:lnTo>
                  <a:lnTo>
                    <a:pt x="314395" y="14289"/>
                  </a:lnTo>
                  <a:lnTo>
                    <a:pt x="272881" y="9100"/>
                  </a:lnTo>
                  <a:lnTo>
                    <a:pt x="250652" y="8303"/>
                  </a:lnTo>
                  <a:lnTo>
                    <a:pt x="198085" y="6060"/>
                  </a:lnTo>
                  <a:lnTo>
                    <a:pt x="152964" y="3492"/>
                  </a:lnTo>
                  <a:lnTo>
                    <a:pt x="122099" y="1249"/>
                  </a:lnTo>
                  <a:lnTo>
                    <a:pt x="109423" y="451"/>
                  </a:lnTo>
                  <a:lnTo>
                    <a:pt x="97369" y="19"/>
                  </a:lnTo>
                  <a:lnTo>
                    <a:pt x="86288" y="235"/>
                  </a:lnTo>
                  <a:lnTo>
                    <a:pt x="76829" y="1424"/>
                  </a:lnTo>
                  <a:lnTo>
                    <a:pt x="69640" y="3911"/>
                  </a:lnTo>
                  <a:lnTo>
                    <a:pt x="65167" y="8235"/>
                  </a:lnTo>
                  <a:lnTo>
                    <a:pt x="63045" y="15803"/>
                  </a:lnTo>
                  <a:lnTo>
                    <a:pt x="62708" y="28235"/>
                  </a:lnTo>
                  <a:lnTo>
                    <a:pt x="63586" y="47154"/>
                  </a:lnTo>
                  <a:lnTo>
                    <a:pt x="67262" y="104883"/>
                  </a:lnTo>
                  <a:lnTo>
                    <a:pt x="72235" y="171693"/>
                  </a:lnTo>
                  <a:lnTo>
                    <a:pt x="77424" y="229314"/>
                  </a:lnTo>
                  <a:lnTo>
                    <a:pt x="80018" y="255003"/>
                  </a:lnTo>
                  <a:lnTo>
                    <a:pt x="82613" y="279800"/>
                  </a:lnTo>
                </a:path>
              </a:pathLst>
            </a:custGeom>
            <a:ln w="254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050"/>
            </a:p>
          </p:txBody>
        </p:sp>
        <p:pic>
          <p:nvPicPr>
            <p:cNvPr id="10" name="object 10">
              <a:extLst>
                <a:ext uri="{FF2B5EF4-FFF2-40B4-BE49-F238E27FC236}">
                  <a16:creationId xmlns:a16="http://schemas.microsoft.com/office/drawing/2014/main" id="{35D34B18-D0AA-ABCD-247C-6ACE0880E0B6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272029" y="3307977"/>
              <a:ext cx="181074" cy="191452"/>
            </a:xfrm>
            <a:prstGeom prst="rect">
              <a:avLst/>
            </a:prstGeom>
          </p:spPr>
        </p:pic>
      </p:grpSp>
      <p:grpSp>
        <p:nvGrpSpPr>
          <p:cNvPr id="11" name="object 11">
            <a:extLst>
              <a:ext uri="{FF2B5EF4-FFF2-40B4-BE49-F238E27FC236}">
                <a16:creationId xmlns:a16="http://schemas.microsoft.com/office/drawing/2014/main" id="{6730CF32-A569-A7EA-0A1D-2D912B9FF9F9}"/>
              </a:ext>
            </a:extLst>
          </p:cNvPr>
          <p:cNvGrpSpPr/>
          <p:nvPr/>
        </p:nvGrpSpPr>
        <p:grpSpPr>
          <a:xfrm>
            <a:off x="3022233" y="2033420"/>
            <a:ext cx="266224" cy="1024890"/>
            <a:chOff x="4029643" y="2711226"/>
            <a:chExt cx="354965" cy="1366520"/>
          </a:xfrm>
        </p:grpSpPr>
        <p:sp>
          <p:nvSpPr>
            <p:cNvPr id="12" name="object 12">
              <a:extLst>
                <a:ext uri="{FF2B5EF4-FFF2-40B4-BE49-F238E27FC236}">
                  <a16:creationId xmlns:a16="http://schemas.microsoft.com/office/drawing/2014/main" id="{56B94622-5BAD-CFC1-2C36-CF722D011031}"/>
                </a:ext>
              </a:extLst>
            </p:cNvPr>
            <p:cNvSpPr/>
            <p:nvPr/>
          </p:nvSpPr>
          <p:spPr>
            <a:xfrm>
              <a:off x="4042343" y="2723926"/>
              <a:ext cx="329565" cy="1341120"/>
            </a:xfrm>
            <a:custGeom>
              <a:avLst/>
              <a:gdLst/>
              <a:ahLst/>
              <a:cxnLst/>
              <a:rect l="l" t="t" r="r" b="b"/>
              <a:pathLst>
                <a:path w="329564" h="1341120">
                  <a:moveTo>
                    <a:pt x="41513" y="10378"/>
                  </a:moveTo>
                  <a:lnTo>
                    <a:pt x="36540" y="78702"/>
                  </a:lnTo>
                  <a:lnTo>
                    <a:pt x="32864" y="152214"/>
                  </a:lnTo>
                  <a:lnTo>
                    <a:pt x="31824" y="192309"/>
                  </a:lnTo>
                  <a:lnTo>
                    <a:pt x="31026" y="234268"/>
                  </a:lnTo>
                  <a:lnTo>
                    <a:pt x="30067" y="277362"/>
                  </a:lnTo>
                  <a:lnTo>
                    <a:pt x="28540" y="320862"/>
                  </a:lnTo>
                  <a:lnTo>
                    <a:pt x="26188" y="364267"/>
                  </a:lnTo>
                  <a:lnTo>
                    <a:pt x="23351" y="407996"/>
                  </a:lnTo>
                  <a:lnTo>
                    <a:pt x="20513" y="452698"/>
                  </a:lnTo>
                  <a:lnTo>
                    <a:pt x="18161" y="499022"/>
                  </a:lnTo>
                  <a:lnTo>
                    <a:pt x="16661" y="547360"/>
                  </a:lnTo>
                  <a:lnTo>
                    <a:pt x="15891" y="597076"/>
                  </a:lnTo>
                  <a:lnTo>
                    <a:pt x="15607" y="647278"/>
                  </a:lnTo>
                  <a:lnTo>
                    <a:pt x="15567" y="697075"/>
                  </a:lnTo>
                  <a:lnTo>
                    <a:pt x="15540" y="745723"/>
                  </a:lnTo>
                  <a:lnTo>
                    <a:pt x="15351" y="793074"/>
                  </a:lnTo>
                  <a:lnTo>
                    <a:pt x="14837" y="839128"/>
                  </a:lnTo>
                  <a:lnTo>
                    <a:pt x="13837" y="883884"/>
                  </a:lnTo>
                  <a:lnTo>
                    <a:pt x="12256" y="927235"/>
                  </a:lnTo>
                  <a:lnTo>
                    <a:pt x="10270" y="968640"/>
                  </a:lnTo>
                  <a:lnTo>
                    <a:pt x="8121" y="1007450"/>
                  </a:lnTo>
                  <a:lnTo>
                    <a:pt x="6054" y="1043018"/>
                  </a:lnTo>
                  <a:lnTo>
                    <a:pt x="4270" y="1075058"/>
                  </a:lnTo>
                  <a:lnTo>
                    <a:pt x="1675" y="1133625"/>
                  </a:lnTo>
                  <a:lnTo>
                    <a:pt x="364" y="1194462"/>
                  </a:lnTo>
                  <a:lnTo>
                    <a:pt x="13" y="1254327"/>
                  </a:lnTo>
                  <a:lnTo>
                    <a:pt x="0" y="1278260"/>
                  </a:lnTo>
                  <a:lnTo>
                    <a:pt x="40" y="1295732"/>
                  </a:lnTo>
                  <a:lnTo>
                    <a:pt x="10378" y="1337069"/>
                  </a:lnTo>
                  <a:lnTo>
                    <a:pt x="22972" y="1340853"/>
                  </a:lnTo>
                  <a:lnTo>
                    <a:pt x="30270" y="1340745"/>
                  </a:lnTo>
                  <a:lnTo>
                    <a:pt x="40161" y="1339664"/>
                  </a:lnTo>
                  <a:lnTo>
                    <a:pt x="53621" y="1337934"/>
                  </a:lnTo>
                  <a:lnTo>
                    <a:pt x="71296" y="1335840"/>
                  </a:lnTo>
                  <a:lnTo>
                    <a:pt x="116377" y="1331002"/>
                  </a:lnTo>
                  <a:lnTo>
                    <a:pt x="167931" y="1325840"/>
                  </a:lnTo>
                  <a:lnTo>
                    <a:pt x="217849" y="1321002"/>
                  </a:lnTo>
                  <a:lnTo>
                    <a:pt x="239565" y="1318907"/>
                  </a:lnTo>
                  <a:lnTo>
                    <a:pt x="257970" y="1317123"/>
                  </a:lnTo>
                  <a:lnTo>
                    <a:pt x="273294" y="1315664"/>
                  </a:lnTo>
                  <a:lnTo>
                    <a:pt x="286024" y="1314529"/>
                  </a:lnTo>
                  <a:lnTo>
                    <a:pt x="296646" y="1313718"/>
                  </a:lnTo>
                  <a:lnTo>
                    <a:pt x="305578" y="1313150"/>
                  </a:lnTo>
                  <a:lnTo>
                    <a:pt x="312970" y="1312421"/>
                  </a:lnTo>
                  <a:lnTo>
                    <a:pt x="329294" y="1289312"/>
                  </a:lnTo>
                  <a:lnTo>
                    <a:pt x="328645" y="1277393"/>
                  </a:lnTo>
                  <a:lnTo>
                    <a:pt x="326781" y="1261907"/>
                  </a:lnTo>
                  <a:lnTo>
                    <a:pt x="324105" y="1242367"/>
                  </a:lnTo>
                  <a:lnTo>
                    <a:pt x="321105" y="1218286"/>
                  </a:lnTo>
                  <a:lnTo>
                    <a:pt x="315970" y="1154827"/>
                  </a:lnTo>
                  <a:lnTo>
                    <a:pt x="314159" y="1116098"/>
                  </a:lnTo>
                  <a:lnTo>
                    <a:pt x="312673" y="1074125"/>
                  </a:lnTo>
                  <a:lnTo>
                    <a:pt x="311348" y="1030045"/>
                  </a:lnTo>
                  <a:lnTo>
                    <a:pt x="310065" y="984802"/>
                  </a:lnTo>
                  <a:lnTo>
                    <a:pt x="308862" y="938586"/>
                  </a:lnTo>
                  <a:lnTo>
                    <a:pt x="307821" y="891397"/>
                  </a:lnTo>
                  <a:lnTo>
                    <a:pt x="307024" y="843236"/>
                  </a:lnTo>
                  <a:lnTo>
                    <a:pt x="306511" y="794128"/>
                  </a:lnTo>
                  <a:lnTo>
                    <a:pt x="306159" y="744209"/>
                  </a:lnTo>
                  <a:lnTo>
                    <a:pt x="305808" y="693642"/>
                  </a:lnTo>
                  <a:lnTo>
                    <a:pt x="305294" y="642589"/>
                  </a:lnTo>
                  <a:lnTo>
                    <a:pt x="304483" y="591305"/>
                  </a:lnTo>
                  <a:lnTo>
                    <a:pt x="303348" y="540427"/>
                  </a:lnTo>
                  <a:lnTo>
                    <a:pt x="301889" y="490685"/>
                  </a:lnTo>
                  <a:lnTo>
                    <a:pt x="300105" y="442807"/>
                  </a:lnTo>
                  <a:lnTo>
                    <a:pt x="298051" y="397388"/>
                  </a:lnTo>
                  <a:lnTo>
                    <a:pt x="295997" y="354483"/>
                  </a:lnTo>
                  <a:lnTo>
                    <a:pt x="294267" y="314010"/>
                  </a:lnTo>
                  <a:lnTo>
                    <a:pt x="293186" y="275889"/>
                  </a:lnTo>
                  <a:lnTo>
                    <a:pt x="292956" y="240024"/>
                  </a:lnTo>
                  <a:lnTo>
                    <a:pt x="293294" y="206268"/>
                  </a:lnTo>
                  <a:lnTo>
                    <a:pt x="293794" y="174457"/>
                  </a:lnTo>
                  <a:lnTo>
                    <a:pt x="294051" y="144431"/>
                  </a:lnTo>
                  <a:lnTo>
                    <a:pt x="292862" y="90377"/>
                  </a:lnTo>
                  <a:lnTo>
                    <a:pt x="289727" y="49296"/>
                  </a:lnTo>
                  <a:lnTo>
                    <a:pt x="277619" y="12972"/>
                  </a:lnTo>
                  <a:lnTo>
                    <a:pt x="243889" y="3459"/>
                  </a:lnTo>
                  <a:lnTo>
                    <a:pt x="227741" y="4000"/>
                  </a:lnTo>
                  <a:lnTo>
                    <a:pt x="208106" y="5189"/>
                  </a:lnTo>
                  <a:lnTo>
                    <a:pt x="185390" y="6378"/>
                  </a:lnTo>
                  <a:lnTo>
                    <a:pt x="159998" y="6918"/>
                  </a:lnTo>
                  <a:lnTo>
                    <a:pt x="132363" y="6324"/>
                  </a:lnTo>
                  <a:lnTo>
                    <a:pt x="103026" y="4756"/>
                  </a:lnTo>
                  <a:lnTo>
                    <a:pt x="72553" y="2540"/>
                  </a:lnTo>
                  <a:lnTo>
                    <a:pt x="41513" y="0"/>
                  </a:lnTo>
                </a:path>
              </a:pathLst>
            </a:custGeom>
            <a:ln w="253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050"/>
            </a:p>
          </p:txBody>
        </p:sp>
        <p:pic>
          <p:nvPicPr>
            <p:cNvPr id="13" name="object 13">
              <a:extLst>
                <a:ext uri="{FF2B5EF4-FFF2-40B4-BE49-F238E27FC236}">
                  <a16:creationId xmlns:a16="http://schemas.microsoft.com/office/drawing/2014/main" id="{057C2FD6-FC1A-E796-B240-47F46EFF8D71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123805" y="3250897"/>
              <a:ext cx="206262" cy="292060"/>
            </a:xfrm>
            <a:prstGeom prst="rect">
              <a:avLst/>
            </a:prstGeom>
          </p:spPr>
        </p:pic>
      </p:grpSp>
      <p:sp>
        <p:nvSpPr>
          <p:cNvPr id="14" name="object 14">
            <a:extLst>
              <a:ext uri="{FF2B5EF4-FFF2-40B4-BE49-F238E27FC236}">
                <a16:creationId xmlns:a16="http://schemas.microsoft.com/office/drawing/2014/main" id="{BA138EC7-85C0-F945-B8ED-C208C238D77D}"/>
              </a:ext>
            </a:extLst>
          </p:cNvPr>
          <p:cNvSpPr/>
          <p:nvPr/>
        </p:nvSpPr>
        <p:spPr>
          <a:xfrm>
            <a:off x="3672151" y="1735489"/>
            <a:ext cx="103346" cy="173831"/>
          </a:xfrm>
          <a:custGeom>
            <a:avLst/>
            <a:gdLst/>
            <a:ahLst/>
            <a:cxnLst/>
            <a:rect l="l" t="t" r="r" b="b"/>
            <a:pathLst>
              <a:path w="137795" h="231775">
                <a:moveTo>
                  <a:pt x="54245" y="0"/>
                </a:moveTo>
                <a:lnTo>
                  <a:pt x="51758" y="67675"/>
                </a:lnTo>
                <a:lnTo>
                  <a:pt x="49920" y="121080"/>
                </a:lnTo>
                <a:lnTo>
                  <a:pt x="49069" y="159268"/>
                </a:lnTo>
                <a:lnTo>
                  <a:pt x="49055" y="166052"/>
                </a:lnTo>
                <a:lnTo>
                  <a:pt x="49055" y="174701"/>
                </a:lnTo>
                <a:lnTo>
                  <a:pt x="49055" y="183349"/>
                </a:lnTo>
                <a:lnTo>
                  <a:pt x="44731" y="186809"/>
                </a:lnTo>
                <a:lnTo>
                  <a:pt x="40407" y="190268"/>
                </a:lnTo>
                <a:lnTo>
                  <a:pt x="31758" y="188538"/>
                </a:lnTo>
                <a:lnTo>
                  <a:pt x="8529" y="149579"/>
                </a:lnTo>
                <a:lnTo>
                  <a:pt x="5272" y="141296"/>
                </a:lnTo>
                <a:lnTo>
                  <a:pt x="2502" y="134796"/>
                </a:lnTo>
                <a:lnTo>
                  <a:pt x="623" y="131458"/>
                </a:lnTo>
                <a:lnTo>
                  <a:pt x="2" y="132309"/>
                </a:lnTo>
                <a:lnTo>
                  <a:pt x="20731" y="178809"/>
                </a:lnTo>
                <a:lnTo>
                  <a:pt x="46245" y="216971"/>
                </a:lnTo>
                <a:lnTo>
                  <a:pt x="67650" y="231565"/>
                </a:lnTo>
                <a:lnTo>
                  <a:pt x="74461" y="230241"/>
                </a:lnTo>
                <a:lnTo>
                  <a:pt x="81920" y="224862"/>
                </a:lnTo>
                <a:lnTo>
                  <a:pt x="89960" y="214849"/>
                </a:lnTo>
                <a:lnTo>
                  <a:pt x="98244" y="201836"/>
                </a:lnTo>
                <a:lnTo>
                  <a:pt x="106366" y="188011"/>
                </a:lnTo>
                <a:lnTo>
                  <a:pt x="113920" y="175566"/>
                </a:lnTo>
                <a:lnTo>
                  <a:pt x="120609" y="166174"/>
                </a:lnTo>
                <a:lnTo>
                  <a:pt x="126568" y="159457"/>
                </a:lnTo>
                <a:lnTo>
                  <a:pt x="132041" y="154525"/>
                </a:lnTo>
                <a:lnTo>
                  <a:pt x="137271" y="150484"/>
                </a:lnTo>
              </a:path>
            </a:pathLst>
          </a:custGeom>
          <a:ln w="254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050"/>
          </a:p>
        </p:txBody>
      </p:sp>
      <p:grpSp>
        <p:nvGrpSpPr>
          <p:cNvPr id="15" name="object 15">
            <a:extLst>
              <a:ext uri="{FF2B5EF4-FFF2-40B4-BE49-F238E27FC236}">
                <a16:creationId xmlns:a16="http://schemas.microsoft.com/office/drawing/2014/main" id="{AE84B0DC-E54C-7F78-A7AF-00FC2142AD8B}"/>
              </a:ext>
            </a:extLst>
          </p:cNvPr>
          <p:cNvGrpSpPr/>
          <p:nvPr/>
        </p:nvGrpSpPr>
        <p:grpSpPr>
          <a:xfrm>
            <a:off x="3563202" y="1994501"/>
            <a:ext cx="312419" cy="1024890"/>
            <a:chOff x="4750935" y="2659335"/>
            <a:chExt cx="416559" cy="1366520"/>
          </a:xfrm>
        </p:grpSpPr>
        <p:sp>
          <p:nvSpPr>
            <p:cNvPr id="16" name="object 16">
              <a:extLst>
                <a:ext uri="{FF2B5EF4-FFF2-40B4-BE49-F238E27FC236}">
                  <a16:creationId xmlns:a16="http://schemas.microsoft.com/office/drawing/2014/main" id="{1E57840E-1495-1760-6133-C9CC742022E2}"/>
                </a:ext>
              </a:extLst>
            </p:cNvPr>
            <p:cNvSpPr/>
            <p:nvPr/>
          </p:nvSpPr>
          <p:spPr>
            <a:xfrm>
              <a:off x="4763635" y="2672035"/>
              <a:ext cx="391160" cy="1341120"/>
            </a:xfrm>
            <a:custGeom>
              <a:avLst/>
              <a:gdLst/>
              <a:ahLst/>
              <a:cxnLst/>
              <a:rect l="l" t="t" r="r" b="b"/>
              <a:pathLst>
                <a:path w="391160" h="1341120">
                  <a:moveTo>
                    <a:pt x="321726" y="10378"/>
                  </a:moveTo>
                  <a:lnTo>
                    <a:pt x="316294" y="6567"/>
                  </a:lnTo>
                  <a:lnTo>
                    <a:pt x="309402" y="3243"/>
                  </a:lnTo>
                  <a:lnTo>
                    <a:pt x="299591" y="891"/>
                  </a:lnTo>
                  <a:lnTo>
                    <a:pt x="285402" y="0"/>
                  </a:lnTo>
                  <a:lnTo>
                    <a:pt x="265943" y="864"/>
                  </a:lnTo>
                  <a:lnTo>
                    <a:pt x="242592" y="3027"/>
                  </a:lnTo>
                  <a:lnTo>
                    <a:pt x="217295" y="5837"/>
                  </a:lnTo>
                  <a:lnTo>
                    <a:pt x="191998" y="8648"/>
                  </a:lnTo>
                  <a:lnTo>
                    <a:pt x="147133" y="12648"/>
                  </a:lnTo>
                  <a:lnTo>
                    <a:pt x="101336" y="15256"/>
                  </a:lnTo>
                  <a:lnTo>
                    <a:pt x="92215" y="15891"/>
                  </a:lnTo>
                  <a:lnTo>
                    <a:pt x="66594" y="44972"/>
                  </a:lnTo>
                  <a:lnTo>
                    <a:pt x="66661" y="58526"/>
                  </a:lnTo>
                  <a:lnTo>
                    <a:pt x="67783" y="76864"/>
                  </a:lnTo>
                  <a:lnTo>
                    <a:pt x="69391" y="101526"/>
                  </a:lnTo>
                  <a:lnTo>
                    <a:pt x="70918" y="134052"/>
                  </a:lnTo>
                  <a:lnTo>
                    <a:pt x="71877" y="175228"/>
                  </a:lnTo>
                  <a:lnTo>
                    <a:pt x="72107" y="222808"/>
                  </a:lnTo>
                  <a:lnTo>
                    <a:pt x="71526" y="273794"/>
                  </a:lnTo>
                  <a:lnTo>
                    <a:pt x="70053" y="325186"/>
                  </a:lnTo>
                  <a:lnTo>
                    <a:pt x="67675" y="374483"/>
                  </a:lnTo>
                  <a:lnTo>
                    <a:pt x="64648" y="421185"/>
                  </a:lnTo>
                  <a:lnTo>
                    <a:pt x="61296" y="465293"/>
                  </a:lnTo>
                  <a:lnTo>
                    <a:pt x="57945" y="506806"/>
                  </a:lnTo>
                  <a:lnTo>
                    <a:pt x="54864" y="545900"/>
                  </a:lnTo>
                  <a:lnTo>
                    <a:pt x="49675" y="620521"/>
                  </a:lnTo>
                  <a:lnTo>
                    <a:pt x="45756" y="697102"/>
                  </a:lnTo>
                  <a:lnTo>
                    <a:pt x="44107" y="736858"/>
                  </a:lnTo>
                  <a:lnTo>
                    <a:pt x="42458" y="776614"/>
                  </a:lnTo>
                  <a:lnTo>
                    <a:pt x="40648" y="815560"/>
                  </a:lnTo>
                  <a:lnTo>
                    <a:pt x="35999" y="889505"/>
                  </a:lnTo>
                  <a:lnTo>
                    <a:pt x="29405" y="960856"/>
                  </a:lnTo>
                  <a:lnTo>
                    <a:pt x="20756" y="1031883"/>
                  </a:lnTo>
                  <a:lnTo>
                    <a:pt x="16270" y="1066058"/>
                  </a:lnTo>
                  <a:lnTo>
                    <a:pt x="12107" y="1098369"/>
                  </a:lnTo>
                  <a:lnTo>
                    <a:pt x="5621" y="1156206"/>
                  </a:lnTo>
                  <a:lnTo>
                    <a:pt x="1729" y="1208205"/>
                  </a:lnTo>
                  <a:lnTo>
                    <a:pt x="216" y="1256745"/>
                  </a:lnTo>
                  <a:lnTo>
                    <a:pt x="0" y="1295556"/>
                  </a:lnTo>
                  <a:lnTo>
                    <a:pt x="67" y="1309002"/>
                  </a:lnTo>
                  <a:lnTo>
                    <a:pt x="23905" y="1339894"/>
                  </a:lnTo>
                  <a:lnTo>
                    <a:pt x="36324" y="1340529"/>
                  </a:lnTo>
                  <a:lnTo>
                    <a:pt x="52634" y="1339961"/>
                  </a:lnTo>
                  <a:lnTo>
                    <a:pt x="73404" y="1338583"/>
                  </a:lnTo>
                  <a:lnTo>
                    <a:pt x="99201" y="1336880"/>
                  </a:lnTo>
                  <a:lnTo>
                    <a:pt x="167458" y="1334340"/>
                  </a:lnTo>
                  <a:lnTo>
                    <a:pt x="206917" y="1333826"/>
                  </a:lnTo>
                  <a:lnTo>
                    <a:pt x="245403" y="1333637"/>
                  </a:lnTo>
                  <a:lnTo>
                    <a:pt x="279348" y="1333610"/>
                  </a:lnTo>
                  <a:lnTo>
                    <a:pt x="306037" y="1333610"/>
                  </a:lnTo>
                  <a:lnTo>
                    <a:pt x="326159" y="1333610"/>
                  </a:lnTo>
                  <a:lnTo>
                    <a:pt x="341253" y="1333610"/>
                  </a:lnTo>
                  <a:lnTo>
                    <a:pt x="352861" y="1333610"/>
                  </a:lnTo>
                  <a:lnTo>
                    <a:pt x="362307" y="1333542"/>
                  </a:lnTo>
                  <a:lnTo>
                    <a:pt x="390915" y="1292961"/>
                  </a:lnTo>
                  <a:lnTo>
                    <a:pt x="390334" y="1272867"/>
                  </a:lnTo>
                  <a:lnTo>
                    <a:pt x="388861" y="1248313"/>
                  </a:lnTo>
                  <a:lnTo>
                    <a:pt x="386902" y="1220354"/>
                  </a:lnTo>
                  <a:lnTo>
                    <a:pt x="384861" y="1190043"/>
                  </a:lnTo>
                  <a:lnTo>
                    <a:pt x="383050" y="1158179"/>
                  </a:lnTo>
                  <a:lnTo>
                    <a:pt x="381402" y="1124530"/>
                  </a:lnTo>
                  <a:lnTo>
                    <a:pt x="379753" y="1088612"/>
                  </a:lnTo>
                  <a:lnTo>
                    <a:pt x="377942" y="1049936"/>
                  </a:lnTo>
                  <a:lnTo>
                    <a:pt x="375861" y="1008247"/>
                  </a:lnTo>
                  <a:lnTo>
                    <a:pt x="373618" y="964207"/>
                  </a:lnTo>
                  <a:lnTo>
                    <a:pt x="371375" y="918708"/>
                  </a:lnTo>
                  <a:lnTo>
                    <a:pt x="369294" y="872641"/>
                  </a:lnTo>
                  <a:lnTo>
                    <a:pt x="367496" y="826776"/>
                  </a:lnTo>
                  <a:lnTo>
                    <a:pt x="365942" y="781398"/>
                  </a:lnTo>
                  <a:lnTo>
                    <a:pt x="364550" y="736669"/>
                  </a:lnTo>
                  <a:lnTo>
                    <a:pt x="363240" y="692750"/>
                  </a:lnTo>
                  <a:lnTo>
                    <a:pt x="361915" y="649778"/>
                  </a:lnTo>
                  <a:lnTo>
                    <a:pt x="360429" y="607778"/>
                  </a:lnTo>
                  <a:lnTo>
                    <a:pt x="358618" y="566751"/>
                  </a:lnTo>
                  <a:lnTo>
                    <a:pt x="356321" y="526698"/>
                  </a:lnTo>
                  <a:lnTo>
                    <a:pt x="353469" y="487495"/>
                  </a:lnTo>
                  <a:lnTo>
                    <a:pt x="350375" y="448536"/>
                  </a:lnTo>
                  <a:lnTo>
                    <a:pt x="347442" y="409091"/>
                  </a:lnTo>
                  <a:lnTo>
                    <a:pt x="345077" y="368429"/>
                  </a:lnTo>
                  <a:lnTo>
                    <a:pt x="343591" y="326213"/>
                  </a:lnTo>
                  <a:lnTo>
                    <a:pt x="342915" y="283673"/>
                  </a:lnTo>
                  <a:lnTo>
                    <a:pt x="342888" y="242430"/>
                  </a:lnTo>
                  <a:lnTo>
                    <a:pt x="343348" y="204106"/>
                  </a:lnTo>
                  <a:lnTo>
                    <a:pt x="345402" y="140323"/>
                  </a:lnTo>
                  <a:lnTo>
                    <a:pt x="349402" y="93404"/>
                  </a:lnTo>
                  <a:lnTo>
                    <a:pt x="359375" y="48161"/>
                  </a:lnTo>
                  <a:lnTo>
                    <a:pt x="363240" y="36324"/>
                  </a:lnTo>
                </a:path>
              </a:pathLst>
            </a:custGeom>
            <a:ln w="254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050"/>
            </a:p>
          </p:txBody>
        </p:sp>
        <p:pic>
          <p:nvPicPr>
            <p:cNvPr id="17" name="object 17">
              <a:extLst>
                <a:ext uri="{FF2B5EF4-FFF2-40B4-BE49-F238E27FC236}">
                  <a16:creationId xmlns:a16="http://schemas.microsoft.com/office/drawing/2014/main" id="{EF9A97FC-34E4-2019-0E69-78B5A240E6F9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854718" y="3178249"/>
              <a:ext cx="226681" cy="212209"/>
            </a:xfrm>
            <a:prstGeom prst="rect">
              <a:avLst/>
            </a:prstGeom>
          </p:spPr>
        </p:pic>
      </p:grpSp>
      <p:grpSp>
        <p:nvGrpSpPr>
          <p:cNvPr id="18" name="object 18">
            <a:extLst>
              <a:ext uri="{FF2B5EF4-FFF2-40B4-BE49-F238E27FC236}">
                <a16:creationId xmlns:a16="http://schemas.microsoft.com/office/drawing/2014/main" id="{322C76E8-0448-AC36-2DB3-94507F6EC7F5}"/>
              </a:ext>
            </a:extLst>
          </p:cNvPr>
          <p:cNvGrpSpPr/>
          <p:nvPr/>
        </p:nvGrpSpPr>
        <p:grpSpPr>
          <a:xfrm>
            <a:off x="4172925" y="1722071"/>
            <a:ext cx="307657" cy="1258253"/>
            <a:chOff x="5563900" y="2296095"/>
            <a:chExt cx="410209" cy="1677670"/>
          </a:xfrm>
        </p:grpSpPr>
        <p:pic>
          <p:nvPicPr>
            <p:cNvPr id="19" name="object 19">
              <a:extLst>
                <a:ext uri="{FF2B5EF4-FFF2-40B4-BE49-F238E27FC236}">
                  <a16:creationId xmlns:a16="http://schemas.microsoft.com/office/drawing/2014/main" id="{E6387617-588B-7362-0DB4-37CEEBCF270E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684980" y="2296095"/>
              <a:ext cx="129182" cy="250263"/>
            </a:xfrm>
            <a:prstGeom prst="rect">
              <a:avLst/>
            </a:prstGeom>
          </p:spPr>
        </p:pic>
        <p:sp>
          <p:nvSpPr>
            <p:cNvPr id="20" name="object 20">
              <a:extLst>
                <a:ext uri="{FF2B5EF4-FFF2-40B4-BE49-F238E27FC236}">
                  <a16:creationId xmlns:a16="http://schemas.microsoft.com/office/drawing/2014/main" id="{6B388529-A48D-DBD2-38B5-A5FAAE99C431}"/>
                </a:ext>
              </a:extLst>
            </p:cNvPr>
            <p:cNvSpPr/>
            <p:nvPr/>
          </p:nvSpPr>
          <p:spPr>
            <a:xfrm>
              <a:off x="5576600" y="2596941"/>
              <a:ext cx="384810" cy="1363980"/>
            </a:xfrm>
            <a:custGeom>
              <a:avLst/>
              <a:gdLst/>
              <a:ahLst/>
              <a:cxnLst/>
              <a:rect l="l" t="t" r="r" b="b"/>
              <a:pathLst>
                <a:path w="384810" h="1363979">
                  <a:moveTo>
                    <a:pt x="276754" y="12847"/>
                  </a:moveTo>
                  <a:lnTo>
                    <a:pt x="288997" y="10280"/>
                  </a:lnTo>
                  <a:lnTo>
                    <a:pt x="296862" y="7875"/>
                  </a:lnTo>
                  <a:lnTo>
                    <a:pt x="295970" y="5794"/>
                  </a:lnTo>
                  <a:lnTo>
                    <a:pt x="281943" y="4199"/>
                  </a:lnTo>
                  <a:lnTo>
                    <a:pt x="252322" y="3186"/>
                  </a:lnTo>
                  <a:lnTo>
                    <a:pt x="212322" y="2577"/>
                  </a:lnTo>
                  <a:lnTo>
                    <a:pt x="169079" y="2132"/>
                  </a:lnTo>
                  <a:lnTo>
                    <a:pt x="129728" y="1605"/>
                  </a:lnTo>
                  <a:lnTo>
                    <a:pt x="99837" y="861"/>
                  </a:lnTo>
                  <a:lnTo>
                    <a:pt x="78702" y="199"/>
                  </a:lnTo>
                  <a:lnTo>
                    <a:pt x="64053" y="23"/>
                  </a:lnTo>
                  <a:lnTo>
                    <a:pt x="30797" y="20334"/>
                  </a:lnTo>
                  <a:lnTo>
                    <a:pt x="30810" y="28199"/>
                  </a:lnTo>
                  <a:lnTo>
                    <a:pt x="31634" y="39631"/>
                  </a:lnTo>
                  <a:lnTo>
                    <a:pt x="32864" y="56090"/>
                  </a:lnTo>
                  <a:lnTo>
                    <a:pt x="34161" y="78631"/>
                  </a:lnTo>
                  <a:lnTo>
                    <a:pt x="36756" y="139279"/>
                  </a:lnTo>
                  <a:lnTo>
                    <a:pt x="39351" y="214197"/>
                  </a:lnTo>
                  <a:lnTo>
                    <a:pt x="40648" y="254575"/>
                  </a:lnTo>
                  <a:lnTo>
                    <a:pt x="41945" y="295602"/>
                  </a:lnTo>
                  <a:lnTo>
                    <a:pt x="43243" y="336304"/>
                  </a:lnTo>
                  <a:lnTo>
                    <a:pt x="44526" y="375979"/>
                  </a:lnTo>
                  <a:lnTo>
                    <a:pt x="45729" y="415006"/>
                  </a:lnTo>
                  <a:lnTo>
                    <a:pt x="46769" y="454033"/>
                  </a:lnTo>
                  <a:lnTo>
                    <a:pt x="47567" y="493708"/>
                  </a:lnTo>
                  <a:lnTo>
                    <a:pt x="48040" y="534492"/>
                  </a:lnTo>
                  <a:lnTo>
                    <a:pt x="48107" y="576086"/>
                  </a:lnTo>
                  <a:lnTo>
                    <a:pt x="47688" y="618005"/>
                  </a:lnTo>
                  <a:lnTo>
                    <a:pt x="46702" y="659761"/>
                  </a:lnTo>
                  <a:lnTo>
                    <a:pt x="45121" y="701031"/>
                  </a:lnTo>
                  <a:lnTo>
                    <a:pt x="43134" y="742139"/>
                  </a:lnTo>
                  <a:lnTo>
                    <a:pt x="40986" y="783571"/>
                  </a:lnTo>
                  <a:lnTo>
                    <a:pt x="38918" y="825814"/>
                  </a:lnTo>
                  <a:lnTo>
                    <a:pt x="37094" y="869137"/>
                  </a:lnTo>
                  <a:lnTo>
                    <a:pt x="35351" y="912948"/>
                  </a:lnTo>
                  <a:lnTo>
                    <a:pt x="33445" y="956434"/>
                  </a:lnTo>
                  <a:lnTo>
                    <a:pt x="31134" y="998785"/>
                  </a:lnTo>
                  <a:lnTo>
                    <a:pt x="28256" y="1039285"/>
                  </a:lnTo>
                  <a:lnTo>
                    <a:pt x="24972" y="1077595"/>
                  </a:lnTo>
                  <a:lnTo>
                    <a:pt x="18162" y="1146676"/>
                  </a:lnTo>
                  <a:lnTo>
                    <a:pt x="12216" y="1204837"/>
                  </a:lnTo>
                  <a:lnTo>
                    <a:pt x="6918" y="1253918"/>
                  </a:lnTo>
                  <a:lnTo>
                    <a:pt x="4378" y="1275742"/>
                  </a:lnTo>
                  <a:lnTo>
                    <a:pt x="2162" y="1295539"/>
                  </a:lnTo>
                  <a:lnTo>
                    <a:pt x="594" y="1312904"/>
                  </a:lnTo>
                  <a:lnTo>
                    <a:pt x="0" y="1327431"/>
                  </a:lnTo>
                  <a:lnTo>
                    <a:pt x="635" y="1338863"/>
                  </a:lnTo>
                  <a:lnTo>
                    <a:pt x="33351" y="1363674"/>
                  </a:lnTo>
                  <a:lnTo>
                    <a:pt x="49296" y="1362025"/>
                  </a:lnTo>
                  <a:lnTo>
                    <a:pt x="70972" y="1358579"/>
                  </a:lnTo>
                  <a:lnTo>
                    <a:pt x="97512" y="1353917"/>
                  </a:lnTo>
                  <a:lnTo>
                    <a:pt x="127620" y="1348768"/>
                  </a:lnTo>
                  <a:lnTo>
                    <a:pt x="193295" y="1339782"/>
                  </a:lnTo>
                  <a:lnTo>
                    <a:pt x="256322" y="1333890"/>
                  </a:lnTo>
                  <a:lnTo>
                    <a:pt x="282808" y="1331755"/>
                  </a:lnTo>
                  <a:lnTo>
                    <a:pt x="304240" y="1329944"/>
                  </a:lnTo>
                  <a:lnTo>
                    <a:pt x="346808" y="1324836"/>
                  </a:lnTo>
                  <a:lnTo>
                    <a:pt x="383091" y="1307458"/>
                  </a:lnTo>
                  <a:lnTo>
                    <a:pt x="384321" y="1299756"/>
                  </a:lnTo>
                  <a:lnTo>
                    <a:pt x="383442" y="1288161"/>
                  </a:lnTo>
                  <a:lnTo>
                    <a:pt x="380537" y="1271215"/>
                  </a:lnTo>
                  <a:lnTo>
                    <a:pt x="375821" y="1247810"/>
                  </a:lnTo>
                  <a:lnTo>
                    <a:pt x="370050" y="1218243"/>
                  </a:lnTo>
                  <a:lnTo>
                    <a:pt x="358915" y="1143216"/>
                  </a:lnTo>
                  <a:lnTo>
                    <a:pt x="355132" y="1099122"/>
                  </a:lnTo>
                  <a:lnTo>
                    <a:pt x="352645" y="1051866"/>
                  </a:lnTo>
                  <a:lnTo>
                    <a:pt x="351132" y="1002501"/>
                  </a:lnTo>
                  <a:lnTo>
                    <a:pt x="350267" y="952083"/>
                  </a:lnTo>
                  <a:lnTo>
                    <a:pt x="349781" y="901583"/>
                  </a:lnTo>
                  <a:lnTo>
                    <a:pt x="349618" y="851651"/>
                  </a:lnTo>
                  <a:lnTo>
                    <a:pt x="349781" y="802854"/>
                  </a:lnTo>
                  <a:lnTo>
                    <a:pt x="350267" y="755760"/>
                  </a:lnTo>
                  <a:lnTo>
                    <a:pt x="351024" y="710720"/>
                  </a:lnTo>
                  <a:lnTo>
                    <a:pt x="351780" y="667220"/>
                  </a:lnTo>
                  <a:lnTo>
                    <a:pt x="352213" y="624531"/>
                  </a:lnTo>
                  <a:lnTo>
                    <a:pt x="351997" y="581924"/>
                  </a:lnTo>
                  <a:lnTo>
                    <a:pt x="350929" y="538802"/>
                  </a:lnTo>
                  <a:lnTo>
                    <a:pt x="349294" y="495114"/>
                  </a:lnTo>
                  <a:lnTo>
                    <a:pt x="347497" y="450938"/>
                  </a:lnTo>
                  <a:lnTo>
                    <a:pt x="345943" y="406358"/>
                  </a:lnTo>
                  <a:lnTo>
                    <a:pt x="344943" y="361480"/>
                  </a:lnTo>
                  <a:lnTo>
                    <a:pt x="344429" y="316521"/>
                  </a:lnTo>
                  <a:lnTo>
                    <a:pt x="344240" y="271724"/>
                  </a:lnTo>
                  <a:lnTo>
                    <a:pt x="344213" y="227332"/>
                  </a:lnTo>
                  <a:lnTo>
                    <a:pt x="344213" y="183900"/>
                  </a:lnTo>
                  <a:lnTo>
                    <a:pt x="344213" y="143225"/>
                  </a:lnTo>
                  <a:lnTo>
                    <a:pt x="344213" y="31874"/>
                  </a:lnTo>
                  <a:lnTo>
                    <a:pt x="344213" y="35334"/>
                  </a:lnTo>
                  <a:lnTo>
                    <a:pt x="344213" y="38793"/>
                  </a:lnTo>
                </a:path>
              </a:pathLst>
            </a:custGeom>
            <a:ln w="254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050"/>
            </a:p>
          </p:txBody>
        </p:sp>
        <p:pic>
          <p:nvPicPr>
            <p:cNvPr id="21" name="object 21">
              <a:extLst>
                <a:ext uri="{FF2B5EF4-FFF2-40B4-BE49-F238E27FC236}">
                  <a16:creationId xmlns:a16="http://schemas.microsoft.com/office/drawing/2014/main" id="{6F4BBE1C-3D6E-AAD9-18DF-FAADEE87F534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685953" y="3126359"/>
              <a:ext cx="216425" cy="232965"/>
            </a:xfrm>
            <a:prstGeom prst="rect">
              <a:avLst/>
            </a:prstGeom>
          </p:spPr>
        </p:pic>
      </p:grpSp>
      <p:grpSp>
        <p:nvGrpSpPr>
          <p:cNvPr id="22" name="object 22">
            <a:extLst>
              <a:ext uri="{FF2B5EF4-FFF2-40B4-BE49-F238E27FC236}">
                <a16:creationId xmlns:a16="http://schemas.microsoft.com/office/drawing/2014/main" id="{19F9DC41-4C96-396F-A1EA-0DE0C3B7B4E6}"/>
              </a:ext>
            </a:extLst>
          </p:cNvPr>
          <p:cNvGrpSpPr/>
          <p:nvPr/>
        </p:nvGrpSpPr>
        <p:grpSpPr>
          <a:xfrm>
            <a:off x="4797407" y="1718179"/>
            <a:ext cx="340994" cy="1256348"/>
            <a:chOff x="6396542" y="2290906"/>
            <a:chExt cx="454659" cy="1675130"/>
          </a:xfrm>
        </p:grpSpPr>
        <p:pic>
          <p:nvPicPr>
            <p:cNvPr id="23" name="object 23">
              <a:extLst>
                <a:ext uri="{FF2B5EF4-FFF2-40B4-BE49-F238E27FC236}">
                  <a16:creationId xmlns:a16="http://schemas.microsoft.com/office/drawing/2014/main" id="{C776F06F-97C9-0046-2E42-8BECB37BEB83}"/>
                </a:ext>
              </a:extLst>
            </p:cNvPr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473731" y="2290906"/>
              <a:ext cx="149939" cy="228641"/>
            </a:xfrm>
            <a:prstGeom prst="rect">
              <a:avLst/>
            </a:prstGeom>
          </p:spPr>
        </p:pic>
        <p:sp>
          <p:nvSpPr>
            <p:cNvPr id="24" name="object 24">
              <a:extLst>
                <a:ext uri="{FF2B5EF4-FFF2-40B4-BE49-F238E27FC236}">
                  <a16:creationId xmlns:a16="http://schemas.microsoft.com/office/drawing/2014/main" id="{DA684A4D-A2A9-413F-3835-190B726000AF}"/>
                </a:ext>
              </a:extLst>
            </p:cNvPr>
            <p:cNvSpPr/>
            <p:nvPr/>
          </p:nvSpPr>
          <p:spPr>
            <a:xfrm>
              <a:off x="6409242" y="2575171"/>
              <a:ext cx="429259" cy="1378585"/>
            </a:xfrm>
            <a:custGeom>
              <a:avLst/>
              <a:gdLst/>
              <a:ahLst/>
              <a:cxnLst/>
              <a:rect l="l" t="t" r="r" b="b"/>
              <a:pathLst>
                <a:path w="429259" h="1378585">
                  <a:moveTo>
                    <a:pt x="326267" y="3459"/>
                  </a:moveTo>
                  <a:lnTo>
                    <a:pt x="312956" y="2189"/>
                  </a:lnTo>
                  <a:lnTo>
                    <a:pt x="297619" y="1081"/>
                  </a:lnTo>
                  <a:lnTo>
                    <a:pt x="278227" y="297"/>
                  </a:lnTo>
                  <a:lnTo>
                    <a:pt x="252754" y="0"/>
                  </a:lnTo>
                  <a:lnTo>
                    <a:pt x="220119" y="297"/>
                  </a:lnTo>
                  <a:lnTo>
                    <a:pt x="145120" y="2189"/>
                  </a:lnTo>
                  <a:lnTo>
                    <a:pt x="80756" y="4797"/>
                  </a:lnTo>
                  <a:lnTo>
                    <a:pt x="39026" y="8445"/>
                  </a:lnTo>
                  <a:lnTo>
                    <a:pt x="4499" y="26445"/>
                  </a:lnTo>
                  <a:lnTo>
                    <a:pt x="0" y="58594"/>
                  </a:lnTo>
                  <a:lnTo>
                    <a:pt x="486" y="77161"/>
                  </a:lnTo>
                  <a:lnTo>
                    <a:pt x="4337" y="134025"/>
                  </a:lnTo>
                  <a:lnTo>
                    <a:pt x="11067" y="210295"/>
                  </a:lnTo>
                  <a:lnTo>
                    <a:pt x="14918" y="249079"/>
                  </a:lnTo>
                  <a:lnTo>
                    <a:pt x="22594" y="319456"/>
                  </a:lnTo>
                  <a:lnTo>
                    <a:pt x="26229" y="352821"/>
                  </a:lnTo>
                  <a:lnTo>
                    <a:pt x="32715" y="421685"/>
                  </a:lnTo>
                  <a:lnTo>
                    <a:pt x="38256" y="494468"/>
                  </a:lnTo>
                  <a:lnTo>
                    <a:pt x="43431" y="567225"/>
                  </a:lnTo>
                  <a:lnTo>
                    <a:pt x="47918" y="642548"/>
                  </a:lnTo>
                  <a:lnTo>
                    <a:pt x="49513" y="684102"/>
                  </a:lnTo>
                  <a:lnTo>
                    <a:pt x="50513" y="729453"/>
                  </a:lnTo>
                  <a:lnTo>
                    <a:pt x="51026" y="777723"/>
                  </a:lnTo>
                  <a:lnTo>
                    <a:pt x="51215" y="827614"/>
                  </a:lnTo>
                  <a:lnTo>
                    <a:pt x="51242" y="877830"/>
                  </a:lnTo>
                  <a:lnTo>
                    <a:pt x="51202" y="927140"/>
                  </a:lnTo>
                  <a:lnTo>
                    <a:pt x="50918" y="974586"/>
                  </a:lnTo>
                  <a:lnTo>
                    <a:pt x="50148" y="1019275"/>
                  </a:lnTo>
                  <a:lnTo>
                    <a:pt x="48648" y="1060315"/>
                  </a:lnTo>
                  <a:lnTo>
                    <a:pt x="43134" y="1130368"/>
                  </a:lnTo>
                  <a:lnTo>
                    <a:pt x="35675" y="1190043"/>
                  </a:lnTo>
                  <a:lnTo>
                    <a:pt x="27999" y="1244854"/>
                  </a:lnTo>
                  <a:lnTo>
                    <a:pt x="20972" y="1291231"/>
                  </a:lnTo>
                  <a:lnTo>
                    <a:pt x="15351" y="1324961"/>
                  </a:lnTo>
                  <a:lnTo>
                    <a:pt x="13432" y="1337691"/>
                  </a:lnTo>
                  <a:lnTo>
                    <a:pt x="12324" y="1348313"/>
                  </a:lnTo>
                  <a:lnTo>
                    <a:pt x="12175" y="1357232"/>
                  </a:lnTo>
                  <a:lnTo>
                    <a:pt x="13080" y="1364528"/>
                  </a:lnTo>
                  <a:lnTo>
                    <a:pt x="43553" y="1378150"/>
                  </a:lnTo>
                  <a:lnTo>
                    <a:pt x="62485" y="1377717"/>
                  </a:lnTo>
                  <a:lnTo>
                    <a:pt x="88999" y="1376933"/>
                  </a:lnTo>
                  <a:lnTo>
                    <a:pt x="122160" y="1375987"/>
                  </a:lnTo>
                  <a:lnTo>
                    <a:pt x="160511" y="1375041"/>
                  </a:lnTo>
                  <a:lnTo>
                    <a:pt x="202592" y="1374258"/>
                  </a:lnTo>
                  <a:lnTo>
                    <a:pt x="246659" y="1373758"/>
                  </a:lnTo>
                  <a:lnTo>
                    <a:pt x="289835" y="1373501"/>
                  </a:lnTo>
                  <a:lnTo>
                    <a:pt x="328956" y="1373406"/>
                  </a:lnTo>
                  <a:lnTo>
                    <a:pt x="360861" y="1373393"/>
                  </a:lnTo>
                  <a:lnTo>
                    <a:pt x="383334" y="1373352"/>
                  </a:lnTo>
                  <a:lnTo>
                    <a:pt x="423996" y="1363664"/>
                  </a:lnTo>
                  <a:lnTo>
                    <a:pt x="429185" y="1344853"/>
                  </a:lnTo>
                  <a:lnTo>
                    <a:pt x="428807" y="1328840"/>
                  </a:lnTo>
                  <a:lnTo>
                    <a:pt x="426807" y="1308205"/>
                  </a:lnTo>
                  <a:lnTo>
                    <a:pt x="423834" y="1283191"/>
                  </a:lnTo>
                  <a:lnTo>
                    <a:pt x="420537" y="1254043"/>
                  </a:lnTo>
                  <a:lnTo>
                    <a:pt x="417401" y="1221124"/>
                  </a:lnTo>
                  <a:lnTo>
                    <a:pt x="414266" y="1185287"/>
                  </a:lnTo>
                  <a:lnTo>
                    <a:pt x="410807" y="1147503"/>
                  </a:lnTo>
                  <a:lnTo>
                    <a:pt x="406699" y="1108747"/>
                  </a:lnTo>
                  <a:lnTo>
                    <a:pt x="401780" y="1069734"/>
                  </a:lnTo>
                  <a:lnTo>
                    <a:pt x="396537" y="1030153"/>
                  </a:lnTo>
                  <a:lnTo>
                    <a:pt x="391618" y="989437"/>
                  </a:lnTo>
                  <a:lnTo>
                    <a:pt x="387672" y="947019"/>
                  </a:lnTo>
                  <a:lnTo>
                    <a:pt x="385145" y="902600"/>
                  </a:lnTo>
                  <a:lnTo>
                    <a:pt x="383672" y="856965"/>
                  </a:lnTo>
                  <a:lnTo>
                    <a:pt x="382685" y="811169"/>
                  </a:lnTo>
                  <a:lnTo>
                    <a:pt x="381618" y="766264"/>
                  </a:lnTo>
                  <a:lnTo>
                    <a:pt x="380037" y="722980"/>
                  </a:lnTo>
                  <a:lnTo>
                    <a:pt x="378050" y="680751"/>
                  </a:lnTo>
                  <a:lnTo>
                    <a:pt x="375902" y="638684"/>
                  </a:lnTo>
                  <a:lnTo>
                    <a:pt x="373834" y="595887"/>
                  </a:lnTo>
                  <a:lnTo>
                    <a:pt x="372010" y="551779"/>
                  </a:lnTo>
                  <a:lnTo>
                    <a:pt x="370267" y="507022"/>
                  </a:lnTo>
                  <a:lnTo>
                    <a:pt x="368361" y="462590"/>
                  </a:lnTo>
                  <a:lnTo>
                    <a:pt x="366051" y="419455"/>
                  </a:lnTo>
                  <a:lnTo>
                    <a:pt x="363145" y="378375"/>
                  </a:lnTo>
                  <a:lnTo>
                    <a:pt x="359672" y="339240"/>
                  </a:lnTo>
                  <a:lnTo>
                    <a:pt x="351348" y="265511"/>
                  </a:lnTo>
                  <a:lnTo>
                    <a:pt x="346740" y="230309"/>
                  </a:lnTo>
                  <a:lnTo>
                    <a:pt x="342375" y="195998"/>
                  </a:lnTo>
                  <a:lnTo>
                    <a:pt x="338821" y="162498"/>
                  </a:lnTo>
                  <a:lnTo>
                    <a:pt x="336645" y="129728"/>
                  </a:lnTo>
                  <a:lnTo>
                    <a:pt x="336240" y="97593"/>
                  </a:lnTo>
                  <a:lnTo>
                    <a:pt x="337294" y="65945"/>
                  </a:lnTo>
                  <a:lnTo>
                    <a:pt x="339321" y="34621"/>
                  </a:lnTo>
                  <a:lnTo>
                    <a:pt x="341835" y="3459"/>
                  </a:lnTo>
                </a:path>
              </a:pathLst>
            </a:custGeom>
            <a:ln w="254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050"/>
            </a:p>
          </p:txBody>
        </p:sp>
        <p:pic>
          <p:nvPicPr>
            <p:cNvPr id="25" name="object 25">
              <a:extLst>
                <a:ext uri="{FF2B5EF4-FFF2-40B4-BE49-F238E27FC236}">
                  <a16:creationId xmlns:a16="http://schemas.microsoft.com/office/drawing/2014/main" id="{8740A15B-49D9-5647-3C78-D1E75EEDAEF8}"/>
                </a:ext>
              </a:extLst>
            </p:cNvPr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6528798" y="3115980"/>
              <a:ext cx="214222" cy="186263"/>
            </a:xfrm>
            <a:prstGeom prst="rect">
              <a:avLst/>
            </a:prstGeom>
          </p:spPr>
        </p:pic>
      </p:grpSp>
      <p:grpSp>
        <p:nvGrpSpPr>
          <p:cNvPr id="26" name="object 26">
            <a:extLst>
              <a:ext uri="{FF2B5EF4-FFF2-40B4-BE49-F238E27FC236}">
                <a16:creationId xmlns:a16="http://schemas.microsoft.com/office/drawing/2014/main" id="{26E71CFE-7E0F-7D6C-10FF-848EDA6D9A6F}"/>
              </a:ext>
            </a:extLst>
          </p:cNvPr>
          <p:cNvGrpSpPr/>
          <p:nvPr/>
        </p:nvGrpSpPr>
        <p:grpSpPr>
          <a:xfrm>
            <a:off x="5448938" y="1702612"/>
            <a:ext cx="273368" cy="1233011"/>
            <a:chOff x="7265251" y="2270149"/>
            <a:chExt cx="364490" cy="1644014"/>
          </a:xfrm>
        </p:grpSpPr>
        <p:pic>
          <p:nvPicPr>
            <p:cNvPr id="27" name="object 27">
              <a:extLst>
                <a:ext uri="{FF2B5EF4-FFF2-40B4-BE49-F238E27FC236}">
                  <a16:creationId xmlns:a16="http://schemas.microsoft.com/office/drawing/2014/main" id="{592F4DCC-6676-6689-A71B-3BB0C7B1CCBE}"/>
                </a:ext>
              </a:extLst>
            </p:cNvPr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7284968" y="2270149"/>
              <a:ext cx="153398" cy="241303"/>
            </a:xfrm>
            <a:prstGeom prst="rect">
              <a:avLst/>
            </a:prstGeom>
          </p:spPr>
        </p:pic>
        <p:sp>
          <p:nvSpPr>
            <p:cNvPr id="28" name="object 28">
              <a:extLst>
                <a:ext uri="{FF2B5EF4-FFF2-40B4-BE49-F238E27FC236}">
                  <a16:creationId xmlns:a16="http://schemas.microsoft.com/office/drawing/2014/main" id="{44D01DD2-DFF1-79AA-27FC-8DC3D2220A74}"/>
                </a:ext>
              </a:extLst>
            </p:cNvPr>
            <p:cNvSpPr/>
            <p:nvPr/>
          </p:nvSpPr>
          <p:spPr>
            <a:xfrm>
              <a:off x="7277951" y="2568252"/>
              <a:ext cx="339090" cy="1332865"/>
            </a:xfrm>
            <a:custGeom>
              <a:avLst/>
              <a:gdLst/>
              <a:ahLst/>
              <a:cxnLst/>
              <a:rect l="l" t="t" r="r" b="b"/>
              <a:pathLst>
                <a:path w="339090" h="1332864">
                  <a:moveTo>
                    <a:pt x="194424" y="15567"/>
                  </a:moveTo>
                  <a:lnTo>
                    <a:pt x="131722" y="15459"/>
                  </a:lnTo>
                  <a:lnTo>
                    <a:pt x="81992" y="14702"/>
                  </a:lnTo>
                  <a:lnTo>
                    <a:pt x="38749" y="10378"/>
                  </a:lnTo>
                  <a:lnTo>
                    <a:pt x="21452" y="6918"/>
                  </a:lnTo>
                  <a:lnTo>
                    <a:pt x="15398" y="10378"/>
                  </a:lnTo>
                  <a:lnTo>
                    <a:pt x="4155" y="55350"/>
                  </a:lnTo>
                  <a:lnTo>
                    <a:pt x="2858" y="119458"/>
                  </a:lnTo>
                  <a:lnTo>
                    <a:pt x="3182" y="158849"/>
                  </a:lnTo>
                  <a:lnTo>
                    <a:pt x="4155" y="199781"/>
                  </a:lnTo>
                  <a:lnTo>
                    <a:pt x="5723" y="240308"/>
                  </a:lnTo>
                  <a:lnTo>
                    <a:pt x="7614" y="280754"/>
                  </a:lnTo>
                  <a:lnTo>
                    <a:pt x="9506" y="322010"/>
                  </a:lnTo>
                  <a:lnTo>
                    <a:pt x="11074" y="364969"/>
                  </a:lnTo>
                  <a:lnTo>
                    <a:pt x="12074" y="410266"/>
                  </a:lnTo>
                  <a:lnTo>
                    <a:pt x="12587" y="457509"/>
                  </a:lnTo>
                  <a:lnTo>
                    <a:pt x="12777" y="506049"/>
                  </a:lnTo>
                  <a:lnTo>
                    <a:pt x="12804" y="555238"/>
                  </a:lnTo>
                  <a:lnTo>
                    <a:pt x="12831" y="604332"/>
                  </a:lnTo>
                  <a:lnTo>
                    <a:pt x="13020" y="652210"/>
                  </a:lnTo>
                  <a:lnTo>
                    <a:pt x="13533" y="697655"/>
                  </a:lnTo>
                  <a:lnTo>
                    <a:pt x="14533" y="739452"/>
                  </a:lnTo>
                  <a:lnTo>
                    <a:pt x="18101" y="810371"/>
                  </a:lnTo>
                  <a:lnTo>
                    <a:pt x="22317" y="870911"/>
                  </a:lnTo>
                  <a:lnTo>
                    <a:pt x="24074" y="899938"/>
                  </a:lnTo>
                  <a:lnTo>
                    <a:pt x="25344" y="928640"/>
                  </a:lnTo>
                  <a:lnTo>
                    <a:pt x="25966" y="957018"/>
                  </a:lnTo>
                  <a:lnTo>
                    <a:pt x="25776" y="985072"/>
                  </a:lnTo>
                  <a:lnTo>
                    <a:pt x="24695" y="1012815"/>
                  </a:lnTo>
                  <a:lnTo>
                    <a:pt x="22966" y="1040315"/>
                  </a:lnTo>
                  <a:lnTo>
                    <a:pt x="20912" y="1067653"/>
                  </a:lnTo>
                  <a:lnTo>
                    <a:pt x="18857" y="1094909"/>
                  </a:lnTo>
                  <a:lnTo>
                    <a:pt x="17047" y="1122071"/>
                  </a:lnTo>
                  <a:lnTo>
                    <a:pt x="13750" y="1174449"/>
                  </a:lnTo>
                  <a:lnTo>
                    <a:pt x="9858" y="1221016"/>
                  </a:lnTo>
                  <a:lnTo>
                    <a:pt x="3290" y="1273069"/>
                  </a:lnTo>
                  <a:lnTo>
                    <a:pt x="1547" y="1284556"/>
                  </a:lnTo>
                  <a:lnTo>
                    <a:pt x="371" y="1293610"/>
                  </a:lnTo>
                  <a:lnTo>
                    <a:pt x="23182" y="1329286"/>
                  </a:lnTo>
                  <a:lnTo>
                    <a:pt x="54533" y="1332853"/>
                  </a:lnTo>
                  <a:lnTo>
                    <a:pt x="76452" y="1332813"/>
                  </a:lnTo>
                  <a:lnTo>
                    <a:pt x="133181" y="1330299"/>
                  </a:lnTo>
                  <a:lnTo>
                    <a:pt x="198586" y="1326164"/>
                  </a:lnTo>
                  <a:lnTo>
                    <a:pt x="255329" y="1322272"/>
                  </a:lnTo>
                  <a:lnTo>
                    <a:pt x="295301" y="1318623"/>
                  </a:lnTo>
                  <a:lnTo>
                    <a:pt x="332923" y="1305610"/>
                  </a:lnTo>
                  <a:lnTo>
                    <a:pt x="338855" y="1286583"/>
                  </a:lnTo>
                  <a:lnTo>
                    <a:pt x="338207" y="1273867"/>
                  </a:lnTo>
                  <a:lnTo>
                    <a:pt x="336261" y="1254907"/>
                  </a:lnTo>
                  <a:lnTo>
                    <a:pt x="333112" y="1228327"/>
                  </a:lnTo>
                  <a:lnTo>
                    <a:pt x="329234" y="1194692"/>
                  </a:lnTo>
                  <a:lnTo>
                    <a:pt x="325193" y="1155057"/>
                  </a:lnTo>
                  <a:lnTo>
                    <a:pt x="321558" y="1110476"/>
                  </a:lnTo>
                  <a:lnTo>
                    <a:pt x="318761" y="1062098"/>
                  </a:lnTo>
                  <a:lnTo>
                    <a:pt x="316693" y="1011450"/>
                  </a:lnTo>
                  <a:lnTo>
                    <a:pt x="315112" y="960153"/>
                  </a:lnTo>
                  <a:lnTo>
                    <a:pt x="313774" y="909830"/>
                  </a:lnTo>
                  <a:lnTo>
                    <a:pt x="312477" y="861641"/>
                  </a:lnTo>
                  <a:lnTo>
                    <a:pt x="311179" y="814911"/>
                  </a:lnTo>
                  <a:lnTo>
                    <a:pt x="309882" y="768506"/>
                  </a:lnTo>
                  <a:lnTo>
                    <a:pt x="308585" y="721291"/>
                  </a:lnTo>
                  <a:lnTo>
                    <a:pt x="307247" y="672521"/>
                  </a:lnTo>
                  <a:lnTo>
                    <a:pt x="305666" y="623021"/>
                  </a:lnTo>
                  <a:lnTo>
                    <a:pt x="303599" y="574008"/>
                  </a:lnTo>
                  <a:lnTo>
                    <a:pt x="300801" y="526698"/>
                  </a:lnTo>
                  <a:lnTo>
                    <a:pt x="297126" y="481982"/>
                  </a:lnTo>
                  <a:lnTo>
                    <a:pt x="292801" y="439455"/>
                  </a:lnTo>
                  <a:lnTo>
                    <a:pt x="288153" y="398388"/>
                  </a:lnTo>
                  <a:lnTo>
                    <a:pt x="283504" y="358050"/>
                  </a:lnTo>
                  <a:lnTo>
                    <a:pt x="279139" y="317902"/>
                  </a:lnTo>
                  <a:lnTo>
                    <a:pt x="275180" y="278159"/>
                  </a:lnTo>
                  <a:lnTo>
                    <a:pt x="271707" y="239227"/>
                  </a:lnTo>
                  <a:lnTo>
                    <a:pt x="266477" y="165471"/>
                  </a:lnTo>
                  <a:lnTo>
                    <a:pt x="264477" y="131782"/>
                  </a:lnTo>
                  <a:lnTo>
                    <a:pt x="262477" y="101174"/>
                  </a:lnTo>
                  <a:lnTo>
                    <a:pt x="260153" y="74377"/>
                  </a:lnTo>
                  <a:lnTo>
                    <a:pt x="257261" y="51810"/>
                  </a:lnTo>
                  <a:lnTo>
                    <a:pt x="253882" y="32648"/>
                  </a:lnTo>
                  <a:lnTo>
                    <a:pt x="250180" y="15756"/>
                  </a:lnTo>
                  <a:lnTo>
                    <a:pt x="246315" y="0"/>
                  </a:lnTo>
                </a:path>
              </a:pathLst>
            </a:custGeom>
            <a:ln w="254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050"/>
            </a:p>
          </p:txBody>
        </p:sp>
        <p:pic>
          <p:nvPicPr>
            <p:cNvPr id="29" name="object 29">
              <a:extLst>
                <a:ext uri="{FF2B5EF4-FFF2-40B4-BE49-F238E27FC236}">
                  <a16:creationId xmlns:a16="http://schemas.microsoft.com/office/drawing/2014/main" id="{391A8A95-FEF2-636A-BD51-277CDF0E51A8}"/>
                </a:ext>
              </a:extLst>
            </p:cNvPr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7314020" y="3058899"/>
              <a:ext cx="233317" cy="195344"/>
            </a:xfrm>
            <a:prstGeom prst="rect">
              <a:avLst/>
            </a:prstGeom>
          </p:spPr>
        </p:pic>
      </p:grpSp>
      <p:pic>
        <p:nvPicPr>
          <p:cNvPr id="30" name="object 30">
            <a:extLst>
              <a:ext uri="{FF2B5EF4-FFF2-40B4-BE49-F238E27FC236}">
                <a16:creationId xmlns:a16="http://schemas.microsoft.com/office/drawing/2014/main" id="{AFB455C3-67F7-C165-746E-273ADF56817B}"/>
              </a:ext>
            </a:extLst>
          </p:cNvPr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6072802" y="1694828"/>
            <a:ext cx="128670" cy="174076"/>
          </a:xfrm>
          <a:prstGeom prst="rect">
            <a:avLst/>
          </a:prstGeom>
        </p:spPr>
      </p:pic>
      <p:grpSp>
        <p:nvGrpSpPr>
          <p:cNvPr id="31" name="object 31">
            <a:extLst>
              <a:ext uri="{FF2B5EF4-FFF2-40B4-BE49-F238E27FC236}">
                <a16:creationId xmlns:a16="http://schemas.microsoft.com/office/drawing/2014/main" id="{102BC2E9-D0B1-8335-EC37-A1112D3047DA}"/>
              </a:ext>
            </a:extLst>
          </p:cNvPr>
          <p:cNvGrpSpPr/>
          <p:nvPr/>
        </p:nvGrpSpPr>
        <p:grpSpPr>
          <a:xfrm>
            <a:off x="6025369" y="1904988"/>
            <a:ext cx="309563" cy="1021080"/>
            <a:chOff x="8033825" y="2539984"/>
            <a:chExt cx="412750" cy="1361440"/>
          </a:xfrm>
        </p:grpSpPr>
        <p:sp>
          <p:nvSpPr>
            <p:cNvPr id="32" name="object 32">
              <a:extLst>
                <a:ext uri="{FF2B5EF4-FFF2-40B4-BE49-F238E27FC236}">
                  <a16:creationId xmlns:a16="http://schemas.microsoft.com/office/drawing/2014/main" id="{9535EF57-6ECC-8073-EBD9-EFA8C25BEC03}"/>
                </a:ext>
              </a:extLst>
            </p:cNvPr>
            <p:cNvSpPr/>
            <p:nvPr/>
          </p:nvSpPr>
          <p:spPr>
            <a:xfrm>
              <a:off x="8046525" y="2552684"/>
              <a:ext cx="387350" cy="1336040"/>
            </a:xfrm>
            <a:custGeom>
              <a:avLst/>
              <a:gdLst/>
              <a:ahLst/>
              <a:cxnLst/>
              <a:rect l="l" t="t" r="r" b="b"/>
              <a:pathLst>
                <a:path w="387350" h="1336039">
                  <a:moveTo>
                    <a:pt x="251016" y="20756"/>
                  </a:moveTo>
                  <a:lnTo>
                    <a:pt x="211449" y="20864"/>
                  </a:lnTo>
                  <a:lnTo>
                    <a:pt x="167990" y="21621"/>
                  </a:lnTo>
                  <a:lnTo>
                    <a:pt x="119774" y="23242"/>
                  </a:lnTo>
                  <a:lnTo>
                    <a:pt x="97206" y="23932"/>
                  </a:lnTo>
                  <a:lnTo>
                    <a:pt x="78044" y="24215"/>
                  </a:lnTo>
                  <a:lnTo>
                    <a:pt x="63585" y="23986"/>
                  </a:lnTo>
                  <a:lnTo>
                    <a:pt x="53180" y="23675"/>
                  </a:lnTo>
                  <a:lnTo>
                    <a:pt x="45693" y="23851"/>
                  </a:lnTo>
                  <a:lnTo>
                    <a:pt x="27018" y="48432"/>
                  </a:lnTo>
                  <a:lnTo>
                    <a:pt x="27112" y="60175"/>
                  </a:lnTo>
                  <a:lnTo>
                    <a:pt x="28423" y="74918"/>
                  </a:lnTo>
                  <a:lnTo>
                    <a:pt x="30545" y="93066"/>
                  </a:lnTo>
                  <a:lnTo>
                    <a:pt x="33072" y="115026"/>
                  </a:lnTo>
                  <a:lnTo>
                    <a:pt x="38261" y="171025"/>
                  </a:lnTo>
                  <a:lnTo>
                    <a:pt x="43450" y="241295"/>
                  </a:lnTo>
                  <a:lnTo>
                    <a:pt x="46004" y="280984"/>
                  </a:lnTo>
                  <a:lnTo>
                    <a:pt x="48314" y="323348"/>
                  </a:lnTo>
                  <a:lnTo>
                    <a:pt x="50139" y="368145"/>
                  </a:lnTo>
                  <a:lnTo>
                    <a:pt x="51233" y="415131"/>
                  </a:lnTo>
                  <a:lnTo>
                    <a:pt x="51423" y="463833"/>
                  </a:lnTo>
                  <a:lnTo>
                    <a:pt x="50801" y="512860"/>
                  </a:lnTo>
                  <a:lnTo>
                    <a:pt x="49531" y="560589"/>
                  </a:lnTo>
                  <a:lnTo>
                    <a:pt x="47774" y="605400"/>
                  </a:lnTo>
                  <a:lnTo>
                    <a:pt x="45707" y="646345"/>
                  </a:lnTo>
                  <a:lnTo>
                    <a:pt x="43558" y="685183"/>
                  </a:lnTo>
                  <a:lnTo>
                    <a:pt x="41572" y="724345"/>
                  </a:lnTo>
                  <a:lnTo>
                    <a:pt x="39990" y="766263"/>
                  </a:lnTo>
                  <a:lnTo>
                    <a:pt x="38990" y="812493"/>
                  </a:lnTo>
                  <a:lnTo>
                    <a:pt x="38477" y="861073"/>
                  </a:lnTo>
                  <a:lnTo>
                    <a:pt x="38288" y="909168"/>
                  </a:lnTo>
                  <a:lnTo>
                    <a:pt x="38261" y="953938"/>
                  </a:lnTo>
                  <a:lnTo>
                    <a:pt x="38193" y="993275"/>
                  </a:lnTo>
                  <a:lnTo>
                    <a:pt x="36436" y="1059626"/>
                  </a:lnTo>
                  <a:lnTo>
                    <a:pt x="29991" y="1119450"/>
                  </a:lnTo>
                  <a:lnTo>
                    <a:pt x="19828" y="1176314"/>
                  </a:lnTo>
                  <a:lnTo>
                    <a:pt x="14910" y="1202151"/>
                  </a:lnTo>
                  <a:lnTo>
                    <a:pt x="10829" y="1225475"/>
                  </a:lnTo>
                  <a:lnTo>
                    <a:pt x="7558" y="1246043"/>
                  </a:lnTo>
                  <a:lnTo>
                    <a:pt x="4937" y="1263691"/>
                  </a:lnTo>
                  <a:lnTo>
                    <a:pt x="2802" y="1278258"/>
                  </a:lnTo>
                  <a:lnTo>
                    <a:pt x="1085" y="1289704"/>
                  </a:lnTo>
                  <a:lnTo>
                    <a:pt x="99" y="1298475"/>
                  </a:lnTo>
                  <a:lnTo>
                    <a:pt x="248" y="1305137"/>
                  </a:lnTo>
                  <a:lnTo>
                    <a:pt x="1937" y="1310259"/>
                  </a:lnTo>
                  <a:lnTo>
                    <a:pt x="46909" y="1321502"/>
                  </a:lnTo>
                  <a:lnTo>
                    <a:pt x="110044" y="1323015"/>
                  </a:lnTo>
                  <a:lnTo>
                    <a:pt x="183557" y="1323232"/>
                  </a:lnTo>
                  <a:lnTo>
                    <a:pt x="216665" y="1323259"/>
                  </a:lnTo>
                  <a:lnTo>
                    <a:pt x="271853" y="1323961"/>
                  </a:lnTo>
                  <a:lnTo>
                    <a:pt x="313448" y="1326542"/>
                  </a:lnTo>
                  <a:lnTo>
                    <a:pt x="354799" y="1332745"/>
                  </a:lnTo>
                  <a:lnTo>
                    <a:pt x="364231" y="1334461"/>
                  </a:lnTo>
                  <a:lnTo>
                    <a:pt x="371879" y="1335448"/>
                  </a:lnTo>
                  <a:lnTo>
                    <a:pt x="377906" y="1335299"/>
                  </a:lnTo>
                  <a:lnTo>
                    <a:pt x="382474" y="1333610"/>
                  </a:lnTo>
                  <a:lnTo>
                    <a:pt x="385677" y="1329880"/>
                  </a:lnTo>
                  <a:lnTo>
                    <a:pt x="387339" y="1323232"/>
                  </a:lnTo>
                  <a:lnTo>
                    <a:pt x="387217" y="1312691"/>
                  </a:lnTo>
                  <a:lnTo>
                    <a:pt x="385069" y="1297285"/>
                  </a:lnTo>
                  <a:lnTo>
                    <a:pt x="380799" y="1276367"/>
                  </a:lnTo>
                  <a:lnTo>
                    <a:pt x="374907" y="1250584"/>
                  </a:lnTo>
                  <a:lnTo>
                    <a:pt x="368042" y="1220908"/>
                  </a:lnTo>
                  <a:lnTo>
                    <a:pt x="360853" y="1188314"/>
                  </a:lnTo>
                  <a:lnTo>
                    <a:pt x="347447" y="1116531"/>
                  </a:lnTo>
                  <a:lnTo>
                    <a:pt x="341636" y="1076909"/>
                  </a:lnTo>
                  <a:lnTo>
                    <a:pt x="336636" y="1034369"/>
                  </a:lnTo>
                  <a:lnTo>
                    <a:pt x="332555" y="988748"/>
                  </a:lnTo>
                  <a:lnTo>
                    <a:pt x="329285" y="940532"/>
                  </a:lnTo>
                  <a:lnTo>
                    <a:pt x="326664" y="890370"/>
                  </a:lnTo>
                  <a:lnTo>
                    <a:pt x="324528" y="838911"/>
                  </a:lnTo>
                  <a:lnTo>
                    <a:pt x="322704" y="786858"/>
                  </a:lnTo>
                  <a:lnTo>
                    <a:pt x="320961" y="735128"/>
                  </a:lnTo>
                  <a:lnTo>
                    <a:pt x="319056" y="684696"/>
                  </a:lnTo>
                  <a:lnTo>
                    <a:pt x="316745" y="636535"/>
                  </a:lnTo>
                  <a:lnTo>
                    <a:pt x="313880" y="591292"/>
                  </a:lnTo>
                  <a:lnTo>
                    <a:pt x="310691" y="548319"/>
                  </a:lnTo>
                  <a:lnTo>
                    <a:pt x="307502" y="506644"/>
                  </a:lnTo>
                  <a:lnTo>
                    <a:pt x="304637" y="465293"/>
                  </a:lnTo>
                  <a:lnTo>
                    <a:pt x="302380" y="423523"/>
                  </a:lnTo>
                  <a:lnTo>
                    <a:pt x="300853" y="381510"/>
                  </a:lnTo>
                  <a:lnTo>
                    <a:pt x="300137" y="339659"/>
                  </a:lnTo>
                  <a:lnTo>
                    <a:pt x="300312" y="298375"/>
                  </a:lnTo>
                  <a:lnTo>
                    <a:pt x="301380" y="257997"/>
                  </a:lnTo>
                  <a:lnTo>
                    <a:pt x="303015" y="218592"/>
                  </a:lnTo>
                  <a:lnTo>
                    <a:pt x="304812" y="180160"/>
                  </a:lnTo>
                  <a:lnTo>
                    <a:pt x="306366" y="142701"/>
                  </a:lnTo>
                  <a:lnTo>
                    <a:pt x="307366" y="106174"/>
                  </a:lnTo>
                  <a:lnTo>
                    <a:pt x="307880" y="70377"/>
                  </a:lnTo>
                  <a:lnTo>
                    <a:pt x="308069" y="35067"/>
                  </a:lnTo>
                  <a:lnTo>
                    <a:pt x="308096" y="0"/>
                  </a:lnTo>
                </a:path>
              </a:pathLst>
            </a:custGeom>
            <a:ln w="254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050"/>
            </a:p>
          </p:txBody>
        </p:sp>
        <p:pic>
          <p:nvPicPr>
            <p:cNvPr id="33" name="object 33">
              <a:extLst>
                <a:ext uri="{FF2B5EF4-FFF2-40B4-BE49-F238E27FC236}">
                  <a16:creationId xmlns:a16="http://schemas.microsoft.com/office/drawing/2014/main" id="{74070B77-BD4A-2AFA-0C7B-3BD7EE14766C}"/>
                </a:ext>
              </a:extLst>
            </p:cNvPr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8142621" y="3032954"/>
              <a:ext cx="209034" cy="243343"/>
            </a:xfrm>
            <a:prstGeom prst="rect">
              <a:avLst/>
            </a:prstGeom>
          </p:spPr>
        </p:pic>
      </p:grpSp>
      <p:pic>
        <p:nvPicPr>
          <p:cNvPr id="34" name="object 34">
            <a:extLst>
              <a:ext uri="{FF2B5EF4-FFF2-40B4-BE49-F238E27FC236}">
                <a16:creationId xmlns:a16="http://schemas.microsoft.com/office/drawing/2014/main" id="{3C4166CA-AF19-A535-AD4E-933653D72F0F}"/>
              </a:ext>
            </a:extLst>
          </p:cNvPr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6668903" y="1722071"/>
            <a:ext cx="116346" cy="153968"/>
          </a:xfrm>
          <a:prstGeom prst="rect">
            <a:avLst/>
          </a:prstGeom>
        </p:spPr>
      </p:pic>
      <p:grpSp>
        <p:nvGrpSpPr>
          <p:cNvPr id="35" name="object 35">
            <a:extLst>
              <a:ext uri="{FF2B5EF4-FFF2-40B4-BE49-F238E27FC236}">
                <a16:creationId xmlns:a16="http://schemas.microsoft.com/office/drawing/2014/main" id="{1BE32A3D-5447-1FC2-C0D7-6CF43833637C}"/>
              </a:ext>
            </a:extLst>
          </p:cNvPr>
          <p:cNvGrpSpPr/>
          <p:nvPr/>
        </p:nvGrpSpPr>
        <p:grpSpPr>
          <a:xfrm>
            <a:off x="6631283" y="1933705"/>
            <a:ext cx="269081" cy="998696"/>
            <a:chOff x="8841710" y="2578272"/>
            <a:chExt cx="358775" cy="1331595"/>
          </a:xfrm>
        </p:grpSpPr>
        <p:sp>
          <p:nvSpPr>
            <p:cNvPr id="36" name="object 36">
              <a:extLst>
                <a:ext uri="{FF2B5EF4-FFF2-40B4-BE49-F238E27FC236}">
                  <a16:creationId xmlns:a16="http://schemas.microsoft.com/office/drawing/2014/main" id="{C360CD34-D639-BC83-84E0-2F3C2E50608B}"/>
                </a:ext>
              </a:extLst>
            </p:cNvPr>
            <p:cNvSpPr/>
            <p:nvPr/>
          </p:nvSpPr>
          <p:spPr>
            <a:xfrm>
              <a:off x="8854410" y="2590972"/>
              <a:ext cx="306705" cy="1296670"/>
            </a:xfrm>
            <a:custGeom>
              <a:avLst/>
              <a:gdLst/>
              <a:ahLst/>
              <a:cxnLst/>
              <a:rect l="l" t="t" r="r" b="b"/>
              <a:pathLst>
                <a:path w="306704" h="1296670">
                  <a:moveTo>
                    <a:pt x="179813" y="0"/>
                  </a:moveTo>
                  <a:lnTo>
                    <a:pt x="158793" y="638"/>
                  </a:lnTo>
                  <a:lnTo>
                    <a:pt x="137713" y="1276"/>
                  </a:lnTo>
                  <a:lnTo>
                    <a:pt x="117594" y="1866"/>
                  </a:lnTo>
                  <a:lnTo>
                    <a:pt x="99459" y="2361"/>
                  </a:lnTo>
                  <a:lnTo>
                    <a:pt x="77391" y="2969"/>
                  </a:lnTo>
                  <a:lnTo>
                    <a:pt x="36216" y="16834"/>
                  </a:lnTo>
                  <a:lnTo>
                    <a:pt x="29405" y="64630"/>
                  </a:lnTo>
                  <a:lnTo>
                    <a:pt x="26810" y="128305"/>
                  </a:lnTo>
                  <a:lnTo>
                    <a:pt x="25513" y="167886"/>
                  </a:lnTo>
                  <a:lnTo>
                    <a:pt x="24216" y="210791"/>
                  </a:lnTo>
                  <a:lnTo>
                    <a:pt x="22918" y="255818"/>
                  </a:lnTo>
                  <a:lnTo>
                    <a:pt x="21621" y="302466"/>
                  </a:lnTo>
                  <a:lnTo>
                    <a:pt x="20324" y="350412"/>
                  </a:lnTo>
                  <a:lnTo>
                    <a:pt x="19027" y="399330"/>
                  </a:lnTo>
                  <a:lnTo>
                    <a:pt x="17729" y="448857"/>
                  </a:lnTo>
                  <a:lnTo>
                    <a:pt x="16432" y="498465"/>
                  </a:lnTo>
                  <a:lnTo>
                    <a:pt x="15135" y="547586"/>
                  </a:lnTo>
                  <a:lnTo>
                    <a:pt x="13837" y="595653"/>
                  </a:lnTo>
                  <a:lnTo>
                    <a:pt x="12540" y="642274"/>
                  </a:lnTo>
                  <a:lnTo>
                    <a:pt x="11243" y="687760"/>
                  </a:lnTo>
                  <a:lnTo>
                    <a:pt x="9945" y="732598"/>
                  </a:lnTo>
                  <a:lnTo>
                    <a:pt x="8648" y="777273"/>
                  </a:lnTo>
                  <a:lnTo>
                    <a:pt x="7351" y="822084"/>
                  </a:lnTo>
                  <a:lnTo>
                    <a:pt x="6054" y="866570"/>
                  </a:lnTo>
                  <a:lnTo>
                    <a:pt x="4756" y="910083"/>
                  </a:lnTo>
                  <a:lnTo>
                    <a:pt x="3459" y="951974"/>
                  </a:lnTo>
                  <a:lnTo>
                    <a:pt x="2189" y="991825"/>
                  </a:lnTo>
                  <a:lnTo>
                    <a:pt x="1081" y="1030136"/>
                  </a:lnTo>
                  <a:lnTo>
                    <a:pt x="297" y="1067635"/>
                  </a:lnTo>
                  <a:lnTo>
                    <a:pt x="0" y="1105054"/>
                  </a:lnTo>
                  <a:lnTo>
                    <a:pt x="283" y="1142635"/>
                  </a:lnTo>
                  <a:lnTo>
                    <a:pt x="1824" y="1210986"/>
                  </a:lnTo>
                  <a:lnTo>
                    <a:pt x="3148" y="1256337"/>
                  </a:lnTo>
                  <a:lnTo>
                    <a:pt x="24553" y="1294769"/>
                  </a:lnTo>
                  <a:lnTo>
                    <a:pt x="37188" y="1296188"/>
                  </a:lnTo>
                  <a:lnTo>
                    <a:pt x="54391" y="1296094"/>
                  </a:lnTo>
                  <a:lnTo>
                    <a:pt x="75567" y="1294783"/>
                  </a:lnTo>
                  <a:lnTo>
                    <a:pt x="99823" y="1292661"/>
                  </a:lnTo>
                  <a:lnTo>
                    <a:pt x="126269" y="1290134"/>
                  </a:lnTo>
                  <a:lnTo>
                    <a:pt x="153863" y="1287566"/>
                  </a:lnTo>
                  <a:lnTo>
                    <a:pt x="205809" y="1283080"/>
                  </a:lnTo>
                  <a:lnTo>
                    <a:pt x="253619" y="1279972"/>
                  </a:lnTo>
                  <a:lnTo>
                    <a:pt x="271565" y="1279756"/>
                  </a:lnTo>
                  <a:lnTo>
                    <a:pt x="281092" y="1279648"/>
                  </a:lnTo>
                  <a:lnTo>
                    <a:pt x="306015" y="1271943"/>
                  </a:lnTo>
                  <a:lnTo>
                    <a:pt x="306321" y="1271452"/>
                  </a:lnTo>
                </a:path>
              </a:pathLst>
            </a:custGeom>
            <a:ln w="254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050"/>
            </a:p>
          </p:txBody>
        </p:sp>
        <p:sp>
          <p:nvSpPr>
            <p:cNvPr id="37" name="object 37">
              <a:extLst>
                <a:ext uri="{FF2B5EF4-FFF2-40B4-BE49-F238E27FC236}">
                  <a16:creationId xmlns:a16="http://schemas.microsoft.com/office/drawing/2014/main" id="{063790A7-75E2-4F8A-2D1C-5CEF4F223B92}"/>
                </a:ext>
              </a:extLst>
            </p:cNvPr>
            <p:cNvSpPr/>
            <p:nvPr/>
          </p:nvSpPr>
          <p:spPr>
            <a:xfrm>
              <a:off x="9170948" y="2618413"/>
              <a:ext cx="16510" cy="1278255"/>
            </a:xfrm>
            <a:custGeom>
              <a:avLst/>
              <a:gdLst/>
              <a:ahLst/>
              <a:cxnLst/>
              <a:rect l="l" t="t" r="r" b="b"/>
              <a:pathLst>
                <a:path w="16509" h="1278254">
                  <a:moveTo>
                    <a:pt x="13837" y="17297"/>
                  </a:moveTo>
                  <a:lnTo>
                    <a:pt x="10378" y="8648"/>
                  </a:lnTo>
                  <a:lnTo>
                    <a:pt x="6918" y="0"/>
                  </a:lnTo>
                  <a:lnTo>
                    <a:pt x="4324" y="0"/>
                  </a:lnTo>
                  <a:lnTo>
                    <a:pt x="2553" y="1621"/>
                  </a:lnTo>
                  <a:lnTo>
                    <a:pt x="1189" y="6486"/>
                  </a:lnTo>
                  <a:lnTo>
                    <a:pt x="310" y="14594"/>
                  </a:lnTo>
                  <a:lnTo>
                    <a:pt x="0" y="25945"/>
                  </a:lnTo>
                  <a:lnTo>
                    <a:pt x="324" y="40567"/>
                  </a:lnTo>
                  <a:lnTo>
                    <a:pt x="1297" y="58594"/>
                  </a:lnTo>
                  <a:lnTo>
                    <a:pt x="2918" y="80188"/>
                  </a:lnTo>
                  <a:lnTo>
                    <a:pt x="5188" y="105512"/>
                  </a:lnTo>
                  <a:lnTo>
                    <a:pt x="8026" y="134539"/>
                  </a:lnTo>
                  <a:lnTo>
                    <a:pt x="11026" y="166484"/>
                  </a:lnTo>
                  <a:lnTo>
                    <a:pt x="13702" y="200376"/>
                  </a:lnTo>
                  <a:lnTo>
                    <a:pt x="15567" y="235241"/>
                  </a:lnTo>
                  <a:lnTo>
                    <a:pt x="16269" y="270322"/>
                  </a:lnTo>
                  <a:lnTo>
                    <a:pt x="15999" y="305727"/>
                  </a:lnTo>
                  <a:lnTo>
                    <a:pt x="15080" y="341780"/>
                  </a:lnTo>
                  <a:lnTo>
                    <a:pt x="13837" y="378807"/>
                  </a:lnTo>
                  <a:lnTo>
                    <a:pt x="12553" y="417199"/>
                  </a:lnTo>
                  <a:lnTo>
                    <a:pt x="11351" y="457617"/>
                  </a:lnTo>
                  <a:lnTo>
                    <a:pt x="10310" y="500792"/>
                  </a:lnTo>
                  <a:lnTo>
                    <a:pt x="9513" y="547454"/>
                  </a:lnTo>
                  <a:lnTo>
                    <a:pt x="9000" y="597846"/>
                  </a:lnTo>
                  <a:lnTo>
                    <a:pt x="8648" y="650264"/>
                  </a:lnTo>
                  <a:lnTo>
                    <a:pt x="8297" y="702521"/>
                  </a:lnTo>
                  <a:lnTo>
                    <a:pt x="7783" y="752425"/>
                  </a:lnTo>
                  <a:lnTo>
                    <a:pt x="7013" y="798290"/>
                  </a:lnTo>
                  <a:lnTo>
                    <a:pt x="6162" y="840425"/>
                  </a:lnTo>
                  <a:lnTo>
                    <a:pt x="5472" y="879641"/>
                  </a:lnTo>
                  <a:lnTo>
                    <a:pt x="5189" y="916748"/>
                  </a:lnTo>
                  <a:lnTo>
                    <a:pt x="5459" y="952451"/>
                  </a:lnTo>
                  <a:lnTo>
                    <a:pt x="6054" y="987018"/>
                  </a:lnTo>
                  <a:lnTo>
                    <a:pt x="6648" y="1020612"/>
                  </a:lnTo>
                  <a:lnTo>
                    <a:pt x="6918" y="1053396"/>
                  </a:lnTo>
                  <a:lnTo>
                    <a:pt x="6662" y="1085463"/>
                  </a:lnTo>
                  <a:lnTo>
                    <a:pt x="6162" y="1116639"/>
                  </a:lnTo>
                  <a:lnTo>
                    <a:pt x="5824" y="1146679"/>
                  </a:lnTo>
                  <a:lnTo>
                    <a:pt x="6053" y="1175341"/>
                  </a:lnTo>
                  <a:lnTo>
                    <a:pt x="7148" y="1202489"/>
                  </a:lnTo>
                  <a:lnTo>
                    <a:pt x="8972" y="1228421"/>
                  </a:lnTo>
                  <a:lnTo>
                    <a:pt x="11283" y="1253543"/>
                  </a:lnTo>
                  <a:lnTo>
                    <a:pt x="13837" y="1278258"/>
                  </a:lnTo>
                </a:path>
              </a:pathLst>
            </a:custGeom>
            <a:ln w="254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050"/>
            </a:p>
          </p:txBody>
        </p:sp>
        <p:pic>
          <p:nvPicPr>
            <p:cNvPr id="38" name="object 38">
              <a:extLst>
                <a:ext uri="{FF2B5EF4-FFF2-40B4-BE49-F238E27FC236}">
                  <a16:creationId xmlns:a16="http://schemas.microsoft.com/office/drawing/2014/main" id="{917C4086-AC57-6460-6285-6CB561B217B5}"/>
                </a:ext>
              </a:extLst>
            </p:cNvPr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8918790" y="3022575"/>
              <a:ext cx="226804" cy="211479"/>
            </a:xfrm>
            <a:prstGeom prst="rect">
              <a:avLst/>
            </a:prstGeom>
          </p:spPr>
        </p:pic>
      </p:grpSp>
      <p:grpSp>
        <p:nvGrpSpPr>
          <p:cNvPr id="53" name="object 53">
            <a:extLst>
              <a:ext uri="{FF2B5EF4-FFF2-40B4-BE49-F238E27FC236}">
                <a16:creationId xmlns:a16="http://schemas.microsoft.com/office/drawing/2014/main" id="{33E9E2E0-582E-A7E7-F99F-374F372008BB}"/>
              </a:ext>
            </a:extLst>
          </p:cNvPr>
          <p:cNvGrpSpPr/>
          <p:nvPr/>
        </p:nvGrpSpPr>
        <p:grpSpPr>
          <a:xfrm rot="19553172">
            <a:off x="6708829" y="2906384"/>
            <a:ext cx="433644" cy="597914"/>
            <a:chOff x="8985276" y="4195696"/>
            <a:chExt cx="746760" cy="1530350"/>
          </a:xfrm>
        </p:grpSpPr>
        <p:sp>
          <p:nvSpPr>
            <p:cNvPr id="54" name="object 54">
              <a:extLst>
                <a:ext uri="{FF2B5EF4-FFF2-40B4-BE49-F238E27FC236}">
                  <a16:creationId xmlns:a16="http://schemas.microsoft.com/office/drawing/2014/main" id="{AD5AB10E-050A-1E5B-E6B2-7F419C9274A5}"/>
                </a:ext>
              </a:extLst>
            </p:cNvPr>
            <p:cNvSpPr/>
            <p:nvPr/>
          </p:nvSpPr>
          <p:spPr>
            <a:xfrm>
              <a:off x="8997976" y="4208396"/>
              <a:ext cx="680085" cy="1478915"/>
            </a:xfrm>
            <a:custGeom>
              <a:avLst/>
              <a:gdLst/>
              <a:ahLst/>
              <a:cxnLst/>
              <a:rect l="l" t="t" r="r" b="b"/>
              <a:pathLst>
                <a:path w="680084" h="1478914">
                  <a:moveTo>
                    <a:pt x="0" y="0"/>
                  </a:moveTo>
                  <a:lnTo>
                    <a:pt x="16000" y="62702"/>
                  </a:lnTo>
                  <a:lnTo>
                    <a:pt x="34594" y="127998"/>
                  </a:lnTo>
                  <a:lnTo>
                    <a:pt x="57405" y="197944"/>
                  </a:lnTo>
                  <a:lnTo>
                    <a:pt x="69743" y="234660"/>
                  </a:lnTo>
                  <a:lnTo>
                    <a:pt x="82161" y="272429"/>
                  </a:lnTo>
                  <a:lnTo>
                    <a:pt x="94310" y="311159"/>
                  </a:lnTo>
                  <a:lnTo>
                    <a:pt x="106053" y="350699"/>
                  </a:lnTo>
                  <a:lnTo>
                    <a:pt x="117310" y="390888"/>
                  </a:lnTo>
                  <a:lnTo>
                    <a:pt x="127999" y="431563"/>
                  </a:lnTo>
                  <a:lnTo>
                    <a:pt x="138147" y="472509"/>
                  </a:lnTo>
                  <a:lnTo>
                    <a:pt x="148215" y="513292"/>
                  </a:lnTo>
                  <a:lnTo>
                    <a:pt x="158769" y="553427"/>
                  </a:lnTo>
                  <a:lnTo>
                    <a:pt x="170377" y="592427"/>
                  </a:lnTo>
                  <a:lnTo>
                    <a:pt x="183430" y="629886"/>
                  </a:lnTo>
                  <a:lnTo>
                    <a:pt x="197620" y="665723"/>
                  </a:lnTo>
                  <a:lnTo>
                    <a:pt x="227457" y="732534"/>
                  </a:lnTo>
                  <a:lnTo>
                    <a:pt x="257079" y="793939"/>
                  </a:lnTo>
                  <a:lnTo>
                    <a:pt x="287997" y="855343"/>
                  </a:lnTo>
                  <a:lnTo>
                    <a:pt x="322375" y="921830"/>
                  </a:lnTo>
                  <a:lnTo>
                    <a:pt x="341024" y="956897"/>
                  </a:lnTo>
                  <a:lnTo>
                    <a:pt x="360645" y="992856"/>
                  </a:lnTo>
                  <a:lnTo>
                    <a:pt x="381213" y="1029437"/>
                  </a:lnTo>
                  <a:lnTo>
                    <a:pt x="402591" y="1066261"/>
                  </a:lnTo>
                  <a:lnTo>
                    <a:pt x="424618" y="1102922"/>
                  </a:lnTo>
                  <a:lnTo>
                    <a:pt x="447131" y="1139017"/>
                  </a:lnTo>
                  <a:lnTo>
                    <a:pt x="469982" y="1174287"/>
                  </a:lnTo>
                  <a:lnTo>
                    <a:pt x="493077" y="1209070"/>
                  </a:lnTo>
                  <a:lnTo>
                    <a:pt x="516333" y="1243854"/>
                  </a:lnTo>
                  <a:lnTo>
                    <a:pt x="539671" y="1279124"/>
                  </a:lnTo>
                  <a:lnTo>
                    <a:pt x="562901" y="1314989"/>
                  </a:lnTo>
                  <a:lnTo>
                    <a:pt x="585400" y="1350042"/>
                  </a:lnTo>
                  <a:lnTo>
                    <a:pt x="606441" y="1382501"/>
                  </a:lnTo>
                  <a:lnTo>
                    <a:pt x="625292" y="1410582"/>
                  </a:lnTo>
                  <a:lnTo>
                    <a:pt x="641468" y="1433055"/>
                  </a:lnTo>
                  <a:lnTo>
                    <a:pt x="655454" y="1450906"/>
                  </a:lnTo>
                  <a:lnTo>
                    <a:pt x="667981" y="1465676"/>
                  </a:lnTo>
                  <a:lnTo>
                    <a:pt x="679778" y="1478906"/>
                  </a:lnTo>
                </a:path>
              </a:pathLst>
            </a:custGeom>
            <a:ln w="25400">
              <a:solidFill>
                <a:srgbClr val="147EFB"/>
              </a:solidFill>
            </a:ln>
          </p:spPr>
          <p:txBody>
            <a:bodyPr wrap="square" lIns="0" tIns="0" rIns="0" bIns="0" rtlCol="0"/>
            <a:lstStyle/>
            <a:p>
              <a:endParaRPr sz="1050"/>
            </a:p>
          </p:txBody>
        </p:sp>
        <p:sp>
          <p:nvSpPr>
            <p:cNvPr id="55" name="object 55">
              <a:extLst>
                <a:ext uri="{FF2B5EF4-FFF2-40B4-BE49-F238E27FC236}">
                  <a16:creationId xmlns:a16="http://schemas.microsoft.com/office/drawing/2014/main" id="{DA857023-D796-AD9E-AD36-BB711617AB9E}"/>
                </a:ext>
              </a:extLst>
            </p:cNvPr>
            <p:cNvSpPr/>
            <p:nvPr/>
          </p:nvSpPr>
          <p:spPr>
            <a:xfrm>
              <a:off x="9439054" y="5483197"/>
              <a:ext cx="280670" cy="229870"/>
            </a:xfrm>
            <a:custGeom>
              <a:avLst/>
              <a:gdLst/>
              <a:ahLst/>
              <a:cxnLst/>
              <a:rect l="l" t="t" r="r" b="b"/>
              <a:pathLst>
                <a:path w="280670" h="229870">
                  <a:moveTo>
                    <a:pt x="228322" y="43242"/>
                  </a:moveTo>
                  <a:lnTo>
                    <a:pt x="217944" y="8648"/>
                  </a:lnTo>
                  <a:lnTo>
                    <a:pt x="217944" y="0"/>
                  </a:lnTo>
                  <a:lnTo>
                    <a:pt x="224592" y="43702"/>
                  </a:lnTo>
                  <a:lnTo>
                    <a:pt x="233565" y="82891"/>
                  </a:lnTo>
                  <a:lnTo>
                    <a:pt x="243862" y="124107"/>
                  </a:lnTo>
                  <a:lnTo>
                    <a:pt x="257727" y="174701"/>
                  </a:lnTo>
                  <a:lnTo>
                    <a:pt x="275024" y="216214"/>
                  </a:lnTo>
                  <a:lnTo>
                    <a:pt x="280213" y="223133"/>
                  </a:lnTo>
                  <a:lnTo>
                    <a:pt x="278483" y="226592"/>
                  </a:lnTo>
                  <a:lnTo>
                    <a:pt x="275592" y="228579"/>
                  </a:lnTo>
                  <a:lnTo>
                    <a:pt x="268321" y="229511"/>
                  </a:lnTo>
                  <a:lnTo>
                    <a:pt x="254889" y="229633"/>
                  </a:lnTo>
                  <a:lnTo>
                    <a:pt x="233511" y="229187"/>
                  </a:lnTo>
                  <a:lnTo>
                    <a:pt x="167565" y="227024"/>
                  </a:lnTo>
                  <a:lnTo>
                    <a:pt x="95134" y="222268"/>
                  </a:lnTo>
                  <a:lnTo>
                    <a:pt x="41080" y="214160"/>
                  </a:lnTo>
                  <a:lnTo>
                    <a:pt x="19729" y="209254"/>
                  </a:lnTo>
                  <a:lnTo>
                    <a:pt x="0" y="204106"/>
                  </a:lnTo>
                </a:path>
              </a:pathLst>
            </a:custGeom>
            <a:ln w="25400">
              <a:solidFill>
                <a:srgbClr val="147EFB"/>
              </a:solidFill>
            </a:ln>
          </p:spPr>
          <p:txBody>
            <a:bodyPr wrap="square" lIns="0" tIns="0" rIns="0" bIns="0" rtlCol="0"/>
            <a:lstStyle/>
            <a:p>
              <a:endParaRPr sz="1050"/>
            </a:p>
          </p:txBody>
        </p:sp>
      </p:grpSp>
      <p:pic>
        <p:nvPicPr>
          <p:cNvPr id="81" name="Picture 80" descr="A diagram of a sequence&#10;&#10;Description automatically generated">
            <a:extLst>
              <a:ext uri="{FF2B5EF4-FFF2-40B4-BE49-F238E27FC236}">
                <a16:creationId xmlns:a16="http://schemas.microsoft.com/office/drawing/2014/main" id="{EEC37CDA-968D-2922-61E5-B45678AEB805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490837" y="2915732"/>
            <a:ext cx="1592474" cy="94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758825"/>
      </p:ext>
    </p:extLst>
  </p:cSld>
  <p:clrMapOvr>
    <a:masterClrMapping/>
  </p:clrMapOvr>
</p:sld>
</file>

<file path=ppt/theme/theme1.xml><?xml version="1.0" encoding="utf-8"?>
<a:theme xmlns:a="http://schemas.openxmlformats.org/drawingml/2006/main" name="EP Presentation Theme - Simple">
  <a:themeElements>
    <a:clrScheme name="EP Colors">
      <a:dk1>
        <a:srgbClr val="000000"/>
      </a:dk1>
      <a:lt1>
        <a:sysClr val="window" lastClr="FFFFFF"/>
      </a:lt1>
      <a:dk2>
        <a:srgbClr val="002D72"/>
      </a:dk2>
      <a:lt2>
        <a:srgbClr val="68ACE5"/>
      </a:lt2>
      <a:accent1>
        <a:srgbClr val="0072CE"/>
      </a:accent1>
      <a:accent2>
        <a:srgbClr val="009B77"/>
      </a:accent2>
      <a:accent3>
        <a:srgbClr val="418FDE"/>
      </a:accent3>
      <a:accent4>
        <a:srgbClr val="CF4520"/>
      </a:accent4>
      <a:accent5>
        <a:srgbClr val="A15A95"/>
      </a:accent5>
      <a:accent6>
        <a:srgbClr val="F1C400"/>
      </a:accent6>
      <a:hlink>
        <a:srgbClr val="0072CE"/>
      </a:hlink>
      <a:folHlink>
        <a:srgbClr val="727272"/>
      </a:folHlink>
    </a:clrScheme>
    <a:fontScheme name="EP Fonts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P PowerPoint Template" id="{1E469E75-DA06-4CBB-9411-E7C4703B5D38}" vid="{1DA3CB7E-C32A-49A7-98EB-D75F62038548}"/>
    </a:ext>
  </a:extLst>
</a:theme>
</file>

<file path=ppt/theme/theme2.xml><?xml version="1.0" encoding="utf-8"?>
<a:theme xmlns:a="http://schemas.openxmlformats.org/drawingml/2006/main" name="1_EP Presentation Theme - Fancy">
  <a:themeElements>
    <a:clrScheme name="EP Colors">
      <a:dk1>
        <a:srgbClr val="000000"/>
      </a:dk1>
      <a:lt1>
        <a:sysClr val="window" lastClr="FFFFFF"/>
      </a:lt1>
      <a:dk2>
        <a:srgbClr val="002D72"/>
      </a:dk2>
      <a:lt2>
        <a:srgbClr val="68ACE5"/>
      </a:lt2>
      <a:accent1>
        <a:srgbClr val="0072CE"/>
      </a:accent1>
      <a:accent2>
        <a:srgbClr val="009B77"/>
      </a:accent2>
      <a:accent3>
        <a:srgbClr val="418FDE"/>
      </a:accent3>
      <a:accent4>
        <a:srgbClr val="CF4520"/>
      </a:accent4>
      <a:accent5>
        <a:srgbClr val="A15A95"/>
      </a:accent5>
      <a:accent6>
        <a:srgbClr val="F1C400"/>
      </a:accent6>
      <a:hlink>
        <a:srgbClr val="0072CE"/>
      </a:hlink>
      <a:folHlink>
        <a:srgbClr val="727272"/>
      </a:folHlink>
    </a:clrScheme>
    <a:fontScheme name="EP Fonts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P PowerPoint Template" id="{1E469E75-DA06-4CBB-9411-E7C4703B5D38}" vid="{4ACD9E1F-F7BA-4DD0-8386-01C6CAF66E67}"/>
    </a:ext>
  </a:extLst>
</a:theme>
</file>

<file path=ppt/theme/theme3.xml><?xml version="1.0" encoding="utf-8"?>
<a:theme xmlns:a="http://schemas.openxmlformats.org/drawingml/2006/main" name="2_EP Presentation Theme - Special">
  <a:themeElements>
    <a:clrScheme name="EP Colors">
      <a:dk1>
        <a:srgbClr val="000000"/>
      </a:dk1>
      <a:lt1>
        <a:sysClr val="window" lastClr="FFFFFF"/>
      </a:lt1>
      <a:dk2>
        <a:srgbClr val="002D72"/>
      </a:dk2>
      <a:lt2>
        <a:srgbClr val="68ACE5"/>
      </a:lt2>
      <a:accent1>
        <a:srgbClr val="0072CE"/>
      </a:accent1>
      <a:accent2>
        <a:srgbClr val="009B77"/>
      </a:accent2>
      <a:accent3>
        <a:srgbClr val="418FDE"/>
      </a:accent3>
      <a:accent4>
        <a:srgbClr val="CF4520"/>
      </a:accent4>
      <a:accent5>
        <a:srgbClr val="A15A95"/>
      </a:accent5>
      <a:accent6>
        <a:srgbClr val="F1C400"/>
      </a:accent6>
      <a:hlink>
        <a:srgbClr val="0072CE"/>
      </a:hlink>
      <a:folHlink>
        <a:srgbClr val="727272"/>
      </a:folHlink>
    </a:clrScheme>
    <a:fontScheme name="EP Fonts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P PowerPoint Template" id="{1E469E75-DA06-4CBB-9411-E7C4703B5D38}" vid="{B8BE566C-E38C-42A4-8497-C5271E1B54DC}"/>
    </a:ext>
  </a:extLst>
</a:theme>
</file>

<file path=ppt/theme/theme4.xml><?xml version="1.0" encoding="utf-8"?>
<a:theme xmlns:a="http://schemas.openxmlformats.org/drawingml/2006/main" name="1_EP Presentation Theme - Simple">
  <a:themeElements>
    <a:clrScheme name="EP Colors">
      <a:dk1>
        <a:srgbClr val="000000"/>
      </a:dk1>
      <a:lt1>
        <a:sysClr val="window" lastClr="FFFFFF"/>
      </a:lt1>
      <a:dk2>
        <a:srgbClr val="002D72"/>
      </a:dk2>
      <a:lt2>
        <a:srgbClr val="68ACE5"/>
      </a:lt2>
      <a:accent1>
        <a:srgbClr val="0072CE"/>
      </a:accent1>
      <a:accent2>
        <a:srgbClr val="009B77"/>
      </a:accent2>
      <a:accent3>
        <a:srgbClr val="418FDE"/>
      </a:accent3>
      <a:accent4>
        <a:srgbClr val="CF4520"/>
      </a:accent4>
      <a:accent5>
        <a:srgbClr val="A15A95"/>
      </a:accent5>
      <a:accent6>
        <a:srgbClr val="F1C400"/>
      </a:accent6>
      <a:hlink>
        <a:srgbClr val="0072CE"/>
      </a:hlink>
      <a:folHlink>
        <a:srgbClr val="727272"/>
      </a:folHlink>
    </a:clrScheme>
    <a:fontScheme name="EP Fonts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P PowerPoint Template" id="{1E469E75-DA06-4CBB-9411-E7C4703B5D38}" vid="{A478289B-0551-445A-87D8-8747BC8109D2}"/>
    </a:ext>
  </a:extLst>
</a:theme>
</file>

<file path=ppt/theme/theme5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4824</TotalTime>
  <Words>6220</Words>
  <Application>Microsoft Office PowerPoint</Application>
  <PresentationFormat>On-screen Show (16:9)</PresentationFormat>
  <Paragraphs>1141</Paragraphs>
  <Slides>86</Slides>
  <Notes>16</Notes>
  <HiddenSlides>12</HiddenSlides>
  <MMClips>0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86</vt:i4>
      </vt:variant>
    </vt:vector>
  </HeadingPairs>
  <TitlesOfParts>
    <vt:vector size="90" baseType="lpstr">
      <vt:lpstr>EP Presentation Theme - Simple</vt:lpstr>
      <vt:lpstr>1_EP Presentation Theme - Fancy</vt:lpstr>
      <vt:lpstr>2_EP Presentation Theme - Special</vt:lpstr>
      <vt:lpstr>1_EP Presentation Theme - Simple</vt:lpstr>
      <vt:lpstr>Building Our First Neural LM</vt:lpstr>
      <vt:lpstr>Logistics </vt:lpstr>
      <vt:lpstr>Logistics Reminders</vt:lpstr>
      <vt:lpstr>Recap: Neural Nets </vt:lpstr>
      <vt:lpstr>Big Picture: Language Modeling + NNs</vt:lpstr>
      <vt:lpstr>Building First Neural LMs </vt:lpstr>
      <vt:lpstr>PowerPoint Presentation</vt:lpstr>
      <vt:lpstr>Feeding Text to Neural Nets</vt:lpstr>
      <vt:lpstr>Feeding Text to Neural Nets</vt:lpstr>
      <vt:lpstr>Feeding Text to Neural Net: In Practice </vt:lpstr>
      <vt:lpstr>Feeding Text to Neural Net: In Practice</vt:lpstr>
      <vt:lpstr>Feeding Text to Neural Net: PyTorch </vt:lpstr>
      <vt:lpstr>PowerPoint Presentation</vt:lpstr>
      <vt:lpstr>Recap: LMs</vt:lpstr>
      <vt:lpstr>Recap: Counting</vt:lpstr>
      <vt:lpstr>Recap Summary</vt:lpstr>
      <vt:lpstr>From Counting (N-Gram) to Neural Models</vt:lpstr>
      <vt:lpstr>A Fixed-Window Neural LM</vt:lpstr>
      <vt:lpstr>A Fixed-Window Neural LM</vt:lpstr>
      <vt:lpstr>A Fixed-Window Neural LM</vt:lpstr>
      <vt:lpstr>A Fixed-Window Neural LM</vt:lpstr>
      <vt:lpstr>A Fixed-Window Neural LM</vt:lpstr>
      <vt:lpstr>A Fixed-Window Neural LM: Compared to N-Grams </vt:lpstr>
      <vt:lpstr>A Fixed-Window Neural LM: Compared to N-Grams </vt:lpstr>
      <vt:lpstr>A Fixed-Window Neural LM: Going Deeper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Fixed-Window LM in Practice </vt:lpstr>
      <vt:lpstr>What Changed from N-Gram LMs to Neural LMs? </vt:lpstr>
      <vt:lpstr>Best of both worlds </vt:lpstr>
      <vt:lpstr>Summary</vt:lpstr>
      <vt:lpstr>PowerPoint Presentation</vt:lpstr>
      <vt:lpstr>PowerPoint Presentation</vt:lpstr>
      <vt:lpstr>PowerPoint Presentation</vt:lpstr>
      <vt:lpstr>PowerPoint Presentation</vt:lpstr>
      <vt:lpstr>Cost of Using Word Units </vt:lpstr>
      <vt:lpstr>Cost of Using Character Units </vt:lpstr>
      <vt:lpstr>Subword Tokenization: A Middle Ground</vt:lpstr>
      <vt:lpstr>PowerPoint Presentation</vt:lpstr>
      <vt:lpstr>GPT3/4’s Tokenizer </vt:lpstr>
      <vt:lpstr>The Tokenization Pipeline </vt:lpstr>
      <vt:lpstr>The Tokenization Pipeline </vt:lpstr>
      <vt:lpstr>The Tokenization Pipeline </vt:lpstr>
      <vt:lpstr>The Tokenization Pipeline </vt:lpstr>
      <vt:lpstr>Byte-pair Encoding (BPE)</vt:lpstr>
      <vt:lpstr>Byte-pair Encoding (BPE)</vt:lpstr>
      <vt:lpstr>Byte-pair Encoding (BPE): Example</vt:lpstr>
      <vt:lpstr>Byte-pair Encoding: Example (2)</vt:lpstr>
      <vt:lpstr>Byte-pair Encoding: Example (3)</vt:lpstr>
      <vt:lpstr>Byte-pair Encoding: Example (4)</vt:lpstr>
      <vt:lpstr>Byte-pair Encoding: Example (5)</vt:lpstr>
      <vt:lpstr>Byte-pair Encoding: Example (6)</vt:lpstr>
      <vt:lpstr>Byte-pair Encoding: Example (7)</vt:lpstr>
      <vt:lpstr>Byte-pair Encoding: Example (7)</vt:lpstr>
      <vt:lpstr>Byte-pair Encoding: Example (7)</vt:lpstr>
      <vt:lpstr>Byte-pair Encoding: Example (8)</vt:lpstr>
      <vt:lpstr>Byte-pair Encoding: Example (8)</vt:lpstr>
      <vt:lpstr>Byte-pair Encoding: Example (8)</vt:lpstr>
      <vt:lpstr>Byte-pair Encoding: Example (8)</vt:lpstr>
      <vt:lpstr>Byte-pair Encoding: Example (8)</vt:lpstr>
      <vt:lpstr>Byte-pair Encoding: Example (8)</vt:lpstr>
      <vt:lpstr>Byte-pair Encoding</vt:lpstr>
      <vt:lpstr>Limitations of Subwords</vt:lpstr>
      <vt:lpstr>Other Subword Encodings </vt:lpstr>
      <vt:lpstr>PowerPoint Presentation</vt:lpstr>
      <vt:lpstr>WordPiece tokenization</vt:lpstr>
      <vt:lpstr>WordPiece tokenization</vt:lpstr>
      <vt:lpstr>WordPiece tokenization</vt:lpstr>
      <vt:lpstr>Other Subword Encodings (2) </vt:lpstr>
      <vt:lpstr>Other Subword Encodings (3)</vt:lpstr>
      <vt:lpstr>CharFormer (Tay et al., 2022)</vt:lpstr>
      <vt:lpstr>CharFormer (Tay et al., 2022)</vt:lpstr>
      <vt:lpstr>PowerPoint Presentation</vt:lpstr>
      <vt:lpstr>PowerPoint Presentation</vt:lpstr>
      <vt:lpstr>Limitation of subword</vt:lpstr>
      <vt:lpstr>Summary</vt:lpstr>
      <vt:lpstr>Recap: input pipeline</vt:lpstr>
      <vt:lpstr>Recap: input pipeline</vt:lpstr>
      <vt:lpstr>Recap: input pipeline</vt:lpstr>
      <vt:lpstr>Recap: input pipeline</vt:lpstr>
      <vt:lpstr>Recap: input pipeline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</dc:title>
  <cp:lastModifiedBy>Daniel Khashabi</cp:lastModifiedBy>
  <cp:revision>42</cp:revision>
  <dcterms:modified xsi:type="dcterms:W3CDTF">2025-02-09T16:32:52Z</dcterms:modified>
</cp:coreProperties>
</file>