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media/image7.jpg" ContentType="image/jpeg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omments/modernComment_6B7_441997F5.xml" ContentType="application/vnd.ms-powerpoint.comments+xml"/>
  <Override PartName="/ppt/notesSlides/notesSlide2.xml" ContentType="application/vnd.openxmlformats-officedocument.presentationml.notesSlide+xml"/>
  <Override PartName="/ppt/comments/modernComment_7FA_DDC1F69D.xml" ContentType="application/vnd.ms-powerpoint.comments+xml"/>
  <Override PartName="/ppt/notesSlides/notesSlide3.xml" ContentType="application/vnd.openxmlformats-officedocument.presentationml.notesSlide+xml"/>
  <Override PartName="/ppt/comments/modernComment_840_9E95688A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841_EDDCBD55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modernComment_8B2_B9B5F5A9.xml" ContentType="application/vnd.ms-powerpoint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omments/modernComment_7DD_8787EEB1.xml" ContentType="application/vnd.ms-powerpoint.comment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omments/modernComment_8EA_4279E8CC.xml" ContentType="application/vnd.ms-powerpoint.comment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5" r:id="rId2"/>
    <p:sldMasterId id="2147483710" r:id="rId3"/>
    <p:sldMasterId id="2147483721" r:id="rId4"/>
    <p:sldMasterId id="2147483751" r:id="rId5"/>
  </p:sldMasterIdLst>
  <p:notesMasterIdLst>
    <p:notesMasterId r:id="rId232"/>
  </p:notesMasterIdLst>
  <p:sldIdLst>
    <p:sldId id="2269" r:id="rId6"/>
    <p:sldId id="2333" r:id="rId7"/>
    <p:sldId id="1679" r:id="rId8"/>
    <p:sldId id="1978" r:id="rId9"/>
    <p:sldId id="2272" r:id="rId10"/>
    <p:sldId id="2120" r:id="rId11"/>
    <p:sldId id="1719" r:id="rId12"/>
    <p:sldId id="1628" r:id="rId13"/>
    <p:sldId id="2042" r:id="rId14"/>
    <p:sldId id="414" r:id="rId15"/>
    <p:sldId id="415" r:id="rId16"/>
    <p:sldId id="2337" r:id="rId17"/>
    <p:sldId id="2357" r:id="rId18"/>
    <p:sldId id="2112" r:id="rId19"/>
    <p:sldId id="2350" r:id="rId20"/>
    <p:sldId id="2351" r:id="rId21"/>
    <p:sldId id="2352" r:id="rId22"/>
    <p:sldId id="2353" r:id="rId23"/>
    <p:sldId id="2354" r:id="rId24"/>
    <p:sldId id="1699" r:id="rId25"/>
    <p:sldId id="1701" r:id="rId26"/>
    <p:sldId id="2355" r:id="rId27"/>
    <p:sldId id="1736" r:id="rId28"/>
    <p:sldId id="2113" r:id="rId29"/>
    <p:sldId id="398" r:id="rId30"/>
    <p:sldId id="2176" r:id="rId31"/>
    <p:sldId id="2177" r:id="rId32"/>
    <p:sldId id="2178" r:id="rId33"/>
    <p:sldId id="2338" r:id="rId34"/>
    <p:sldId id="2404" r:id="rId35"/>
    <p:sldId id="376" r:id="rId36"/>
    <p:sldId id="2212" r:id="rId37"/>
    <p:sldId id="2207" r:id="rId38"/>
    <p:sldId id="2289" r:id="rId39"/>
    <p:sldId id="2199" r:id="rId40"/>
    <p:sldId id="2208" r:id="rId41"/>
    <p:sldId id="2209" r:id="rId42"/>
    <p:sldId id="2210" r:id="rId43"/>
    <p:sldId id="2214" r:id="rId44"/>
    <p:sldId id="2215" r:id="rId45"/>
    <p:sldId id="2371" r:id="rId46"/>
    <p:sldId id="2216" r:id="rId47"/>
    <p:sldId id="2217" r:id="rId48"/>
    <p:sldId id="2372" r:id="rId49"/>
    <p:sldId id="2218" r:id="rId50"/>
    <p:sldId id="2219" r:id="rId51"/>
    <p:sldId id="2373" r:id="rId52"/>
    <p:sldId id="2220" r:id="rId53"/>
    <p:sldId id="2221" r:id="rId54"/>
    <p:sldId id="2222" r:id="rId55"/>
    <p:sldId id="2223" r:id="rId56"/>
    <p:sldId id="2224" r:id="rId57"/>
    <p:sldId id="2332" r:id="rId58"/>
    <p:sldId id="2226" r:id="rId59"/>
    <p:sldId id="2227" r:id="rId60"/>
    <p:sldId id="2374" r:id="rId61"/>
    <p:sldId id="2376" r:id="rId62"/>
    <p:sldId id="2283" r:id="rId63"/>
    <p:sldId id="2284" r:id="rId64"/>
    <p:sldId id="2381" r:id="rId65"/>
    <p:sldId id="2382" r:id="rId66"/>
    <p:sldId id="2380" r:id="rId67"/>
    <p:sldId id="2383" r:id="rId68"/>
    <p:sldId id="2339" r:id="rId69"/>
    <p:sldId id="2295" r:id="rId70"/>
    <p:sldId id="2341" r:id="rId71"/>
    <p:sldId id="2342" r:id="rId72"/>
    <p:sldId id="2343" r:id="rId73"/>
    <p:sldId id="2285" r:id="rId74"/>
    <p:sldId id="2281" r:id="rId75"/>
    <p:sldId id="2145" r:id="rId76"/>
    <p:sldId id="2379" r:id="rId77"/>
    <p:sldId id="2377" r:id="rId78"/>
    <p:sldId id="2378" r:id="rId79"/>
    <p:sldId id="2287" r:id="rId80"/>
    <p:sldId id="2241" r:id="rId81"/>
    <p:sldId id="2243" r:id="rId82"/>
    <p:sldId id="2242" r:id="rId83"/>
    <p:sldId id="2235" r:id="rId84"/>
    <p:sldId id="2236" r:id="rId85"/>
    <p:sldId id="2237" r:id="rId86"/>
    <p:sldId id="2238" r:id="rId87"/>
    <p:sldId id="2244" r:id="rId88"/>
    <p:sldId id="2248" r:id="rId89"/>
    <p:sldId id="2245" r:id="rId90"/>
    <p:sldId id="286" r:id="rId91"/>
    <p:sldId id="2246" r:id="rId92"/>
    <p:sldId id="2247" r:id="rId93"/>
    <p:sldId id="2249" r:id="rId94"/>
    <p:sldId id="2250" r:id="rId95"/>
    <p:sldId id="2110" r:id="rId96"/>
    <p:sldId id="2005" r:id="rId97"/>
    <p:sldId id="2143" r:id="rId98"/>
    <p:sldId id="2015" r:id="rId99"/>
    <p:sldId id="2016" r:id="rId100"/>
    <p:sldId id="2017" r:id="rId101"/>
    <p:sldId id="2018" r:id="rId102"/>
    <p:sldId id="2019" r:id="rId103"/>
    <p:sldId id="2020" r:id="rId104"/>
    <p:sldId id="2021" r:id="rId105"/>
    <p:sldId id="2022" r:id="rId106"/>
    <p:sldId id="2023" r:id="rId107"/>
    <p:sldId id="2024" r:id="rId108"/>
    <p:sldId id="2025" r:id="rId109"/>
    <p:sldId id="2144" r:id="rId110"/>
    <p:sldId id="2290" r:id="rId111"/>
    <p:sldId id="2251" r:id="rId112"/>
    <p:sldId id="2252" r:id="rId113"/>
    <p:sldId id="2253" r:id="rId114"/>
    <p:sldId id="2254" r:id="rId115"/>
    <p:sldId id="2255" r:id="rId116"/>
    <p:sldId id="2256" r:id="rId117"/>
    <p:sldId id="2257" r:id="rId118"/>
    <p:sldId id="2259" r:id="rId119"/>
    <p:sldId id="2260" r:id="rId120"/>
    <p:sldId id="2261" r:id="rId121"/>
    <p:sldId id="2265" r:id="rId122"/>
    <p:sldId id="2286" r:id="rId123"/>
    <p:sldId id="2266" r:id="rId124"/>
    <p:sldId id="2267" r:id="rId125"/>
    <p:sldId id="2275" r:id="rId126"/>
    <p:sldId id="2268" r:id="rId127"/>
    <p:sldId id="2141" r:id="rId128"/>
    <p:sldId id="2403" r:id="rId129"/>
    <p:sldId id="2334" r:id="rId130"/>
    <p:sldId id="2335" r:id="rId131"/>
    <p:sldId id="2386" r:id="rId132"/>
    <p:sldId id="2387" r:id="rId133"/>
    <p:sldId id="2405" r:id="rId134"/>
    <p:sldId id="2416" r:id="rId135"/>
    <p:sldId id="379" r:id="rId136"/>
    <p:sldId id="2407" r:id="rId137"/>
    <p:sldId id="2415" r:id="rId138"/>
    <p:sldId id="1754" r:id="rId139"/>
    <p:sldId id="2000" r:id="rId140"/>
    <p:sldId id="2013" r:id="rId141"/>
    <p:sldId id="2417" r:id="rId142"/>
    <p:sldId id="2393" r:id="rId143"/>
    <p:sldId id="2135" r:id="rId144"/>
    <p:sldId id="2136" r:id="rId145"/>
    <p:sldId id="2412" r:id="rId146"/>
    <p:sldId id="2418" r:id="rId147"/>
    <p:sldId id="2400" r:id="rId148"/>
    <p:sldId id="2413" r:id="rId149"/>
    <p:sldId id="2390" r:id="rId150"/>
    <p:sldId id="2395" r:id="rId151"/>
    <p:sldId id="2394" r:id="rId152"/>
    <p:sldId id="2396" r:id="rId153"/>
    <p:sldId id="2399" r:id="rId154"/>
    <p:sldId id="2397" r:id="rId155"/>
    <p:sldId id="2398" r:id="rId156"/>
    <p:sldId id="2401" r:id="rId157"/>
    <p:sldId id="2388" r:id="rId158"/>
    <p:sldId id="2410" r:id="rId159"/>
    <p:sldId id="2419" r:id="rId160"/>
    <p:sldId id="716" r:id="rId161"/>
    <p:sldId id="2420" r:id="rId162"/>
    <p:sldId id="2274" r:id="rId163"/>
    <p:sldId id="2422" r:id="rId164"/>
    <p:sldId id="2421" r:id="rId165"/>
    <p:sldId id="1971" r:id="rId166"/>
    <p:sldId id="2138" r:id="rId167"/>
    <p:sldId id="2139" r:id="rId168"/>
    <p:sldId id="2147" r:id="rId169"/>
    <p:sldId id="2391" r:id="rId170"/>
    <p:sldId id="2375" r:id="rId171"/>
    <p:sldId id="2402" r:id="rId172"/>
    <p:sldId id="2111" r:id="rId173"/>
    <p:sldId id="2121" r:id="rId174"/>
    <p:sldId id="2003" r:id="rId175"/>
    <p:sldId id="2011" r:id="rId176"/>
    <p:sldId id="2368" r:id="rId177"/>
    <p:sldId id="2369" r:id="rId178"/>
    <p:sldId id="2213" r:id="rId179"/>
    <p:sldId id="2142" r:id="rId180"/>
    <p:sldId id="2134" r:id="rId181"/>
    <p:sldId id="2146" r:id="rId182"/>
    <p:sldId id="2384" r:id="rId183"/>
    <p:sldId id="2133" r:id="rId184"/>
    <p:sldId id="2370" r:id="rId185"/>
    <p:sldId id="2291" r:id="rId186"/>
    <p:sldId id="2292" r:id="rId187"/>
    <p:sldId id="2293" r:id="rId188"/>
    <p:sldId id="2282" r:id="rId189"/>
    <p:sldId id="2294" r:id="rId190"/>
    <p:sldId id="2201" r:id="rId191"/>
    <p:sldId id="2297" r:id="rId192"/>
    <p:sldId id="2298" r:id="rId193"/>
    <p:sldId id="2299" r:id="rId194"/>
    <p:sldId id="2300" r:id="rId195"/>
    <p:sldId id="2360" r:id="rId196"/>
    <p:sldId id="2301" r:id="rId197"/>
    <p:sldId id="2307" r:id="rId198"/>
    <p:sldId id="2366" r:id="rId199"/>
    <p:sldId id="2365" r:id="rId200"/>
    <p:sldId id="2313" r:id="rId201"/>
    <p:sldId id="2314" r:id="rId202"/>
    <p:sldId id="2359" r:id="rId203"/>
    <p:sldId id="2367" r:id="rId204"/>
    <p:sldId id="2324" r:id="rId205"/>
    <p:sldId id="2202" r:id="rId206"/>
    <p:sldId id="2361" r:id="rId207"/>
    <p:sldId id="2364" r:id="rId208"/>
    <p:sldId id="2308" r:id="rId209"/>
    <p:sldId id="2362" r:id="rId210"/>
    <p:sldId id="2309" r:id="rId211"/>
    <p:sldId id="2310" r:id="rId212"/>
    <p:sldId id="2311" r:id="rId213"/>
    <p:sldId id="2302" r:id="rId214"/>
    <p:sldId id="2303" r:id="rId215"/>
    <p:sldId id="2304" r:id="rId216"/>
    <p:sldId id="2315" r:id="rId217"/>
    <p:sldId id="2316" r:id="rId218"/>
    <p:sldId id="2317" r:id="rId219"/>
    <p:sldId id="2318" r:id="rId220"/>
    <p:sldId id="2319" r:id="rId221"/>
    <p:sldId id="2320" r:id="rId222"/>
    <p:sldId id="2323" r:id="rId223"/>
    <p:sldId id="2322" r:id="rId224"/>
    <p:sldId id="2325" r:id="rId225"/>
    <p:sldId id="2326" r:id="rId226"/>
    <p:sldId id="2327" r:id="rId227"/>
    <p:sldId id="2328" r:id="rId228"/>
    <p:sldId id="2329" r:id="rId229"/>
    <p:sldId id="2330" r:id="rId230"/>
    <p:sldId id="2306" r:id="rId231"/>
  </p:sldIdLst>
  <p:sldSz cx="9144000" cy="5143500" type="screen16x9"/>
  <p:notesSz cx="6858000" cy="9144000"/>
  <p:embeddedFontLst>
    <p:embeddedFont>
      <p:font typeface="Avenir" panose="02000503020000020003" pitchFamily="2" charset="0"/>
      <p:regular r:id="rId233"/>
      <p:italic r:id="rId234"/>
    </p:embeddedFont>
    <p:embeddedFont>
      <p:font typeface="Cambria Math" panose="02040503050406030204" pitchFamily="18" charset="0"/>
      <p:regular r:id="rId235"/>
    </p:embeddedFont>
    <p:embeddedFont>
      <p:font typeface="Comic Sans MS" panose="030F0902030302020204" pitchFamily="66" charset="0"/>
      <p:regular r:id="rId236"/>
    </p:embeddedFont>
    <p:embeddedFont>
      <p:font typeface="Consolas" panose="020B0609020204030204" pitchFamily="49" charset="0"/>
      <p:regular r:id="rId237"/>
      <p:bold r:id="rId238"/>
      <p:italic r:id="rId239"/>
      <p:boldItalic r:id="rId240"/>
    </p:embeddedFont>
    <p:embeddedFont>
      <p:font typeface="Corbel" panose="020B0503020204020204" pitchFamily="34" charset="0"/>
      <p:regular r:id="rId241"/>
      <p:bold r:id="rId242"/>
      <p:italic r:id="rId243"/>
      <p:boldItalic r:id="rId244"/>
    </p:embeddedFont>
    <p:embeddedFont>
      <p:font typeface="Roboto" panose="02000000000000000000" pitchFamily="2" charset="0"/>
      <p:regular r:id="rId245"/>
      <p:bold r:id="rId246"/>
      <p:italic r:id="rId247"/>
      <p:boldItalic r:id="rId248"/>
    </p:embeddedFont>
    <p:embeddedFont>
      <p:font typeface="Source Sans Pro" panose="020B0503030403020204" pitchFamily="34" charset="0"/>
      <p:regular r:id="rId249"/>
      <p:bold r:id="rId250"/>
      <p:italic r:id="rId251"/>
      <p:boldItalic r:id="rId252"/>
    </p:embeddedFont>
    <p:embeddedFont>
      <p:font typeface="Source Serif Pro" panose="02040603050405020204" pitchFamily="18" charset="0"/>
      <p:regular r:id="rId253"/>
      <p:bold r:id="rId254"/>
      <p:italic r:id="rId255"/>
      <p:boldItalic r:id="rId256"/>
    </p:embeddedFont>
    <p:embeddedFont>
      <p:font typeface="Tahoma" panose="020B0604030504040204" pitchFamily="34" charset="0"/>
      <p:regular r:id="rId257"/>
      <p:bold r:id="rId258"/>
    </p:embeddedFont>
    <p:embeddedFont>
      <p:font typeface="Trebuchet MS" panose="020B0703020202090204" pitchFamily="34" charset="0"/>
      <p:regular r:id="rId259"/>
      <p:bold r:id="rId260"/>
      <p:italic r:id="rId2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97BE05-7214-46BD-569F-A0959E827800}" name="Daniel Khashabi" initials="DK" userId="S::dkhasha1@jh.edu::62390808-c838-45e6-be59-d6fd0d208b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68CA6D"/>
    <a:srgbClr val="D2FFA3"/>
    <a:srgbClr val="B1AFE6"/>
    <a:srgbClr val="DDE4F5"/>
    <a:srgbClr val="6E67CB"/>
    <a:srgbClr val="CB6D67"/>
    <a:srgbClr val="D1EDC6"/>
    <a:srgbClr val="56C2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CA0C88-8D67-1C49-9967-4DFA258667E2}" v="4405" dt="2025-02-28T18:53:21.3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94"/>
    <p:restoredTop sz="77647"/>
  </p:normalViewPr>
  <p:slideViewPr>
    <p:cSldViewPr snapToGrid="0">
      <p:cViewPr>
        <p:scale>
          <a:sx n="187" d="100"/>
          <a:sy n="187" d="100"/>
        </p:scale>
        <p:origin x="3104" y="848"/>
      </p:cViewPr>
      <p:guideLst>
        <p:guide orient="horz" pos="1620"/>
        <p:guide pos="2880"/>
      </p:guideLst>
    </p:cSldViewPr>
  </p:slideViewPr>
  <p:notesTextViewPr>
    <p:cViewPr>
      <p:scale>
        <a:sx n="155" d="100"/>
        <a:sy n="15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63" Type="http://schemas.openxmlformats.org/officeDocument/2006/relationships/slide" Target="slides/slide58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226" Type="http://schemas.openxmlformats.org/officeDocument/2006/relationships/slide" Target="slides/slide22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81" Type="http://schemas.openxmlformats.org/officeDocument/2006/relationships/slide" Target="slides/slide176.xml"/><Relationship Id="rId216" Type="http://schemas.openxmlformats.org/officeDocument/2006/relationships/slide" Target="slides/slide211.xml"/><Relationship Id="rId237" Type="http://schemas.openxmlformats.org/officeDocument/2006/relationships/font" Target="fonts/font5.fntdata"/><Relationship Id="rId258" Type="http://schemas.openxmlformats.org/officeDocument/2006/relationships/font" Target="fonts/font26.fntdata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92" Type="http://schemas.openxmlformats.org/officeDocument/2006/relationships/slide" Target="slides/slide187.xml"/><Relationship Id="rId206" Type="http://schemas.openxmlformats.org/officeDocument/2006/relationships/slide" Target="slides/slide201.xml"/><Relationship Id="rId227" Type="http://schemas.openxmlformats.org/officeDocument/2006/relationships/slide" Target="slides/slide222.xml"/><Relationship Id="rId248" Type="http://schemas.openxmlformats.org/officeDocument/2006/relationships/font" Target="fonts/font16.fntdata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82" Type="http://schemas.openxmlformats.org/officeDocument/2006/relationships/slide" Target="slides/slide177.xml"/><Relationship Id="rId217" Type="http://schemas.openxmlformats.org/officeDocument/2006/relationships/slide" Target="slides/slide212.xml"/><Relationship Id="rId6" Type="http://schemas.openxmlformats.org/officeDocument/2006/relationships/slide" Target="slides/slide1.xml"/><Relationship Id="rId238" Type="http://schemas.openxmlformats.org/officeDocument/2006/relationships/font" Target="fonts/font6.fntdata"/><Relationship Id="rId259" Type="http://schemas.openxmlformats.org/officeDocument/2006/relationships/font" Target="fonts/font27.fntdata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5" Type="http://schemas.openxmlformats.org/officeDocument/2006/relationships/slide" Target="slides/slide60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51" Type="http://schemas.openxmlformats.org/officeDocument/2006/relationships/slide" Target="slides/slide146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207" Type="http://schemas.openxmlformats.org/officeDocument/2006/relationships/slide" Target="slides/slide202.xml"/><Relationship Id="rId228" Type="http://schemas.openxmlformats.org/officeDocument/2006/relationships/slide" Target="slides/slide223.xml"/><Relationship Id="rId249" Type="http://schemas.openxmlformats.org/officeDocument/2006/relationships/font" Target="fonts/font17.fntdata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260" Type="http://schemas.openxmlformats.org/officeDocument/2006/relationships/font" Target="fonts/font28.fntdata"/><Relationship Id="rId34" Type="http://schemas.openxmlformats.org/officeDocument/2006/relationships/slide" Target="slides/slide29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20" Type="http://schemas.openxmlformats.org/officeDocument/2006/relationships/slide" Target="slides/slide115.xml"/><Relationship Id="rId141" Type="http://schemas.openxmlformats.org/officeDocument/2006/relationships/slide" Target="slides/slide136.xml"/><Relationship Id="rId7" Type="http://schemas.openxmlformats.org/officeDocument/2006/relationships/slide" Target="slides/slide2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18" Type="http://schemas.openxmlformats.org/officeDocument/2006/relationships/slide" Target="slides/slide213.xml"/><Relationship Id="rId239" Type="http://schemas.openxmlformats.org/officeDocument/2006/relationships/font" Target="fonts/font7.fntdata"/><Relationship Id="rId250" Type="http://schemas.openxmlformats.org/officeDocument/2006/relationships/font" Target="fonts/font18.fntdata"/><Relationship Id="rId24" Type="http://schemas.openxmlformats.org/officeDocument/2006/relationships/slide" Target="slides/slide19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31" Type="http://schemas.openxmlformats.org/officeDocument/2006/relationships/slide" Target="slides/slide126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slide" Target="slides/slide189.xml"/><Relationship Id="rId208" Type="http://schemas.openxmlformats.org/officeDocument/2006/relationships/slide" Target="slides/slide203.xml"/><Relationship Id="rId229" Type="http://schemas.openxmlformats.org/officeDocument/2006/relationships/slide" Target="slides/slide224.xml"/><Relationship Id="rId240" Type="http://schemas.openxmlformats.org/officeDocument/2006/relationships/font" Target="fonts/font8.fntdata"/><Relationship Id="rId261" Type="http://schemas.openxmlformats.org/officeDocument/2006/relationships/font" Target="fonts/font29.fntdata"/><Relationship Id="rId14" Type="http://schemas.openxmlformats.org/officeDocument/2006/relationships/slide" Target="slides/slide9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8" Type="http://schemas.openxmlformats.org/officeDocument/2006/relationships/slide" Target="slides/slide3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219" Type="http://schemas.openxmlformats.org/officeDocument/2006/relationships/slide" Target="slides/slide214.xml"/><Relationship Id="rId230" Type="http://schemas.openxmlformats.org/officeDocument/2006/relationships/slide" Target="slides/slide225.xml"/><Relationship Id="rId251" Type="http://schemas.openxmlformats.org/officeDocument/2006/relationships/font" Target="fonts/font19.fntdata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95" Type="http://schemas.openxmlformats.org/officeDocument/2006/relationships/slide" Target="slides/slide190.xml"/><Relationship Id="rId209" Type="http://schemas.openxmlformats.org/officeDocument/2006/relationships/slide" Target="slides/slide204.xml"/><Relationship Id="rId220" Type="http://schemas.openxmlformats.org/officeDocument/2006/relationships/slide" Target="slides/slide215.xml"/><Relationship Id="rId241" Type="http://schemas.openxmlformats.org/officeDocument/2006/relationships/font" Target="fonts/font9.fntdata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262" Type="http://schemas.openxmlformats.org/officeDocument/2006/relationships/presProps" Target="presProps.xml"/><Relationship Id="rId78" Type="http://schemas.openxmlformats.org/officeDocument/2006/relationships/slide" Target="slides/slide73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64" Type="http://schemas.openxmlformats.org/officeDocument/2006/relationships/slide" Target="slides/slide159.xml"/><Relationship Id="rId185" Type="http://schemas.openxmlformats.org/officeDocument/2006/relationships/slide" Target="slides/slide180.xml"/><Relationship Id="rId9" Type="http://schemas.openxmlformats.org/officeDocument/2006/relationships/slide" Target="slides/slide4.xml"/><Relationship Id="rId210" Type="http://schemas.openxmlformats.org/officeDocument/2006/relationships/slide" Target="slides/slide205.xml"/><Relationship Id="rId26" Type="http://schemas.openxmlformats.org/officeDocument/2006/relationships/slide" Target="slides/slide21.xml"/><Relationship Id="rId231" Type="http://schemas.openxmlformats.org/officeDocument/2006/relationships/slide" Target="slides/slide226.xml"/><Relationship Id="rId252" Type="http://schemas.openxmlformats.org/officeDocument/2006/relationships/font" Target="fonts/font20.fntdata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openxmlformats.org/officeDocument/2006/relationships/slide" Target="slides/slide191.xml"/><Relationship Id="rId200" Type="http://schemas.openxmlformats.org/officeDocument/2006/relationships/slide" Target="slides/slide195.xml"/><Relationship Id="rId16" Type="http://schemas.openxmlformats.org/officeDocument/2006/relationships/slide" Target="slides/slide11.xml"/><Relationship Id="rId221" Type="http://schemas.openxmlformats.org/officeDocument/2006/relationships/slide" Target="slides/slide216.xml"/><Relationship Id="rId242" Type="http://schemas.openxmlformats.org/officeDocument/2006/relationships/font" Target="fonts/font10.fntdata"/><Relationship Id="rId263" Type="http://schemas.openxmlformats.org/officeDocument/2006/relationships/viewProps" Target="viewProps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slide" Target="slides/slide181.xml"/><Relationship Id="rId211" Type="http://schemas.openxmlformats.org/officeDocument/2006/relationships/slide" Target="slides/slide206.xml"/><Relationship Id="rId232" Type="http://schemas.openxmlformats.org/officeDocument/2006/relationships/notesMaster" Target="notesMasters/notesMaster1.xml"/><Relationship Id="rId253" Type="http://schemas.openxmlformats.org/officeDocument/2006/relationships/font" Target="fonts/font21.fntdata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slide" Target="slides/slide171.xml"/><Relationship Id="rId197" Type="http://schemas.openxmlformats.org/officeDocument/2006/relationships/slide" Target="slides/slide192.xml"/><Relationship Id="rId201" Type="http://schemas.openxmlformats.org/officeDocument/2006/relationships/slide" Target="slides/slide196.xml"/><Relationship Id="rId222" Type="http://schemas.openxmlformats.org/officeDocument/2006/relationships/slide" Target="slides/slide217.xml"/><Relationship Id="rId243" Type="http://schemas.openxmlformats.org/officeDocument/2006/relationships/font" Target="fonts/font11.fntdata"/><Relationship Id="rId264" Type="http://schemas.openxmlformats.org/officeDocument/2006/relationships/theme" Target="theme/theme1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87" Type="http://schemas.openxmlformats.org/officeDocument/2006/relationships/slide" Target="slides/slide182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7.xml"/><Relationship Id="rId233" Type="http://schemas.openxmlformats.org/officeDocument/2006/relationships/font" Target="fonts/font1.fntdata"/><Relationship Id="rId254" Type="http://schemas.openxmlformats.org/officeDocument/2006/relationships/font" Target="fonts/font22.fntdata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60" Type="http://schemas.openxmlformats.org/officeDocument/2006/relationships/slide" Target="slides/slide55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slide" Target="slides/slide193.xml"/><Relationship Id="rId202" Type="http://schemas.openxmlformats.org/officeDocument/2006/relationships/slide" Target="slides/slide197.xml"/><Relationship Id="rId223" Type="http://schemas.openxmlformats.org/officeDocument/2006/relationships/slide" Target="slides/slide218.xml"/><Relationship Id="rId244" Type="http://schemas.openxmlformats.org/officeDocument/2006/relationships/font" Target="fonts/font12.fntdata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265" Type="http://schemas.openxmlformats.org/officeDocument/2006/relationships/tableStyles" Target="tableStyles.xml"/><Relationship Id="rId50" Type="http://schemas.openxmlformats.org/officeDocument/2006/relationships/slide" Target="slides/slide45.xml"/><Relationship Id="rId104" Type="http://schemas.openxmlformats.org/officeDocument/2006/relationships/slide" Target="slides/slide99.xml"/><Relationship Id="rId125" Type="http://schemas.openxmlformats.org/officeDocument/2006/relationships/slide" Target="slides/slide120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13" Type="http://schemas.openxmlformats.org/officeDocument/2006/relationships/slide" Target="slides/slide208.xml"/><Relationship Id="rId234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55" Type="http://schemas.openxmlformats.org/officeDocument/2006/relationships/font" Target="fonts/font23.fntdata"/><Relationship Id="rId40" Type="http://schemas.openxmlformats.org/officeDocument/2006/relationships/slide" Target="slides/slide35.xml"/><Relationship Id="rId115" Type="http://schemas.openxmlformats.org/officeDocument/2006/relationships/slide" Target="slides/slide110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9" Type="http://schemas.openxmlformats.org/officeDocument/2006/relationships/slide" Target="slides/slide194.xml"/><Relationship Id="rId203" Type="http://schemas.openxmlformats.org/officeDocument/2006/relationships/slide" Target="slides/slide198.xml"/><Relationship Id="rId19" Type="http://schemas.openxmlformats.org/officeDocument/2006/relationships/slide" Target="slides/slide14.xml"/><Relationship Id="rId224" Type="http://schemas.openxmlformats.org/officeDocument/2006/relationships/slide" Target="slides/slide219.xml"/><Relationship Id="rId245" Type="http://schemas.openxmlformats.org/officeDocument/2006/relationships/font" Target="fonts/font13.fntdata"/><Relationship Id="rId266" Type="http://schemas.microsoft.com/office/2015/10/relationships/revisionInfo" Target="revisionInfo.xml"/><Relationship Id="rId30" Type="http://schemas.openxmlformats.org/officeDocument/2006/relationships/slide" Target="slides/slide2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189" Type="http://schemas.openxmlformats.org/officeDocument/2006/relationships/slide" Target="slides/slide184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09.xml"/><Relationship Id="rId235" Type="http://schemas.openxmlformats.org/officeDocument/2006/relationships/font" Target="fonts/font3.fntdata"/><Relationship Id="rId256" Type="http://schemas.openxmlformats.org/officeDocument/2006/relationships/font" Target="fonts/font24.fntdata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179" Type="http://schemas.openxmlformats.org/officeDocument/2006/relationships/slide" Target="slides/slide174.xml"/><Relationship Id="rId190" Type="http://schemas.openxmlformats.org/officeDocument/2006/relationships/slide" Target="slides/slide185.xml"/><Relationship Id="rId204" Type="http://schemas.openxmlformats.org/officeDocument/2006/relationships/slide" Target="slides/slide199.xml"/><Relationship Id="rId225" Type="http://schemas.openxmlformats.org/officeDocument/2006/relationships/slide" Target="slides/slide220.xml"/><Relationship Id="rId246" Type="http://schemas.openxmlformats.org/officeDocument/2006/relationships/font" Target="fonts/font14.fntdata"/><Relationship Id="rId267" Type="http://schemas.microsoft.com/office/2018/10/relationships/authors" Target="authors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94" Type="http://schemas.openxmlformats.org/officeDocument/2006/relationships/slide" Target="slides/slide89.xml"/><Relationship Id="rId148" Type="http://schemas.openxmlformats.org/officeDocument/2006/relationships/slide" Target="slides/slide143.xml"/><Relationship Id="rId169" Type="http://schemas.openxmlformats.org/officeDocument/2006/relationships/slide" Target="slides/slide164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75.xml"/><Relationship Id="rId215" Type="http://schemas.openxmlformats.org/officeDocument/2006/relationships/slide" Target="slides/slide210.xml"/><Relationship Id="rId236" Type="http://schemas.openxmlformats.org/officeDocument/2006/relationships/font" Target="fonts/font4.fntdata"/><Relationship Id="rId257" Type="http://schemas.openxmlformats.org/officeDocument/2006/relationships/font" Target="fonts/font25.fntdata"/><Relationship Id="rId42" Type="http://schemas.openxmlformats.org/officeDocument/2006/relationships/slide" Target="slides/slide37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91" Type="http://schemas.openxmlformats.org/officeDocument/2006/relationships/slide" Target="slides/slide186.xml"/><Relationship Id="rId205" Type="http://schemas.openxmlformats.org/officeDocument/2006/relationships/slide" Target="slides/slide200.xml"/><Relationship Id="rId247" Type="http://schemas.openxmlformats.org/officeDocument/2006/relationships/font" Target="fonts/font15.fntdata"/></Relationships>
</file>

<file path=ppt/comments/modernComment_6B7_441997F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9177C1A-D53B-1748-BA22-3104D5990BFE}" authorId="{AC97BE05-7214-46BD-569F-A0959E827800}" status="resolved" created="2023-11-14T01:51:33.198" complete="100000">
    <pc:sldMkLst xmlns:pc="http://schemas.microsoft.com/office/powerpoint/2013/main/command">
      <pc:docMk/>
      <pc:sldMk cId="1142527989" sldId="1719"/>
    </pc:sldMkLst>
    <p188:txBody>
      <a:bodyPr/>
      <a:lstStyle/>
      <a:p>
        <a:r>
          <a:rPr lang="en-US"/>
          <a:t>You want to point out several of the branches that we will study here. 
 - Multimodality 
 - Positional embeddings 
 - Enc/Dec/Enc-dec </a:t>
        </a:r>
      </a:p>
    </p188:txBody>
  </p188:cm>
</p188:cmLst>
</file>

<file path=ppt/comments/modernComment_7DD_8787EEB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3BAA56A-488B-D940-9037-01F97CB64705}" authorId="{AC97BE05-7214-46BD-569F-A0959E827800}" created="2024-02-25T22:36:47.295">
    <pc:sldMkLst xmlns:pc="http://schemas.microsoft.com/office/powerpoint/2013/main/command">
      <pc:docMk/>
      <pc:sldMk cId="1604163348" sldId="2013"/>
    </pc:sldMkLst>
    <p188:txBody>
      <a:bodyPr/>
      <a:lstStyle/>
      <a:p>
        <a:r>
          <a:rPr lang="en-US"/>
          <a:t>citations to t5 paprr</a:t>
        </a:r>
      </a:p>
    </p188:txBody>
  </p188:cm>
</p188:cmLst>
</file>

<file path=ppt/comments/modernComment_7FA_DDC1F69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AA352A1-1B3F-7740-B82F-21F93C2955AB}" authorId="{AC97BE05-7214-46BD-569F-A0959E827800}" status="resolved" created="2023-11-14T02:13:01.714" complete="100000">
    <pc:sldMkLst xmlns:pc="http://schemas.microsoft.com/office/powerpoint/2013/main/command">
      <pc:docMk/>
      <pc:sldMk cId="3720476317" sldId="2042"/>
    </pc:sldMkLst>
    <p188:txBody>
      <a:bodyPr/>
      <a:lstStyle/>
      <a:p>
        <a:r>
          <a:rPr lang="en-US"/>
          <a:t>I think we need to reorganize these: 
 - Introduce the major model names 
 - Delve into individual topics: training objectives, training data, cleaning, deduplicating, training and changing learning rate, etc. </a:t>
        </a:r>
      </a:p>
    </p188:txBody>
  </p188:cm>
</p188:cmLst>
</file>

<file path=ppt/comments/modernComment_840_9E95688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CC33303-5E35-0341-9E3D-BF04EF9F024F}" authorId="{AC97BE05-7214-46BD-569F-A0959E827800}" status="resolved" created="2023-11-14T02:13:01.714">
    <pc:sldMkLst xmlns:pc="http://schemas.microsoft.com/office/powerpoint/2013/main/command">
      <pc:docMk/>
      <pc:sldMk cId="3720476317" sldId="2042"/>
    </pc:sldMkLst>
    <p188:txBody>
      <a:bodyPr/>
      <a:lstStyle/>
      <a:p>
        <a:r>
          <a:rPr lang="en-US"/>
          <a:t>I think we need to reorganize these: 
 - Introduce the major model names 
 - Delve into individual topics: training objectives, training data, cleaning, deduplicating, training and changing learning rate, etc. </a:t>
        </a:r>
      </a:p>
    </p188:txBody>
  </p188:cm>
</p188:cmLst>
</file>

<file path=ppt/comments/modernComment_841_EDDCBD5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D793F13-1781-2147-BC13-B92EFD01976D}" authorId="{AC97BE05-7214-46BD-569F-A0959E827800}" status="resolved" created="2023-11-14T02:13:01.714">
    <pc:sldMkLst xmlns:pc="http://schemas.microsoft.com/office/powerpoint/2013/main/command">
      <pc:docMk/>
      <pc:sldMk cId="3720476317" sldId="2042"/>
    </pc:sldMkLst>
    <p188:txBody>
      <a:bodyPr/>
      <a:lstStyle/>
      <a:p>
        <a:r>
          <a:rPr lang="en-US"/>
          <a:t>I think we need to reorganize these: 
 - Introduce the major model names 
 - Delve into individual topics: training objectives, training data, cleaning, deduplicating, training and changing learning rate, etc. </a:t>
        </a:r>
      </a:p>
    </p188:txBody>
  </p188:cm>
</p188:cmLst>
</file>

<file path=ppt/comments/modernComment_8B2_B9B5F5A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09D535C-63D4-3440-B22C-84C38DC61E4D}" authorId="{AC97BE05-7214-46BD-569F-A0959E827800}" created="2025-02-20T05:58:19.945">
    <pc:sldMkLst xmlns:pc="http://schemas.microsoft.com/office/powerpoint/2013/main/command">
      <pc:docMk/>
      <pc:sldMk cId="1575810759" sldId="2226"/>
    </pc:sldMkLst>
    <p188:txBody>
      <a:bodyPr/>
      <a:lstStyle/>
      <a:p>
        <a:r>
          <a:rPr lang="en-US"/>
          <a:t>Need to digest this </a:t>
        </a:r>
      </a:p>
    </p188:txBody>
  </p188:cm>
</p188:cmLst>
</file>

<file path=ppt/comments/modernComment_8EA_4279E8C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D5938E8-DB97-0F40-80B3-9A1D0C91BB75}" authorId="{AC97BE05-7214-46BD-569F-A0959E827800}" created="2025-02-28T18:58:27.372">
    <pc:sldMkLst xmlns:pc="http://schemas.microsoft.com/office/powerpoint/2013/main/command">
      <pc:docMk/>
      <pc:sldMk cId="1115285708" sldId="2282"/>
    </pc:sldMkLst>
    <p188:txBody>
      <a:bodyPr/>
      <a:lstStyle/>
      <a:p>
        <a:r>
          <a:rPr lang="en-US"/>
          <a:t>There might be more content that I can add here.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orbel" panose="020B0503020204020204" pitchFamily="34" charset="0"/>
        <a:ea typeface="Corbel" panose="020B0503020204020204" pitchFamily="34" charset="0"/>
        <a:cs typeface="Tahoma" panose="020B0604030504040204" pitchFamily="34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/pdf/2106.04554.pdf</a:t>
            </a:r>
          </a:p>
        </p:txBody>
      </p:sp>
    </p:spTree>
    <p:extLst>
      <p:ext uri="{BB962C8B-B14F-4D97-AF65-F5344CB8AC3E}">
        <p14:creationId xmlns:p14="http://schemas.microsoft.com/office/powerpoint/2010/main" val="3676857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328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D1F19-4EB3-8D78-94EF-003500F42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BE5628-C719-4A8E-FBDB-D283707185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DF23B5-E303-86F1-7A1D-74DEAC7C3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815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9DC81-8D51-3FEE-2890-5A7AE520F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22F5AB-887A-D70C-44B2-B181A38D2F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60007F-A370-960C-51C4-A32F7D81E1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415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3CEA3-847A-4A93-3D29-9A75299ED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A0CE6C-1EA6-94A3-CE6B-141191264F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89AA95-81F2-8E3D-DCAD-05AADDD515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308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780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281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124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93C2F-EE2A-F0B9-B668-5E9CBA66E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C78072-3441-094F-BB2A-5B176C89AF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329C14-BB8E-2E6E-1A49-F40D75DFD4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386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53BB2-F7C8-F8ED-A3A4-24BF11F0E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6C030A-CF6B-8010-E285-8BF8DB32AD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DB33F1-B58E-AEDE-4AE8-FF5ACD8C7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251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97C62-64C6-AA4E-FFDC-C0B6CBFD8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ADE0FD-0FDD-C36B-2D2D-B8AF91DEC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E7506F-C467-B3C7-BC6A-41CBBB335E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867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5905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463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92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327D0-314F-0EFD-7AC3-715CC726B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11B803-07AD-51C8-E500-F36D005777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439637-46E6-7B0A-CB29-43A93BA14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157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6BC8D-EB1A-E8D1-B955-45191D6DA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407D84-1AEC-1709-C2C1-682C9686B5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59106C-ECF3-C4BC-BAFF-65926D581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0735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7983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DC1E3-CA00-67C4-7DE5-E367A6783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7047E1-6DE5-D65E-6170-B757747BA5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894804-B765-93A2-C10D-9B588940CD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0298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369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7104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6509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6BDA1-CC5D-FD78-BFD8-F396F896F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CA48A4-FFEA-E873-4CD5-A9EC7E9068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A91C10-8A49-320F-4332-BC4EBE72A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261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7537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46581-A215-785C-FFF8-957FAE0B2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208DA7-BD48-0441-225F-7B15232DC5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0A59F8-9924-3DC6-FB95-386BCF3CA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4768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1300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1312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1019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5242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2E34A-EDB1-C2E6-FF25-6EB712421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8EBEB8-16F9-F8E6-6DB3-E729A7B723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5E2691-403E-5D52-C11A-F141E4C571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7236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3709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7280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Many LLMs are trained using Common Crawl dumps, and our analysis reveals that a significant portion of the data in each dump is outdated.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multiple Common Crawl dumps are combined, as is often done in training modern LLMs, the resulting dataset is heavily skewed towards older dates.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 I am showing the breakdown of old versions of Wikipedia in </a:t>
            </a:r>
            <a:r>
              <a:rPr lang="en-US" dirty="0" err="1"/>
              <a:t>RedPejamas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Note that </a:t>
            </a:r>
            <a:r>
              <a:rPr lang="en-US" dirty="0" err="1"/>
              <a:t>RedPajamas</a:t>
            </a:r>
            <a:r>
              <a:rPr lang="en-US" dirty="0"/>
              <a:t> was based on C4 </a:t>
            </a:r>
            <a:r>
              <a:rPr lang="en-US" dirty="0" err="1"/>
              <a:t>CommonCrawl</a:t>
            </a:r>
            <a:r>
              <a:rPr lang="en-US" dirty="0"/>
              <a:t> dumps and the direct Wikipedia dump from March 2023.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 in blue you see the </a:t>
            </a:r>
            <a:r>
              <a:rPr lang="en-US" dirty="0" err="1"/>
              <a:t>Wikipedias</a:t>
            </a:r>
            <a:r>
              <a:rPr lang="en-US" dirty="0"/>
              <a:t> in </a:t>
            </a:r>
            <a:r>
              <a:rPr lang="en-US" dirty="0" err="1"/>
              <a:t>RedPajamas</a:t>
            </a:r>
            <a:r>
              <a:rPr lang="en-US" dirty="0"/>
              <a:t> training corpus correspond to the March 2023 dump. However, these versions make up less than 20% of all the versions present in the entire training corpus.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Over 80% of the Wikipedia versions are older ones included from C4 and </a:t>
            </a:r>
            <a:r>
              <a:rPr lang="en-US" dirty="0" err="1"/>
              <a:t>CommonCrawl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distribution aligns with the relative perplexity curve we calculated for </a:t>
            </a:r>
            <a:r>
              <a:rPr lang="en-US" dirty="0" err="1"/>
              <a:t>RedPajamas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first key takeaway is that Common Crawl dumps contain outdated data, which biases the effective cutoff of these language models.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9F371-3862-4534-BA58-4E7EFD6CBEB2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447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298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4906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B83EE-3152-A1E7-D061-A823977C7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8606C2-E480-3820-9BD1-142FC5034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D8B7CE-F255-58A3-A0EA-0E48EDD71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7270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7051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92899-E78A-CAE0-7ECF-E7FDD09CF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585A3D-10AD-9B8D-7F34-7B6E7A258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D0015B-9D5B-6090-C1DC-ECFA1C0D4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8873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F430A-194F-A493-7868-C5730614F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8DE635-79D8-B78A-74BB-0EFC1A0544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A478AA-7377-73CF-D118-BE8E87432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6349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There are various challenges that have hindered adoption of </a:t>
            </a:r>
            <a:r>
              <a:rPr lang="en-US" dirty="0" err="1"/>
              <a:t>MoEs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3788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28A17-8CB6-9F7A-6F3D-CA4CE07A0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EDE6C7-551F-5CF0-2D59-2E3D147288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4815DE-FB70-DEB0-2C22-09204B5953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There are various challenges that have hindered adoption of </a:t>
            </a:r>
            <a:r>
              <a:rPr lang="en-US" dirty="0" err="1"/>
              <a:t>MoEs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8233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74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83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318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one should be the original one. </a:t>
            </a:r>
          </a:p>
          <a:p>
            <a:r>
              <a:rPr lang="en-US" dirty="0"/>
              <a:t>The second one is the one used in annotated transformer and it </a:t>
            </a:r>
            <a:r>
              <a:rPr lang="en-US" dirty="0" err="1"/>
              <a:t>wokrks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9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827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FE733-CA39-781B-03D2-63C9F211D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472744-03C0-F6CF-6EA4-6D4CD385E3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AF3CEF-3A68-83D0-131F-347FE4DCEE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88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1513-21BA-69D9-46B3-4288DF1F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9FC8F-EFCF-946C-FB4F-829BDABC1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B3578-F61A-3D71-7DF9-7749DF4E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0104F993-25E2-634E-BAAE-979470ED3484}" type="datetimeFigureOut">
              <a:rPr lang="en-CN" smtClean="0"/>
              <a:pPr/>
              <a:t>2/26/25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69B4-94DC-374C-B891-76485760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22DF6-B9CC-948D-B599-46DBCBE9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6C74AF8F-34DA-FD49-A130-D08203732350}" type="slidenum">
              <a:rPr lang="en-CN" smtClean="0"/>
              <a:pPr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4517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ft_purple_lst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F9E59-0172-044D-B347-0BC5D4E9A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26449"/>
            <a:ext cx="3943350" cy="473402"/>
          </a:xfrm>
        </p:spPr>
        <p:txBody>
          <a:bodyPr/>
          <a:lstStyle>
            <a:lvl1pPr>
              <a:defRPr b="0" i="0"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481271BB-2EE1-4A4E-A529-52F1E1195EE2}" type="datetime1">
              <a:rPr lang="en-US" smtClean="0"/>
              <a:pPr/>
              <a:t>2/26/25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5150" y="4766627"/>
            <a:ext cx="2057400" cy="273844"/>
          </a:xfrm>
        </p:spPr>
        <p:txBody>
          <a:bodyPr/>
          <a:lstStyle>
            <a:lvl1pPr>
              <a:defRPr b="0" i="0"/>
            </a:lvl1pPr>
          </a:lstStyle>
          <a:p>
            <a:fld id="{6BCA73C5-4051-2D45-AC51-FD5A1C1C15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966" y="23899"/>
            <a:ext cx="9086850" cy="5074920"/>
          </a:xfrm>
          <a:prstGeom prst="rect">
            <a:avLst/>
          </a:prstGeom>
          <a:solidFill>
            <a:schemeClr val="bg1"/>
          </a:solidFill>
          <a:ln w="88900">
            <a:solidFill>
              <a:srgbClr val="BDAF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0" i="0" dirty="0">
              <a:latin typeface="Corbel" panose="020B0503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765461-4928-6445-B134-8DED9485542D}"/>
              </a:ext>
            </a:extLst>
          </p:cNvPr>
          <p:cNvSpPr/>
          <p:nvPr userDrawn="1"/>
        </p:nvSpPr>
        <p:spPr>
          <a:xfrm>
            <a:off x="677854" y="578612"/>
            <a:ext cx="995084" cy="687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0" i="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456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21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403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268DE600-90A7-4B6B-BFFA-EA2C6E807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0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1742930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298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59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8DC6AAE-017C-4253-840E-AB4D795A3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234" y="304800"/>
            <a:ext cx="3607289" cy="89024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EA6AD7-2136-4D32-B4FA-6F27E804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2960" y="1197160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32234" y="1545336"/>
            <a:ext cx="3607289" cy="292608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75B79D34-DFEF-4AC5-AC86-378A247C4C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04477" y="0"/>
            <a:ext cx="3607289" cy="5143500"/>
          </a:xfrm>
          <a:custGeom>
            <a:avLst/>
            <a:gdLst>
              <a:gd name="connsiteX0" fmla="*/ 0 w 3657600"/>
              <a:gd name="connsiteY0" fmla="*/ 0 h 4343400"/>
              <a:gd name="connsiteX1" fmla="*/ 3657600 w 3657600"/>
              <a:gd name="connsiteY1" fmla="*/ 0 h 4343400"/>
              <a:gd name="connsiteX2" fmla="*/ 3657600 w 3657600"/>
              <a:gd name="connsiteY2" fmla="*/ 4343400 h 4343400"/>
              <a:gd name="connsiteX3" fmla="*/ 0 w 3657600"/>
              <a:gd name="connsiteY3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0" h="4343400">
                <a:moveTo>
                  <a:pt x="0" y="0"/>
                </a:moveTo>
                <a:lnTo>
                  <a:pt x="3657600" y="0"/>
                </a:lnTo>
                <a:lnTo>
                  <a:pt x="3657600" y="4343400"/>
                </a:lnTo>
                <a:lnTo>
                  <a:pt x="0" y="43434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55E0E6A-E25B-428F-BA8C-4A0886B08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1461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pic>
        <p:nvPicPr>
          <p:cNvPr id="9" name="WSE logo">
            <a:extLst>
              <a:ext uri="{FF2B5EF4-FFF2-40B4-BE49-F238E27FC236}">
                <a16:creationId xmlns:a16="http://schemas.microsoft.com/office/drawing/2014/main" id="{D3042606-CA6F-4BC4-80EF-92D44CA31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2" name="Page Number">
            <a:extLst>
              <a:ext uri="{FF2B5EF4-FFF2-40B4-BE49-F238E27FC236}">
                <a16:creationId xmlns:a16="http://schemas.microsoft.com/office/drawing/2014/main" id="{01F6A14B-EEAE-2542-8809-4C8C18188C9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61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8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6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29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42DFC6F8-F82A-4114-AF17-42AD3A68F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7254" y="107119"/>
            <a:ext cx="42620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9F9A7C-CFE6-4689-B094-29307EAE2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4840" y="96515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8DA302DD-2F66-408A-AD8F-F13AE0B7E7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7255" y="1343025"/>
            <a:ext cx="4329545" cy="29930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BCC896-FFF3-426B-9D11-0F27346676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5555"/>
            <a:ext cx="3849291" cy="3880471"/>
          </a:xfrm>
          <a:custGeom>
            <a:avLst/>
            <a:gdLst>
              <a:gd name="connsiteX0" fmla="*/ 0 w 3644900"/>
              <a:gd name="connsiteY0" fmla="*/ 0 h 5029200"/>
              <a:gd name="connsiteX1" fmla="*/ 3644900 w 3644900"/>
              <a:gd name="connsiteY1" fmla="*/ 0 h 5029200"/>
              <a:gd name="connsiteX2" fmla="*/ 3644900 w 3644900"/>
              <a:gd name="connsiteY2" fmla="*/ 5029200 h 5029200"/>
              <a:gd name="connsiteX3" fmla="*/ 0 w 36449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900" h="5029200">
                <a:moveTo>
                  <a:pt x="0" y="0"/>
                </a:moveTo>
                <a:lnTo>
                  <a:pt x="3644900" y="0"/>
                </a:lnTo>
                <a:lnTo>
                  <a:pt x="3644900" y="5029200"/>
                </a:lnTo>
                <a:lnTo>
                  <a:pt x="0" y="50292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9" name="Picture Citation">
            <a:extLst>
              <a:ext uri="{FF2B5EF4-FFF2-40B4-BE49-F238E27FC236}">
                <a16:creationId xmlns:a16="http://schemas.microsoft.com/office/drawing/2014/main" id="{5DDDCA7F-5C0D-4D05-AFA8-052A81B4C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336026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5FF3179F-903F-4802-ACAB-83CB211F68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D62DDA77-9FC9-45C0-9D2C-19564EE2F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069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5673" y="325582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23560" y="151826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555673" y="1835727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7662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8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450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able or Image">
            <a:extLst>
              <a:ext uri="{FF2B5EF4-FFF2-40B4-BE49-F238E27FC236}">
                <a16:creationId xmlns:a16="http://schemas.microsoft.com/office/drawing/2014/main" id="{474FEC9E-6C14-410D-B6E1-07F8E9C778B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33123" y="1154923"/>
            <a:ext cx="8085416" cy="3423466"/>
          </a:xfrm>
          <a:prstGeom prst="rect">
            <a:avLst/>
          </a:prstGeom>
        </p:spPr>
        <p:txBody>
          <a:bodyPr/>
          <a:lstStyle>
            <a:lvl1pPr marL="230188" indent="-230188">
              <a:buClr>
                <a:schemeClr val="tx2"/>
              </a:buClr>
              <a:buFont typeface="Wingdings" panose="05000000000000000000" pitchFamily="2" charset="2"/>
              <a:buNone/>
              <a:defRPr sz="18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Table or image</a:t>
            </a:r>
          </a:p>
        </p:txBody>
      </p:sp>
      <p:sp>
        <p:nvSpPr>
          <p:cNvPr id="9" name="Citation">
            <a:extLst>
              <a:ext uri="{FF2B5EF4-FFF2-40B4-BE49-F238E27FC236}">
                <a16:creationId xmlns:a16="http://schemas.microsoft.com/office/drawing/2014/main" id="{CA0A6044-029B-48E2-80D3-50F9660246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4520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76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274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963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61522A75-C6E1-4A35-AEF4-3058F787B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90" y="-938619"/>
            <a:ext cx="8085415" cy="87618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Copyright The Johns Hopkins University 2023. All rights reserved.</a:t>
            </a:r>
          </a:p>
        </p:txBody>
      </p:sp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6855C648-89BA-05DB-FBE4-06DECEF5D9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3" t="7786" r="6323" b="18463"/>
          <a:stretch/>
        </p:blipFill>
        <p:spPr bwMode="auto">
          <a:xfrm>
            <a:off x="0" y="0"/>
            <a:ext cx="9143999" cy="51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6A59C72E-C9CB-418F-981E-D5C3438A0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gradFill flip="none" rotWithShape="1">
            <a:gsLst>
              <a:gs pos="0">
                <a:srgbClr val="69ACE5">
                  <a:alpha val="85000"/>
                </a:srgbClr>
              </a:gs>
              <a:gs pos="75000">
                <a:srgbClr val="3B6FAF">
                  <a:alpha val="85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WSE Logo">
            <a:extLst>
              <a:ext uri="{FF2B5EF4-FFF2-40B4-BE49-F238E27FC236}">
                <a16:creationId xmlns:a16="http://schemas.microsoft.com/office/drawing/2014/main" id="{73EE76B3-19B8-4A4F-9962-98EBF35D9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t="22639" r="15939" b="21111"/>
          <a:stretch/>
        </p:blipFill>
        <p:spPr>
          <a:xfrm>
            <a:off x="2584969" y="1417162"/>
            <a:ext cx="3974062" cy="2309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46C736-D135-449F-AC2D-8C9ACCE3507D}"/>
              </a:ext>
            </a:extLst>
          </p:cNvPr>
          <p:cNvSpPr/>
          <p:nvPr userDrawn="1"/>
        </p:nvSpPr>
        <p:spPr>
          <a:xfrm>
            <a:off x="0" y="4727386"/>
            <a:ext cx="9144000" cy="217090"/>
          </a:xfrm>
          <a:prstGeom prst="rect">
            <a:avLst/>
          </a:prstGeom>
        </p:spPr>
        <p:txBody>
          <a:bodyPr wrap="square" lIns="81639" tIns="40820" rIns="81639" bIns="40820">
            <a:spAutoFit/>
          </a:bodyPr>
          <a:lstStyle/>
          <a:p>
            <a:pPr algn="ctr"/>
            <a:r>
              <a:rPr lang="en-US" sz="875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© The Johns Hopkins University 2023,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2030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0346864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1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97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87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75087">
              <a:lnSpc>
                <a:spcPts val="898"/>
              </a:lnSpc>
            </a:pPr>
            <a:fld id="{81D60167-4931-47E6-BA6A-407CBD079E47}" type="slidenum">
              <a:rPr lang="en-US" spc="5" smtClean="0"/>
              <a:pPr marL="75087">
                <a:lnSpc>
                  <a:spcPts val="898"/>
                </a:lnSpc>
              </a:pPr>
              <a:t>‹#›</a:t>
            </a:fld>
            <a:endParaRPr lang="en-US" spc="5" dirty="0"/>
          </a:p>
        </p:txBody>
      </p:sp>
    </p:spTree>
    <p:extLst>
      <p:ext uri="{BB962C8B-B14F-4D97-AF65-F5344CB8AC3E}">
        <p14:creationId xmlns:p14="http://schemas.microsoft.com/office/powerpoint/2010/main" val="2911411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2973" y="1732983"/>
            <a:ext cx="5462276" cy="276476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57163" y="452716"/>
            <a:ext cx="6336105" cy="456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97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897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92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87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75087">
              <a:lnSpc>
                <a:spcPts val="898"/>
              </a:lnSpc>
            </a:pPr>
            <a:fld id="{81D60167-4931-47E6-BA6A-407CBD079E47}" type="slidenum">
              <a:rPr lang="en-US" spc="5" smtClean="0"/>
              <a:pPr marL="75087">
                <a:lnSpc>
                  <a:spcPts val="898"/>
                </a:lnSpc>
              </a:pPr>
              <a:t>‹#›</a:t>
            </a:fld>
            <a:endParaRPr lang="en-US" spc="5" dirty="0"/>
          </a:p>
        </p:txBody>
      </p:sp>
    </p:spTree>
    <p:extLst>
      <p:ext uri="{BB962C8B-B14F-4D97-AF65-F5344CB8AC3E}">
        <p14:creationId xmlns:p14="http://schemas.microsoft.com/office/powerpoint/2010/main" val="46451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97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87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75087">
              <a:lnSpc>
                <a:spcPts val="898"/>
              </a:lnSpc>
            </a:pPr>
            <a:fld id="{81D60167-4931-47E6-BA6A-407CBD079E47}" type="slidenum">
              <a:rPr lang="en-US" spc="5" smtClean="0"/>
              <a:pPr marL="75087">
                <a:lnSpc>
                  <a:spcPts val="898"/>
                </a:lnSpc>
              </a:pPr>
              <a:t>‹#›</a:t>
            </a:fld>
            <a:endParaRPr lang="en-US" spc="5" dirty="0"/>
          </a:p>
        </p:txBody>
      </p:sp>
    </p:spTree>
    <p:extLst>
      <p:ext uri="{BB962C8B-B14F-4D97-AF65-F5344CB8AC3E}">
        <p14:creationId xmlns:p14="http://schemas.microsoft.com/office/powerpoint/2010/main" val="17724409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430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1513-21BA-69D9-46B3-4288DF1F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9FC8F-EFCF-946C-FB4F-829BDABC1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B3578-F61A-3D71-7DF9-7749DF4E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0104F993-25E2-634E-BAAE-979470ED3484}" type="datetimeFigureOut">
              <a:rPr lang="en-CN" smtClean="0"/>
              <a:pPr/>
              <a:t>2/26/25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69B4-94DC-374C-B891-76485760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22DF6-B9CC-948D-B599-46DBCBE9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6C74AF8F-34DA-FD49-A130-D08203732350}" type="slidenum">
              <a:rPr lang="en-CN" smtClean="0"/>
              <a:pPr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936389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93811C-CED5-4A3A-A63F-55F501B73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672894F5-694C-4E89-9466-8B211199C5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479" y="311887"/>
            <a:ext cx="3997039" cy="85953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EFF7E-EC91-4D9F-B8FF-3732B7C43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37760" y="118064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64F033F1-BBC7-40C9-9D92-D1A77D35D2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9481" y="1341594"/>
            <a:ext cx="3997038" cy="3577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2" name="Bullets">
            <a:extLst>
              <a:ext uri="{FF2B5EF4-FFF2-40B4-BE49-F238E27FC236}">
                <a16:creationId xmlns:a16="http://schemas.microsoft.com/office/drawing/2014/main" id="{11930C6E-74F3-4A46-8459-CB7DF31D20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9480" y="1983499"/>
            <a:ext cx="3997038" cy="253846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2pPr>
            <a:lvl3pPr marL="914400" indent="-228600">
              <a:buClr>
                <a:schemeClr val="bg2"/>
              </a:buCl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125F2012-5AA2-4722-938F-6C2712BA44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20" name="Picture Citation">
            <a:extLst>
              <a:ext uri="{FF2B5EF4-FFF2-40B4-BE49-F238E27FC236}">
                <a16:creationId xmlns:a16="http://schemas.microsoft.com/office/drawing/2014/main" id="{6E0C0891-678B-4B94-B45C-18B52DCC61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59480" y="4855311"/>
            <a:ext cx="1426796" cy="199537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A3221F5F-9756-4BE8-A395-29DB69822AD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9517D212-C05C-4C07-9599-6B4EC3A53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960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C922D-F971-4707-8283-A3B5043B799C}"/>
              </a:ext>
            </a:extLst>
          </p:cNvPr>
          <p:cNvSpPr/>
          <p:nvPr userDrawn="1"/>
        </p:nvSpPr>
        <p:spPr>
          <a:xfrm>
            <a:off x="457200" y="428625"/>
            <a:ext cx="8229600" cy="1961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6111DEAC-5DA3-40FB-8328-493BB53C3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722" y="972475"/>
            <a:ext cx="3575013" cy="92721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8811F-BA33-419E-AC91-AAC3393B703F}"/>
              </a:ext>
            </a:extLst>
          </p:cNvPr>
          <p:cNvSpPr/>
          <p:nvPr userDrawn="1"/>
        </p:nvSpPr>
        <p:spPr>
          <a:xfrm>
            <a:off x="910668" y="1899691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icture">
            <a:extLst>
              <a:ext uri="{FF2B5EF4-FFF2-40B4-BE49-F238E27FC236}">
                <a16:creationId xmlns:a16="http://schemas.microsoft.com/office/drawing/2014/main" id="{709620F3-CE75-4F88-B996-D13338DB49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762663" y="594484"/>
            <a:ext cx="3558209" cy="2158655"/>
          </a:xfrm>
          <a:custGeom>
            <a:avLst/>
            <a:gdLst>
              <a:gd name="connsiteX0" fmla="*/ 0 w 4744278"/>
              <a:gd name="connsiteY0" fmla="*/ 0 h 2878206"/>
              <a:gd name="connsiteX1" fmla="*/ 4744278 w 4744278"/>
              <a:gd name="connsiteY1" fmla="*/ 0 h 2878206"/>
              <a:gd name="connsiteX2" fmla="*/ 4744278 w 4744278"/>
              <a:gd name="connsiteY2" fmla="*/ 2878206 h 2878206"/>
              <a:gd name="connsiteX3" fmla="*/ 0 w 4744278"/>
              <a:gd name="connsiteY3" fmla="*/ 2878206 h 287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4278" h="2878206">
                <a:moveTo>
                  <a:pt x="0" y="0"/>
                </a:moveTo>
                <a:lnTo>
                  <a:pt x="4744278" y="0"/>
                </a:lnTo>
                <a:lnTo>
                  <a:pt x="4744278" y="2878206"/>
                </a:lnTo>
                <a:lnTo>
                  <a:pt x="0" y="287820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Citation">
            <a:extLst>
              <a:ext uri="{FF2B5EF4-FFF2-40B4-BE49-F238E27FC236}">
                <a16:creationId xmlns:a16="http://schemas.microsoft.com/office/drawing/2014/main" id="{0703DEBD-9CAD-4A4B-AFB1-1784BA7258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4076" y="2757901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6" name="Bullets 1">
            <a:extLst>
              <a:ext uri="{FF2B5EF4-FFF2-40B4-BE49-F238E27FC236}">
                <a16:creationId xmlns:a16="http://schemas.microsoft.com/office/drawing/2014/main" id="{FAFED653-B531-4E78-8677-DC685EEA4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069516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7" name="Bullets 2">
            <a:extLst>
              <a:ext uri="{FF2B5EF4-FFF2-40B4-BE49-F238E27FC236}">
                <a16:creationId xmlns:a16="http://schemas.microsoft.com/office/drawing/2014/main" id="{0577BDD5-F52D-4F20-B068-E48B0A0D4C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0028" y="3063024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Bullets 3">
            <a:extLst>
              <a:ext uri="{FF2B5EF4-FFF2-40B4-BE49-F238E27FC236}">
                <a16:creationId xmlns:a16="http://schemas.microsoft.com/office/drawing/2014/main" id="{A32A3E7D-CC2E-4FBA-983C-0B62D18C16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2856" y="3064359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380D9A22-5897-43DE-B092-AE5494CE5D2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AD37F1B9-E29E-4BAD-9584-2A9287180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25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 Picture">
            <a:extLst>
              <a:ext uri="{FF2B5EF4-FFF2-40B4-BE49-F238E27FC236}">
                <a16:creationId xmlns:a16="http://schemas.microsoft.com/office/drawing/2014/main" id="{9E5B6CA6-B6F4-4449-B80B-373EA4BE1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9641" y="639640"/>
            <a:ext cx="5143500" cy="3864219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A9CFBE73-852C-4CD7-B0DD-890AB86C2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4"/>
            <a:ext cx="3793891" cy="5143499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25013AE2-E3DB-4823-B27C-E37E2BA57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18845" y="0"/>
            <a:ext cx="7825154" cy="5143500"/>
          </a:xfrm>
          <a:custGeom>
            <a:avLst/>
            <a:gdLst>
              <a:gd name="connsiteX0" fmla="*/ 2 w 16204045"/>
              <a:gd name="connsiteY0" fmla="*/ 0 h 10287000"/>
              <a:gd name="connsiteX1" fmla="*/ 16204045 w 16204045"/>
              <a:gd name="connsiteY1" fmla="*/ 0 h 10287000"/>
              <a:gd name="connsiteX2" fmla="*/ 16204045 w 16204045"/>
              <a:gd name="connsiteY2" fmla="*/ 10287000 h 10287000"/>
              <a:gd name="connsiteX3" fmla="*/ 0 w 16204045"/>
              <a:gd name="connsiteY3" fmla="*/ 10287000 h 10287000"/>
              <a:gd name="connsiteX4" fmla="*/ 5143501 w 16204045"/>
              <a:gd name="connsiteY4" fmla="*/ 5143499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04045" h="10287000">
                <a:moveTo>
                  <a:pt x="2" y="0"/>
                </a:moveTo>
                <a:lnTo>
                  <a:pt x="16204045" y="0"/>
                </a:lnTo>
                <a:lnTo>
                  <a:pt x="16204045" y="10287000"/>
                </a:lnTo>
                <a:lnTo>
                  <a:pt x="0" y="10287000"/>
                </a:lnTo>
                <a:lnTo>
                  <a:pt x="5143501" y="5143499"/>
                </a:lnTo>
                <a:close/>
              </a:path>
            </a:pathLst>
          </a:custGeom>
          <a:solidFill>
            <a:schemeClr val="bg1"/>
          </a:solidFill>
          <a:ln w="635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28700">
              <a:defRPr/>
            </a:pPr>
            <a:endParaRPr lang="uk-UA" sz="2100" b="0" i="0" kern="0" dirty="0">
              <a:solidFill>
                <a:srgbClr val="0A091B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0DC1BC56-1CC3-46DB-9AF3-0ABE9C7B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2509" y="368595"/>
            <a:ext cx="4682835" cy="867165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AC4DA1-588C-473F-9289-61578C2D7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4340" y="1235761"/>
            <a:ext cx="778180" cy="11190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A9F6E88-C000-47AF-BB13-5C005638DA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2509" y="1628638"/>
            <a:ext cx="4682835" cy="2804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tx2"/>
              </a:buCl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C6E950EA-E181-41E8-BC07-F40B1DDDABC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2453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7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8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0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696BA-3CAD-4740-83E8-4A2CDE35D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38056"/>
            <a:ext cx="9144000" cy="24673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FF6BD4-99E6-47D8-8CB4-96909C050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22954" y="2421798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8241E8AA-7C6C-4211-943F-08C05083C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3748" y="1552353"/>
            <a:ext cx="4953052" cy="86760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4B6AB3A2-1B90-4E53-9B04-A72DC3F6B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3749" y="2723542"/>
            <a:ext cx="4953051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AA0F990B-C544-47FD-B660-9B95AC702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162075"/>
            <a:ext cx="2819349" cy="2819349"/>
          </a:xfrm>
          <a:custGeom>
            <a:avLst/>
            <a:gdLst>
              <a:gd name="connsiteX0" fmla="*/ 1879566 w 3759132"/>
              <a:gd name="connsiteY0" fmla="*/ 0 h 3759132"/>
              <a:gd name="connsiteX1" fmla="*/ 3759132 w 3759132"/>
              <a:gd name="connsiteY1" fmla="*/ 1879566 h 3759132"/>
              <a:gd name="connsiteX2" fmla="*/ 1879566 w 3759132"/>
              <a:gd name="connsiteY2" fmla="*/ 3759132 h 3759132"/>
              <a:gd name="connsiteX3" fmla="*/ 0 w 3759132"/>
              <a:gd name="connsiteY3" fmla="*/ 1879566 h 3759132"/>
              <a:gd name="connsiteX4" fmla="*/ 1879566 w 3759132"/>
              <a:gd name="connsiteY4" fmla="*/ 0 h 375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9132" h="3759132">
                <a:moveTo>
                  <a:pt x="1879566" y="0"/>
                </a:moveTo>
                <a:cubicBezTo>
                  <a:pt x="2917622" y="0"/>
                  <a:pt x="3759132" y="841510"/>
                  <a:pt x="3759132" y="1879566"/>
                </a:cubicBezTo>
                <a:cubicBezTo>
                  <a:pt x="3759132" y="2917622"/>
                  <a:pt x="2917622" y="3759132"/>
                  <a:pt x="1879566" y="3759132"/>
                </a:cubicBezTo>
                <a:cubicBezTo>
                  <a:pt x="841510" y="3759132"/>
                  <a:pt x="0" y="2917622"/>
                  <a:pt x="0" y="1879566"/>
                </a:cubicBezTo>
                <a:cubicBezTo>
                  <a:pt x="0" y="841510"/>
                  <a:pt x="841510" y="0"/>
                  <a:pt x="1879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F501A6CF-A735-4626-98DA-9E8B0FD312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3476" y="405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9D01B63B-5697-4312-8E71-329C97791FC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72AF7E56-FAB2-4B4F-84DF-5DD134D2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695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315760-3E07-42D4-A21D-F0FD40BE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268391" cy="26860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31B6ABB6-9249-43D4-9BFB-1F42958AF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148856"/>
            <a:ext cx="3588328" cy="86946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AAC933-258D-4315-BE02-5E15627A0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20" y="101884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90E77657-A0B6-49EF-B483-225CE89E53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436" y="1378656"/>
            <a:ext cx="3588328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AED0488D-2197-437E-977B-1F0684754E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3110345"/>
            <a:ext cx="4268624" cy="161414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7" name="Picture 1">
            <a:extLst>
              <a:ext uri="{FF2B5EF4-FFF2-40B4-BE49-F238E27FC236}">
                <a16:creationId xmlns:a16="http://schemas.microsoft.com/office/drawing/2014/main" id="{B026DFBA-6B10-4A30-8151-CF6F094DFC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268391" y="0"/>
            <a:ext cx="4875609" cy="2686049"/>
          </a:xfrm>
          <a:custGeom>
            <a:avLst/>
            <a:gdLst>
              <a:gd name="connsiteX0" fmla="*/ 0 w 6652591"/>
              <a:gd name="connsiteY0" fmla="*/ 0 h 3429000"/>
              <a:gd name="connsiteX1" fmla="*/ 6652591 w 6652591"/>
              <a:gd name="connsiteY1" fmla="*/ 0 h 3429000"/>
              <a:gd name="connsiteX2" fmla="*/ 6652591 w 6652591"/>
              <a:gd name="connsiteY2" fmla="*/ 3429000 h 3429000"/>
              <a:gd name="connsiteX3" fmla="*/ 0 w 6652591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52591" h="3429000">
                <a:moveTo>
                  <a:pt x="0" y="0"/>
                </a:moveTo>
                <a:lnTo>
                  <a:pt x="6652591" y="0"/>
                </a:lnTo>
                <a:lnTo>
                  <a:pt x="6652591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1 Citation">
            <a:extLst>
              <a:ext uri="{FF2B5EF4-FFF2-40B4-BE49-F238E27FC236}">
                <a16:creationId xmlns:a16="http://schemas.microsoft.com/office/drawing/2014/main" id="{934C4126-513D-4063-8159-9000EEF20C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13828" y="2686050"/>
            <a:ext cx="1426796" cy="205928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6" name="Picture 2">
            <a:extLst>
              <a:ext uri="{FF2B5EF4-FFF2-40B4-BE49-F238E27FC236}">
                <a16:creationId xmlns:a16="http://schemas.microsoft.com/office/drawing/2014/main" id="{2F36CBD8-DA4E-4734-8794-822955545B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6928" y="2686050"/>
            <a:ext cx="4268390" cy="2457450"/>
          </a:xfrm>
          <a:custGeom>
            <a:avLst/>
            <a:gdLst>
              <a:gd name="connsiteX0" fmla="*/ 0 w 2584174"/>
              <a:gd name="connsiteY0" fmla="*/ 0 h 3710609"/>
              <a:gd name="connsiteX1" fmla="*/ 2584174 w 2584174"/>
              <a:gd name="connsiteY1" fmla="*/ 0 h 3710609"/>
              <a:gd name="connsiteX2" fmla="*/ 2584174 w 2584174"/>
              <a:gd name="connsiteY2" fmla="*/ 3710609 h 3710609"/>
              <a:gd name="connsiteX3" fmla="*/ 0 w 2584174"/>
              <a:gd name="connsiteY3" fmla="*/ 3710609 h 371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4174" h="3710609">
                <a:moveTo>
                  <a:pt x="0" y="0"/>
                </a:moveTo>
                <a:lnTo>
                  <a:pt x="2584174" y="0"/>
                </a:lnTo>
                <a:lnTo>
                  <a:pt x="2584174" y="3710609"/>
                </a:lnTo>
                <a:lnTo>
                  <a:pt x="0" y="371060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2 Citation">
            <a:extLst>
              <a:ext uri="{FF2B5EF4-FFF2-40B4-BE49-F238E27FC236}">
                <a16:creationId xmlns:a16="http://schemas.microsoft.com/office/drawing/2014/main" id="{84787030-AF2E-40DC-BF01-B820369026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5318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B1CCA31-5A25-479D-AD67-186535D4878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35AF0EDF-51BB-4438-8F46-7DF1B21E6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525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90ABE2-A37C-4759-BB33-9EAD1E88A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51016" y="455556"/>
            <a:ext cx="3492984" cy="3093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99237"/>
            <a:ext cx="4581006" cy="86542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925" y="1430584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430584"/>
            <a:ext cx="4114800" cy="3134272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171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185CA7AE-7686-4662-B756-DCF209F58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DDFDD8-D646-43B5-AA68-7BD2BA874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1426369"/>
            <a:ext cx="4572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6" name="Picture"/>
          <p:cNvSpPr>
            <a:spLocks noGrp="1"/>
          </p:cNvSpPr>
          <p:nvPr>
            <p:ph type="pic" sz="quarter" idx="11"/>
          </p:nvPr>
        </p:nvSpPr>
        <p:spPr>
          <a:xfrm>
            <a:off x="0" y="1426369"/>
            <a:ext cx="4572000" cy="2743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1695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675" y="1797844"/>
            <a:ext cx="3676650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6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9F07F-75F3-65EE-202D-44A2C9202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2394"/>
            <a:ext cx="7886700" cy="676622"/>
          </a:xfrm>
        </p:spPr>
        <p:txBody>
          <a:bodyPr>
            <a:normAutofit/>
          </a:bodyPr>
          <a:lstStyle>
            <a:lvl1pPr>
              <a:defRPr sz="2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968AC-2047-1C9A-6F0C-A2FB163D7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45472"/>
            <a:ext cx="7886700" cy="3687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724F4-E49C-FBF4-F77B-65D28C6EB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2025-02-26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3E37D-8B91-E45F-C21A-08AC87811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DFCEC-FC6A-1247-31D6-9756B15C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University of Waterloo - Wikipedia">
            <a:extLst>
              <a:ext uri="{FF2B5EF4-FFF2-40B4-BE49-F238E27FC236}">
                <a16:creationId xmlns:a16="http://schemas.microsoft.com/office/drawing/2014/main" id="{D0B3DC21-35D6-A201-ACE8-3099DDFD9B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05" y="102393"/>
            <a:ext cx="676622" cy="67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2622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EB5493-B3A2-40C1-8BB1-AB892AD7F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2"/>
            <a:ext cx="312284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FBF9887D-E6B3-4215-89CB-6D0E9B71B90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 bwMode="auto">
          <a:xfrm>
            <a:off x="857251" y="1248603"/>
            <a:ext cx="4531178" cy="2646293"/>
          </a:xfrm>
          <a:custGeom>
            <a:avLst/>
            <a:gdLst>
              <a:gd name="connsiteX0" fmla="*/ 0 w 6089373"/>
              <a:gd name="connsiteY0" fmla="*/ 0 h 3528391"/>
              <a:gd name="connsiteX1" fmla="*/ 6089373 w 6089373"/>
              <a:gd name="connsiteY1" fmla="*/ 0 h 3528391"/>
              <a:gd name="connsiteX2" fmla="*/ 6089373 w 6089373"/>
              <a:gd name="connsiteY2" fmla="*/ 3528391 h 3528391"/>
              <a:gd name="connsiteX3" fmla="*/ 0 w 6089373"/>
              <a:gd name="connsiteY3" fmla="*/ 3528391 h 3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373" h="3528391">
                <a:moveTo>
                  <a:pt x="0" y="0"/>
                </a:moveTo>
                <a:lnTo>
                  <a:pt x="6089373" y="0"/>
                </a:lnTo>
                <a:lnTo>
                  <a:pt x="6089373" y="3528391"/>
                </a:lnTo>
                <a:lnTo>
                  <a:pt x="0" y="352839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AD6D53B2-B358-42B0-8674-1675EB1C6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251" y="3908750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7" name="Icon">
            <a:extLst>
              <a:ext uri="{FF2B5EF4-FFF2-40B4-BE49-F238E27FC236}">
                <a16:creationId xmlns:a16="http://schemas.microsoft.com/office/drawing/2014/main" id="{FE8CABBD-9B77-4E67-9A9B-7336CC8B4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297" y="1629793"/>
            <a:ext cx="339420" cy="288112"/>
          </a:xfrm>
          <a:custGeom>
            <a:avLst/>
            <a:gdLst>
              <a:gd name="T0" fmla="*/ 350 w 759"/>
              <a:gd name="T1" fmla="*/ 379 h 642"/>
              <a:gd name="T2" fmla="*/ 350 w 759"/>
              <a:gd name="T3" fmla="*/ 554 h 642"/>
              <a:gd name="T4" fmla="*/ 263 w 759"/>
              <a:gd name="T5" fmla="*/ 641 h 642"/>
              <a:gd name="T6" fmla="*/ 88 w 759"/>
              <a:gd name="T7" fmla="*/ 641 h 642"/>
              <a:gd name="T8" fmla="*/ 0 w 759"/>
              <a:gd name="T9" fmla="*/ 554 h 642"/>
              <a:gd name="T10" fmla="*/ 0 w 759"/>
              <a:gd name="T11" fmla="*/ 233 h 642"/>
              <a:gd name="T12" fmla="*/ 233 w 759"/>
              <a:gd name="T13" fmla="*/ 0 h 642"/>
              <a:gd name="T14" fmla="*/ 263 w 759"/>
              <a:gd name="T15" fmla="*/ 0 h 642"/>
              <a:gd name="T16" fmla="*/ 292 w 759"/>
              <a:gd name="T17" fmla="*/ 29 h 642"/>
              <a:gd name="T18" fmla="*/ 292 w 759"/>
              <a:gd name="T19" fmla="*/ 87 h 642"/>
              <a:gd name="T20" fmla="*/ 263 w 759"/>
              <a:gd name="T21" fmla="*/ 116 h 642"/>
              <a:gd name="T22" fmla="*/ 233 w 759"/>
              <a:gd name="T23" fmla="*/ 116 h 642"/>
              <a:gd name="T24" fmla="*/ 117 w 759"/>
              <a:gd name="T25" fmla="*/ 233 h 642"/>
              <a:gd name="T26" fmla="*/ 117 w 759"/>
              <a:gd name="T27" fmla="*/ 248 h 642"/>
              <a:gd name="T28" fmla="*/ 161 w 759"/>
              <a:gd name="T29" fmla="*/ 291 h 642"/>
              <a:gd name="T30" fmla="*/ 263 w 759"/>
              <a:gd name="T31" fmla="*/ 291 h 642"/>
              <a:gd name="T32" fmla="*/ 350 w 759"/>
              <a:gd name="T33" fmla="*/ 379 h 642"/>
              <a:gd name="T34" fmla="*/ 758 w 759"/>
              <a:gd name="T35" fmla="*/ 379 h 642"/>
              <a:gd name="T36" fmla="*/ 758 w 759"/>
              <a:gd name="T37" fmla="*/ 554 h 642"/>
              <a:gd name="T38" fmla="*/ 671 w 759"/>
              <a:gd name="T39" fmla="*/ 641 h 642"/>
              <a:gd name="T40" fmla="*/ 496 w 759"/>
              <a:gd name="T41" fmla="*/ 641 h 642"/>
              <a:gd name="T42" fmla="*/ 408 w 759"/>
              <a:gd name="T43" fmla="*/ 554 h 642"/>
              <a:gd name="T44" fmla="*/ 408 w 759"/>
              <a:gd name="T45" fmla="*/ 233 h 642"/>
              <a:gd name="T46" fmla="*/ 642 w 759"/>
              <a:gd name="T47" fmla="*/ 0 h 642"/>
              <a:gd name="T48" fmla="*/ 671 w 759"/>
              <a:gd name="T49" fmla="*/ 0 h 642"/>
              <a:gd name="T50" fmla="*/ 700 w 759"/>
              <a:gd name="T51" fmla="*/ 29 h 642"/>
              <a:gd name="T52" fmla="*/ 700 w 759"/>
              <a:gd name="T53" fmla="*/ 87 h 642"/>
              <a:gd name="T54" fmla="*/ 671 w 759"/>
              <a:gd name="T55" fmla="*/ 116 h 642"/>
              <a:gd name="T56" fmla="*/ 642 w 759"/>
              <a:gd name="T57" fmla="*/ 116 h 642"/>
              <a:gd name="T58" fmla="*/ 525 w 759"/>
              <a:gd name="T59" fmla="*/ 233 h 642"/>
              <a:gd name="T60" fmla="*/ 525 w 759"/>
              <a:gd name="T61" fmla="*/ 248 h 642"/>
              <a:gd name="T62" fmla="*/ 569 w 759"/>
              <a:gd name="T63" fmla="*/ 291 h 642"/>
              <a:gd name="T64" fmla="*/ 671 w 759"/>
              <a:gd name="T65" fmla="*/ 291 h 642"/>
              <a:gd name="T66" fmla="*/ 758 w 759"/>
              <a:gd name="T67" fmla="*/ 379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59" h="642">
                <a:moveTo>
                  <a:pt x="350" y="379"/>
                </a:moveTo>
                <a:lnTo>
                  <a:pt x="350" y="554"/>
                </a:lnTo>
                <a:cubicBezTo>
                  <a:pt x="350" y="602"/>
                  <a:pt x="311" y="641"/>
                  <a:pt x="263" y="641"/>
                </a:cubicBezTo>
                <a:lnTo>
                  <a:pt x="88" y="641"/>
                </a:lnTo>
                <a:cubicBezTo>
                  <a:pt x="39" y="641"/>
                  <a:pt x="0" y="602"/>
                  <a:pt x="0" y="554"/>
                </a:cubicBezTo>
                <a:lnTo>
                  <a:pt x="0" y="233"/>
                </a:lnTo>
                <a:cubicBezTo>
                  <a:pt x="0" y="105"/>
                  <a:pt x="105" y="0"/>
                  <a:pt x="233" y="0"/>
                </a:cubicBezTo>
                <a:lnTo>
                  <a:pt x="263" y="0"/>
                </a:lnTo>
                <a:cubicBezTo>
                  <a:pt x="279" y="0"/>
                  <a:pt x="292" y="13"/>
                  <a:pt x="292" y="29"/>
                </a:cubicBezTo>
                <a:lnTo>
                  <a:pt x="292" y="87"/>
                </a:lnTo>
                <a:cubicBezTo>
                  <a:pt x="292" y="103"/>
                  <a:pt x="279" y="116"/>
                  <a:pt x="263" y="116"/>
                </a:cubicBezTo>
                <a:lnTo>
                  <a:pt x="233" y="116"/>
                </a:lnTo>
                <a:cubicBezTo>
                  <a:pt x="169" y="116"/>
                  <a:pt x="117" y="169"/>
                  <a:pt x="117" y="233"/>
                </a:cubicBezTo>
                <a:lnTo>
                  <a:pt x="117" y="248"/>
                </a:lnTo>
                <a:cubicBezTo>
                  <a:pt x="117" y="272"/>
                  <a:pt x="136" y="291"/>
                  <a:pt x="161" y="291"/>
                </a:cubicBezTo>
                <a:lnTo>
                  <a:pt x="263" y="291"/>
                </a:lnTo>
                <a:cubicBezTo>
                  <a:pt x="311" y="291"/>
                  <a:pt x="350" y="330"/>
                  <a:pt x="350" y="379"/>
                </a:cubicBezTo>
                <a:close/>
                <a:moveTo>
                  <a:pt x="758" y="379"/>
                </a:moveTo>
                <a:lnTo>
                  <a:pt x="758" y="554"/>
                </a:lnTo>
                <a:cubicBezTo>
                  <a:pt x="758" y="602"/>
                  <a:pt x="719" y="641"/>
                  <a:pt x="671" y="641"/>
                </a:cubicBezTo>
                <a:lnTo>
                  <a:pt x="496" y="641"/>
                </a:lnTo>
                <a:cubicBezTo>
                  <a:pt x="447" y="641"/>
                  <a:pt x="408" y="602"/>
                  <a:pt x="408" y="554"/>
                </a:cubicBezTo>
                <a:lnTo>
                  <a:pt x="408" y="233"/>
                </a:lnTo>
                <a:cubicBezTo>
                  <a:pt x="408" y="105"/>
                  <a:pt x="513" y="0"/>
                  <a:pt x="642" y="0"/>
                </a:cubicBezTo>
                <a:lnTo>
                  <a:pt x="671" y="0"/>
                </a:lnTo>
                <a:cubicBezTo>
                  <a:pt x="687" y="0"/>
                  <a:pt x="700" y="13"/>
                  <a:pt x="700" y="29"/>
                </a:cubicBezTo>
                <a:lnTo>
                  <a:pt x="700" y="87"/>
                </a:lnTo>
                <a:cubicBezTo>
                  <a:pt x="700" y="103"/>
                  <a:pt x="687" y="116"/>
                  <a:pt x="671" y="116"/>
                </a:cubicBezTo>
                <a:lnTo>
                  <a:pt x="642" y="116"/>
                </a:lnTo>
                <a:cubicBezTo>
                  <a:pt x="577" y="116"/>
                  <a:pt x="525" y="169"/>
                  <a:pt x="525" y="233"/>
                </a:cubicBezTo>
                <a:lnTo>
                  <a:pt x="525" y="248"/>
                </a:lnTo>
                <a:cubicBezTo>
                  <a:pt x="525" y="272"/>
                  <a:pt x="545" y="291"/>
                  <a:pt x="569" y="291"/>
                </a:cubicBezTo>
                <a:lnTo>
                  <a:pt x="671" y="291"/>
                </a:lnTo>
                <a:cubicBezTo>
                  <a:pt x="719" y="291"/>
                  <a:pt x="758" y="330"/>
                  <a:pt x="758" y="379"/>
                </a:cubicBezTo>
                <a:close/>
              </a:path>
            </a:pathLst>
          </a:custGeom>
          <a:solidFill>
            <a:srgbClr val="092C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3429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E2BC00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0" name="Quote">
            <a:extLst>
              <a:ext uri="{FF2B5EF4-FFF2-40B4-BE49-F238E27FC236}">
                <a16:creationId xmlns:a16="http://schemas.microsoft.com/office/drawing/2014/main" id="{D569EA10-43E0-4BEE-B214-09F7B8A232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8633" y="2149100"/>
            <a:ext cx="2452748" cy="1361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EEE55CF8-625E-4400-8F6B-ECBACA3EBA5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5761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Quote">
            <a:extLst>
              <a:ext uri="{FF2B5EF4-FFF2-40B4-BE49-F238E27FC236}">
                <a16:creationId xmlns:a16="http://schemas.microsoft.com/office/drawing/2014/main" id="{5C8A66A0-BC82-4893-917E-EB5E32A0E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0255" y="1925782"/>
            <a:ext cx="3308447" cy="13300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0484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2E7280-E0EB-D34E-ACCA-E3CD4843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3" y="1757825"/>
            <a:ext cx="3941378" cy="170007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865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AE8B6D00-0CE5-4F77-A502-4776F085A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D77B7E-D676-4430-9251-20A93BF45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1955E-A65C-4E31-A691-13A70FE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479986"/>
            <a:ext cx="9144000" cy="2693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13" name="Picture 1">
            <a:extLst>
              <a:ext uri="{FF2B5EF4-FFF2-40B4-BE49-F238E27FC236}">
                <a16:creationId xmlns:a16="http://schemas.microsoft.com/office/drawing/2014/main" id="{3EF03DDC-6633-494B-9776-488C6BEEF1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533919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8" name="Picture 1 Citation">
            <a:extLst>
              <a:ext uri="{FF2B5EF4-FFF2-40B4-BE49-F238E27FC236}">
                <a16:creationId xmlns:a16="http://schemas.microsoft.com/office/drawing/2014/main" id="{23EDEA9D-6619-4636-9D0C-708BA2E0C9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4163" y="3239365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0" name="Bullet 1">
            <a:extLst>
              <a:ext uri="{FF2B5EF4-FFF2-40B4-BE49-F238E27FC236}">
                <a16:creationId xmlns:a16="http://schemas.microsoft.com/office/drawing/2014/main" id="{4A0E21E2-0D13-441F-82DA-7A39FD0CFA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750" y="358399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  <a:lvl3pPr marL="914400" indent="-228600"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Picture 2">
            <a:extLst>
              <a:ext uri="{FF2B5EF4-FFF2-40B4-BE49-F238E27FC236}">
                <a16:creationId xmlns:a16="http://schemas.microsoft.com/office/drawing/2014/main" id="{2E4C83EF-E5C1-438E-8B2B-8E1C2D8A34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2683807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9" name="Picture 2 Citation">
            <a:extLst>
              <a:ext uri="{FF2B5EF4-FFF2-40B4-BE49-F238E27FC236}">
                <a16:creationId xmlns:a16="http://schemas.microsoft.com/office/drawing/2014/main" id="{A0086350-D8A5-4130-8619-AE16BACE43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12135" y="3245850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1" name="Bullet 2">
            <a:extLst>
              <a:ext uri="{FF2B5EF4-FFF2-40B4-BE49-F238E27FC236}">
                <a16:creationId xmlns:a16="http://schemas.microsoft.com/office/drawing/2014/main" id="{D54FA790-8A27-4C02-86E4-F475F67FD4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83807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1" name="Picture 3">
            <a:extLst>
              <a:ext uri="{FF2B5EF4-FFF2-40B4-BE49-F238E27FC236}">
                <a16:creationId xmlns:a16="http://schemas.microsoft.com/office/drawing/2014/main" id="{A351FD4D-8E7A-4EB5-B689-26D5EE8CBD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auto">
          <a:xfrm>
            <a:off x="4796130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0" name="Picture 3 Citation">
            <a:extLst>
              <a:ext uri="{FF2B5EF4-FFF2-40B4-BE49-F238E27FC236}">
                <a16:creationId xmlns:a16="http://schemas.microsoft.com/office/drawing/2014/main" id="{D6D743B7-EFB0-47FD-A3B0-8348B7AE46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26374" y="324351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2" name="Bullet 3">
            <a:extLst>
              <a:ext uri="{FF2B5EF4-FFF2-40B4-BE49-F238E27FC236}">
                <a16:creationId xmlns:a16="http://schemas.microsoft.com/office/drawing/2014/main" id="{7E7E2D7E-6AA9-45C1-862B-20DD141626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9963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0" name="Picture 4">
            <a:extLst>
              <a:ext uri="{FF2B5EF4-FFF2-40B4-BE49-F238E27FC236}">
                <a16:creationId xmlns:a16="http://schemas.microsoft.com/office/drawing/2014/main" id="{D8648803-C884-4BE6-8CD5-BC3B1F2680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6933252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Picture 4 Citation">
            <a:extLst>
              <a:ext uri="{FF2B5EF4-FFF2-40B4-BE49-F238E27FC236}">
                <a16:creationId xmlns:a16="http://schemas.microsoft.com/office/drawing/2014/main" id="{CCE9FB30-9A0B-481A-8316-DA7750A5B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3496" y="322998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3" name="Bullet 4">
            <a:extLst>
              <a:ext uri="{FF2B5EF4-FFF2-40B4-BE49-F238E27FC236}">
                <a16:creationId xmlns:a16="http://schemas.microsoft.com/office/drawing/2014/main" id="{D7971259-2CFF-43DE-B8EF-1B4A73DC88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5168" y="3583996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7" name="Page Number">
            <a:extLst>
              <a:ext uri="{FF2B5EF4-FFF2-40B4-BE49-F238E27FC236}">
                <a16:creationId xmlns:a16="http://schemas.microsoft.com/office/drawing/2014/main" id="{D7320757-0FB4-4CE4-B232-73364EDF6C6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47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allout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3886" y="1775113"/>
            <a:ext cx="5162914" cy="15932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rgbClr val="092C7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rgbClr val="092C74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0497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lue Call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B22E3D-8576-D248-8FD1-C324D7DFE63C}"/>
              </a:ext>
            </a:extLst>
          </p:cNvPr>
          <p:cNvSpPr/>
          <p:nvPr userDrawn="1"/>
        </p:nvSpPr>
        <p:spPr>
          <a:xfrm>
            <a:off x="3342290" y="1600200"/>
            <a:ext cx="5801710" cy="1943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028B7-D1DD-4A43-98BB-B15FB801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887" y="1821512"/>
            <a:ext cx="5472968" cy="15004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4446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152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A9969320-F42D-4BA1-8841-D6ABE618C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788039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36691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FDDCEC8F-2C58-466A-B78D-B21B7AC0B1B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53D41192-9C77-467F-9EF0-3D499A09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0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FD5D22EA-DA0F-4003-95BD-68EF68F10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49661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0" name="Item 4 Title">
            <a:extLst>
              <a:ext uri="{FF2B5EF4-FFF2-40B4-BE49-F238E27FC236}">
                <a16:creationId xmlns:a16="http://schemas.microsoft.com/office/drawing/2014/main" id="{6C648141-3B1A-4A5B-A08A-B937DA82B3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24232" y="141636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A46F24BA-C9D1-4501-95F5-C0354BAA51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24232" y="1742834"/>
            <a:ext cx="2895103" cy="548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2" name="Item 5 Title">
            <a:extLst>
              <a:ext uri="{FF2B5EF4-FFF2-40B4-BE49-F238E27FC236}">
                <a16:creationId xmlns:a16="http://schemas.microsoft.com/office/drawing/2014/main" id="{199E24F4-ADFC-407D-A87C-57876863862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24232" y="246501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3" name="Item 5 Text">
            <a:extLst>
              <a:ext uri="{FF2B5EF4-FFF2-40B4-BE49-F238E27FC236}">
                <a16:creationId xmlns:a16="http://schemas.microsoft.com/office/drawing/2014/main" id="{06BC9547-5CA5-4871-A52E-478C55785DA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24232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4" name="Item 6 Title">
            <a:extLst>
              <a:ext uri="{FF2B5EF4-FFF2-40B4-BE49-F238E27FC236}">
                <a16:creationId xmlns:a16="http://schemas.microsoft.com/office/drawing/2014/main" id="{64F76CE0-35A5-4304-920D-2B9471C0FBD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24232" y="3518014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Item 6 Text">
            <a:extLst>
              <a:ext uri="{FF2B5EF4-FFF2-40B4-BE49-F238E27FC236}">
                <a16:creationId xmlns:a16="http://schemas.microsoft.com/office/drawing/2014/main" id="{DD69F438-DA31-4E08-BF66-576904C065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24232" y="384448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9F557C48-BE62-4248-9796-19772B87DE8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6CB826C5-83CA-46C3-BD25-55E75A1EF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5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">
            <a:extLst>
              <a:ext uri="{FF2B5EF4-FFF2-40B4-BE49-F238E27FC236}">
                <a16:creationId xmlns:a16="http://schemas.microsoft.com/office/drawing/2014/main" id="{7AA35A02-5774-42F0-A1FA-B29AFC502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7"/>
            <a:ext cx="8085415" cy="85754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2670292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9675" y="1407603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3601" y="1411274"/>
            <a:ext cx="2664068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9675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910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95453A6-EC5B-4B81-81A5-76D3459C4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8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40650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6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9" name="Item 3 Title">
            <a:extLst>
              <a:ext uri="{FF2B5EF4-FFF2-40B4-BE49-F238E27FC236}">
                <a16:creationId xmlns:a16="http://schemas.microsoft.com/office/drawing/2014/main" id="{6B8167EF-94E2-4549-81E1-E9702B15C16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27269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050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562DE9AC-3143-4C46-8BEE-302ABA5A6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463046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947761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419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D8B841-262A-4B03-B51F-86A89C000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82B397-6BB2-4E5C-A669-F186A3D52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4AD5310A-E63C-46AA-841F-B738FFBFC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Item 1 Title">
            <a:extLst>
              <a:ext uri="{FF2B5EF4-FFF2-40B4-BE49-F238E27FC236}">
                <a16:creationId xmlns:a16="http://schemas.microsoft.com/office/drawing/2014/main" id="{5CE35401-0622-4F68-B52B-0F9A26D1D1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988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19" name="Item 1 Text">
            <a:extLst>
              <a:ext uri="{FF2B5EF4-FFF2-40B4-BE49-F238E27FC236}">
                <a16:creationId xmlns:a16="http://schemas.microsoft.com/office/drawing/2014/main" id="{719B202F-5339-48FA-88EA-2887B53BB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988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0" name="Item 2 Title">
            <a:extLst>
              <a:ext uri="{FF2B5EF4-FFF2-40B4-BE49-F238E27FC236}">
                <a16:creationId xmlns:a16="http://schemas.microsoft.com/office/drawing/2014/main" id="{155CFADC-A293-4DC1-B7C0-7F7CAF86ED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5730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1" name="Item 2 Text">
            <a:extLst>
              <a:ext uri="{FF2B5EF4-FFF2-40B4-BE49-F238E27FC236}">
                <a16:creationId xmlns:a16="http://schemas.microsoft.com/office/drawing/2014/main" id="{9BA58F50-BBFB-4D8E-971B-70C7E6E2E1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5729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Item 3 Title">
            <a:extLst>
              <a:ext uri="{FF2B5EF4-FFF2-40B4-BE49-F238E27FC236}">
                <a16:creationId xmlns:a16="http://schemas.microsoft.com/office/drawing/2014/main" id="{C2583F76-A149-4B1E-B2E1-E81708D7B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8014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3" name="Item 3 Text">
            <a:extLst>
              <a:ext uri="{FF2B5EF4-FFF2-40B4-BE49-F238E27FC236}">
                <a16:creationId xmlns:a16="http://schemas.microsoft.com/office/drawing/2014/main" id="{183F46EB-750F-4011-9A50-C39EEC86CF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8014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97A8C763-37D1-4725-B3D2-FC0A67A964F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2EF39E04-01D7-4A82-82EA-2710EF2F1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1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1314DC-C137-41F8-98CE-32A5569A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1763441-4DFB-415A-8FDD-F25000B42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212651"/>
            <a:ext cx="3706784" cy="86846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7E358B-7B56-4BC0-B6CA-543BB3564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08332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icture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90C07639-CECF-46C2-ADBD-7DAC7ABB98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45204" y="490794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5A2FFEA5-78D4-4F42-8199-3E026DEC8F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465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227AE2F4-71EB-4595-8BFD-8A2BBCA8FB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465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itle">
            <a:extLst>
              <a:ext uri="{FF2B5EF4-FFF2-40B4-BE49-F238E27FC236}">
                <a16:creationId xmlns:a16="http://schemas.microsoft.com/office/drawing/2014/main" id="{345A8F90-2745-42D6-A5DD-A6FA8552E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465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9" name="Item 2 Text">
            <a:extLst>
              <a:ext uri="{FF2B5EF4-FFF2-40B4-BE49-F238E27FC236}">
                <a16:creationId xmlns:a16="http://schemas.microsoft.com/office/drawing/2014/main" id="{1AD0D53E-20B9-43F3-ADFF-9C23B04A8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465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1" name="Item 3 Title">
            <a:extLst>
              <a:ext uri="{FF2B5EF4-FFF2-40B4-BE49-F238E27FC236}">
                <a16:creationId xmlns:a16="http://schemas.microsoft.com/office/drawing/2014/main" id="{0E415360-5B51-466C-A6F2-E55A2B6F08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465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D3612866-9A4B-4847-A6D5-8268D9C4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465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3" name="Item 4 Title">
            <a:extLst>
              <a:ext uri="{FF2B5EF4-FFF2-40B4-BE49-F238E27FC236}">
                <a16:creationId xmlns:a16="http://schemas.microsoft.com/office/drawing/2014/main" id="{3F85E08E-3D8F-4BCA-8B02-B5D69C061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465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44" name="Item 4 Text">
            <a:extLst>
              <a:ext uri="{FF2B5EF4-FFF2-40B4-BE49-F238E27FC236}">
                <a16:creationId xmlns:a16="http://schemas.microsoft.com/office/drawing/2014/main" id="{C1F16FCB-5383-489D-9570-344080E60E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465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" name="Page Number">
            <a:extLst>
              <a:ext uri="{FF2B5EF4-FFF2-40B4-BE49-F238E27FC236}">
                <a16:creationId xmlns:a16="http://schemas.microsoft.com/office/drawing/2014/main" id="{AD80480C-BCE4-F8AE-1888-D35CDB29D6DE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89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 - Light Blue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2286680-84B1-468A-8675-164CE439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0016" y="212650"/>
            <a:ext cx="3706784" cy="869809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13223670-BBEB-4361-8EA3-4E1A5435EE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rgbClr val="092C74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BB1EC0-18D2-43C4-9328-501A6434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47488" y="1083767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Item 1 Title">
            <a:extLst>
              <a:ext uri="{FF2B5EF4-FFF2-40B4-BE49-F238E27FC236}">
                <a16:creationId xmlns:a16="http://schemas.microsoft.com/office/drawing/2014/main" id="{BF4C2CE7-8EAB-4C95-B1DF-56077F3C7D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0090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1" name="Item 1 Text">
            <a:extLst>
              <a:ext uri="{FF2B5EF4-FFF2-40B4-BE49-F238E27FC236}">
                <a16:creationId xmlns:a16="http://schemas.microsoft.com/office/drawing/2014/main" id="{E625F40A-7E88-4825-BA8B-6E8F98F70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0090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2" name="Item 2 Title">
            <a:extLst>
              <a:ext uri="{FF2B5EF4-FFF2-40B4-BE49-F238E27FC236}">
                <a16:creationId xmlns:a16="http://schemas.microsoft.com/office/drawing/2014/main" id="{EAF7F9B1-5558-4A7E-91C6-7DB8DC4B3E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0090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3" name="Item 2 Text">
            <a:extLst>
              <a:ext uri="{FF2B5EF4-FFF2-40B4-BE49-F238E27FC236}">
                <a16:creationId xmlns:a16="http://schemas.microsoft.com/office/drawing/2014/main" id="{8A58E8F1-F71E-4337-A348-930BBBE80E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090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3 Title">
            <a:extLst>
              <a:ext uri="{FF2B5EF4-FFF2-40B4-BE49-F238E27FC236}">
                <a16:creationId xmlns:a16="http://schemas.microsoft.com/office/drawing/2014/main" id="{B7ACD949-03A3-43F6-ACE5-5D98460782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0090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35" name="Item 3 Text">
            <a:extLst>
              <a:ext uri="{FF2B5EF4-FFF2-40B4-BE49-F238E27FC236}">
                <a16:creationId xmlns:a16="http://schemas.microsoft.com/office/drawing/2014/main" id="{10259CDC-B4C8-4DEE-9798-0066E12E95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090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4 Title">
            <a:extLst>
              <a:ext uri="{FF2B5EF4-FFF2-40B4-BE49-F238E27FC236}">
                <a16:creationId xmlns:a16="http://schemas.microsoft.com/office/drawing/2014/main" id="{12305E31-24E6-4A77-886F-5014FEE173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0090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37" name="Item 4 Text">
            <a:extLst>
              <a:ext uri="{FF2B5EF4-FFF2-40B4-BE49-F238E27FC236}">
                <a16:creationId xmlns:a16="http://schemas.microsoft.com/office/drawing/2014/main" id="{FDA9282E-D47F-4C92-9C94-945CC2D37A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0090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1EFCF2D6-1B7A-475C-8D39-C1DC7005010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rgbClr val="092C7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rgbClr val="092C74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30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3FC4CE32-48E2-3B4B-A344-FA1B60CC3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1125404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919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263" y="1121733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7263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022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B452B98A-49AE-D745-88D4-EBD54A1A3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0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7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5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936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E5F8C0C4-F46E-7C48-AC3A-8898F331F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147734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585735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452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">
            <a:extLst>
              <a:ext uri="{FF2B5EF4-FFF2-40B4-BE49-F238E27FC236}">
                <a16:creationId xmlns:a16="http://schemas.microsoft.com/office/drawing/2014/main" id="{A42F6F62-4CCC-134C-94B4-C90A17781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6245" y="1158793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8" name="Table or Image">
            <a:extLst>
              <a:ext uri="{FF2B5EF4-FFF2-40B4-BE49-F238E27FC236}">
                <a16:creationId xmlns:a16="http://schemas.microsoft.com/office/drawing/2014/main" id="{DDD4E2F5-1A81-4241-9AE5-D5CFB69EC29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36245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40518" y="117737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9" name="Table or Image">
            <a:extLst>
              <a:ext uri="{FF2B5EF4-FFF2-40B4-BE49-F238E27FC236}">
                <a16:creationId xmlns:a16="http://schemas.microsoft.com/office/drawing/2014/main" id="{F77511AE-C7BF-5C49-A300-0159E6B307C6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940518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55301" y="116144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0" name="Table or Image">
            <a:extLst>
              <a:ext uri="{FF2B5EF4-FFF2-40B4-BE49-F238E27FC236}">
                <a16:creationId xmlns:a16="http://schemas.microsoft.com/office/drawing/2014/main" id="{DA770E6D-EA2A-544D-B9F7-A7FC458B64A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755301" y="1585734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2124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1" name="Table or Image">
            <a:extLst>
              <a:ext uri="{FF2B5EF4-FFF2-40B4-BE49-F238E27FC236}">
                <a16:creationId xmlns:a16="http://schemas.microsoft.com/office/drawing/2014/main" id="{61CE47B8-4BB9-A84E-869C-30790EAB0AC1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5612124" y="1577526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22" name="Item 4 Title">
            <a:extLst>
              <a:ext uri="{FF2B5EF4-FFF2-40B4-BE49-F238E27FC236}">
                <a16:creationId xmlns:a16="http://schemas.microsoft.com/office/drawing/2014/main" id="{73A9FB82-86AB-A14D-B614-A001BB31BF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8437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3" name="Table or Image">
            <a:extLst>
              <a:ext uri="{FF2B5EF4-FFF2-40B4-BE49-F238E27FC236}">
                <a16:creationId xmlns:a16="http://schemas.microsoft.com/office/drawing/2014/main" id="{F17C3906-CD72-3449-B9D3-E90ED24E9D2A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7458437" y="157752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4010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79" y="3881340"/>
            <a:ext cx="3713441" cy="830478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78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66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8" name="Rounded Rectangle 50">
            <a:extLst>
              <a:ext uri="{FF2B5EF4-FFF2-40B4-BE49-F238E27FC236}">
                <a16:creationId xmlns:a16="http://schemas.microsoft.com/office/drawing/2014/main" id="{2BBEC93B-8D0C-42F1-9399-D1D817997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Freeform 51">
            <a:extLst>
              <a:ext uri="{FF2B5EF4-FFF2-40B4-BE49-F238E27FC236}">
                <a16:creationId xmlns:a16="http://schemas.microsoft.com/office/drawing/2014/main" id="{2050C419-8432-46BA-8661-3080C6E30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79" y="3881340"/>
            <a:ext cx="3713441" cy="817910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Item 3 Title">
            <a:extLst>
              <a:ext uri="{FF2B5EF4-FFF2-40B4-BE49-F238E27FC236}">
                <a16:creationId xmlns:a16="http://schemas.microsoft.com/office/drawing/2014/main" id="{EFBDE9D0-690A-43C3-822C-65E41613E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0479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</a:t>
            </a:r>
          </a:p>
        </p:txBody>
      </p:sp>
      <p:sp>
        <p:nvSpPr>
          <p:cNvPr id="27" name="Item 3 Text">
            <a:extLst>
              <a:ext uri="{FF2B5EF4-FFF2-40B4-BE49-F238E27FC236}">
                <a16:creationId xmlns:a16="http://schemas.microsoft.com/office/drawing/2014/main" id="{E31A1006-0A40-451E-B49D-5D7AE05EC5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70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465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2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710" y="3675682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60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3500651"/>
            <a:ext cx="2517785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5861" y="3683957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6475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5425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6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7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015" y="3677694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7909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2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ounded Rectangle 50">
            <a:extLst>
              <a:ext uri="{FF2B5EF4-FFF2-40B4-BE49-F238E27FC236}">
                <a16:creationId xmlns:a16="http://schemas.microsoft.com/office/drawing/2014/main" id="{292223D0-D3C4-4777-99E4-9D82F50EB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reeform 51">
            <a:extLst>
              <a:ext uri="{FF2B5EF4-FFF2-40B4-BE49-F238E27FC236}">
                <a16:creationId xmlns:a16="http://schemas.microsoft.com/office/drawing/2014/main" id="{31EE5489-B926-442C-94BA-1A6E7A337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CBB440B9-9FB0-429F-AB08-BBD8A2B690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0" name="Item 1 Text">
            <a:extLst>
              <a:ext uri="{FF2B5EF4-FFF2-40B4-BE49-F238E27FC236}">
                <a16:creationId xmlns:a16="http://schemas.microsoft.com/office/drawing/2014/main" id="{B86E20F2-B95C-4AAF-A804-AC965C9DD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094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3598" y="3821310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2492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9998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688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6395" y="3823322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52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3419849-0545-4B89-A5B7-FF533AE49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FD022E-F298-41C1-A7B7-039B713FE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E92223-2425-4BB3-B685-E72F60D8C5DE}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">
            <a:extLst>
              <a:ext uri="{FF2B5EF4-FFF2-40B4-BE49-F238E27FC236}">
                <a16:creationId xmlns:a16="http://schemas.microsoft.com/office/drawing/2014/main" id="{6D3B5A7A-FA71-45F6-B598-E0C3B7283D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128" y="1628441"/>
            <a:ext cx="1138620" cy="8858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9" name="Item 1 Title">
            <a:extLst>
              <a:ext uri="{FF2B5EF4-FFF2-40B4-BE49-F238E27FC236}">
                <a16:creationId xmlns:a16="http://schemas.microsoft.com/office/drawing/2014/main" id="{799131B7-F763-47D6-93E0-5165F0A51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507" y="1628442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0" name="Item 1 Text">
            <a:extLst>
              <a:ext uri="{FF2B5EF4-FFF2-40B4-BE49-F238E27FC236}">
                <a16:creationId xmlns:a16="http://schemas.microsoft.com/office/drawing/2014/main" id="{2D24E43C-2F40-4506-AF1F-B9C3166E8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6298" y="2009131"/>
            <a:ext cx="2618125" cy="505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1" name="Item 2">
            <a:extLst>
              <a:ext uri="{FF2B5EF4-FFF2-40B4-BE49-F238E27FC236}">
                <a16:creationId xmlns:a16="http://schemas.microsoft.com/office/drawing/2014/main" id="{74774B04-A3DF-4AA9-9343-BB068D544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0370" y="1623264"/>
            <a:ext cx="1138620" cy="8910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2" name="Item 2 Title">
            <a:extLst>
              <a:ext uri="{FF2B5EF4-FFF2-40B4-BE49-F238E27FC236}">
                <a16:creationId xmlns:a16="http://schemas.microsoft.com/office/drawing/2014/main" id="{3531EBBF-C805-4E8A-9227-766EB6C3A8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82750" y="1623265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3" name="Item 2 Text">
            <a:extLst>
              <a:ext uri="{FF2B5EF4-FFF2-40B4-BE49-F238E27FC236}">
                <a16:creationId xmlns:a16="http://schemas.microsoft.com/office/drawing/2014/main" id="{D7BBE6EB-6807-4CBE-BB58-5B8D9321D0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73540" y="2003955"/>
            <a:ext cx="2618125" cy="51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7" name="Item 3">
            <a:extLst>
              <a:ext uri="{FF2B5EF4-FFF2-40B4-BE49-F238E27FC236}">
                <a16:creationId xmlns:a16="http://schemas.microsoft.com/office/drawing/2014/main" id="{38486228-4BB2-43AE-9377-DBADDC1303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3128" y="2817420"/>
            <a:ext cx="1138620" cy="9449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8692B854-CADA-4E07-8BD7-69FFD6673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5507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9" name="Item 3 Text">
            <a:extLst>
              <a:ext uri="{FF2B5EF4-FFF2-40B4-BE49-F238E27FC236}">
                <a16:creationId xmlns:a16="http://schemas.microsoft.com/office/drawing/2014/main" id="{F27699BB-0AEC-44C1-B1CC-D3562D17AD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66298" y="3198109"/>
            <a:ext cx="2618125" cy="564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4" name="Item 4">
            <a:extLst>
              <a:ext uri="{FF2B5EF4-FFF2-40B4-BE49-F238E27FC236}">
                <a16:creationId xmlns:a16="http://schemas.microsoft.com/office/drawing/2014/main" id="{810A168E-980B-4151-B586-F2239D93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0370" y="2817421"/>
            <a:ext cx="1138620" cy="9449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5" name="Item 4 Title">
            <a:extLst>
              <a:ext uri="{FF2B5EF4-FFF2-40B4-BE49-F238E27FC236}">
                <a16:creationId xmlns:a16="http://schemas.microsoft.com/office/drawing/2014/main" id="{DDC595D8-EB71-43C5-84CE-CE8AB97F4A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82750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6" name="Item 4 Text">
            <a:extLst>
              <a:ext uri="{FF2B5EF4-FFF2-40B4-BE49-F238E27FC236}">
                <a16:creationId xmlns:a16="http://schemas.microsoft.com/office/drawing/2014/main" id="{A79F3471-2DC3-4DFD-93E8-16AB2BF1B5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540" y="3198110"/>
            <a:ext cx="2618125" cy="564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B2B5D48A-DCAA-4355-8D13-9B74715A0CF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C83FCD4E-D545-4E7C-8444-5C2049042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532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-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">
            <a:extLst>
              <a:ext uri="{FF2B5EF4-FFF2-40B4-BE49-F238E27FC236}">
                <a16:creationId xmlns:a16="http://schemas.microsoft.com/office/drawing/2014/main" id="{7E539BF3-9B27-418B-9CEE-4FF35DD5C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50669"/>
            <a:ext cx="8085415" cy="81399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9C6D85-6054-4333-A45C-6D56E5C8F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CCCF60EE-1BED-491D-B9BA-8143FCFB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2743200" cy="2743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1013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D820D5E2-D70E-40F8-996C-E42A9E056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915D9C8A-79D6-45FE-A769-F81341B6A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C18A0C12-944E-4AFB-AA08-F2D684A8D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54B1F908-AE10-43AA-BBC9-E54F6EB09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Item 1">
            <a:extLst>
              <a:ext uri="{FF2B5EF4-FFF2-40B4-BE49-F238E27FC236}">
                <a16:creationId xmlns:a16="http://schemas.microsoft.com/office/drawing/2014/main" id="{0B4A9D69-7C61-4078-8FE1-B23B404AC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0399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1" name="Item 1 Title">
            <a:extLst>
              <a:ext uri="{FF2B5EF4-FFF2-40B4-BE49-F238E27FC236}">
                <a16:creationId xmlns:a16="http://schemas.microsoft.com/office/drawing/2014/main" id="{C0436A26-D262-436C-8C61-BA2F8775F7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919" y="151173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Item 1 Text">
            <a:extLst>
              <a:ext uri="{FF2B5EF4-FFF2-40B4-BE49-F238E27FC236}">
                <a16:creationId xmlns:a16="http://schemas.microsoft.com/office/drawing/2014/main" id="{C7E732B7-944F-455D-BC24-3A11D5A0F6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3919" y="189242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Item 2">
            <a:extLst>
              <a:ext uri="{FF2B5EF4-FFF2-40B4-BE49-F238E27FC236}">
                <a16:creationId xmlns:a16="http://schemas.microsoft.com/office/drawing/2014/main" id="{5CBD3746-18D1-47D5-987D-E36BEF9A6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0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7" name="Item 2 Title">
            <a:extLst>
              <a:ext uri="{FF2B5EF4-FFF2-40B4-BE49-F238E27FC236}">
                <a16:creationId xmlns:a16="http://schemas.microsoft.com/office/drawing/2014/main" id="{0CB2F2DC-96B3-4884-B03D-70BF73AC29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33089" y="1511740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Item 2 Text">
            <a:extLst>
              <a:ext uri="{FF2B5EF4-FFF2-40B4-BE49-F238E27FC236}">
                <a16:creationId xmlns:a16="http://schemas.microsoft.com/office/drawing/2014/main" id="{2E5E5FDF-1722-441B-A1BB-5F9859FCCD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3089" y="1892430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Item 3">
            <a:extLst>
              <a:ext uri="{FF2B5EF4-FFF2-40B4-BE49-F238E27FC236}">
                <a16:creationId xmlns:a16="http://schemas.microsoft.com/office/drawing/2014/main" id="{56842972-1C06-42FE-85E3-B7FBE5A02A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200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9" name="Item 3 Title">
            <a:extLst>
              <a:ext uri="{FF2B5EF4-FFF2-40B4-BE49-F238E27FC236}">
                <a16:creationId xmlns:a16="http://schemas.microsoft.com/office/drawing/2014/main" id="{95264F1E-DEC9-41B7-93B3-E9C4B85C4C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308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Item 3 Text">
            <a:extLst>
              <a:ext uri="{FF2B5EF4-FFF2-40B4-BE49-F238E27FC236}">
                <a16:creationId xmlns:a16="http://schemas.microsoft.com/office/drawing/2014/main" id="{0AEC987B-A3A3-4497-9D60-7BD66C3516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3308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Item 4">
            <a:extLst>
              <a:ext uri="{FF2B5EF4-FFF2-40B4-BE49-F238E27FC236}">
                <a16:creationId xmlns:a16="http://schemas.microsoft.com/office/drawing/2014/main" id="{D5780A37-62F6-43AD-AFF9-5BA34D6003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0399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3" name="Item 4 Title">
            <a:extLst>
              <a:ext uri="{FF2B5EF4-FFF2-40B4-BE49-F238E27FC236}">
                <a16:creationId xmlns:a16="http://schemas.microsoft.com/office/drawing/2014/main" id="{6AB04380-4CBA-4305-9BED-012A97108E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391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D395DBD5-7C77-4F82-9C58-E1B8D4A9E47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391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Page Number">
            <a:extLst>
              <a:ext uri="{FF2B5EF4-FFF2-40B4-BE49-F238E27FC236}">
                <a16:creationId xmlns:a16="http://schemas.microsoft.com/office/drawing/2014/main" id="{337385C6-202F-425F-831F-B84FAA6ED34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WSE logo">
            <a:extLst>
              <a:ext uri="{FF2B5EF4-FFF2-40B4-BE49-F238E27FC236}">
                <a16:creationId xmlns:a16="http://schemas.microsoft.com/office/drawing/2014/main" id="{933E971C-40DA-474D-96B8-B83B54C0B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9A560EA5-1934-452F-B7DA-9D16BD1F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ADC3E0FB-FCB4-4F19-88D7-CB30CFF0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2" y="2402483"/>
            <a:ext cx="2770963" cy="1771489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1567"/>
              <a:gd name="connsiteY0" fmla="*/ 2293938 h 4089401"/>
              <a:gd name="connsiteX1" fmla="*/ 5301567 w 5301567"/>
              <a:gd name="connsiteY1" fmla="*/ 0 h 4089401"/>
              <a:gd name="connsiteX2" fmla="*/ 5299186 w 5301567"/>
              <a:gd name="connsiteY2" fmla="*/ 1763713 h 4089401"/>
              <a:gd name="connsiteX3" fmla="*/ 2381 w 5301567"/>
              <a:gd name="connsiteY3" fmla="*/ 4089401 h 4089401"/>
              <a:gd name="connsiteX4" fmla="*/ 0 w 5301567"/>
              <a:gd name="connsiteY4" fmla="*/ 2293938 h 4089401"/>
              <a:gd name="connsiteX0" fmla="*/ 0 w 5301796"/>
              <a:gd name="connsiteY0" fmla="*/ 2293938 h 4089401"/>
              <a:gd name="connsiteX1" fmla="*/ 5301567 w 5301796"/>
              <a:gd name="connsiteY1" fmla="*/ 0 h 4089401"/>
              <a:gd name="connsiteX2" fmla="*/ 5301567 w 5301796"/>
              <a:gd name="connsiteY2" fmla="*/ 1782763 h 4089401"/>
              <a:gd name="connsiteX3" fmla="*/ 2381 w 5301796"/>
              <a:gd name="connsiteY3" fmla="*/ 4089401 h 4089401"/>
              <a:gd name="connsiteX4" fmla="*/ 0 w 5301796"/>
              <a:gd name="connsiteY4" fmla="*/ 2293938 h 4089401"/>
              <a:gd name="connsiteX0" fmla="*/ 0 w 5306397"/>
              <a:gd name="connsiteY0" fmla="*/ 2293938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293938 h 4089401"/>
              <a:gd name="connsiteX0" fmla="*/ 0 w 5306397"/>
              <a:gd name="connsiteY0" fmla="*/ 2305845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305845 h 408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6397" h="4089401">
                <a:moveTo>
                  <a:pt x="0" y="2305845"/>
                </a:moveTo>
                <a:lnTo>
                  <a:pt x="5301567" y="0"/>
                </a:lnTo>
                <a:cubicBezTo>
                  <a:pt x="5300773" y="587904"/>
                  <a:pt x="5307123" y="1192478"/>
                  <a:pt x="5306329" y="1780382"/>
                </a:cubicBezTo>
                <a:lnTo>
                  <a:pt x="2381" y="4089401"/>
                </a:lnTo>
                <a:cubicBezTo>
                  <a:pt x="0" y="3489326"/>
                  <a:pt x="2381" y="2905920"/>
                  <a:pt x="0" y="2305845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91C4870C-A169-4B4B-86B5-7832B8F99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2179" y="1404647"/>
            <a:ext cx="2762363" cy="1772176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8711"/>
              <a:gd name="connsiteY0" fmla="*/ 230187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1875 h 4103688"/>
              <a:gd name="connsiteX0" fmla="*/ 4384 w 5313095"/>
              <a:gd name="connsiteY0" fmla="*/ 2301875 h 4094163"/>
              <a:gd name="connsiteX1" fmla="*/ 5313095 w 5313095"/>
              <a:gd name="connsiteY1" fmla="*/ 0 h 4094163"/>
              <a:gd name="connsiteX2" fmla="*/ 5303570 w 5313095"/>
              <a:gd name="connsiteY2" fmla="*/ 1778000 h 4094163"/>
              <a:gd name="connsiteX3" fmla="*/ 415 w 5313095"/>
              <a:gd name="connsiteY3" fmla="*/ 4094163 h 4094163"/>
              <a:gd name="connsiteX4" fmla="*/ 4384 w 5313095"/>
              <a:gd name="connsiteY4" fmla="*/ 2301875 h 4094163"/>
              <a:gd name="connsiteX0" fmla="*/ 0 w 5308711"/>
              <a:gd name="connsiteY0" fmla="*/ 2301875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1875 h 4090988"/>
              <a:gd name="connsiteX0" fmla="*/ 0 w 5308711"/>
              <a:gd name="connsiteY0" fmla="*/ 2309019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9019 h 4090988"/>
              <a:gd name="connsiteX0" fmla="*/ 0 w 5308711"/>
              <a:gd name="connsiteY0" fmla="*/ 2299494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299494 h 4090988"/>
              <a:gd name="connsiteX0" fmla="*/ 0 w 5318236"/>
              <a:gd name="connsiteY0" fmla="*/ 2299494 h 4090988"/>
              <a:gd name="connsiteX1" fmla="*/ 5318236 w 5318236"/>
              <a:gd name="connsiteY1" fmla="*/ 0 h 4090988"/>
              <a:gd name="connsiteX2" fmla="*/ 5308711 w 5318236"/>
              <a:gd name="connsiteY2" fmla="*/ 1778000 h 4090988"/>
              <a:gd name="connsiteX3" fmla="*/ 11906 w 5318236"/>
              <a:gd name="connsiteY3" fmla="*/ 4090988 h 4090988"/>
              <a:gd name="connsiteX4" fmla="*/ 0 w 5318236"/>
              <a:gd name="connsiteY4" fmla="*/ 2299494 h 4090988"/>
              <a:gd name="connsiteX0" fmla="*/ 0 w 5315855"/>
              <a:gd name="connsiteY0" fmla="*/ 2304257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4257 h 4090988"/>
              <a:gd name="connsiteX0" fmla="*/ 0 w 5315855"/>
              <a:gd name="connsiteY0" fmla="*/ 2301876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1876 h 4090988"/>
              <a:gd name="connsiteX0" fmla="*/ 0 w 5313474"/>
              <a:gd name="connsiteY0" fmla="*/ 2301876 h 4090988"/>
              <a:gd name="connsiteX1" fmla="*/ 5313474 w 5313474"/>
              <a:gd name="connsiteY1" fmla="*/ 0 h 4090988"/>
              <a:gd name="connsiteX2" fmla="*/ 5303949 w 5313474"/>
              <a:gd name="connsiteY2" fmla="*/ 1778000 h 4090988"/>
              <a:gd name="connsiteX3" fmla="*/ 7144 w 5313474"/>
              <a:gd name="connsiteY3" fmla="*/ 4090988 h 4090988"/>
              <a:gd name="connsiteX4" fmla="*/ 0 w 5313474"/>
              <a:gd name="connsiteY4" fmla="*/ 2301876 h 409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3474" h="4090988">
                <a:moveTo>
                  <a:pt x="0" y="2301876"/>
                </a:moveTo>
                <a:lnTo>
                  <a:pt x="5313474" y="0"/>
                </a:lnTo>
                <a:lnTo>
                  <a:pt x="5303949" y="1778000"/>
                </a:lnTo>
                <a:lnTo>
                  <a:pt x="7144" y="4090988"/>
                </a:lnTo>
                <a:cubicBezTo>
                  <a:pt x="4763" y="3490913"/>
                  <a:pt x="2381" y="2901951"/>
                  <a:pt x="0" y="2301876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AB05CE-AAB5-4E94-B8A8-28D45053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3580" y="2400422"/>
            <a:ext cx="2770963" cy="775714"/>
          </a:xfrm>
          <a:prstGeom prst="rect">
            <a:avLst/>
          </a:prstGeom>
          <a:solidFill>
            <a:srgbClr val="69ACE5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46CADE-1C6D-4552-A437-5CC28BD58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919" y="3399634"/>
            <a:ext cx="2790306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D3218B-5651-4A6C-9CC0-32F9EBE3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3" y="1401896"/>
            <a:ext cx="2791318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93BD0AF0-ECDA-41BB-BDBF-FABB50E876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50230" y="1401897"/>
            <a:ext cx="4869303" cy="3221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75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E41B4165-89DA-4676-9A75-DB1A210A05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54281" y="1905000"/>
            <a:ext cx="4865053" cy="2270348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29" name="Info 1">
            <a:extLst>
              <a:ext uri="{FF2B5EF4-FFF2-40B4-BE49-F238E27FC236}">
                <a16:creationId xmlns:a16="http://schemas.microsoft.com/office/drawing/2014/main" id="{7A4EBD99-E28A-467C-B8D7-DE90097836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623" y="154427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0" name="Info 1 Text">
            <a:extLst>
              <a:ext uri="{FF2B5EF4-FFF2-40B4-BE49-F238E27FC236}">
                <a16:creationId xmlns:a16="http://schemas.microsoft.com/office/drawing/2014/main" id="{BEA326F2-4A47-4163-A88D-30223B697F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33075" y="154427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nfo 2">
            <a:extLst>
              <a:ext uri="{FF2B5EF4-FFF2-40B4-BE49-F238E27FC236}">
                <a16:creationId xmlns:a16="http://schemas.microsoft.com/office/drawing/2014/main" id="{879C946B-2418-4E80-B1B2-ED3029968E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623" y="253803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9" name="Info 2 Text">
            <a:extLst>
              <a:ext uri="{FF2B5EF4-FFF2-40B4-BE49-F238E27FC236}">
                <a16:creationId xmlns:a16="http://schemas.microsoft.com/office/drawing/2014/main" id="{5FE1DA00-8AD9-4506-895A-25E0FFF3A8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33075" y="253803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0" name="Info 3">
            <a:extLst>
              <a:ext uri="{FF2B5EF4-FFF2-40B4-BE49-F238E27FC236}">
                <a16:creationId xmlns:a16="http://schemas.microsoft.com/office/drawing/2014/main" id="{D8A0AFDE-8EFC-4A53-A922-179064B43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4942" y="3535187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1" name="Info 3 Text">
            <a:extLst>
              <a:ext uri="{FF2B5EF4-FFF2-40B4-BE49-F238E27FC236}">
                <a16:creationId xmlns:a16="http://schemas.microsoft.com/office/drawing/2014/main" id="{882D6DBF-7708-4AFA-B28F-215C8BC93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20394" y="3535187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723690-B358-4783-A959-78E05177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Page Number">
            <a:extLst>
              <a:ext uri="{FF2B5EF4-FFF2-40B4-BE49-F238E27FC236}">
                <a16:creationId xmlns:a16="http://schemas.microsoft.com/office/drawing/2014/main" id="{D99FFF48-9513-4D94-ADAF-4FDF160E3F9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WSE logo">
            <a:extLst>
              <a:ext uri="{FF2B5EF4-FFF2-40B4-BE49-F238E27FC236}">
                <a16:creationId xmlns:a16="http://schemas.microsoft.com/office/drawing/2014/main" id="{C1400C22-623A-4FAB-86C9-A0AE2AD8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688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">
            <a:extLst>
              <a:ext uri="{FF2B5EF4-FFF2-40B4-BE49-F238E27FC236}">
                <a16:creationId xmlns:a16="http://schemas.microsoft.com/office/drawing/2014/main" id="{0301AFB8-AD89-4017-8E38-5FA5A13A1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E255FC-7EAC-49AE-B880-3463FB551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918769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DD1A5E-29DF-40B0-B20F-2459F3AA2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320636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0CD46C-4A36-4CDC-9D1D-1390A6EB9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3722503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2B94E1-30E5-44FA-8B76-A43E3E2A5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5124370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EFB757-BCA3-44BC-B989-9E92DA2E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6526237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435767-DD64-408F-8630-7219C1A17321}"/>
              </a:ext>
            </a:extLst>
          </p:cNvPr>
          <p:cNvSpPr>
            <a:spLocks noChangeAspect="1"/>
          </p:cNvSpPr>
          <p:nvPr userDrawn="1"/>
        </p:nvSpPr>
        <p:spPr>
          <a:xfrm>
            <a:off x="918768" y="1900414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B3AC26-84C9-490E-9619-E641A51B50D6}"/>
              </a:ext>
            </a:extLst>
          </p:cNvPr>
          <p:cNvSpPr>
            <a:spLocks noChangeAspect="1"/>
          </p:cNvSpPr>
          <p:nvPr userDrawn="1"/>
        </p:nvSpPr>
        <p:spPr>
          <a:xfrm>
            <a:off x="2320635" y="1900414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8C4E82-CF2F-4A0F-B40D-397DB0934816}"/>
              </a:ext>
            </a:extLst>
          </p:cNvPr>
          <p:cNvSpPr>
            <a:spLocks noChangeAspect="1"/>
          </p:cNvSpPr>
          <p:nvPr userDrawn="1"/>
        </p:nvSpPr>
        <p:spPr>
          <a:xfrm>
            <a:off x="3722503" y="1899732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D93624-4E7A-42A1-AB9F-87F48C59434F}"/>
              </a:ext>
            </a:extLst>
          </p:cNvPr>
          <p:cNvSpPr>
            <a:spLocks noChangeAspect="1"/>
          </p:cNvSpPr>
          <p:nvPr userDrawn="1"/>
        </p:nvSpPr>
        <p:spPr>
          <a:xfrm>
            <a:off x="5124370" y="1899732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128184-D09F-4D76-9EDE-FE4A52B4AE01}"/>
              </a:ext>
            </a:extLst>
          </p:cNvPr>
          <p:cNvSpPr>
            <a:spLocks noChangeAspect="1"/>
          </p:cNvSpPr>
          <p:nvPr userDrawn="1"/>
        </p:nvSpPr>
        <p:spPr>
          <a:xfrm>
            <a:off x="6526237" y="1892417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Item 1 Title">
            <a:extLst>
              <a:ext uri="{FF2B5EF4-FFF2-40B4-BE49-F238E27FC236}">
                <a16:creationId xmlns:a16="http://schemas.microsoft.com/office/drawing/2014/main" id="{13C8E0C2-242B-4771-9412-328CD75759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3472" y="3021980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3" name="Item 1 Text">
            <a:extLst>
              <a:ext uri="{FF2B5EF4-FFF2-40B4-BE49-F238E27FC236}">
                <a16:creationId xmlns:a16="http://schemas.microsoft.com/office/drawing/2014/main" id="{DD12D595-2255-4364-8EC7-4903FEC6759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01629" y="3801008"/>
            <a:ext cx="1934737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5" name="Item 2 Title">
            <a:extLst>
              <a:ext uri="{FF2B5EF4-FFF2-40B4-BE49-F238E27FC236}">
                <a16:creationId xmlns:a16="http://schemas.microsoft.com/office/drawing/2014/main" id="{6981DB86-04CB-46BF-944C-7F1D632119A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35340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0" name="Item 2 Text">
            <a:extLst>
              <a:ext uri="{FF2B5EF4-FFF2-40B4-BE49-F238E27FC236}">
                <a16:creationId xmlns:a16="http://schemas.microsoft.com/office/drawing/2014/main" id="{48AB996C-F7C9-4DE3-A4CA-5381A37B77F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209657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6" name="Item 3 Title">
            <a:extLst>
              <a:ext uri="{FF2B5EF4-FFF2-40B4-BE49-F238E27FC236}">
                <a16:creationId xmlns:a16="http://schemas.microsoft.com/office/drawing/2014/main" id="{07B9589E-F6AC-4251-8200-299CB8CE0A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7208" y="3025804"/>
            <a:ext cx="1064915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C70E3A5C-0D02-431F-B04E-5A18A53E52C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3607363" y="3801007"/>
            <a:ext cx="1938528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7" name="Item 4 Title">
            <a:extLst>
              <a:ext uri="{FF2B5EF4-FFF2-40B4-BE49-F238E27FC236}">
                <a16:creationId xmlns:a16="http://schemas.microsoft.com/office/drawing/2014/main" id="{D1014B6A-F5E5-456C-B2FA-F5B5CFD6EA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30285" y="3021980"/>
            <a:ext cx="1095951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D036508F-55C5-4315-A1A5-4C37028E396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008996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9" name="Item 5 Title">
            <a:extLst>
              <a:ext uri="{FF2B5EF4-FFF2-40B4-BE49-F238E27FC236}">
                <a16:creationId xmlns:a16="http://schemas.microsoft.com/office/drawing/2014/main" id="{10724EF9-B96D-46CD-9CDE-1437737309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40942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4" name="Item 5 Text">
            <a:extLst>
              <a:ext uri="{FF2B5EF4-FFF2-40B4-BE49-F238E27FC236}">
                <a16:creationId xmlns:a16="http://schemas.microsoft.com/office/drawing/2014/main" id="{52B76C6E-8844-4031-9443-DAA924981D1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415259" y="3801007"/>
            <a:ext cx="1938528" cy="4154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33E3FD-BE40-4756-A413-7A11B0F55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Page Number">
            <a:extLst>
              <a:ext uri="{FF2B5EF4-FFF2-40B4-BE49-F238E27FC236}">
                <a16:creationId xmlns:a16="http://schemas.microsoft.com/office/drawing/2014/main" id="{81251A57-6F56-45E2-8E48-61C5F222D161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" name="WSE logo">
            <a:extLst>
              <a:ext uri="{FF2B5EF4-FFF2-40B4-BE49-F238E27FC236}">
                <a16:creationId xmlns:a16="http://schemas.microsoft.com/office/drawing/2014/main" id="{5183B704-1ED3-426C-B12C-6BD74D72F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658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or Proce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5CE5-BF88-EC4B-A5BB-C91694E1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12" y="59798"/>
            <a:ext cx="8096246" cy="942358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56D86C-B76F-7D41-865B-669A58A40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7C9E05-905F-4239-BA70-7805F39E253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2413" y="1257854"/>
            <a:ext cx="8366125" cy="36220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46" name="Group 45" descr="Timeline image">
            <a:extLst>
              <a:ext uri="{FF2B5EF4-FFF2-40B4-BE49-F238E27FC236}">
                <a16:creationId xmlns:a16="http://schemas.microsoft.com/office/drawing/2014/main" id="{12EE74DF-9333-4546-8B0E-F0FCE41F51A0}"/>
              </a:ext>
            </a:extLst>
          </p:cNvPr>
          <p:cNvGrpSpPr/>
          <p:nvPr userDrawn="1"/>
        </p:nvGrpSpPr>
        <p:grpSpPr>
          <a:xfrm>
            <a:off x="149313" y="2937932"/>
            <a:ext cx="8818280" cy="394138"/>
            <a:chOff x="149313" y="2937932"/>
            <a:chExt cx="8818280" cy="394138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8F8E5DEB-0CA8-7C40-9940-93D22D3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9313" y="2937932"/>
              <a:ext cx="8818280" cy="394138"/>
            </a:xfrm>
            <a:prstGeom prst="rightArrow">
              <a:avLst/>
            </a:prstGeom>
            <a:solidFill>
              <a:srgbClr val="0B2D7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3E08E7-D1BF-8A47-9C1F-7E6E6F13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1676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25AC6-6A04-2540-873A-C34F7415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905964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FDF4F6-7F79-2E4D-A0A1-3DCFEC7CD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160762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DECA228-EC9A-4E43-9304-017BEA28D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405050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957417-2040-534F-8BB0-66A9FC17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589693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01EAEE-2200-4047-AC6E-D68F83AC9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838579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053514-B4E5-7649-9105-BD559F8A4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057411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2" name="Table or Image">
            <a:extLst>
              <a:ext uri="{FF2B5EF4-FFF2-40B4-BE49-F238E27FC236}">
                <a16:creationId xmlns:a16="http://schemas.microsoft.com/office/drawing/2014/main" id="{B55C9193-8997-F045-A5BC-B8BDD1896AE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5185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 algn="l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able or Image">
            <a:extLst>
              <a:ext uri="{FF2B5EF4-FFF2-40B4-BE49-F238E27FC236}">
                <a16:creationId xmlns:a16="http://schemas.microsoft.com/office/drawing/2014/main" id="{49945C77-72E2-A747-BC22-94D2E7C0C3A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487766" y="3453795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able or Image">
            <a:extLst>
              <a:ext uri="{FF2B5EF4-FFF2-40B4-BE49-F238E27FC236}">
                <a16:creationId xmlns:a16="http://schemas.microsoft.com/office/drawing/2014/main" id="{68532B39-F878-4F4A-8FB7-1E4ABE4E43A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271021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able or Image">
            <a:extLst>
              <a:ext uri="{FF2B5EF4-FFF2-40B4-BE49-F238E27FC236}">
                <a16:creationId xmlns:a16="http://schemas.microsoft.com/office/drawing/2014/main" id="{5987319A-6708-164D-B069-C9A27D3CF99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939395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able or Image">
            <a:extLst>
              <a:ext uri="{FF2B5EF4-FFF2-40B4-BE49-F238E27FC236}">
                <a16:creationId xmlns:a16="http://schemas.microsoft.com/office/drawing/2014/main" id="{03B445B3-CA64-E748-8A75-A4006779359D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516857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able or Image">
            <a:extLst>
              <a:ext uri="{FF2B5EF4-FFF2-40B4-BE49-F238E27FC236}">
                <a16:creationId xmlns:a16="http://schemas.microsoft.com/office/drawing/2014/main" id="{01884091-B2D7-4C45-86BC-7D4F74E79C27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397756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able or Image">
            <a:extLst>
              <a:ext uri="{FF2B5EF4-FFF2-40B4-BE49-F238E27FC236}">
                <a16:creationId xmlns:a16="http://schemas.microsoft.com/office/drawing/2014/main" id="{BCCA4455-3AE1-1943-AD67-2A4DFA99E3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585928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Citation">
            <a:extLst>
              <a:ext uri="{FF2B5EF4-FFF2-40B4-BE49-F238E27FC236}">
                <a16:creationId xmlns:a16="http://schemas.microsoft.com/office/drawing/2014/main" id="{DEE35AFB-A4A5-BF4E-9555-0CBD73E0D7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256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pic>
        <p:nvPicPr>
          <p:cNvPr id="27" name="WSE logo">
            <a:extLst>
              <a:ext uri="{FF2B5EF4-FFF2-40B4-BE49-F238E27FC236}">
                <a16:creationId xmlns:a16="http://schemas.microsoft.com/office/drawing/2014/main" id="{978592AB-D8FE-E649-9B9F-6BB4F13FB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29" name="Page Number">
            <a:extLst>
              <a:ext uri="{FF2B5EF4-FFF2-40B4-BE49-F238E27FC236}">
                <a16:creationId xmlns:a16="http://schemas.microsoft.com/office/drawing/2014/main" id="{5B0C4C21-CAD5-874E-9CB4-3D5DA2A82B8E}"/>
              </a:ext>
            </a:extLst>
          </p:cNvPr>
          <p:cNvSpPr txBox="1"/>
          <p:nvPr userDrawn="1"/>
        </p:nvSpPr>
        <p:spPr>
          <a:xfrm>
            <a:off x="8133198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0902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4E74D57-75EE-47EE-BA67-188DFE918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8C10952F-BEB3-4B15-B210-69BD49BEFC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C2B6F8-5270-4AAC-84AB-07CDF49EF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65742" y="1730102"/>
            <a:ext cx="825191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F6A1D8-A2CC-4923-A16C-DDC0AE265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2" idx="6"/>
          </p:cNvCxnSpPr>
          <p:nvPr userDrawn="1"/>
        </p:nvCxnSpPr>
        <p:spPr>
          <a:xfrm flipH="1" flipV="1">
            <a:off x="3066098" y="2826265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A94BF1-70EF-4657-9FD2-7268FCDD2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263362" y="3318701"/>
            <a:ext cx="827570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6D69FB-8A1F-404E-954A-39D19CE8E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70651" y="3318701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3F1246-E233-4D62-8729-6E01225C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1" idx="6"/>
          </p:cNvCxnSpPr>
          <p:nvPr userDrawn="1"/>
        </p:nvCxnSpPr>
        <p:spPr>
          <a:xfrm>
            <a:off x="5273557" y="2828843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1E2D7D-D261-4A75-B9BC-0BBF0469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070651" y="1724945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9" name="Овал 14">
            <a:extLst>
              <a:ext uri="{FF2B5EF4-FFF2-40B4-BE49-F238E27FC236}">
                <a16:creationId xmlns:a16="http://schemas.microsoft.com/office/drawing/2014/main" id="{4AA732B5-FC4B-4A01-AFB1-F5DEB4AE2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32721" y="1924589"/>
            <a:ext cx="1899731" cy="1899728"/>
          </a:xfrm>
          <a:prstGeom prst="ellipse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Овал 14">
            <a:extLst>
              <a:ext uri="{FF2B5EF4-FFF2-40B4-BE49-F238E27FC236}">
                <a16:creationId xmlns:a16="http://schemas.microsoft.com/office/drawing/2014/main" id="{2AF27178-6C1A-4F27-A92C-C18958EBB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1525301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Овал 14">
            <a:extLst>
              <a:ext uri="{FF2B5EF4-FFF2-40B4-BE49-F238E27FC236}">
                <a16:creationId xmlns:a16="http://schemas.microsoft.com/office/drawing/2014/main" id="{BE0CD8D1-17DB-40F6-A65E-4DCA16673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153045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Овал 14">
            <a:extLst>
              <a:ext uri="{FF2B5EF4-FFF2-40B4-BE49-F238E27FC236}">
                <a16:creationId xmlns:a16="http://schemas.microsoft.com/office/drawing/2014/main" id="{DBF77BC9-726B-446A-B583-7B15877E0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81165" y="263177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Овал 14">
            <a:extLst>
              <a:ext uri="{FF2B5EF4-FFF2-40B4-BE49-F238E27FC236}">
                <a16:creationId xmlns:a16="http://schemas.microsoft.com/office/drawing/2014/main" id="{76B86DC7-34B6-4403-88DE-EA9DD47F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6809" y="262662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Овал 14">
            <a:extLst>
              <a:ext uri="{FF2B5EF4-FFF2-40B4-BE49-F238E27FC236}">
                <a16:creationId xmlns:a16="http://schemas.microsoft.com/office/drawing/2014/main" id="{F641A164-CB54-4FBB-8A1F-C73AFBF78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372794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Овал 14">
            <a:extLst>
              <a:ext uri="{FF2B5EF4-FFF2-40B4-BE49-F238E27FC236}">
                <a16:creationId xmlns:a16="http://schemas.microsoft.com/office/drawing/2014/main" id="{499DA529-A0FF-4067-8AEF-3FDE2C3A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3733097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hart Title">
            <a:extLst>
              <a:ext uri="{FF2B5EF4-FFF2-40B4-BE49-F238E27FC236}">
                <a16:creationId xmlns:a16="http://schemas.microsoft.com/office/drawing/2014/main" id="{7ED65BE2-48E9-41D2-AD5F-16BB3D7278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28821" y="2513840"/>
            <a:ext cx="1886358" cy="6147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Add Title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FED8E20B-6C3E-473E-BA6C-6A8BF54389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919" y="1525970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ext">
            <a:extLst>
              <a:ext uri="{FF2B5EF4-FFF2-40B4-BE49-F238E27FC236}">
                <a16:creationId xmlns:a16="http://schemas.microsoft.com/office/drawing/2014/main" id="{2A5E3286-0F43-4B4B-83AD-89ECE01046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0342" y="2617088"/>
            <a:ext cx="1998760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6C886B0A-F7FB-443C-8E9D-431704D361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3918" y="3718966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1200382F-6E85-4643-BB97-D08B303CAF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08613" y="1521484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Item 5 Text">
            <a:extLst>
              <a:ext uri="{FF2B5EF4-FFF2-40B4-BE49-F238E27FC236}">
                <a16:creationId xmlns:a16="http://schemas.microsoft.com/office/drawing/2014/main" id="{A7860D47-F00A-4556-8C9B-6F0BF7E0FE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78161" y="2619200"/>
            <a:ext cx="200286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6 Text">
            <a:extLst>
              <a:ext uri="{FF2B5EF4-FFF2-40B4-BE49-F238E27FC236}">
                <a16:creationId xmlns:a16="http://schemas.microsoft.com/office/drawing/2014/main" id="{84A6D190-21EB-4D6C-B656-9DBD1F0A60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613" y="3723452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" name="Page Number">
            <a:extLst>
              <a:ext uri="{FF2B5EF4-FFF2-40B4-BE49-F238E27FC236}">
                <a16:creationId xmlns:a16="http://schemas.microsoft.com/office/drawing/2014/main" id="{04C681CD-365D-47CC-8E66-4F0907AE9E9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WSE logo">
            <a:extLst>
              <a:ext uri="{FF2B5EF4-FFF2-40B4-BE49-F238E27FC236}">
                <a16:creationId xmlns:a16="http://schemas.microsoft.com/office/drawing/2014/main" id="{0CEDB7AD-CD61-4E2F-A8BB-6836F873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968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r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688A55F-975D-4F71-93A6-A10CD71A8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23189"/>
            <a:ext cx="8085415" cy="84147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4" name="Statistic 1 Title">
            <a:extLst>
              <a:ext uri="{FF2B5EF4-FFF2-40B4-BE49-F238E27FC236}">
                <a16:creationId xmlns:a16="http://schemas.microsoft.com/office/drawing/2014/main" id="{A2828BA5-8825-421A-93CA-412CC2166D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2777" y="1351987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Statistic 1 Text">
            <a:extLst>
              <a:ext uri="{FF2B5EF4-FFF2-40B4-BE49-F238E27FC236}">
                <a16:creationId xmlns:a16="http://schemas.microsoft.com/office/drawing/2014/main" id="{9AACFF7D-2C0A-4B7F-AF8F-7484D3D4FD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92777" y="1629279"/>
            <a:ext cx="1894469" cy="3873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0" name="Bar 1">
            <a:extLst>
              <a:ext uri="{FF2B5EF4-FFF2-40B4-BE49-F238E27FC236}">
                <a16:creationId xmlns:a16="http://schemas.microsoft.com/office/drawing/2014/main" id="{93D57781-D93A-442A-96CE-A747726F174D}"/>
              </a:ext>
            </a:extLst>
          </p:cNvPr>
          <p:cNvSpPr/>
          <p:nvPr userDrawn="1"/>
        </p:nvSpPr>
        <p:spPr>
          <a:xfrm>
            <a:off x="3479956" y="1410845"/>
            <a:ext cx="3684449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tatistic 1">
            <a:extLst>
              <a:ext uri="{FF2B5EF4-FFF2-40B4-BE49-F238E27FC236}">
                <a16:creationId xmlns:a16="http://schemas.microsoft.com/office/drawing/2014/main" id="{D6B9C495-8208-4219-982B-220ABA0EE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1317" y="1466497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6" name="Statistic 2 Title">
            <a:extLst>
              <a:ext uri="{FF2B5EF4-FFF2-40B4-BE49-F238E27FC236}">
                <a16:creationId xmlns:a16="http://schemas.microsoft.com/office/drawing/2014/main" id="{D3EBB2D5-A2D5-4365-859D-51DA028D3D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92777" y="2435733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7" name="Statistic 2 Text">
            <a:extLst>
              <a:ext uri="{FF2B5EF4-FFF2-40B4-BE49-F238E27FC236}">
                <a16:creationId xmlns:a16="http://schemas.microsoft.com/office/drawing/2014/main" id="{7BC65CCB-9363-4D63-A4D4-DD49F03D14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92777" y="2713026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Bar 2">
            <a:extLst>
              <a:ext uri="{FF2B5EF4-FFF2-40B4-BE49-F238E27FC236}">
                <a16:creationId xmlns:a16="http://schemas.microsoft.com/office/drawing/2014/main" id="{3F19ABFC-9EDB-4279-9B2E-370828358ADD}"/>
              </a:ext>
            </a:extLst>
          </p:cNvPr>
          <p:cNvSpPr/>
          <p:nvPr userDrawn="1"/>
        </p:nvSpPr>
        <p:spPr>
          <a:xfrm>
            <a:off x="3471258" y="2466942"/>
            <a:ext cx="3696046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Statistic 2">
            <a:extLst>
              <a:ext uri="{FF2B5EF4-FFF2-40B4-BE49-F238E27FC236}">
                <a16:creationId xmlns:a16="http://schemas.microsoft.com/office/drawing/2014/main" id="{D690B0D4-8B26-487C-8441-16F00BBA0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1317" y="251710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8" name="Statistic 3 Title">
            <a:extLst>
              <a:ext uri="{FF2B5EF4-FFF2-40B4-BE49-F238E27FC236}">
                <a16:creationId xmlns:a16="http://schemas.microsoft.com/office/drawing/2014/main" id="{63C7A322-1A38-4A5A-B964-E5BE146FBD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92777" y="3521301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9" name="Statistic 3 Text">
            <a:extLst>
              <a:ext uri="{FF2B5EF4-FFF2-40B4-BE49-F238E27FC236}">
                <a16:creationId xmlns:a16="http://schemas.microsoft.com/office/drawing/2014/main" id="{4F0EDD56-AE2E-40F4-940B-756962CEFE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92777" y="3805908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0" name="Bar 3">
            <a:extLst>
              <a:ext uri="{FF2B5EF4-FFF2-40B4-BE49-F238E27FC236}">
                <a16:creationId xmlns:a16="http://schemas.microsoft.com/office/drawing/2014/main" id="{7528A176-E210-49E6-95A5-644F8EDF274A}"/>
              </a:ext>
            </a:extLst>
          </p:cNvPr>
          <p:cNvSpPr/>
          <p:nvPr userDrawn="1"/>
        </p:nvSpPr>
        <p:spPr>
          <a:xfrm>
            <a:off x="3474157" y="3578339"/>
            <a:ext cx="3690248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Statistic 3">
            <a:extLst>
              <a:ext uri="{FF2B5EF4-FFF2-40B4-BE49-F238E27FC236}">
                <a16:creationId xmlns:a16="http://schemas.microsoft.com/office/drawing/2014/main" id="{FE09346B-1C78-4805-9F48-8CD3F17FAE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1317" y="363581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E0E137-7C7D-4AE8-9803-F4EF3CB1D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8463118-2D51-43BB-B06A-C167F59A370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D2618F72-DEAB-49F5-8AE3-9710A790B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486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34916">
              <a:lnSpc>
                <a:spcPts val="930"/>
              </a:lnSpc>
            </a:pPr>
            <a:fld id="{81D60167-4931-47E6-BA6A-407CBD079E47}" type="slidenum">
              <a:rPr lang="en-US" smtClean="0"/>
              <a:pPr marL="1234916">
                <a:lnSpc>
                  <a:spcPts val="930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2559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268DE600-90A7-4B6B-BFFA-EA2C6E8071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24638321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2697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69ACE5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bg2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69ACE5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364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43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547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481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10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723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88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  <a:defRPr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 b="0" i="0">
                <a:solidFill>
                  <a:schemeClr val="dk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77" r:id="rId3"/>
    <p:sldLayoutId id="2147483678" r:id="rId4"/>
    <p:sldLayoutId id="2147483679" r:id="rId5"/>
    <p:sldLayoutId id="2147483655" r:id="rId6"/>
    <p:sldLayoutId id="2147483656" r:id="rId7"/>
    <p:sldLayoutId id="2147483680" r:id="rId8"/>
    <p:sldLayoutId id="2147483681" r:id="rId9"/>
    <p:sldLayoutId id="2147483672" r:id="rId10"/>
    <p:sldLayoutId id="2147483693" r:id="rId11"/>
    <p:sldLayoutId id="2147483775" r:id="rId12"/>
    <p:sldLayoutId id="214748377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9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66" r:id="rId15"/>
    <p:sldLayoutId id="2147483767" r:id="rId16"/>
    <p:sldLayoutId id="2147483769" r:id="rId17"/>
    <p:sldLayoutId id="2147483770" r:id="rId18"/>
    <p:sldLayoutId id="2147483771" r:id="rId19"/>
    <p:sldLayoutId id="2147483774" r:id="rId20"/>
    <p:sldLayoutId id="2147483779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18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24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  <p:sldLayoutId id="2147483749" r:id="rId28"/>
    <p:sldLayoutId id="2147483750" r:id="rId29"/>
    <p:sldLayoutId id="2147483776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31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1.08361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9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5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arxiv.org/pdf/2001.08361" TargetMode="Externa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hu.edu/robots.txt" TargetMode="External"/><Relationship Id="rId3" Type="http://schemas.openxmlformats.org/officeDocument/2006/relationships/hyperlink" Target="https://platform.openai.com/docs/bots/" TargetMode="External"/><Relationship Id="rId7" Type="http://schemas.openxmlformats.org/officeDocument/2006/relationships/hyperlink" Target="https://www.youtube.com/robots.txt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hyperlink" Target="https://github.com/ai-robots-txt/ai.robots.txt" TargetMode="External"/><Relationship Id="rId9" Type="http://schemas.openxmlformats.org/officeDocument/2006/relationships/image" Target="../media/image121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s://hal.science/hal-04824161/document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2.png"/><Relationship Id="rId4" Type="http://schemas.openxmlformats.org/officeDocument/2006/relationships/hyperlink" Target="file:///Consent%20in%20Crisis/%20The%20Rapid%20Decline%20of%20the%20AI%20Data%20Commons,%202024" TargetMode="Externa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commoncrawl.org/blog/common-crawl-move-to-nutch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data.commoncrawl.org/crawl-data/CC-MAIN-2024-30/index.html" TargetMode="External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4.xm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406.11794" TargetMode="External"/><Relationship Id="rId3" Type="http://schemas.openxmlformats.org/officeDocument/2006/relationships/hyperlink" Target="https://arxiv.org/abs/1910.10683" TargetMode="External"/><Relationship Id="rId7" Type="http://schemas.openxmlformats.org/officeDocument/2006/relationships/hyperlink" Target="https://arxiv.org/abs/2402.00159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arxiv.org/abs/2306.01116" TargetMode="External"/><Relationship Id="rId5" Type="http://schemas.openxmlformats.org/officeDocument/2006/relationships/hyperlink" Target="https://arxiv.org/abs/2411.12372" TargetMode="External"/><Relationship Id="rId4" Type="http://schemas.openxmlformats.org/officeDocument/2006/relationships/hyperlink" Target="https://arxiv.org/abs/2101.00027" TargetMode="Externa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hyperlink" Target="https://github.com/miso-belica/jusText" TargetMode="External"/><Relationship Id="rId7" Type="http://schemas.openxmlformats.org/officeDocument/2006/relationships/hyperlink" Target="https://www.gharchive.org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wired.com/story/battle-over-books3/" TargetMode="External"/><Relationship Id="rId5" Type="http://schemas.openxmlformats.org/officeDocument/2006/relationships/hyperlink" Target="https://huggingface.co/datasets/defunct-datasets/the_pile_books3" TargetMode="External"/><Relationship Id="rId4" Type="http://schemas.openxmlformats.org/officeDocument/2006/relationships/hyperlink" Target="https://github.com/google-deepmind/pg19" TargetMode="External"/><Relationship Id="rId9" Type="http://schemas.openxmlformats.org/officeDocument/2006/relationships/hyperlink" Target="https://arxiv.org/abs/2101.00027" TargetMode="Externa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c4-search.apps.allenai.org/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psum.com/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github.com/LDNOOBW/List-of-Dirty-Naughty-Obscene-and-Otherwise-Bad-Words/blob/master/en" TargetMode="Externa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microsoft.com/office/2018/10/relationships/comments" Target="../comments/modernComment_7DD_8787EEB1.xml"/><Relationship Id="rId1" Type="http://schemas.openxmlformats.org/officeDocument/2006/relationships/slideLayout" Target="../slideLayouts/slideLayout1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840_9E95688A.xml"/><Relationship Id="rId1" Type="http://schemas.openxmlformats.org/officeDocument/2006/relationships/slideLayout" Target="../slideLayouts/slideLayout3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5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hyperlink" Target="https://arxiv.org/pdf/2112.11446" TargetMode="External"/><Relationship Id="rId1" Type="http://schemas.openxmlformats.org/officeDocument/2006/relationships/slideLayout" Target="../slideLayouts/slideLayout15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s://epubs.siam.org/doi/abs/10.1137/0222058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jhu.edu/~langmea/resources/lecture_notes/sa/2022_02_10_suffix_arrays_2.pdf" TargetMode="External"/><Relationship Id="rId1" Type="http://schemas.openxmlformats.org/officeDocument/2006/relationships/slideLayout" Target="../slideLayouts/slideLayout15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ngmead-lab.org/teaching.html" TargetMode="External"/><Relationship Id="rId2" Type="http://schemas.openxmlformats.org/officeDocument/2006/relationships/hyperlink" Target="https://www.cs.jhu.edu/~langmea/resources/lecture_notes/sa/2022_02_20_suffix_arrays_4.pdf" TargetMode="External"/><Relationship Id="rId1" Type="http://schemas.openxmlformats.org/officeDocument/2006/relationships/slideLayout" Target="../slideLayouts/slideLayout15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oogle-research/deduplicate-text-datasets/blob/master/README.md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arxiv.org/abs/2107.0649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arxiv.org/abs/1810.04805" TargetMode="External"/><Relationship Id="rId4" Type="http://schemas.openxmlformats.org/officeDocument/2006/relationships/image" Target="../media/image20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406.11794" TargetMode="External"/><Relationship Id="rId2" Type="http://schemas.openxmlformats.org/officeDocument/2006/relationships/hyperlink" Target="https://arxiv.org/abs/2107.06499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blog.nelhage.com/post/fuzzy-dedup/" TargetMode="Externa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abs/10.1145/362686.362692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github.com/allenai/bff" TargetMode="External"/><Relationship Id="rId4" Type="http://schemas.openxmlformats.org/officeDocument/2006/relationships/hyperlink" Target="https://arxiv.org/abs/2402.00159" TargetMode="Externa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hyperlink" Target="https://arxiv.org/pdf/2406.11794" TargetMode="External"/><Relationship Id="rId1" Type="http://schemas.openxmlformats.org/officeDocument/2006/relationships/slideLayout" Target="../slideLayouts/slideLayout15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hyperlink" Target="d4:%20Improving%20LLM%20Pretraining%20via%20Document%20De-Duplication%20and%20Diversification,%202024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arxiv.org/abs/2403.12958" TargetMode="Externa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5.10429" TargetMode="External"/><Relationship Id="rId2" Type="http://schemas.openxmlformats.org/officeDocument/2006/relationships/hyperlink" Target="https://arxiv.org/abs/2410.04579" TargetMode="External"/><Relationship Id="rId1" Type="http://schemas.openxmlformats.org/officeDocument/2006/relationships/slideLayout" Target="../slideLayouts/slideLayout15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hyperlink" Target="https://fasttext.cc/docs/en/language-identification.html" TargetMode="Externa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ert-base-uncased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hyperlink" Target="https://twitter.com/tarantulae/status/1650170087708454913?t=ncWWY0FI0tYC_dYLs76r5g&amp;s=19" TargetMode="External"/><Relationship Id="rId1" Type="http://schemas.openxmlformats.org/officeDocument/2006/relationships/slideLayout" Target="../slideLayouts/slideLayout15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hyperlink" Target="https://twitter.com/tarantulae/status/1650170087708454913?t=ncWWY0FI0tYC_dYLs76r5g&amp;s=19" TargetMode="External"/><Relationship Id="rId1" Type="http://schemas.openxmlformats.org/officeDocument/2006/relationships/slideLayout" Target="../slideLayouts/slideLayout15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hyperlink" Target="https://twitter.com/tarantulae/status/1650170087708454913?t=ncWWY0FI0tYC_dYLs76r5g&amp;s=19" TargetMode="External"/><Relationship Id="rId1" Type="http://schemas.openxmlformats.org/officeDocument/2006/relationships/slideLayout" Target="../slideLayouts/slideLayout15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5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5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huggingface.co/bert-base-uncased" TargetMode="External"/><Relationship Id="rId1" Type="http://schemas.openxmlformats.org/officeDocument/2006/relationships/slideLayout" Target="../slideLayouts/slideLayout15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5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5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hyperlink" Target="https://pytorch.org/docs/stable/generated/torch.optim.AdamW.html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7.png"/><Relationship Id="rId4" Type="http://schemas.openxmlformats.org/officeDocument/2006/relationships/hyperlink" Target="https://pytorch.org/docs/stable/generated/torch.optim.Adam.html" TargetMode="Externa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5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5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5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18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8EA_4279E8CC.xml"/><Relationship Id="rId1" Type="http://schemas.openxmlformats.org/officeDocument/2006/relationships/slideLayout" Target="../slideLayouts/slideLayout15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5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hyperlink" Target="https://arxiv.org/abs/2209.01667" TargetMode="External"/><Relationship Id="rId1" Type="http://schemas.openxmlformats.org/officeDocument/2006/relationships/slideLayout" Target="../slideLayouts/slideLayout15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arxiv.org/pdf/2101.03961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arxiv.org/pdf/2101.03961" TargetMode="Externa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5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5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0.png"/><Relationship Id="rId1" Type="http://schemas.openxmlformats.org/officeDocument/2006/relationships/slideLayout" Target="../slideLayouts/slideLayout15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1.06066" TargetMode="Externa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6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1.06066" TargetMode="Externa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5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arxiv.org/abs/2209.01667" TargetMode="Externa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9.01667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rxiv.org/abs/1810.04805" TargetMode="External"/><Relationship Id="rId1" Type="http://schemas.openxmlformats.org/officeDocument/2006/relationships/slideLayout" Target="../slideLayouts/slideLayout15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5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hyperlink" Target="https://arxiv.org/abs/2209.01667" TargetMode="External"/><Relationship Id="rId1" Type="http://schemas.openxmlformats.org/officeDocument/2006/relationships/slideLayout" Target="../slideLayouts/slideLayout15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hyperlink" Target="https://arxiv.org/abs/1701.06538" TargetMode="External"/><Relationship Id="rId7" Type="http://schemas.openxmlformats.org/officeDocument/2006/relationships/image" Target="../media/image173.png"/><Relationship Id="rId2" Type="http://schemas.openxmlformats.org/officeDocument/2006/relationships/image" Target="../media/image147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9.01667" TargetMode="Externa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5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9.01667" TargetMode="External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5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9.01667" TargetMode="External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5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0.04805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5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5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5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1.06538" TargetMode="External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5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1.03961" TargetMode="External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5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hyperlink" Target="https://arxiv.org/pdf/2101.03961" TargetMode="External"/><Relationship Id="rId1" Type="http://schemas.openxmlformats.org/officeDocument/2006/relationships/slideLayout" Target="../slideLayouts/slideLayout15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arxiv.org/abs/2401.06066" TargetMode="Externa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5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9.01667" TargetMode="External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12.1366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hyperlink" Target="https://huggingface.co/blog/modernbert" TargetMode="Externa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5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3.png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5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5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5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tianle_cai/status/1734188749117153684" TargetMode="External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5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8/10/relationships/comments" Target="../comments/modernComment_841_EDDCBD5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peterbloem.nl/blog/transformer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openai.com/pricin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mistralai/Mistral-7B-Instruct-v0.2" TargetMode="External"/><Relationship Id="rId2" Type="http://schemas.openxmlformats.org/officeDocument/2006/relationships/hyperlink" Target="https://github.com/facebookresearch/llama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huggingface.co/mistralai/Mixtral-8x7B-Instruct-v0.1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lmarena.ai/" TargetMode="Externa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2.05202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microsoft.com/office/2018/10/relationships/comments" Target="../comments/modernComment_8B2_B9B5F5A9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arxiv.org/pdf/2204.02311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8.png"/><Relationship Id="rId4" Type="http://schemas.openxmlformats.org/officeDocument/2006/relationships/hyperlink" Target="https://le.qun.ch/en/blog/2023/05/13/transformer-batching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4.10509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arxiv.org/abs/2309.17453" TargetMode="External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arxiv.org/abs/2309.17453" TargetMode="Externa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1.02150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6B7_441997F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crd.lbl.gov/assets/Uploads/ECP20-Roofline-1-intro.pdf" TargetMode="External"/><Relationship Id="rId2" Type="http://schemas.openxmlformats.org/officeDocument/2006/relationships/hyperlink" Target="https://le.qun.ch/en/blog/2023/05/13/transformer-batching/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arxiv.org/pdf/1608.05859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1310.png"/><Relationship Id="rId7" Type="http://schemas.openxmlformats.org/officeDocument/2006/relationships/image" Target="../media/image350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10.png"/><Relationship Id="rId11" Type="http://schemas.openxmlformats.org/officeDocument/2006/relationships/image" Target="../media/image390.png"/><Relationship Id="rId5" Type="http://schemas.openxmlformats.org/officeDocument/2006/relationships/image" Target="../media/image2110.png"/><Relationship Id="rId10" Type="http://schemas.openxmlformats.org/officeDocument/2006/relationships/image" Target="../media/image380.png"/><Relationship Id="rId4" Type="http://schemas.openxmlformats.org/officeDocument/2006/relationships/image" Target="../media/image1710.png"/><Relationship Id="rId9" Type="http://schemas.openxmlformats.org/officeDocument/2006/relationships/image" Target="../media/image37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6.png"/><Relationship Id="rId4" Type="http://schemas.openxmlformats.org/officeDocument/2006/relationships/image" Target="../media/image29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0.png"/><Relationship Id="rId5" Type="http://schemas.openxmlformats.org/officeDocument/2006/relationships/image" Target="../media/image640.png"/><Relationship Id="rId4" Type="http://schemas.openxmlformats.org/officeDocument/2006/relationships/image" Target="../media/image63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github/krasserm/krasserm.github.io/blob/master/notebooks/2022-12-13-rotary-position-embedding.ipynb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8/10/relationships/comments" Target="../comments/modernComment_7FA_DDC1F69D.xml"/><Relationship Id="rId1" Type="http://schemas.openxmlformats.org/officeDocument/2006/relationships/slideLayout" Target="../slideLayouts/slideLayout5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8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B3B26-50A8-49D6-ABDA-8B9E79537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E7AB9-0D36-541A-5A6C-1FDB4C3DC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51" y="1960285"/>
            <a:ext cx="8596736" cy="544124"/>
          </a:xfrm>
        </p:spPr>
        <p:txBody>
          <a:bodyPr>
            <a:normAutofit fontScale="90000"/>
          </a:bodyPr>
          <a:lstStyle/>
          <a:p>
            <a:r>
              <a:rPr lang="en" dirty="0"/>
              <a:t>Transformer Language Models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DDFF8-B364-07F3-AA47-0F39CEA9CA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CSCI 601-471/671 (NLP: Self-Supervised Models)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E28BA7-C303-759E-AE25-254160D7CFAD}"/>
              </a:ext>
            </a:extLst>
          </p:cNvPr>
          <p:cNvSpPr txBox="1"/>
          <p:nvPr/>
        </p:nvSpPr>
        <p:spPr>
          <a:xfrm>
            <a:off x="2420471" y="474084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https://self-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supervised.cs.jhu.edu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/sp2025/</a:t>
            </a:r>
          </a:p>
        </p:txBody>
      </p:sp>
    </p:spTree>
    <p:extLst>
      <p:ext uri="{BB962C8B-B14F-4D97-AF65-F5344CB8AC3E}">
        <p14:creationId xmlns:p14="http://schemas.microsoft.com/office/powerpoint/2010/main" val="3776332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5356C-68D3-B6A5-7CF7-FBE0FA75D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EAAF-BCE1-AC49-DA4D-C62AE124B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Encoder-Decoder models: </a:t>
            </a:r>
            <a:r>
              <a:rPr lang="en-US" altLang="zh-CN" dirty="0"/>
              <a:t>T5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D56EA-6799-8601-19FD-7EA227F607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5955781" cy="3077573"/>
          </a:xfrm>
        </p:spPr>
        <p:txBody>
          <a:bodyPr/>
          <a:lstStyle/>
          <a:p>
            <a:r>
              <a:rPr lang="en-US" dirty="0"/>
              <a:t>Architecture: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encoder</a:t>
            </a:r>
            <a:r>
              <a:rPr lang="en-US" dirty="0"/>
              <a:t> portion benefits from bidirectional context.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decoder</a:t>
            </a:r>
            <a:r>
              <a:rPr lang="en-US" dirty="0"/>
              <a:t> portion is used to train the whole model through language modeling. </a:t>
            </a:r>
          </a:p>
          <a:p>
            <a:pPr lvl="1"/>
            <a:r>
              <a:rPr lang="en-US" dirty="0"/>
              <a:t>Similar to the original Transformer enc-dec architecture.</a:t>
            </a:r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E39B37-F908-1BB1-4BFA-F7D595FA6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850" y="1470277"/>
            <a:ext cx="1943100" cy="291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1257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E6B5A2-FC08-7975-8ECF-89E6218740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419860"/>
            <a:chOff x="279675" y="1358538"/>
            <a:chExt cx="8775065" cy="1419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2505724"/>
              <a:ext cx="8521065" cy="218440"/>
            </a:xfrm>
            <a:custGeom>
              <a:avLst/>
              <a:gdLst/>
              <a:ahLst/>
              <a:cxnLst/>
              <a:rect l="l" t="t" r="r" b="b"/>
              <a:pathLst>
                <a:path w="8521065" h="218439">
                  <a:moveTo>
                    <a:pt x="8520599" y="218099"/>
                  </a:moveTo>
                  <a:lnTo>
                    <a:pt x="0" y="2180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218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77736" y="2920296"/>
            <a:ext cx="1602433" cy="21458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8C6E33-CDCC-E679-128E-57E0874FFB18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F1539484-3957-E48C-DD1E-399F81845597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A27D3CF-B53C-F900-56D1-66ECE487744C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2407151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543145-F252-428C-3FFB-9B677AC2E6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602740"/>
            <a:chOff x="279675" y="1358538"/>
            <a:chExt cx="8775065" cy="16027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2505724"/>
              <a:ext cx="8521065" cy="218440"/>
            </a:xfrm>
            <a:custGeom>
              <a:avLst/>
              <a:gdLst/>
              <a:ahLst/>
              <a:cxnLst/>
              <a:rect l="l" t="t" r="r" b="b"/>
              <a:pathLst>
                <a:path w="8521065" h="218439">
                  <a:moveTo>
                    <a:pt x="8520599" y="218099"/>
                  </a:moveTo>
                  <a:lnTo>
                    <a:pt x="0" y="2180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218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820324" y="2504325"/>
              <a:ext cx="1153795" cy="452120"/>
            </a:xfrm>
            <a:custGeom>
              <a:avLst/>
              <a:gdLst/>
              <a:ahLst/>
              <a:cxnLst/>
              <a:rect l="l" t="t" r="r" b="b"/>
              <a:pathLst>
                <a:path w="1153795" h="452119">
                  <a:moveTo>
                    <a:pt x="0" y="451949"/>
                  </a:moveTo>
                  <a:lnTo>
                    <a:pt x="1153389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967974" y="2488555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5" h="30480">
                  <a:moveTo>
                    <a:pt x="11479" y="30418"/>
                  </a:moveTo>
                  <a:lnTo>
                    <a:pt x="0" y="1121"/>
                  </a:lnTo>
                  <a:lnTo>
                    <a:pt x="45985" y="0"/>
                  </a:lnTo>
                  <a:lnTo>
                    <a:pt x="11479" y="3041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967974" y="2488555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5" h="30480">
                  <a:moveTo>
                    <a:pt x="11479" y="30418"/>
                  </a:moveTo>
                  <a:lnTo>
                    <a:pt x="45985" y="0"/>
                  </a:lnTo>
                  <a:lnTo>
                    <a:pt x="0" y="1121"/>
                  </a:lnTo>
                  <a:lnTo>
                    <a:pt x="11479" y="30418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77736" y="2920296"/>
            <a:ext cx="1602433" cy="214582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55250" y="3022188"/>
            <a:ext cx="260413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Language</a:t>
            </a:r>
            <a:r>
              <a:rPr sz="1400" spc="-3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r>
              <a:rPr sz="1400" spc="-3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sz="1400" spc="-3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decoder-only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8262B7-099C-B32F-FFCB-CD59FC093E28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6BCE74A4-BA1B-A851-D11B-31635AC130D3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B91EC70-84F3-9842-38BC-3D19171581CB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06294641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D134F1-5C25-AFF6-B841-B1E916D545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2576195"/>
            <a:chOff x="279675" y="1358538"/>
            <a:chExt cx="8775065" cy="25761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2505724"/>
              <a:ext cx="8521065" cy="218440"/>
            </a:xfrm>
            <a:custGeom>
              <a:avLst/>
              <a:gdLst/>
              <a:ahLst/>
              <a:cxnLst/>
              <a:rect l="l" t="t" r="r" b="b"/>
              <a:pathLst>
                <a:path w="8521065" h="218439">
                  <a:moveTo>
                    <a:pt x="8520599" y="218099"/>
                  </a:moveTo>
                  <a:lnTo>
                    <a:pt x="0" y="2180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218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968500" y="2464760"/>
              <a:ext cx="1664335" cy="1458595"/>
            </a:xfrm>
            <a:custGeom>
              <a:avLst/>
              <a:gdLst/>
              <a:ahLst/>
              <a:cxnLst/>
              <a:rect l="l" t="t" r="r" b="b"/>
              <a:pathLst>
                <a:path w="1664335" h="1458595">
                  <a:moveTo>
                    <a:pt x="0" y="1458139"/>
                  </a:moveTo>
                  <a:lnTo>
                    <a:pt x="1664313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622446" y="2436276"/>
              <a:ext cx="43180" cy="40640"/>
            </a:xfrm>
            <a:custGeom>
              <a:avLst/>
              <a:gdLst/>
              <a:ahLst/>
              <a:cxnLst/>
              <a:rect l="l" t="t" r="r" b="b"/>
              <a:pathLst>
                <a:path w="43179" h="40639">
                  <a:moveTo>
                    <a:pt x="20735" y="40318"/>
                  </a:moveTo>
                  <a:lnTo>
                    <a:pt x="0" y="16651"/>
                  </a:lnTo>
                  <a:lnTo>
                    <a:pt x="42879" y="0"/>
                  </a:lnTo>
                  <a:lnTo>
                    <a:pt x="20735" y="4031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622446" y="2436276"/>
              <a:ext cx="43180" cy="40640"/>
            </a:xfrm>
            <a:custGeom>
              <a:avLst/>
              <a:gdLst/>
              <a:ahLst/>
              <a:cxnLst/>
              <a:rect l="l" t="t" r="r" b="b"/>
              <a:pathLst>
                <a:path w="43179" h="40639">
                  <a:moveTo>
                    <a:pt x="20735" y="40318"/>
                  </a:moveTo>
                  <a:lnTo>
                    <a:pt x="42879" y="0"/>
                  </a:lnTo>
                  <a:lnTo>
                    <a:pt x="0" y="16651"/>
                  </a:lnTo>
                  <a:lnTo>
                    <a:pt x="20735" y="40318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961450" y="1885594"/>
              <a:ext cx="1671955" cy="2044700"/>
            </a:xfrm>
            <a:custGeom>
              <a:avLst/>
              <a:gdLst/>
              <a:ahLst/>
              <a:cxnLst/>
              <a:rect l="l" t="t" r="r" b="b"/>
              <a:pathLst>
                <a:path w="1671954" h="2044700">
                  <a:moveTo>
                    <a:pt x="0" y="2044355"/>
                  </a:moveTo>
                  <a:lnTo>
                    <a:pt x="1671426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620696" y="1852130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360" y="43422"/>
                  </a:moveTo>
                  <a:lnTo>
                    <a:pt x="0" y="23506"/>
                  </a:lnTo>
                  <a:lnTo>
                    <a:pt x="39539" y="0"/>
                  </a:lnTo>
                  <a:lnTo>
                    <a:pt x="24360" y="4342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620696" y="1852130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360" y="43422"/>
                  </a:moveTo>
                  <a:lnTo>
                    <a:pt x="39539" y="0"/>
                  </a:lnTo>
                  <a:lnTo>
                    <a:pt x="0" y="23506"/>
                  </a:lnTo>
                  <a:lnTo>
                    <a:pt x="24360" y="43422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77736" y="2920296"/>
            <a:ext cx="1602433" cy="2145827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67350" y="3929463"/>
            <a:ext cx="330517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LM looks at both input and target, while </a:t>
            </a:r>
            <a:r>
              <a:rPr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encoder only looks at input </a:t>
            </a:r>
            <a:r>
              <a:rPr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sz="1400" spc="-3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decoder</a:t>
            </a:r>
            <a:r>
              <a:rPr sz="1400" spc="-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looks</a:t>
            </a:r>
            <a:r>
              <a:rPr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</a:t>
            </a:r>
            <a:r>
              <a:rPr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</a:t>
            </a:r>
            <a:r>
              <a:rPr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F159C9-94D8-BCF0-F999-02804C1E0D8F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BA0B88CB-92EC-A7DF-7442-1121CE840DE8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371CDFC-A086-6113-400D-366D29C7C4B5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85654654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203250-9BC6-ACF8-94EE-6490EC9CB7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42922" y="2908994"/>
            <a:ext cx="1535453" cy="21150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EDF205-26F2-7B2F-C992-04287923E148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C9FD4F3E-D565-65EA-71EB-9D6070CC23B8}"/>
              </a:ext>
            </a:extLst>
          </p:cNvPr>
          <p:cNvPicPr/>
          <p:nvPr/>
        </p:nvPicPr>
        <p:blipFill rotWithShape="1">
          <a:blip r:embed="rId3" cstate="print"/>
          <a:srcRect l="2023"/>
          <a:stretch/>
        </p:blipFill>
        <p:spPr>
          <a:xfrm>
            <a:off x="457199" y="1358538"/>
            <a:ext cx="8597155" cy="1419433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D6EA8444-851B-518C-62F1-FA9423DBA457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8661165-7873-1A9C-6892-8C7435BA7710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371916043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2D7D99-F015-0597-90B3-433F07CE3A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085415" cy="3560912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Takeaways: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C00000"/>
                </a:solidFill>
              </a:rPr>
              <a:t>Halving the number </a:t>
            </a:r>
            <a:r>
              <a:rPr lang="en-US" sz="1600" dirty="0"/>
              <a:t>of layers in encoder and decoder </a:t>
            </a:r>
            <a:r>
              <a:rPr lang="en-US" sz="1600" dirty="0">
                <a:solidFill>
                  <a:srgbClr val="C00000"/>
                </a:solidFill>
              </a:rPr>
              <a:t>hurts the performance</a:t>
            </a:r>
            <a:r>
              <a:rPr lang="en-US" sz="1600" dirty="0"/>
              <a:t>.</a:t>
            </a:r>
          </a:p>
        </p:txBody>
      </p:sp>
      <p:pic>
        <p:nvPicPr>
          <p:cNvPr id="3" name="object 3"/>
          <p:cNvPicPr/>
          <p:nvPr/>
        </p:nvPicPr>
        <p:blipFill rotWithShape="1">
          <a:blip r:embed="rId2" cstate="print"/>
          <a:srcRect l="2023"/>
          <a:stretch/>
        </p:blipFill>
        <p:spPr>
          <a:xfrm>
            <a:off x="457199" y="1358538"/>
            <a:ext cx="8597155" cy="14194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825A78-40EA-0DA8-CE58-9A63CED94BCB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E82112DD-FC14-1FF1-8D63-155140BB423C}"/>
              </a:ext>
            </a:extLst>
          </p:cNvPr>
          <p:cNvSpPr/>
          <p:nvPr/>
        </p:nvSpPr>
        <p:spPr>
          <a:xfrm rot="16200000">
            <a:off x="303163" y="1693003"/>
            <a:ext cx="461513" cy="629728"/>
          </a:xfrm>
          <a:prstGeom prst="arc">
            <a:avLst>
              <a:gd name="adj1" fmla="val 12393908"/>
              <a:gd name="adj2" fmla="val 20006097"/>
            </a:avLst>
          </a:prstGeom>
          <a:ln w="28575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F7916F02-C360-9602-6BD8-DCB61BAF1F02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B076B0-40CB-4517-17FF-59AE70323826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317735631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2D7D99-F015-0597-90B3-433F07CE3A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085415" cy="3181350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Takeaways: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C00000"/>
                </a:solidFill>
              </a:rPr>
              <a:t>Halving the number </a:t>
            </a:r>
            <a:r>
              <a:rPr lang="en-US" sz="1600" dirty="0"/>
              <a:t>of layers in encoder and decoder </a:t>
            </a:r>
            <a:r>
              <a:rPr lang="en-US" sz="1600" dirty="0">
                <a:solidFill>
                  <a:srgbClr val="C00000"/>
                </a:solidFill>
              </a:rPr>
              <a:t>hurts the performance</a:t>
            </a:r>
            <a:r>
              <a:rPr lang="en-US" sz="1600" dirty="0"/>
              <a:t>.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sz="1600" dirty="0"/>
              <a:t>Performance of Enc-Dec with </a:t>
            </a:r>
            <a:r>
              <a:rPr lang="en-US" sz="1600" dirty="0">
                <a:solidFill>
                  <a:srgbClr val="C00000"/>
                </a:solidFill>
              </a:rPr>
              <a:t>shared params</a:t>
            </a:r>
            <a:r>
              <a:rPr lang="en-US" sz="1600" dirty="0"/>
              <a:t> is almost on-par </a:t>
            </a:r>
            <a:r>
              <a:rPr lang="en-US" dirty="0"/>
              <a:t>with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C00000"/>
                </a:solidFill>
              </a:rPr>
              <a:t>prefix LM</a:t>
            </a:r>
            <a:r>
              <a:rPr lang="en-US" dirty="0">
                <a:solidFill>
                  <a:srgbClr val="C00000"/>
                </a:solidFill>
              </a:rPr>
              <a:t>.</a:t>
            </a:r>
            <a:endParaRPr lang="en-US" sz="1600" dirty="0"/>
          </a:p>
        </p:txBody>
      </p:sp>
      <p:pic>
        <p:nvPicPr>
          <p:cNvPr id="3" name="object 3"/>
          <p:cNvPicPr/>
          <p:nvPr/>
        </p:nvPicPr>
        <p:blipFill rotWithShape="1">
          <a:blip r:embed="rId2" cstate="print"/>
          <a:srcRect l="2023"/>
          <a:stretch/>
        </p:blipFill>
        <p:spPr>
          <a:xfrm>
            <a:off x="457199" y="1358538"/>
            <a:ext cx="8597155" cy="14194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825A78-40EA-0DA8-CE58-9A63CED94BCB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E82112DD-FC14-1FF1-8D63-155140BB423C}"/>
              </a:ext>
            </a:extLst>
          </p:cNvPr>
          <p:cNvSpPr/>
          <p:nvPr/>
        </p:nvSpPr>
        <p:spPr>
          <a:xfrm rot="16200000">
            <a:off x="184587" y="2035868"/>
            <a:ext cx="698670" cy="629728"/>
          </a:xfrm>
          <a:prstGeom prst="arc">
            <a:avLst>
              <a:gd name="adj1" fmla="val 12027745"/>
              <a:gd name="adj2" fmla="val 20616921"/>
            </a:avLst>
          </a:prstGeom>
          <a:ln w="28575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5E1402CE-DA32-18A3-DE47-CA72222D7366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B246EB-DDBC-9D87-F91C-D28A6D682D64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162156050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56301-1802-76B2-BD13-C93E575D7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78561D-AC9C-3BFC-3E4A-F9822C785F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Overall architecture </a:t>
            </a:r>
          </a:p>
        </p:txBody>
      </p:sp>
    </p:spTree>
    <p:extLst>
      <p:ext uri="{BB962C8B-B14F-4D97-AF65-F5344CB8AC3E}">
        <p14:creationId xmlns:p14="http://schemas.microsoft.com/office/powerpoint/2010/main" val="347775142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B0F94-0793-79C3-D1B8-7EF2549D8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</a:t>
            </a:r>
            <a:r>
              <a:rPr lang="en-US" dirty="0" err="1"/>
              <a:t>Hyperparams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B7572-D7A1-E5FC-AE71-ABD61AE12E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There are a ton of question regarding architecture hyperparameters: </a:t>
            </a:r>
          </a:p>
          <a:p>
            <a:r>
              <a:rPr lang="en-US" dirty="0"/>
              <a:t>How much bigger should the feedforward size be compared to hidden size?</a:t>
            </a:r>
          </a:p>
          <a:p>
            <a:r>
              <a:rPr lang="en-US" dirty="0"/>
              <a:t>How many heads? Should # of heads always divide hidden size?</a:t>
            </a:r>
          </a:p>
          <a:p>
            <a:r>
              <a:rPr lang="en-US" dirty="0"/>
              <a:t>Should we make our model wide or deep? </a:t>
            </a:r>
          </a:p>
        </p:txBody>
      </p:sp>
    </p:spTree>
    <p:extLst>
      <p:ext uri="{BB962C8B-B14F-4D97-AF65-F5344CB8AC3E}">
        <p14:creationId xmlns:p14="http://schemas.microsoft.com/office/powerpoint/2010/main" val="129237198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AB396-CD3A-B17A-FAF6-9874FB390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2615C-CE14-513A-1EB0-A518328AD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Surprising Consensus #1: </a:t>
            </a:r>
            <a:br>
              <a:rPr lang="en-US" dirty="0"/>
            </a:br>
            <a:r>
              <a:rPr lang="en-US" dirty="0"/>
              <a:t>Model Dimension Ratio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0433EB3-C8CC-F4BB-B150-408C4787CD1D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b="1" dirty="0"/>
                  <a:t>Feedforward – model dimension ratio: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FFN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16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1430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600" b="1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box>
                            <m:box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sz="1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ff</m:t>
                                  </m:r>
                                </m:sub>
                              </m:sSub>
                            </m:e>
                          </m:box>
                        </m:sup>
                      </m:sSup>
                      <m:r>
                        <a:rPr lang="en-US" altLang="zh-TW" sz="1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TW" sz="1600" b="1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1430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1600" b="1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box>
                            <m:box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sSub>
                                <m:sSub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ff</m:t>
                                  </m:r>
                                </m:sub>
                              </m:sSub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box>
                        </m:sup>
                      </m:sSup>
                    </m:oMath>
                  </m:oMathPara>
                </a14:m>
                <a:endParaRPr lang="en-US" sz="16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There are two dimensions that are relevant – the feedforward dim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ff</m:t>
                        </m:r>
                      </m:sub>
                    </m:sSub>
                  </m:oMath>
                </a14:m>
                <a:r>
                  <a:rPr lang="en-US" dirty="0"/>
                  <a:t>) and model dim (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). What should their relationship be?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ff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This is </a:t>
                </a:r>
                <a:r>
                  <a:rPr lang="en-US" i="1" dirty="0"/>
                  <a:t>almost</a:t>
                </a:r>
                <a:r>
                  <a:rPr lang="en-US" dirty="0"/>
                  <a:t> always true. There’s just a few exceptions.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0433EB3-C8CC-F4BB-B150-408C4787CD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3"/>
                <a:stretch>
                  <a:fillRect l="-471" t="-412" b="-9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Google Shape;665;p81">
            <a:extLst>
              <a:ext uri="{FF2B5EF4-FFF2-40B4-BE49-F238E27FC236}">
                <a16:creationId xmlns:a16="http://schemas.microsoft.com/office/drawing/2014/main" id="{581B8741-7108-CF3C-AB98-37DF444EA650}"/>
              </a:ext>
            </a:extLst>
          </p:cNvPr>
          <p:cNvSpPr txBox="1"/>
          <p:nvPr/>
        </p:nvSpPr>
        <p:spPr>
          <a:xfrm>
            <a:off x="7414932" y="4568478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3984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8C36C-5B65-6006-AFF7-CAA8E4EAC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 #1 — GLU variants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FD49778-6C7D-7EC5-E3CD-58FFF66E4E9F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19" y="1273560"/>
                <a:ext cx="8085415" cy="3077573"/>
              </a:xfrm>
            </p:spPr>
            <p:txBody>
              <a:bodyPr/>
              <a:lstStyle/>
              <a:p>
                <a:r>
                  <a:rPr lang="en-US" dirty="0"/>
                  <a:t>Remember that GLU variants scale down by 2/3 rd. This means most GLU variants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ff</m:t>
                        </m:r>
                      </m:sub>
                    </m:sSub>
                    <m:r>
                      <a:rPr lang="en-US" altLang="zh-TW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altLang="zh-TW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zh-TW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. This is mostly what happens. Some notable such examples: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Models are roughly in this range, though </a:t>
                </a:r>
                <a:r>
                  <a:rPr lang="en-US" dirty="0" err="1"/>
                  <a:t>PaLM</a:t>
                </a:r>
                <a:r>
                  <a:rPr lang="en-US" dirty="0"/>
                  <a:t>, LLaMA2 and Mistral are slightly larger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FD49778-6C7D-7EC5-E3CD-58FFF66E4E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19" y="1273560"/>
                <a:ext cx="8085415" cy="3077573"/>
              </a:xfrm>
              <a:blipFill>
                <a:blip r:embed="rId3"/>
                <a:stretch>
                  <a:fillRect l="-471" t="-1646" r="-157" b="-16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4CDF1C5-5536-A789-A6EE-8365590C5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538" y="1863339"/>
            <a:ext cx="3810000" cy="2476500"/>
          </a:xfrm>
          <a:prstGeom prst="rect">
            <a:avLst/>
          </a:prstGeom>
        </p:spPr>
      </p:pic>
      <p:sp>
        <p:nvSpPr>
          <p:cNvPr id="5" name="Google Shape;665;p81">
            <a:extLst>
              <a:ext uri="{FF2B5EF4-FFF2-40B4-BE49-F238E27FC236}">
                <a16:creationId xmlns:a16="http://schemas.microsoft.com/office/drawing/2014/main" id="{1C030CE7-DAAC-5B99-9678-8C9C5A89CA6E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935E858-A31E-C81D-2C73-A12D404B8981}"/>
              </a:ext>
            </a:extLst>
          </p:cNvPr>
          <p:cNvSpPr/>
          <p:nvPr/>
        </p:nvSpPr>
        <p:spPr>
          <a:xfrm>
            <a:off x="8147715" y="156949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559583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5356C-68D3-B6A5-7CF7-FBE0FA75D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E39B37-F908-1BB1-4BFA-F7D595FA6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935" y="2211043"/>
            <a:ext cx="1943100" cy="29183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BEAAF-BCE1-AC49-DA4D-C62AE124B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Encoder-Decoder models: </a:t>
            </a:r>
            <a:r>
              <a:rPr lang="en-US" altLang="zh-CN" dirty="0"/>
              <a:t>T5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D56EA-6799-8601-19FD-7EA227F607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Pretraining objective: Randomly corrupt tokens and replace with sentinel tokens (&lt;x&gt;, &lt;y&gt;) that is unique over the example.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ABE964-0F24-5C23-A7A4-6430FD4CB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320" y="2217696"/>
            <a:ext cx="3497883" cy="725868"/>
          </a:xfrm>
          <a:prstGeom prst="rect">
            <a:avLst/>
          </a:prstGeom>
        </p:spPr>
      </p:pic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093C4047-32A6-E3DB-84D2-A8536B9A3F58}"/>
              </a:ext>
            </a:extLst>
          </p:cNvPr>
          <p:cNvCxnSpPr>
            <a:cxnSpLocks/>
            <a:stCxn id="9" idx="0"/>
            <a:endCxn id="12" idx="1"/>
          </p:cNvCxnSpPr>
          <p:nvPr/>
        </p:nvCxnSpPr>
        <p:spPr>
          <a:xfrm rot="5400000" flipH="1" flipV="1">
            <a:off x="3200928" y="2569784"/>
            <a:ext cx="395545" cy="417239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7791F8-360F-EED1-0444-E11912D85641}"/>
              </a:ext>
            </a:extLst>
          </p:cNvPr>
          <p:cNvGrpSpPr/>
          <p:nvPr/>
        </p:nvGrpSpPr>
        <p:grpSpPr>
          <a:xfrm>
            <a:off x="315920" y="2976175"/>
            <a:ext cx="5748322" cy="1277355"/>
            <a:chOff x="341328" y="3852005"/>
            <a:chExt cx="4292598" cy="917774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3325759-6111-4025-9BDF-9B61258014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97" b="64253"/>
            <a:stretch/>
          </p:blipFill>
          <p:spPr bwMode="auto">
            <a:xfrm>
              <a:off x="341328" y="3852005"/>
              <a:ext cx="4292598" cy="482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E8912413-72EC-2D0C-09AD-1A07929400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71" b="35779"/>
            <a:stretch/>
          </p:blipFill>
          <p:spPr bwMode="auto">
            <a:xfrm>
              <a:off x="341328" y="4287179"/>
              <a:ext cx="4292598" cy="48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690874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BE848-3707-6F01-6A60-EF057B5B6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 #2 - T5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6FDD1-70A3-5B78-A63F-1C30DC438E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As we have (and will) see, most LMs have boring, conservative hyperparameters.</a:t>
            </a:r>
          </a:p>
          <a:p>
            <a:r>
              <a:rPr lang="en-US" dirty="0"/>
              <a:t>One exception is T5 [</a:t>
            </a:r>
            <a:r>
              <a:rPr lang="en-US" dirty="0" err="1"/>
              <a:t>Raffel</a:t>
            </a:r>
            <a:r>
              <a:rPr lang="en-US" dirty="0"/>
              <a:t> et al 2020] which has some very bold settings.</a:t>
            </a:r>
          </a:p>
          <a:p>
            <a:endParaRPr lang="en-US" dirty="0"/>
          </a:p>
          <a:p>
            <a:r>
              <a:rPr lang="en-US" dirty="0"/>
              <a:t>In particular, for the 11B model, they set</a:t>
            </a:r>
          </a:p>
          <a:p>
            <a:endParaRPr lang="en-US" dirty="0"/>
          </a:p>
          <a:p>
            <a:r>
              <a:rPr lang="en-US" dirty="0"/>
              <a:t>For an astounding 64-times multiplier.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6C3C5C-A5E5-F3E5-827D-5024E9371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992" y="3386864"/>
            <a:ext cx="6718016" cy="1364597"/>
          </a:xfrm>
          <a:prstGeom prst="rect">
            <a:avLst/>
          </a:prstGeom>
        </p:spPr>
      </p:pic>
      <p:sp>
        <p:nvSpPr>
          <p:cNvPr id="8" name="Google Shape;665;p81">
            <a:extLst>
              <a:ext uri="{FF2B5EF4-FFF2-40B4-BE49-F238E27FC236}">
                <a16:creationId xmlns:a16="http://schemas.microsoft.com/office/drawing/2014/main" id="{51D85F71-6C4D-6231-6A6D-015FEBBFA6F1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938101-D5C4-6CAA-C08C-797F20F6F77C}"/>
                  </a:ext>
                </a:extLst>
              </p:cNvPr>
              <p:cNvSpPr txBox="1"/>
              <p:nvPr/>
            </p:nvSpPr>
            <p:spPr>
              <a:xfrm>
                <a:off x="4591118" y="2310140"/>
                <a:ext cx="121856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ff</m:t>
                          </m:r>
                        </m:sub>
                      </m:sSub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=65,536</m:t>
                      </m:r>
                    </m:oMath>
                  </m:oMathPara>
                </a14:m>
                <a:endParaRPr lang="en-US" altLang="zh-TW" sz="1400" b="0" dirty="0"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=1024</m:t>
                      </m:r>
                    </m:oMath>
                  </m:oMathPara>
                </a14:m>
                <a:endParaRPr lang="en-US" altLang="zh-TW" sz="14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938101-D5C4-6CAA-C08C-797F20F6F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18" y="2310140"/>
                <a:ext cx="121856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93A6E6A-3D69-C364-CB26-444D1C37EFFB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369199499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61E3C-F276-5A48-0837-8C1D93262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this range of multipliers?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528C4-75B6-3F8D-0EB2-C72955E248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Empirically, there’s a basin between 1-10 where this hyperparameter is near-optimal.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2C00C9-2CD1-E853-7D66-35B5B6DE7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469" y="1790764"/>
            <a:ext cx="4000439" cy="26774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2883EF-A27E-1D93-1777-8EFF4461F846}"/>
              </a:ext>
            </a:extLst>
          </p:cNvPr>
          <p:cNvSpPr txBox="1"/>
          <p:nvPr/>
        </p:nvSpPr>
        <p:spPr>
          <a:xfrm>
            <a:off x="2195692" y="4808123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Scaling Laws for Neural Language Models, 2020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Google Shape;665;p81">
            <a:extLst>
              <a:ext uri="{FF2B5EF4-FFF2-40B4-BE49-F238E27FC236}">
                <a16:creationId xmlns:a16="http://schemas.microsoft.com/office/drawing/2014/main" id="{F5111103-A068-DB25-BEF9-8DC72E00BD28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65644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82935-4244-1496-BF88-F192BBD23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Surprising Consensus #2: </a:t>
            </a:r>
            <a:br>
              <a:rPr lang="en-US" dirty="0"/>
            </a:br>
            <a:r>
              <a:rPr lang="en-US" dirty="0"/>
              <a:t>Model Dimension Ratio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D503021-38BB-3800-7770-DA9309468607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sz="1400" dirty="0"/>
                  <a:t>Remember: </a:t>
                </a:r>
              </a:p>
              <a:p>
                <a:endParaRPr lang="en-US" dirty="0"/>
              </a:p>
              <a:p>
                <a:endParaRPr lang="fa-IR" dirty="0"/>
              </a:p>
              <a:p>
                <a:endParaRPr lang="fa-IR" dirty="0"/>
              </a:p>
              <a:p>
                <a:endParaRPr lang="en-US" dirty="0"/>
              </a:p>
              <a:p>
                <a:r>
                  <a:rPr lang="en-US" dirty="0"/>
                  <a:t>The consensus: dim of head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r>
                  <a:rPr lang="en-US" dirty="0"/>
                  <a:t>) x num-heads (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) = model-dim (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This doesn’t have to be true: we can have head-dimensions &gt; model-dim / num-heads. The matrix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sup>
                    </m:sSup>
                  </m:oMath>
                </a14:m>
                <a:r>
                  <a:rPr lang="en-US" dirty="0"/>
                  <a:t>) can take care of projection to model-dim. </a:t>
                </a:r>
              </a:p>
              <a:p>
                <a:pPr lvl="1"/>
                <a:r>
                  <a:rPr lang="en-US" dirty="0"/>
                  <a:t>But most models do follow this guideline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D503021-38BB-3800-7770-DA93094686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3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665;p81">
            <a:extLst>
              <a:ext uri="{FF2B5EF4-FFF2-40B4-BE49-F238E27FC236}">
                <a16:creationId xmlns:a16="http://schemas.microsoft.com/office/drawing/2014/main" id="{01A6FFF8-4A44-6FAE-5480-DD42A7D4F102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BAD6B4-EDB2-256D-6AE3-AE254B184956}"/>
                  </a:ext>
                </a:extLst>
              </p:cNvPr>
              <p:cNvSpPr txBox="1"/>
              <p:nvPr/>
            </p:nvSpPr>
            <p:spPr>
              <a:xfrm>
                <a:off x="1625288" y="1362149"/>
                <a:ext cx="6272561" cy="1319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hea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Attention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US" altLang="zh-TW" b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bSup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altLang="zh-TW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US" altLang="zh-TW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altLang="zh-TW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US" altLang="zh-TW" b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MultiHeadedAttention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Concat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hea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…,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head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p>
                      </m:sSup>
                    </m:oMath>
                  </m:oMathPara>
                </a14:m>
                <a:endParaRPr lang="en-US" i="1" dirty="0"/>
              </a:p>
              <a:p>
                <a:endParaRPr lang="en-US" dirty="0"/>
              </a:p>
              <a:p>
                <a:r>
                  <a:rPr lang="en-US" dirty="0"/>
                  <a:t>In practice, we use a reduced dimension for each head. </a:t>
                </a:r>
                <a:endParaRPr lang="en-US" altLang="zh-TW" b="1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r>
                        <a:rPr lang="en-US" altLang="zh-TW" b="1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box>
                            <m:box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den>
                              </m:f>
                            </m:e>
                          </m:box>
                        </m:sup>
                      </m:sSup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b="1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TW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box>
                            <m:box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den>
                              </m:f>
                            </m:e>
                          </m:box>
                        </m:sup>
                      </m:sSup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b="1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TW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bSup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box>
                            <m:box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den>
                              </m:f>
                            </m:e>
                          </m:box>
                        </m:sup>
                      </m:sSup>
                      <m:r>
                        <a:rPr lang="en-US" altLang="zh-TW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p>
                      </m:sSup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box>
                            <m:box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box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BAD6B4-EDB2-256D-6AE3-AE254B18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288" y="1362149"/>
                <a:ext cx="6272561" cy="1319336"/>
              </a:xfrm>
              <a:prstGeom prst="rect">
                <a:avLst/>
              </a:prstGeom>
              <a:blipFill>
                <a:blip r:embed="rId4"/>
                <a:stretch>
                  <a:fillRect l="-404" b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286612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B7E92-A4F9-DF99-DB54-A0F7B8CB4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Heads vs model dim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44C40-7887-7B4A-C6A9-4C375F557C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Some examples of this hyperparameter: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dirty="0"/>
              <a:t>Most models have ratios around 1 – notable exceptions by some google models.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CCA4F-DEE8-9781-C0FF-769270323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588" y="1742038"/>
            <a:ext cx="5461000" cy="2120900"/>
          </a:xfrm>
          <a:prstGeom prst="rect">
            <a:avLst/>
          </a:prstGeom>
        </p:spPr>
      </p:pic>
      <p:sp>
        <p:nvSpPr>
          <p:cNvPr id="5" name="Google Shape;665;p81">
            <a:extLst>
              <a:ext uri="{FF2B5EF4-FFF2-40B4-BE49-F238E27FC236}">
                <a16:creationId xmlns:a16="http://schemas.microsoft.com/office/drawing/2014/main" id="{14D9238E-E1F8-4D07-44BB-3CAA7F984923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56BB9F3-952F-CF58-A8E0-0071CC05B638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27055991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5F5FB-27A5-04E2-A698-03B65CBD5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Aspect radios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2BBBB-C9BB-9095-7F92-464FAE0977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Should my model be deep or wide? How deep and how wide?</a:t>
            </a:r>
          </a:p>
          <a:p>
            <a:r>
              <a:rPr lang="en-US" dirty="0"/>
              <a:t>Most models are surprisingly consistent on this one too!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here width is the hidden dimension, </a:t>
            </a:r>
            <a:r>
              <a:rPr lang="en-US" b="1" dirty="0"/>
              <a:t>not </a:t>
            </a:r>
            <a:r>
              <a:rPr lang="en-US" dirty="0"/>
              <a:t>the context window width.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BEBF29-DF37-8142-4DC0-549D2FB7E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976" y="2027135"/>
            <a:ext cx="5152741" cy="2570502"/>
          </a:xfrm>
          <a:prstGeom prst="rect">
            <a:avLst/>
          </a:prstGeom>
        </p:spPr>
      </p:pic>
      <p:sp>
        <p:nvSpPr>
          <p:cNvPr id="5" name="Google Shape;665;p81">
            <a:extLst>
              <a:ext uri="{FF2B5EF4-FFF2-40B4-BE49-F238E27FC236}">
                <a16:creationId xmlns:a16="http://schemas.microsoft.com/office/drawing/2014/main" id="{441F4FC3-902D-A46E-B140-84889C699664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5D5A926-B1A4-6D3B-553B-6190D23A60F7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408034823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00E42-D056-2038-237F-4371D03BE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 about aspect ratio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CC37A-943C-E12E-37B2-A2DB2A8D04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Extremely deep models are harder to parallelize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6A55-13B3-BCFA-4471-A12E85604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1697536"/>
            <a:ext cx="7150100" cy="1231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77EFF9-0773-59FD-393E-7E6815EA3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00" y="2929436"/>
            <a:ext cx="2844800" cy="1841500"/>
          </a:xfrm>
          <a:prstGeom prst="rect">
            <a:avLst/>
          </a:prstGeom>
        </p:spPr>
      </p:pic>
      <p:sp>
        <p:nvSpPr>
          <p:cNvPr id="9" name="Google Shape;665;p81">
            <a:extLst>
              <a:ext uri="{FF2B5EF4-FFF2-40B4-BE49-F238E27FC236}">
                <a16:creationId xmlns:a16="http://schemas.microsoft.com/office/drawing/2014/main" id="{8D5DBE01-2732-BFF0-8015-49AAE49E43F1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474601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463C-B7CE-111F-5FDB-8090C777B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on aspect ratio scaling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03FDC-EB6A-7500-B808-788162D695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A18BD-0C3F-22B7-FB6A-DD7F85653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655" y="964661"/>
            <a:ext cx="3699439" cy="3666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3F7630-854F-BAF8-3D25-F7BB219F9A30}"/>
              </a:ext>
            </a:extLst>
          </p:cNvPr>
          <p:cNvSpPr txBox="1"/>
          <p:nvPr/>
        </p:nvSpPr>
        <p:spPr>
          <a:xfrm>
            <a:off x="6276886" y="4631362"/>
            <a:ext cx="16877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[Tay et al 2021]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FA5DA3-DBCD-577A-9BBF-3E6AC7EBC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83" y="1450249"/>
            <a:ext cx="3529609" cy="26955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181A31-4399-C293-FD04-58562CD7C536}"/>
              </a:ext>
            </a:extLst>
          </p:cNvPr>
          <p:cNvSpPr txBox="1"/>
          <p:nvPr/>
        </p:nvSpPr>
        <p:spPr>
          <a:xfrm>
            <a:off x="1926980" y="4160446"/>
            <a:ext cx="17476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[Kaplan et al 2020]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DF7C2E-9867-4D6C-43E4-BE9A917503DD}"/>
              </a:ext>
            </a:extLst>
          </p:cNvPr>
          <p:cNvSpPr txBox="1"/>
          <p:nvPr/>
        </p:nvSpPr>
        <p:spPr>
          <a:xfrm>
            <a:off x="2234724" y="479697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Scaling Laws for Neural Language Models, 2020</a:t>
            </a:r>
            <a:endParaRPr lang="en-US" dirty="0"/>
          </a:p>
        </p:txBody>
      </p:sp>
      <p:sp>
        <p:nvSpPr>
          <p:cNvPr id="11" name="Google Shape;665;p81">
            <a:extLst>
              <a:ext uri="{FF2B5EF4-FFF2-40B4-BE49-F238E27FC236}">
                <a16:creationId xmlns:a16="http://schemas.microsoft.com/office/drawing/2014/main" id="{9908E400-C437-080A-7F28-3D0BA90E1B83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421336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DEB3-907D-1B32-8291-3037CADA7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of architecture </a:t>
            </a:r>
            <a:r>
              <a:rPr lang="en-US" dirty="0" err="1"/>
              <a:t>hyperparams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13AC2-249F-C305-927E-9752D773DB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Feedforward</a:t>
            </a:r>
          </a:p>
          <a:p>
            <a:pPr lvl="1"/>
            <a:r>
              <a:rPr lang="en-US" dirty="0"/>
              <a:t>Factor-of-4 rule of thumb (8/3 for GLUs) is standard (with some evidence)</a:t>
            </a:r>
            <a:br>
              <a:rPr lang="en-US" dirty="0"/>
            </a:br>
            <a:endParaRPr lang="en-US" dirty="0"/>
          </a:p>
          <a:p>
            <a:r>
              <a:rPr lang="en-US" dirty="0"/>
              <a:t>Head dim</a:t>
            </a:r>
          </a:p>
          <a:p>
            <a:pPr lvl="1"/>
            <a:r>
              <a:rPr lang="en-US" dirty="0"/>
              <a:t>Head dim*Num head = D model is standard – but not much validation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Aspect ratio</a:t>
            </a:r>
          </a:p>
          <a:p>
            <a:pPr lvl="1"/>
            <a:r>
              <a:rPr lang="en-US" dirty="0"/>
              <a:t>Wide range of ‘good’ values (100-200). Systems concerns dictate the value</a:t>
            </a:r>
            <a:br>
              <a:rPr lang="en-US" dirty="0"/>
            </a:br>
            <a:endParaRPr lang="en-US" dirty="0"/>
          </a:p>
        </p:txBody>
      </p:sp>
      <p:sp>
        <p:nvSpPr>
          <p:cNvPr id="4" name="Google Shape;665;p81">
            <a:extLst>
              <a:ext uri="{FF2B5EF4-FFF2-40B4-BE49-F238E27FC236}">
                <a16:creationId xmlns:a16="http://schemas.microsoft.com/office/drawing/2014/main" id="{25766785-EE11-8D3E-2975-1179BBCD0812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456823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9A97A-82F4-FC44-7B87-CDA8EE94F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258135-A60A-FA5E-447E-E095F8C532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Tokenizers </a:t>
            </a:r>
          </a:p>
        </p:txBody>
      </p:sp>
    </p:spTree>
    <p:extLst>
      <p:ext uri="{BB962C8B-B14F-4D97-AF65-F5344CB8AC3E}">
        <p14:creationId xmlns:p14="http://schemas.microsoft.com/office/powerpoint/2010/main" val="3130425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719C7-C187-F56C-4454-513E663D2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Tokenizers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1F395-5861-745C-AF8E-AA9603371D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75036"/>
            <a:ext cx="8085415" cy="3077573"/>
          </a:xfrm>
        </p:spPr>
        <p:txBody>
          <a:bodyPr/>
          <a:lstStyle/>
          <a:p>
            <a:r>
              <a:rPr lang="en-US" dirty="0"/>
              <a:t>The non-google world uses BPE. Google uses the </a:t>
            </a:r>
            <a:r>
              <a:rPr lang="en-US" dirty="0" err="1"/>
              <a:t>SentencePiece</a:t>
            </a:r>
            <a:r>
              <a:rPr lang="en-US" dirty="0"/>
              <a:t> library, which (sometimes) refers to a non-BPE </a:t>
            </a:r>
            <a:r>
              <a:rPr lang="en-US" dirty="0" err="1"/>
              <a:t>subword</a:t>
            </a:r>
            <a:r>
              <a:rPr lang="en-US" dirty="0"/>
              <a:t> tokenizer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Important property – all of these tokenizers are </a:t>
            </a:r>
            <a:r>
              <a:rPr lang="en-US" i="1" dirty="0"/>
              <a:t>mostly</a:t>
            </a:r>
            <a:r>
              <a:rPr lang="en-US" dirty="0"/>
              <a:t>*</a:t>
            </a:r>
            <a:r>
              <a:rPr lang="en-US" i="1" dirty="0"/>
              <a:t>invertible.</a:t>
            </a:r>
          </a:p>
          <a:p>
            <a:pPr lvl="1"/>
            <a:r>
              <a:rPr lang="en-US" dirty="0"/>
              <a:t>* except the ones that do lowercasing and aggressive normalization </a:t>
            </a:r>
          </a:p>
        </p:txBody>
      </p:sp>
      <p:sp>
        <p:nvSpPr>
          <p:cNvPr id="4" name="Google Shape;665;p81">
            <a:extLst>
              <a:ext uri="{FF2B5EF4-FFF2-40B4-BE49-F238E27FC236}">
                <a16:creationId xmlns:a16="http://schemas.microsoft.com/office/drawing/2014/main" id="{64A2400C-3763-B0D4-1F81-8B49B6F8D8FE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D12A15-21BB-20A3-5AB4-B552F858A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445" y="1843413"/>
            <a:ext cx="3570971" cy="253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12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2F08C-8A84-AD5F-E834-256E3E364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Encoder-Decoder models: </a:t>
            </a:r>
            <a:r>
              <a:rPr lang="en-US" altLang="zh-CN" dirty="0"/>
              <a:t>T5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6F27D-461E-11E4-62F4-CA89A61AE5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2AFDD-FF0E-CAF8-588C-0A578A907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177"/>
          <a:stretch/>
        </p:blipFill>
        <p:spPr>
          <a:xfrm>
            <a:off x="1039091" y="1720498"/>
            <a:ext cx="7065818" cy="6772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8F22F3-92F6-3824-4DC7-12BB1453C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854"/>
          <a:stretch/>
        </p:blipFill>
        <p:spPr>
          <a:xfrm>
            <a:off x="1039091" y="2397752"/>
            <a:ext cx="7065818" cy="207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594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BEA03-FC5C-DC3A-7FE4-DE01FE1F6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typical vocabulary sizes?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BAF08-C827-E4E2-D6AF-90F99C80BFA0}"/>
              </a:ext>
            </a:extLst>
          </p:cNvPr>
          <p:cNvSpPr txBox="1"/>
          <p:nvPr/>
        </p:nvSpPr>
        <p:spPr>
          <a:xfrm>
            <a:off x="1029768" y="1512542"/>
            <a:ext cx="33969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Monolingual models – 30-50k vocab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6CCBD4-A27B-973F-E4F8-52C861211051}"/>
              </a:ext>
            </a:extLst>
          </p:cNvPr>
          <p:cNvSpPr txBox="1"/>
          <p:nvPr/>
        </p:nvSpPr>
        <p:spPr>
          <a:xfrm>
            <a:off x="4832647" y="151254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Multilingual / production systems 100-250k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484839-A1B2-0320-6419-D7B683FD0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19" y="2013971"/>
            <a:ext cx="3644900" cy="226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CC1DBA-15AA-060E-91DB-4B131F921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221" y="1820319"/>
            <a:ext cx="3619500" cy="2768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D626FB-62C8-F8B5-90DA-47F54DB190C7}"/>
              </a:ext>
            </a:extLst>
          </p:cNvPr>
          <p:cNvSpPr txBox="1"/>
          <p:nvPr/>
        </p:nvSpPr>
        <p:spPr>
          <a:xfrm>
            <a:off x="1318189" y="4652223"/>
            <a:ext cx="64670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Monolingual vocabs don’t need to be huge, but multilingual ones do</a:t>
            </a:r>
          </a:p>
        </p:txBody>
      </p:sp>
      <p:sp>
        <p:nvSpPr>
          <p:cNvPr id="12" name="Google Shape;665;p81">
            <a:extLst>
              <a:ext uri="{FF2B5EF4-FFF2-40B4-BE49-F238E27FC236}">
                <a16:creationId xmlns:a16="http://schemas.microsoft.com/office/drawing/2014/main" id="{1B3D2C5A-8FFE-5249-E94B-97F1642533A7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322382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D370B-45D8-D758-9A9C-611140F0B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white spaces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6A9E8F-19FD-4E2F-A16A-D94D187D807C}"/>
              </a:ext>
            </a:extLst>
          </p:cNvPr>
          <p:cNvSpPr txBox="1"/>
          <p:nvPr/>
        </p:nvSpPr>
        <p:spPr>
          <a:xfrm>
            <a:off x="1398301" y="1129040"/>
            <a:ext cx="23911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Multi-whitespace tokenization (GPT-</a:t>
            </a:r>
            <a:r>
              <a:rPr lang="en-US" dirty="0" err="1"/>
              <a:t>NeoX</a:t>
            </a:r>
            <a:r>
              <a:rPr lang="en-US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1F6620-2034-33DC-64D3-8708C932914E}"/>
              </a:ext>
            </a:extLst>
          </p:cNvPr>
          <p:cNvSpPr txBox="1"/>
          <p:nvPr/>
        </p:nvSpPr>
        <p:spPr>
          <a:xfrm>
            <a:off x="5660247" y="1129040"/>
            <a:ext cx="30164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Individual digit tokenization (</a:t>
            </a:r>
            <a:r>
              <a:rPr lang="en-US" dirty="0" err="1"/>
              <a:t>LLaMA</a:t>
            </a:r>
            <a:r>
              <a:rPr lang="en-US" dirty="0"/>
              <a:t>/</a:t>
            </a:r>
            <a:r>
              <a:rPr lang="en-US" dirty="0" err="1"/>
              <a:t>DeepSeek</a:t>
            </a:r>
            <a:r>
              <a:rPr lang="en-US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CFBD52-C801-196B-4E22-0E4944C1C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32" y="1599275"/>
            <a:ext cx="3336610" cy="2942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EBAC6C-9591-5088-3FF7-2DD1FBC38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908" y="1722697"/>
            <a:ext cx="3776173" cy="1494127"/>
          </a:xfrm>
          <a:prstGeom prst="rect">
            <a:avLst/>
          </a:prstGeom>
        </p:spPr>
      </p:pic>
      <p:sp>
        <p:nvSpPr>
          <p:cNvPr id="9" name="Google Shape;665;p81">
            <a:extLst>
              <a:ext uri="{FF2B5EF4-FFF2-40B4-BE49-F238E27FC236}">
                <a16:creationId xmlns:a16="http://schemas.microsoft.com/office/drawing/2014/main" id="{247ED995-5670-ADB9-43FA-EC9C108FBD6C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800365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C27A1-1CF5-7536-4DE6-888CA13AC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858DC-F3C6-0268-17C0-2A9BEDFE3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Tokenizers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F0E0C-D05E-299B-EEBB-8AE148ED58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Everyone uses invertible </a:t>
            </a:r>
            <a:r>
              <a:rPr lang="en-US" dirty="0" err="1"/>
              <a:t>subword</a:t>
            </a:r>
            <a:r>
              <a:rPr lang="en-US" dirty="0"/>
              <a:t> tokenizers (BPE, Unigram) for good reason.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For math and code, careful manual handling of whitespace and numbers can help</a:t>
            </a:r>
          </a:p>
        </p:txBody>
      </p:sp>
      <p:sp>
        <p:nvSpPr>
          <p:cNvPr id="4" name="Google Shape;665;p81">
            <a:extLst>
              <a:ext uri="{FF2B5EF4-FFF2-40B4-BE49-F238E27FC236}">
                <a16:creationId xmlns:a16="http://schemas.microsoft.com/office/drawing/2014/main" id="{767769A2-41DF-CF18-4A9B-900CFDD5AF0A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809363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0D21B-F286-36A2-3F62-BA34F9A41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LLM architectures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7F8464-2DF4-2336-9A18-C678C9CC09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65960"/>
            <a:ext cx="8543580" cy="3077573"/>
          </a:xfrm>
        </p:spPr>
        <p:txBody>
          <a:bodyPr/>
          <a:lstStyle/>
          <a:p>
            <a:r>
              <a:rPr lang="en-US" dirty="0"/>
              <a:t>There are many architectural variations. </a:t>
            </a:r>
          </a:p>
          <a:p>
            <a:r>
              <a:rPr lang="en-US" dirty="0"/>
              <a:t>Major differences? Position embeddings, activations, tokenization</a:t>
            </a:r>
          </a:p>
          <a:p>
            <a:r>
              <a:rPr lang="en-US" dirty="0"/>
              <a:t>This is an evolving field; a lot of empirical analysis is going into identifying best practices.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8066D-DA97-D267-BC9E-F5189FE0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17" y="2266918"/>
            <a:ext cx="8877993" cy="2744525"/>
          </a:xfrm>
          <a:prstGeom prst="rect">
            <a:avLst/>
          </a:prstGeom>
        </p:spPr>
      </p:pic>
      <p:sp>
        <p:nvSpPr>
          <p:cNvPr id="6" name="Google Shape;665;p81">
            <a:extLst>
              <a:ext uri="{FF2B5EF4-FFF2-40B4-BE49-F238E27FC236}">
                <a16:creationId xmlns:a16="http://schemas.microsoft.com/office/drawing/2014/main" id="{6517FAB8-48A5-749F-09C8-500AEC7857C1}"/>
              </a:ext>
            </a:extLst>
          </p:cNvPr>
          <p:cNvSpPr txBox="1"/>
          <p:nvPr/>
        </p:nvSpPr>
        <p:spPr>
          <a:xfrm>
            <a:off x="7431253" y="4899769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[Picture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878766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CB94A-B2CC-6C81-4857-8166FCB0D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9F3954-8F53-6268-B838-F961849A32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/>
          <a:lstStyle/>
          <a:p>
            <a:pPr algn="ctr"/>
            <a:r>
              <a:rPr lang="en-US" sz="4800" dirty="0"/>
              <a:t>Pre-training language models: </a:t>
            </a:r>
            <a:br>
              <a:rPr lang="en-US" sz="4800" dirty="0"/>
            </a:br>
            <a:r>
              <a:rPr lang="en-US" sz="4800" dirty="0"/>
              <a:t>Pre-training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34B97-A655-1991-E6DA-872DD29089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4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B91F3-2259-BD60-A208-CF8162283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pre-training data size and 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4410B-7110-01F7-EEC0-606F027F60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3087" y="1223673"/>
            <a:ext cx="8085415" cy="3077573"/>
          </a:xfrm>
        </p:spPr>
        <p:txBody>
          <a:bodyPr/>
          <a:lstStyle/>
          <a:p>
            <a:r>
              <a:rPr lang="en-US" dirty="0"/>
              <a:t>They vary </a:t>
            </a:r>
            <a:br>
              <a:rPr lang="en-US" dirty="0"/>
            </a:br>
            <a:r>
              <a:rPr lang="en-US" dirty="0"/>
              <a:t>quite a bit! 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They used to be </a:t>
            </a:r>
            <a:br>
              <a:rPr lang="en-US" dirty="0"/>
            </a:br>
            <a:r>
              <a:rPr lang="en-US" dirty="0"/>
              <a:t>in billions of tokens;</a:t>
            </a:r>
            <a:br>
              <a:rPr lang="en-US" dirty="0"/>
            </a:br>
            <a:r>
              <a:rPr lang="en-US" dirty="0"/>
              <a:t>now they’re north </a:t>
            </a:r>
            <a:br>
              <a:rPr lang="en-US" dirty="0"/>
            </a:br>
            <a:r>
              <a:rPr lang="en-US" dirty="0"/>
              <a:t>of trillions.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542F7B-AB7E-A265-0DAA-940041086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176" y="1137224"/>
            <a:ext cx="6811560" cy="398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5101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B2803-5C5F-1D9A-C508-1987C5CC1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begin to collect data?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FE417-EC20-6624-F750-E3E2701B29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365823" cy="3077573"/>
          </a:xfrm>
        </p:spPr>
        <p:txBody>
          <a:bodyPr/>
          <a:lstStyle/>
          <a:p>
            <a:r>
              <a:rPr lang="en-US" dirty="0"/>
              <a:t>Where do I find a very large dataset? </a:t>
            </a:r>
          </a:p>
          <a:p>
            <a:pPr lvl="1"/>
            <a:r>
              <a:rPr lang="en-US" dirty="0"/>
              <a:t>Crawling web is non-trivial (unless you’re OpenAI or Google with ton of resources).</a:t>
            </a:r>
          </a:p>
          <a:p>
            <a:pPr lvl="1"/>
            <a:r>
              <a:rPr lang="en-US" dirty="0"/>
              <a:t>But if you have to do it, be aware that websites have their own permissions regarding which parts of their content, if any, can be crawled. (next slide)</a:t>
            </a:r>
          </a:p>
          <a:p>
            <a:pPr marL="68580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The alternative is to look for websites that have done the crawling for you. </a:t>
            </a:r>
          </a:p>
        </p:txBody>
      </p:sp>
    </p:spTree>
    <p:extLst>
      <p:ext uri="{BB962C8B-B14F-4D97-AF65-F5344CB8AC3E}">
        <p14:creationId xmlns:p14="http://schemas.microsoft.com/office/powerpoint/2010/main" val="384388658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904C5-A1F8-0B95-ECDB-1B3ECD5DE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54829-C5EA-768A-4660-FE7143EEA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Robots.txt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36BBA-18CF-E813-A82E-61D95CB240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 plain text file that tells web crawlers which parts of a website they can access. </a:t>
            </a:r>
          </a:p>
          <a:p>
            <a:r>
              <a:rPr lang="en-US" dirty="0"/>
              <a:t>When a web crawler visits a website, it first checks the </a:t>
            </a:r>
            <a:r>
              <a:rPr lang="en-US" dirty="0" err="1"/>
              <a:t>robots.txt</a:t>
            </a:r>
            <a:r>
              <a:rPr lang="en-US" dirty="0"/>
              <a:t> file (if available) before crawling other pages.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AI companies release the details of their crawlers: </a:t>
            </a:r>
            <a:br>
              <a:rPr lang="en-US" dirty="0"/>
            </a:br>
            <a:r>
              <a:rPr lang="en-US" dirty="0">
                <a:hlinkClick r:id="rId3"/>
              </a:rPr>
              <a:t>https://platform.openai.com/docs/bots/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66F58-AAAB-6409-F86E-62DC21018EEC}"/>
              </a:ext>
            </a:extLst>
          </p:cNvPr>
          <p:cNvSpPr txBox="1"/>
          <p:nvPr/>
        </p:nvSpPr>
        <p:spPr>
          <a:xfrm>
            <a:off x="2195383" y="4872130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4"/>
              </a:rPr>
              <a:t>https://github.com/ai-robots-txt/ai.robots.txt</a:t>
            </a:r>
            <a:r>
              <a:rPr lang="en-US" sz="1000" dirty="0"/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6B6ADB1-A31B-4539-BF9C-F822F4DF8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323" y="89096"/>
            <a:ext cx="1128241" cy="117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bots.txt Guide for Squarespace: Block AI Crawlers + Issues | Collaborada">
            <a:extLst>
              <a:ext uri="{FF2B5EF4-FFF2-40B4-BE49-F238E27FC236}">
                <a16:creationId xmlns:a16="http://schemas.microsoft.com/office/drawing/2014/main" id="{A5B495FA-64E6-88C4-297B-FDA0178CD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102" y="2049684"/>
            <a:ext cx="3498566" cy="220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D9908A-4DC7-CCCE-BBF3-69DA9BDD5DF1}"/>
              </a:ext>
            </a:extLst>
          </p:cNvPr>
          <p:cNvSpPr txBox="1"/>
          <p:nvPr/>
        </p:nvSpPr>
        <p:spPr>
          <a:xfrm>
            <a:off x="5741818" y="4212193"/>
            <a:ext cx="277402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examples: </a:t>
            </a:r>
          </a:p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https://www.youtube.com/robots.txt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https://www.jhu.edu/robots.txt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074" name="Picture 2" descr="What is Robots.Txt File | Importance, Role, and Impact on SEO -  GeeksforGeeks">
            <a:extLst>
              <a:ext uri="{FF2B5EF4-FFF2-40B4-BE49-F238E27FC236}">
                <a16:creationId xmlns:a16="http://schemas.microsoft.com/office/drawing/2014/main" id="{7A74A778-C058-3BC6-ABDE-7F9571E29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8" t="5586" r="10450" b="14774"/>
          <a:stretch/>
        </p:blipFill>
        <p:spPr bwMode="auto">
          <a:xfrm>
            <a:off x="1579233" y="2387452"/>
            <a:ext cx="2437916" cy="126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93820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CCE05-13BB-2C63-BA77-A1AB0B744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DD0F9-AA7C-6539-4015-600AD0A89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Robots.txt’s</a:t>
            </a:r>
            <a:r>
              <a:rPr lang="en-US" dirty="0"/>
              <a:t> are becoming </a:t>
            </a:r>
            <a:br>
              <a:rPr lang="en-US" dirty="0"/>
            </a:br>
            <a:r>
              <a:rPr lang="en-US" dirty="0"/>
              <a:t>increasingly more restrictive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D579C-F6D9-3DC6-0C61-4DA1F71F5B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 longitudinal analyses show that in the past few years, a major chunk of websites have restricted their data to AI crawlers. </a:t>
            </a:r>
          </a:p>
          <a:p>
            <a:endParaRPr lang="en-US" dirty="0"/>
          </a:p>
          <a:p>
            <a:endParaRPr lang="en-US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C39E8-BC09-8B82-15AB-2D05EE7A0188}"/>
              </a:ext>
            </a:extLst>
          </p:cNvPr>
          <p:cNvSpPr txBox="1"/>
          <p:nvPr/>
        </p:nvSpPr>
        <p:spPr>
          <a:xfrm>
            <a:off x="2195383" y="4872130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4"/>
              </a:rPr>
              <a:t>Consent in Crisis: The Rapid Decline of the AI Data Commons, 2024</a:t>
            </a:r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B23D-4B1D-30A6-62CA-FD4485123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62" y="2224213"/>
            <a:ext cx="8976984" cy="2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1454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DC912-5D17-2408-4945-7D89F8705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CommonCrawl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0DDD7-12EB-9A6B-096D-BB6113D160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130" y="1234075"/>
            <a:ext cx="8572566" cy="3077573"/>
          </a:xfrm>
        </p:spPr>
        <p:txBody>
          <a:bodyPr/>
          <a:lstStyle/>
          <a:p>
            <a:r>
              <a:rPr lang="en-US" dirty="0"/>
              <a:t>A non-profit organization that release a new crawl of the internet every month they.</a:t>
            </a:r>
          </a:p>
          <a:p>
            <a:pPr lvl="1"/>
            <a:r>
              <a:rPr lang="en-US" dirty="0"/>
              <a:t>So far, there have been ~100 crawls from 2008-2024.</a:t>
            </a:r>
          </a:p>
          <a:p>
            <a:pPr lvl="1"/>
            <a:r>
              <a:rPr lang="en-US" dirty="0"/>
              <a:t>In 2016, a crawl took 10-12 days on 100 machines. They used </a:t>
            </a:r>
            <a:r>
              <a:rPr lang="en-US" dirty="0">
                <a:hlinkClick r:id="rId3"/>
              </a:rPr>
              <a:t>Apache </a:t>
            </a:r>
            <a:r>
              <a:rPr lang="en-US" dirty="0" err="1">
                <a:hlinkClick r:id="rId3"/>
              </a:rPr>
              <a:t>Nutch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This is </a:t>
            </a:r>
            <a:r>
              <a:rPr lang="en-US" b="1" dirty="0"/>
              <a:t>not </a:t>
            </a:r>
            <a:r>
              <a:rPr lang="en-US" dirty="0"/>
              <a:t>a complete of the internet. Crawls have some overlap but try to diversify.</a:t>
            </a:r>
          </a:p>
          <a:p>
            <a:pPr lvl="2"/>
            <a:r>
              <a:rPr lang="en-US" dirty="0"/>
              <a:t>Common Crawl follows links from previously crawled pages.</a:t>
            </a:r>
          </a:p>
          <a:p>
            <a:pPr lvl="1"/>
            <a:r>
              <a:rPr lang="en-US" dirty="0"/>
              <a:t>Also note, it respects </a:t>
            </a:r>
            <a:r>
              <a:rPr lang="en-US" dirty="0" err="1"/>
              <a:t>robots.txt</a:t>
            </a:r>
            <a:endParaRPr lang="en-US" dirty="0"/>
          </a:p>
          <a:p>
            <a:r>
              <a:rPr lang="en-US" dirty="0"/>
              <a:t>CC is a common sources of pre-training data. </a:t>
            </a:r>
          </a:p>
          <a:p>
            <a:pPr lvl="1"/>
            <a:r>
              <a:rPr lang="en-US" sz="1400" b="1" dirty="0"/>
              <a:t>WARC</a:t>
            </a:r>
            <a:r>
              <a:rPr lang="en-US" sz="1400" dirty="0"/>
              <a:t>: The raw HTTP responses, including </a:t>
            </a:r>
            <a:br>
              <a:rPr lang="en-US" sz="1400" dirty="0"/>
            </a:br>
            <a:r>
              <a:rPr lang="en-US" sz="1400" dirty="0"/>
              <a:t>full web pages.</a:t>
            </a:r>
          </a:p>
          <a:p>
            <a:pPr lvl="1"/>
            <a:r>
              <a:rPr lang="en-US" sz="1400" b="1" dirty="0"/>
              <a:t>WAT</a:t>
            </a:r>
            <a:r>
              <a:rPr lang="en-US" sz="1400" dirty="0"/>
              <a:t>: The metadata summary from WARC files.</a:t>
            </a:r>
          </a:p>
          <a:p>
            <a:pPr lvl="1"/>
            <a:r>
              <a:rPr lang="en-US" sz="1400" b="1" dirty="0"/>
              <a:t>WET</a:t>
            </a:r>
            <a:r>
              <a:rPr lang="en-US" sz="1400" dirty="0"/>
              <a:t>: The extracted plaintext from WARC files, </a:t>
            </a:r>
            <a:br>
              <a:rPr lang="en-US" sz="1400" dirty="0"/>
            </a:br>
            <a:r>
              <a:rPr lang="en-US" sz="1400" dirty="0"/>
              <a:t>stripping out HTML and other non-textual content.</a:t>
            </a:r>
          </a:p>
        </p:txBody>
      </p:sp>
      <p:pic>
        <p:nvPicPr>
          <p:cNvPr id="10244" name="Picture 4" descr="Common Crawl Dataset | Papers With Code">
            <a:extLst>
              <a:ext uri="{FF2B5EF4-FFF2-40B4-BE49-F238E27FC236}">
                <a16:creationId xmlns:a16="http://schemas.microsoft.com/office/drawing/2014/main" id="{141F231C-A3A1-3355-C2E5-0EAD9740E3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t="25155" r="7546" b="37313"/>
          <a:stretch/>
        </p:blipFill>
        <p:spPr bwMode="auto">
          <a:xfrm>
            <a:off x="5686818" y="271313"/>
            <a:ext cx="2818356" cy="80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721F75-B157-8D10-9D08-1CA0A2053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865" y="3241538"/>
            <a:ext cx="3954831" cy="16159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0DC403-DB59-7B00-ABDA-FC2BF58788CC}"/>
              </a:ext>
            </a:extLst>
          </p:cNvPr>
          <p:cNvSpPr txBox="1"/>
          <p:nvPr/>
        </p:nvSpPr>
        <p:spPr>
          <a:xfrm>
            <a:off x="5022935" y="4797009"/>
            <a:ext cx="4334006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hlinkClick r:id="rId6"/>
              </a:rPr>
              <a:t>https://data.commoncrawl.org/crawl-data/CC-MAIN-2024-30/index.html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5667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8DA27-AC1C-8C4A-8B7C-4988585EC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4979C-F4B6-8AC9-02FB-A3988538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Enc-dec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9D1EB-D345-EC5C-F025-63942B94C9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376401" cy="307757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Transformer-based decoder-only models trained on massive piles of data. </a:t>
            </a:r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000" dirty="0"/>
              <a:t>Common use-cases: 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Provide incredible framework </a:t>
            </a:r>
            <a:r>
              <a:rPr lang="en-US" sz="2000" dirty="0">
                <a:solidFill>
                  <a:srgbClr val="C00000"/>
                </a:solidFill>
              </a:rPr>
              <a:t>contextualized</a:t>
            </a:r>
            <a:r>
              <a:rPr lang="en-US" sz="2000" dirty="0"/>
              <a:t> embeddings of words.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It also allows </a:t>
            </a:r>
            <a:r>
              <a:rPr lang="en-US" sz="2000" spc="35" dirty="0">
                <a:solidFill>
                  <a:srgbClr val="7030A0"/>
                </a:solidFill>
              </a:rPr>
              <a:t>fine-tuning </a:t>
            </a:r>
            <a:r>
              <a:rPr lang="en-US" sz="2000" spc="40" dirty="0"/>
              <a:t>on your </a:t>
            </a:r>
            <a:r>
              <a:rPr lang="en-US" sz="2000" spc="30" dirty="0"/>
              <a:t>particular </a:t>
            </a:r>
            <a:r>
              <a:rPr lang="en-US" sz="2000" spc="5" dirty="0"/>
              <a:t>task (usually top layers).</a:t>
            </a:r>
            <a:endParaRPr lang="en-US" sz="2000" dirty="0"/>
          </a:p>
          <a:p>
            <a:pPr marL="114300" indent="0">
              <a:lnSpc>
                <a:spcPct val="110000"/>
              </a:lnSpc>
              <a:buNone/>
            </a:pP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000" dirty="0"/>
              <a:t>However, they were </a:t>
            </a:r>
            <a:r>
              <a:rPr lang="en-US" sz="2000" dirty="0">
                <a:solidFill>
                  <a:srgbClr val="C00000"/>
                </a:solidFill>
              </a:rPr>
              <a:t>not</a:t>
            </a:r>
            <a:r>
              <a:rPr lang="en-US" sz="2000" dirty="0"/>
              <a:t> designed to generate text – unless you do additional work. </a:t>
            </a:r>
          </a:p>
        </p:txBody>
      </p:sp>
    </p:spTree>
    <p:extLst>
      <p:ext uri="{BB962C8B-B14F-4D97-AF65-F5344CB8AC3E}">
        <p14:creationId xmlns:p14="http://schemas.microsoft.com/office/powerpoint/2010/main" val="287177164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9903BB-BDC1-8473-A4C0-92AE601E6A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CC is messy. Is that a concern? </a:t>
            </a:r>
          </a:p>
        </p:txBody>
      </p:sp>
    </p:spTree>
    <p:extLst>
      <p:ext uri="{BB962C8B-B14F-4D97-AF65-F5344CB8AC3E}">
        <p14:creationId xmlns:p14="http://schemas.microsoft.com/office/powerpoint/2010/main" val="302517001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FEF27-8EFE-379A-C597-4EF1EF1A1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arbage In, Garbage Out.">
            <a:extLst>
              <a:ext uri="{FF2B5EF4-FFF2-40B4-BE49-F238E27FC236}">
                <a16:creationId xmlns:a16="http://schemas.microsoft.com/office/drawing/2014/main" id="{6E61B007-AC8B-5A62-BA71-F99C5A3E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EADE76-B7ED-04EE-D0A1-A7D927DECD2C}"/>
              </a:ext>
            </a:extLst>
          </p:cNvPr>
          <p:cNvSpPr txBox="1"/>
          <p:nvPr/>
        </p:nvSpPr>
        <p:spPr>
          <a:xfrm>
            <a:off x="1485901" y="114300"/>
            <a:ext cx="743665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dirty="0">
                <a:solidFill>
                  <a:srgbClr val="C00000"/>
                </a:solidFill>
                <a:latin typeface="Comic Sans MS" panose="030F0902030302020204" pitchFamily="66" charset="0"/>
              </a:rPr>
              <a:t>Besides quantity, the choice of dataset is also critical</a:t>
            </a:r>
          </a:p>
        </p:txBody>
      </p:sp>
      <p:sp>
        <p:nvSpPr>
          <p:cNvPr id="2" name="Google Shape;665;p81">
            <a:extLst>
              <a:ext uri="{FF2B5EF4-FFF2-40B4-BE49-F238E27FC236}">
                <a16:creationId xmlns:a16="http://schemas.microsoft.com/office/drawing/2014/main" id="{D1C75A19-B843-F307-9489-13180770263E}"/>
              </a:ext>
            </a:extLst>
          </p:cNvPr>
          <p:cNvSpPr txBox="1"/>
          <p:nvPr/>
        </p:nvSpPr>
        <p:spPr>
          <a:xfrm>
            <a:off x="22860" y="4706100"/>
            <a:ext cx="157004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Samet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Samik]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96827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F0EFC-DA56-56DC-E2D9-F305DB93C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 cleaned-up pre-training datasets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8DADFA-BF40-AE39-2D62-0B6EB7FD0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43056"/>
              </p:ext>
            </p:extLst>
          </p:nvPr>
        </p:nvGraphicFramePr>
        <p:xfrm>
          <a:off x="356991" y="1404983"/>
          <a:ext cx="8430018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8072">
                  <a:extLst>
                    <a:ext uri="{9D8B030D-6E8A-4147-A177-3AD203B41FA5}">
                      <a16:colId xmlns:a16="http://schemas.microsoft.com/office/drawing/2014/main" val="463494539"/>
                    </a:ext>
                  </a:extLst>
                </a:gridCol>
                <a:gridCol w="1164921">
                  <a:extLst>
                    <a:ext uri="{9D8B030D-6E8A-4147-A177-3AD203B41FA5}">
                      <a16:colId xmlns:a16="http://schemas.microsoft.com/office/drawing/2014/main" val="2495944628"/>
                    </a:ext>
                  </a:extLst>
                </a:gridCol>
                <a:gridCol w="1058449">
                  <a:extLst>
                    <a:ext uri="{9D8B030D-6E8A-4147-A177-3AD203B41FA5}">
                      <a16:colId xmlns:a16="http://schemas.microsoft.com/office/drawing/2014/main" val="2163818870"/>
                    </a:ext>
                  </a:extLst>
                </a:gridCol>
                <a:gridCol w="2116899">
                  <a:extLst>
                    <a:ext uri="{9D8B030D-6E8A-4147-A177-3AD203B41FA5}">
                      <a16:colId xmlns:a16="http://schemas.microsoft.com/office/drawing/2014/main" val="2114380475"/>
                    </a:ext>
                  </a:extLst>
                </a:gridCol>
                <a:gridCol w="1916482">
                  <a:extLst>
                    <a:ext uri="{9D8B030D-6E8A-4147-A177-3AD203B41FA5}">
                      <a16:colId xmlns:a16="http://schemas.microsoft.com/office/drawing/2014/main" val="445607072"/>
                    </a:ext>
                  </a:extLst>
                </a:gridCol>
                <a:gridCol w="695195">
                  <a:extLst>
                    <a:ext uri="{9D8B030D-6E8A-4147-A177-3AD203B41FA5}">
                      <a16:colId xmlns:a16="http://schemas.microsoft.com/office/drawing/2014/main" val="28014480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Dataset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Example models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Tokens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License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020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C4 </a:t>
                      </a:r>
                      <a:br>
                        <a:rPr lang="en-US" sz="1100" dirty="0"/>
                      </a:br>
                      <a:r>
                        <a:rPr lang="en-US" sz="1100" dirty="0">
                          <a:hlinkClick r:id="rId3"/>
                        </a:rPr>
                        <a:t>(</a:t>
                      </a:r>
                      <a:r>
                        <a:rPr lang="en-US" sz="1100" dirty="0" err="1">
                          <a:hlinkClick r:id="rId3"/>
                        </a:rPr>
                        <a:t>Raffel</a:t>
                      </a:r>
                      <a:r>
                        <a:rPr lang="en-US" sz="1100" dirty="0">
                          <a:hlinkClick r:id="rId3"/>
                        </a:rPr>
                        <a:t> et al. 2020)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165B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ODC-BY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05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The Pile </a:t>
                      </a:r>
                      <a:br>
                        <a:rPr lang="en-US" sz="1100" dirty="0"/>
                      </a:br>
                      <a:r>
                        <a:rPr lang="en-US" sz="1100" dirty="0">
                          <a:hlinkClick r:id="rId4"/>
                        </a:rPr>
                        <a:t>(Gao </a:t>
                      </a:r>
                      <a:r>
                        <a:rPr lang="en-US" sz="1100" dirty="0" err="1">
                          <a:hlinkClick r:id="rId4"/>
                        </a:rPr>
                        <a:t>el</a:t>
                      </a:r>
                      <a:r>
                        <a:rPr lang="en-US" sz="1100" dirty="0">
                          <a:hlinkClick r:id="rId4"/>
                        </a:rPr>
                        <a:t> al. 2020)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GPT-J, Pythia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300B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22 datasets including CC, books, code, news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Varies by dataset subset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772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err="1"/>
                        <a:t>RedPejamas</a:t>
                      </a:r>
                      <a:br>
                        <a:rPr lang="en-US" sz="1100" dirty="0"/>
                      </a:br>
                      <a:r>
                        <a:rPr lang="en-US" sz="1100" dirty="0">
                          <a:hlinkClick r:id="rId5"/>
                        </a:rPr>
                        <a:t>(Weber et al. 2024)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Llama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1.2T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CC, C4, </a:t>
                      </a:r>
                      <a:r>
                        <a:rPr lang="en-US" sz="1100" dirty="0" err="1"/>
                        <a:t>Github</a:t>
                      </a:r>
                      <a:r>
                        <a:rPr lang="en-US" sz="1100" dirty="0"/>
                        <a:t>, </a:t>
                      </a:r>
                      <a:r>
                        <a:rPr lang="en-US" sz="1100" dirty="0" err="1"/>
                        <a:t>Arxiv</a:t>
                      </a:r>
                      <a:r>
                        <a:rPr lang="en-US" sz="1100" dirty="0"/>
                        <a:t>, Books, Wikipedia, </a:t>
                      </a:r>
                      <a:r>
                        <a:rPr lang="en-US" sz="1100" dirty="0" err="1"/>
                        <a:t>StackExchange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Varies by dataset subset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46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err="1"/>
                        <a:t>RefinedWeb</a:t>
                      </a:r>
                      <a:br>
                        <a:rPr lang="en-US" sz="1100" dirty="0"/>
                      </a:br>
                      <a:r>
                        <a:rPr lang="en-US" sz="1100" dirty="0">
                          <a:hlinkClick r:id="rId6"/>
                        </a:rPr>
                        <a:t>(</a:t>
                      </a:r>
                      <a:r>
                        <a:rPr lang="en-US" sz="1100" dirty="0" err="1">
                          <a:hlinkClick r:id="rId6"/>
                        </a:rPr>
                        <a:t>Penedo</a:t>
                      </a:r>
                      <a:r>
                        <a:rPr lang="en-US" sz="1100" dirty="0">
                          <a:hlinkClick r:id="rId6"/>
                        </a:rPr>
                        <a:t> et al. 2023)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Falcon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600B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ODC-BY 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027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Dolma</a:t>
                      </a:r>
                      <a:br>
                        <a:rPr lang="en-US" sz="1100" dirty="0"/>
                      </a:br>
                      <a:r>
                        <a:rPr lang="en-US" sz="1100" dirty="0">
                          <a:hlinkClick r:id="rId7"/>
                        </a:rPr>
                        <a:t>(</a:t>
                      </a:r>
                      <a:r>
                        <a:rPr lang="en-US" sz="1100" dirty="0" err="1">
                          <a:hlinkClick r:id="rId7"/>
                        </a:rPr>
                        <a:t>Soldaini</a:t>
                      </a:r>
                      <a:r>
                        <a:rPr lang="en-US" sz="1100" dirty="0">
                          <a:hlinkClick r:id="rId7"/>
                        </a:rPr>
                        <a:t> et al. 2024)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OLMo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CC, C4, Gutenberg, </a:t>
                      </a:r>
                      <a:r>
                        <a:rPr lang="en-US" sz="1100" dirty="0" err="1"/>
                        <a:t>Github</a:t>
                      </a:r>
                      <a:r>
                        <a:rPr lang="en-US" sz="1100" dirty="0"/>
                        <a:t>, Wikipedia, </a:t>
                      </a:r>
                      <a:r>
                        <a:rPr lang="en-US" sz="1100" dirty="0" err="1"/>
                        <a:t>Wikibooks</a:t>
                      </a:r>
                      <a:r>
                        <a:rPr lang="en-US" sz="11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ImpACT</a:t>
                      </a:r>
                      <a:r>
                        <a:rPr lang="en-US" sz="1100" dirty="0"/>
                        <a:t> MR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737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err="1"/>
                        <a:t>DataComp</a:t>
                      </a:r>
                      <a:r>
                        <a:rPr lang="en-US" sz="1100" dirty="0"/>
                        <a:t>-LM</a:t>
                      </a:r>
                      <a:br>
                        <a:rPr lang="en-US" sz="1100" dirty="0"/>
                      </a:br>
                      <a:r>
                        <a:rPr lang="en-US" sz="1100" dirty="0">
                          <a:hlinkClick r:id="rId8"/>
                        </a:rPr>
                        <a:t>(Li et al. 2024)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SmolLM2, DCLM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240T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773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944292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FE17D-C046-ED15-5F46-72B976F2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169EF-54B0-7558-FFC2-18D39A58AD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500" dirty="0"/>
              <a:t>Pile-CC: From Common Crawl; uses </a:t>
            </a:r>
            <a:r>
              <a:rPr lang="en-US" sz="1500" dirty="0">
                <a:hlinkClick r:id="rId3"/>
              </a:rPr>
              <a:t>justText</a:t>
            </a:r>
            <a:r>
              <a:rPr lang="en-US" sz="1500" dirty="0"/>
              <a:t> to extract useful text.</a:t>
            </a:r>
          </a:p>
          <a:p>
            <a:r>
              <a:rPr lang="en-US" sz="1500" dirty="0"/>
              <a:t>PubMed Central: 5M NIH funded papers and public. </a:t>
            </a:r>
          </a:p>
          <a:p>
            <a:r>
              <a:rPr lang="en-US" sz="1500" dirty="0" err="1"/>
              <a:t>arXiv</a:t>
            </a:r>
            <a:r>
              <a:rPr lang="en-US" sz="1500" dirty="0"/>
              <a:t>: preprint for research papers since 1991 (uses latex).</a:t>
            </a:r>
          </a:p>
          <a:p>
            <a:r>
              <a:rPr lang="en-US" sz="1500" dirty="0"/>
              <a:t>Gutenberg </a:t>
            </a:r>
            <a:r>
              <a:rPr lang="en-US" sz="1500" dirty="0">
                <a:hlinkClick r:id="rId4"/>
              </a:rPr>
              <a:t>PG-19</a:t>
            </a:r>
            <a:r>
              <a:rPr lang="en-US" sz="1500" dirty="0"/>
              <a:t>: Online books (before 2019) with copyright clearance.  </a:t>
            </a:r>
          </a:p>
          <a:p>
            <a:r>
              <a:rPr lang="en-US" sz="1500" dirty="0"/>
              <a:t>Books3 is a a collection of ~200K books. Has been </a:t>
            </a:r>
            <a:r>
              <a:rPr lang="en-US" sz="1500" dirty="0">
                <a:hlinkClick r:id="rId5"/>
              </a:rPr>
              <a:t>subject of</a:t>
            </a:r>
            <a:r>
              <a:rPr lang="en-US" sz="1500" dirty="0"/>
              <a:t> </a:t>
            </a:r>
            <a:r>
              <a:rPr lang="en-US" sz="1500" dirty="0">
                <a:hlinkClick r:id="rId6"/>
              </a:rPr>
              <a:t>lawsuits</a:t>
            </a:r>
            <a:r>
              <a:rPr lang="en-US" sz="1500" dirty="0"/>
              <a:t>.</a:t>
            </a:r>
          </a:p>
          <a:p>
            <a:r>
              <a:rPr lang="en-US" sz="1500" dirty="0" err="1"/>
              <a:t>StackExachange</a:t>
            </a:r>
            <a:r>
              <a:rPr lang="en-US" sz="1500" dirty="0"/>
              <a:t>: Q&amp;A format is close to real applications.</a:t>
            </a:r>
          </a:p>
          <a:p>
            <a:r>
              <a:rPr lang="en-US" sz="1500" dirty="0" err="1"/>
              <a:t>Github</a:t>
            </a:r>
            <a:r>
              <a:rPr lang="en-US" sz="1500" dirty="0"/>
              <a:t>: Content is not just the code. </a:t>
            </a:r>
          </a:p>
          <a:p>
            <a:pPr lvl="1"/>
            <a:r>
              <a:rPr lang="en-US" sz="1400" dirty="0"/>
              <a:t>Note, </a:t>
            </a:r>
            <a:r>
              <a:rPr lang="en-US" sz="1400" dirty="0">
                <a:hlinkClick r:id="rId7"/>
              </a:rPr>
              <a:t>GH archive</a:t>
            </a:r>
            <a:r>
              <a:rPr lang="en-US" sz="1400" dirty="0"/>
              <a:t> has regular snapshots of </a:t>
            </a:r>
            <a:r>
              <a:rPr lang="en-US" sz="1400" dirty="0" err="1"/>
              <a:t>Github</a:t>
            </a:r>
            <a:r>
              <a:rPr lang="en-US" sz="1400" dirty="0"/>
              <a:t> (commits, forks, etc.)</a:t>
            </a:r>
          </a:p>
          <a:p>
            <a:pPr marL="0" indent="0">
              <a:buNone/>
            </a:pPr>
            <a:endParaRPr lang="en-US" sz="14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0C122-0035-BD5D-CC22-7D7AB9CD00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7005" y="465083"/>
            <a:ext cx="2009926" cy="40655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08D9D4-3F73-EBC1-6421-518E17E03A35}"/>
              </a:ext>
            </a:extLst>
          </p:cNvPr>
          <p:cNvSpPr txBox="1"/>
          <p:nvPr/>
        </p:nvSpPr>
        <p:spPr>
          <a:xfrm>
            <a:off x="6794938" y="4809844"/>
            <a:ext cx="16869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Slide inspiration: Percy Liang</a:t>
            </a:r>
            <a:endParaRPr lang="en-US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C7509-89BC-8AA5-4A4A-88FFFE11DCC8}"/>
              </a:ext>
            </a:extLst>
          </p:cNvPr>
          <p:cNvSpPr txBox="1"/>
          <p:nvPr/>
        </p:nvSpPr>
        <p:spPr>
          <a:xfrm>
            <a:off x="1195884" y="4851703"/>
            <a:ext cx="66293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/>
              </a:rPr>
              <a:t>The Pile: An 800GB Dataset of Diverse Text for Language Modeling, 2020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57293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A83E5-080A-BCA3-5A79-FA2F94703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C4: A cleaned up pre-training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D8F0B-7B83-5BFF-404A-C643779F2A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C4: Colossal Clean Crawled Corpus </a:t>
            </a:r>
          </a:p>
          <a:p>
            <a:pPr lvl="1"/>
            <a:r>
              <a:rPr lang="en-US" dirty="0"/>
              <a:t>The course is </a:t>
            </a:r>
            <a:r>
              <a:rPr lang="en-US" dirty="0" err="1"/>
              <a:t>CommonCrawl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English language only </a:t>
            </a:r>
          </a:p>
          <a:p>
            <a:pPr lvl="1"/>
            <a:r>
              <a:rPr lang="en-US" dirty="0"/>
              <a:t>750GB after ton of filtering</a:t>
            </a:r>
          </a:p>
          <a:p>
            <a:pPr lvl="1"/>
            <a:endParaRPr lang="en-US" dirty="0"/>
          </a:p>
          <a:p>
            <a:r>
              <a:rPr lang="en-US" dirty="0"/>
              <a:t>Notice that the unfiltered data is quite large. </a:t>
            </a:r>
          </a:p>
          <a:p>
            <a:pPr lvl="1"/>
            <a:r>
              <a:rPr lang="en-US" dirty="0"/>
              <a:t>Common Crawl is mostly not useful natural language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B7481979-F213-6EDE-D27E-7920550A6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669"/>
          <a:stretch/>
        </p:blipFill>
        <p:spPr>
          <a:xfrm>
            <a:off x="5183347" y="1390650"/>
            <a:ext cx="3338945" cy="1037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AFE317-A61D-4327-DF15-DAB78AFAEF63}"/>
              </a:ext>
            </a:extLst>
          </p:cNvPr>
          <p:cNvSpPr txBox="1"/>
          <p:nvPr/>
        </p:nvSpPr>
        <p:spPr>
          <a:xfrm>
            <a:off x="1977655" y="4698474"/>
            <a:ext cx="52737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 with the data: </a:t>
            </a:r>
            <a:r>
              <a:rPr lang="en-US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  <a:hlinkClick r:id="rId3"/>
              </a:rPr>
              <a:t>https://c4-search.apps.allenai.org/</a:t>
            </a:r>
            <a:r>
              <a:rPr lang="en-US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049296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A83E5-080A-BCA3-5A79-FA2F94703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C4: The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90EE4-EDAC-E350-33AC-ABA8087825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7B591E-E776-AC77-6A77-BACFBE6CFB2E}"/>
              </a:ext>
            </a:extLst>
          </p:cNvPr>
          <p:cNvSpPr txBox="1"/>
          <p:nvPr/>
        </p:nvSpPr>
        <p:spPr>
          <a:xfrm>
            <a:off x="2722418" y="480134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 adapted from Colin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Raffel</a:t>
            </a:r>
            <a:endParaRPr lang="en-US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26FE99A4-B980-A02C-419D-36F6ED0BA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794" y="1187864"/>
            <a:ext cx="6934199" cy="3446918"/>
          </a:xfrm>
          <a:prstGeom prst="rect">
            <a:avLst/>
          </a:prstGeom>
        </p:spPr>
      </p:pic>
      <p:sp>
        <p:nvSpPr>
          <p:cNvPr id="4" name="文字方塊 74">
            <a:extLst>
              <a:ext uri="{FF2B5EF4-FFF2-40B4-BE49-F238E27FC236}">
                <a16:creationId xmlns:a16="http://schemas.microsoft.com/office/drawing/2014/main" id="{83277770-35DA-B89A-5FAF-16DD1969D7CC}"/>
              </a:ext>
            </a:extLst>
          </p:cNvPr>
          <p:cNvSpPr txBox="1"/>
          <p:nvPr/>
        </p:nvSpPr>
        <p:spPr>
          <a:xfrm>
            <a:off x="5100145" y="113097"/>
            <a:ext cx="3914787" cy="1191816"/>
          </a:xfrm>
          <a:prstGeom prst="wedgeRoundRectCallout">
            <a:avLst>
              <a:gd name="adj1" fmla="val -26115"/>
              <a:gd name="adj2" fmla="val 63597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Remove any: </a:t>
            </a:r>
          </a:p>
          <a:p>
            <a:pPr marL="285750" lvl="1" indent="-168275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References to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Javascript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lvl="1" indent="-168275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Pages with ”{“ (no code), “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Lorem ipsum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text (dummy text), “terms of use”, etc.  </a:t>
            </a:r>
          </a:p>
          <a:p>
            <a:pPr marL="285750" lvl="1" indent="-168275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Pages with ”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bad words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”. </a:t>
            </a:r>
          </a:p>
        </p:txBody>
      </p:sp>
      <p:sp>
        <p:nvSpPr>
          <p:cNvPr id="5" name="文字方塊 74">
            <a:extLst>
              <a:ext uri="{FF2B5EF4-FFF2-40B4-BE49-F238E27FC236}">
                <a16:creationId xmlns:a16="http://schemas.microsoft.com/office/drawing/2014/main" id="{F6E71AEA-0685-5D26-E2A8-07AC6FB60F03}"/>
              </a:ext>
            </a:extLst>
          </p:cNvPr>
          <p:cNvSpPr txBox="1"/>
          <p:nvPr/>
        </p:nvSpPr>
        <p:spPr>
          <a:xfrm>
            <a:off x="254443" y="3804434"/>
            <a:ext cx="3116910" cy="1191816"/>
          </a:xfrm>
          <a:prstGeom prst="wedgeRoundRectCallout">
            <a:avLst>
              <a:gd name="adj1" fmla="val 29752"/>
              <a:gd name="adj2" fmla="val -77396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Retain: </a:t>
            </a:r>
          </a:p>
          <a:p>
            <a:pPr marL="285750" lvl="1" indent="-168275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Sentences with terminal punctuation marks </a:t>
            </a:r>
          </a:p>
          <a:p>
            <a:pPr marL="285750" lvl="1" indent="-168275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Pages with at least 5 sentences, sentences with at least 3 words </a:t>
            </a:r>
          </a:p>
        </p:txBody>
      </p:sp>
    </p:spTree>
    <p:extLst>
      <p:ext uri="{BB962C8B-B14F-4D97-AF65-F5344CB8AC3E}">
        <p14:creationId xmlns:p14="http://schemas.microsoft.com/office/powerpoint/2010/main" val="42614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03A56-3726-8E5F-40FF-CB7DD2612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Pre-training Data: Experiment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E0B538-4269-8394-8DEF-B4E381909C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Takeaway: </a:t>
            </a:r>
          </a:p>
          <a:p>
            <a:pPr lvl="1"/>
            <a:r>
              <a:rPr lang="en-US" dirty="0"/>
              <a:t>Clean and compact data is better than large, but noisy data. </a:t>
            </a:r>
          </a:p>
          <a:p>
            <a:pPr lvl="1"/>
            <a:r>
              <a:rPr lang="en-US" dirty="0"/>
              <a:t>Pre-training on in-domain data helps. </a:t>
            </a:r>
          </a:p>
        </p:txBody>
      </p:sp>
      <p:pic>
        <p:nvPicPr>
          <p:cNvPr id="8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5DFF8FB8-BE69-0918-35FA-DC9F0B984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52488"/>
          <a:stretch/>
        </p:blipFill>
        <p:spPr>
          <a:xfrm>
            <a:off x="266257" y="2762055"/>
            <a:ext cx="8521700" cy="920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383262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7330A-A0A6-B406-CAC1-AEC8A7A58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28EDF0-FD97-100E-3A8B-02F3E76CD2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Does it matter that my </a:t>
            </a:r>
          </a:p>
          <a:p>
            <a:r>
              <a:rPr lang="en-US" sz="3200" dirty="0"/>
              <a:t>data has ton of repetitions? </a:t>
            </a:r>
          </a:p>
        </p:txBody>
      </p:sp>
    </p:spTree>
    <p:extLst>
      <p:ext uri="{BB962C8B-B14F-4D97-AF65-F5344CB8AC3E}">
        <p14:creationId xmlns:p14="http://schemas.microsoft.com/office/powerpoint/2010/main" val="414539666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C1149-4D12-01B1-0F80-04C784D0D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Pre-training Data Duplicates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B2250-EC8A-BF74-A003-8230002916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There is a non-negligible number of  duplicates in any pre-training data.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8D525D-0392-4B23-B0BE-8A51C7B9A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2764686"/>
            <a:ext cx="6277831" cy="2311650"/>
          </a:xfrm>
          <a:prstGeom prst="rect">
            <a:avLst/>
          </a:prstGeom>
        </p:spPr>
      </p:pic>
      <p:pic>
        <p:nvPicPr>
          <p:cNvPr id="7" name="Picture 6" descr="A table with numbers and text&#10;&#10;Description automatically generated">
            <a:extLst>
              <a:ext uri="{FF2B5EF4-FFF2-40B4-BE49-F238E27FC236}">
                <a16:creationId xmlns:a16="http://schemas.microsoft.com/office/drawing/2014/main" id="{275BA65A-19BE-6850-8148-43064FFAE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936" y="1719769"/>
            <a:ext cx="3018558" cy="1047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6C9E5F-8722-22C8-0F0E-A6C939FCAF61}"/>
              </a:ext>
            </a:extLst>
          </p:cNvPr>
          <p:cNvSpPr txBox="1"/>
          <p:nvPr/>
        </p:nvSpPr>
        <p:spPr>
          <a:xfrm>
            <a:off x="1257300" y="4888381"/>
            <a:ext cx="6629399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Deduplicating Training Data Mitigates Privacy Risks in Language Models, 2022</a:t>
            </a:r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85135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E3CC-9A32-C6E5-6AE6-BFDCC6EB2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Pre-training Data Duplicates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76243-A945-D27D-1B30-651C1F2ADD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9324" y="1390650"/>
            <a:ext cx="8476074" cy="3077573"/>
          </a:xfrm>
        </p:spPr>
        <p:txBody>
          <a:bodyPr/>
          <a:lstStyle/>
          <a:p>
            <a:r>
              <a:rPr lang="en-US" dirty="0"/>
              <a:t>There is a non-negligible number of duplicates in any pre-training data. </a:t>
            </a:r>
          </a:p>
          <a:p>
            <a:r>
              <a:rPr lang="en-US" dirty="0"/>
              <a:t>Maybe we should not spend our training budget re-learning things we have already seen. </a:t>
            </a:r>
          </a:p>
        </p:txBody>
      </p:sp>
      <p:pic>
        <p:nvPicPr>
          <p:cNvPr id="5" name="Picture 4" descr="A screenshot of a newspaper&#10;&#10;Description automatically generated">
            <a:extLst>
              <a:ext uri="{FF2B5EF4-FFF2-40B4-BE49-F238E27FC236}">
                <a16:creationId xmlns:a16="http://schemas.microsoft.com/office/drawing/2014/main" id="{2E15390D-4B60-294E-329D-9FC5E245E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77" y="2125366"/>
            <a:ext cx="7772400" cy="23408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30D537-EF28-E2D8-A0F2-D1072E8FF6D8}"/>
              </a:ext>
            </a:extLst>
          </p:cNvPr>
          <p:cNvSpPr txBox="1"/>
          <p:nvPr/>
        </p:nvSpPr>
        <p:spPr>
          <a:xfrm>
            <a:off x="1257300" y="4831231"/>
            <a:ext cx="66293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Deduplicating Training Data Makes Language Models Better</a:t>
            </a:r>
            <a:r>
              <a:rPr lang="en-US" sz="1050" spc="-2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050" spc="-53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5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350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551B7-4FAA-F174-C34D-5112CF5DB5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Encoder-only Family of Transformers </a:t>
            </a:r>
          </a:p>
        </p:txBody>
      </p:sp>
      <p:grpSp>
        <p:nvGrpSpPr>
          <p:cNvPr id="2" name="object 5">
            <a:extLst>
              <a:ext uri="{FF2B5EF4-FFF2-40B4-BE49-F238E27FC236}">
                <a16:creationId xmlns:a16="http://schemas.microsoft.com/office/drawing/2014/main" id="{429B71FE-E5F0-F594-28AA-E41E778A1EBE}"/>
              </a:ext>
            </a:extLst>
          </p:cNvPr>
          <p:cNvGrpSpPr/>
          <p:nvPr/>
        </p:nvGrpSpPr>
        <p:grpSpPr>
          <a:xfrm>
            <a:off x="3993118" y="3534420"/>
            <a:ext cx="1157764" cy="771525"/>
            <a:chOff x="1007309" y="3287101"/>
            <a:chExt cx="1543685" cy="1028700"/>
          </a:xfrm>
        </p:grpSpPr>
        <p:sp>
          <p:nvSpPr>
            <p:cNvPr id="3" name="object 6">
              <a:extLst>
                <a:ext uri="{FF2B5EF4-FFF2-40B4-BE49-F238E27FC236}">
                  <a16:creationId xmlns:a16="http://schemas.microsoft.com/office/drawing/2014/main" id="{988463F1-E409-3A2C-05BF-FAC72430D79F}"/>
                </a:ext>
              </a:extLst>
            </p:cNvPr>
            <p:cNvSpPr/>
            <p:nvPr/>
          </p:nvSpPr>
          <p:spPr>
            <a:xfrm>
              <a:off x="1007300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100" y="679716"/>
                  </a:moveTo>
                  <a:lnTo>
                    <a:pt x="189585" y="667258"/>
                  </a:lnTo>
                  <a:lnTo>
                    <a:pt x="182727" y="657085"/>
                  </a:lnTo>
                  <a:lnTo>
                    <a:pt x="172542" y="650214"/>
                  </a:lnTo>
                  <a:lnTo>
                    <a:pt x="160083" y="647700"/>
                  </a:lnTo>
                  <a:lnTo>
                    <a:pt x="32016" y="647700"/>
                  </a:lnTo>
                  <a:lnTo>
                    <a:pt x="19558" y="650214"/>
                  </a:lnTo>
                  <a:lnTo>
                    <a:pt x="9385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85" y="1019327"/>
                  </a:lnTo>
                  <a:lnTo>
                    <a:pt x="19558" y="1026185"/>
                  </a:lnTo>
                  <a:lnTo>
                    <a:pt x="32016" y="1028700"/>
                  </a:lnTo>
                  <a:lnTo>
                    <a:pt x="160083" y="1028700"/>
                  </a:lnTo>
                  <a:lnTo>
                    <a:pt x="172542" y="1026185"/>
                  </a:lnTo>
                  <a:lnTo>
                    <a:pt x="182727" y="1019327"/>
                  </a:lnTo>
                  <a:lnTo>
                    <a:pt x="189585" y="1009154"/>
                  </a:lnTo>
                  <a:lnTo>
                    <a:pt x="192100" y="996683"/>
                  </a:lnTo>
                  <a:lnTo>
                    <a:pt x="192100" y="679716"/>
                  </a:lnTo>
                  <a:close/>
                </a:path>
                <a:path w="192405" h="1028700">
                  <a:moveTo>
                    <a:pt x="192100" y="32016"/>
                  </a:moveTo>
                  <a:lnTo>
                    <a:pt x="189585" y="19558"/>
                  </a:lnTo>
                  <a:lnTo>
                    <a:pt x="182727" y="9385"/>
                  </a:lnTo>
                  <a:lnTo>
                    <a:pt x="172542" y="2527"/>
                  </a:lnTo>
                  <a:lnTo>
                    <a:pt x="160083" y="0"/>
                  </a:lnTo>
                  <a:lnTo>
                    <a:pt x="32016" y="0"/>
                  </a:lnTo>
                  <a:lnTo>
                    <a:pt x="19558" y="2527"/>
                  </a:lnTo>
                  <a:lnTo>
                    <a:pt x="9385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85" y="371627"/>
                  </a:lnTo>
                  <a:lnTo>
                    <a:pt x="19558" y="378485"/>
                  </a:lnTo>
                  <a:lnTo>
                    <a:pt x="32016" y="381000"/>
                  </a:lnTo>
                  <a:lnTo>
                    <a:pt x="160083" y="381000"/>
                  </a:lnTo>
                  <a:lnTo>
                    <a:pt x="172542" y="378485"/>
                  </a:lnTo>
                  <a:lnTo>
                    <a:pt x="182727" y="371627"/>
                  </a:lnTo>
                  <a:lnTo>
                    <a:pt x="189585" y="361454"/>
                  </a:lnTo>
                  <a:lnTo>
                    <a:pt x="192100" y="348983"/>
                  </a:lnTo>
                  <a:lnTo>
                    <a:pt x="192100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3D06FE37-3CBB-682A-856C-6B87C29F440B}"/>
                </a:ext>
              </a:extLst>
            </p:cNvPr>
            <p:cNvSpPr/>
            <p:nvPr/>
          </p:nvSpPr>
          <p:spPr>
            <a:xfrm>
              <a:off x="1065259" y="3668101"/>
              <a:ext cx="76200" cy="266700"/>
            </a:xfrm>
            <a:custGeom>
              <a:avLst/>
              <a:gdLst/>
              <a:ahLst/>
              <a:cxnLst/>
              <a:rect l="l" t="t" r="r" b="b"/>
              <a:pathLst>
                <a:path w="76200" h="266700">
                  <a:moveTo>
                    <a:pt x="42862" y="63499"/>
                  </a:moveTo>
                  <a:lnTo>
                    <a:pt x="33337" y="63499"/>
                  </a:lnTo>
                  <a:lnTo>
                    <a:pt x="33336" y="266698"/>
                  </a:lnTo>
                  <a:lnTo>
                    <a:pt x="42861" y="266698"/>
                  </a:lnTo>
                  <a:lnTo>
                    <a:pt x="42862" y="63499"/>
                  </a:lnTo>
                  <a:close/>
                </a:path>
                <a:path w="76200" h="266700">
                  <a:moveTo>
                    <a:pt x="38100" y="0"/>
                  </a:moveTo>
                  <a:lnTo>
                    <a:pt x="0" y="76199"/>
                  </a:lnTo>
                  <a:lnTo>
                    <a:pt x="33337" y="76199"/>
                  </a:lnTo>
                  <a:lnTo>
                    <a:pt x="33337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266700">
                  <a:moveTo>
                    <a:pt x="69850" y="63499"/>
                  </a:moveTo>
                  <a:lnTo>
                    <a:pt x="42862" y="63499"/>
                  </a:lnTo>
                  <a:lnTo>
                    <a:pt x="42862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object 8">
              <a:extLst>
                <a:ext uri="{FF2B5EF4-FFF2-40B4-BE49-F238E27FC236}">
                  <a16:creationId xmlns:a16="http://schemas.microsoft.com/office/drawing/2014/main" id="{14DCE3A6-C424-25D8-BB5D-A4F1F6487F67}"/>
                </a:ext>
              </a:extLst>
            </p:cNvPr>
            <p:cNvSpPr/>
            <p:nvPr/>
          </p:nvSpPr>
          <p:spPr>
            <a:xfrm>
              <a:off x="1351800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100" y="679716"/>
                  </a:moveTo>
                  <a:lnTo>
                    <a:pt x="189585" y="667258"/>
                  </a:lnTo>
                  <a:lnTo>
                    <a:pt x="182714" y="657085"/>
                  </a:lnTo>
                  <a:lnTo>
                    <a:pt x="172542" y="650214"/>
                  </a:lnTo>
                  <a:lnTo>
                    <a:pt x="160083" y="647700"/>
                  </a:lnTo>
                  <a:lnTo>
                    <a:pt x="32016" y="647700"/>
                  </a:lnTo>
                  <a:lnTo>
                    <a:pt x="19558" y="650214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58" y="1026185"/>
                  </a:lnTo>
                  <a:lnTo>
                    <a:pt x="32016" y="1028700"/>
                  </a:lnTo>
                  <a:lnTo>
                    <a:pt x="160083" y="1028700"/>
                  </a:lnTo>
                  <a:lnTo>
                    <a:pt x="172542" y="1026185"/>
                  </a:lnTo>
                  <a:lnTo>
                    <a:pt x="182714" y="1019327"/>
                  </a:lnTo>
                  <a:lnTo>
                    <a:pt x="189585" y="1009154"/>
                  </a:lnTo>
                  <a:lnTo>
                    <a:pt x="192100" y="996683"/>
                  </a:lnTo>
                  <a:lnTo>
                    <a:pt x="192100" y="679716"/>
                  </a:lnTo>
                  <a:close/>
                </a:path>
                <a:path w="192405" h="1028700">
                  <a:moveTo>
                    <a:pt x="192100" y="32016"/>
                  </a:moveTo>
                  <a:lnTo>
                    <a:pt x="189585" y="19558"/>
                  </a:lnTo>
                  <a:lnTo>
                    <a:pt x="182714" y="9385"/>
                  </a:lnTo>
                  <a:lnTo>
                    <a:pt x="172542" y="2527"/>
                  </a:lnTo>
                  <a:lnTo>
                    <a:pt x="160083" y="0"/>
                  </a:lnTo>
                  <a:lnTo>
                    <a:pt x="32016" y="0"/>
                  </a:lnTo>
                  <a:lnTo>
                    <a:pt x="19558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58" y="378485"/>
                  </a:lnTo>
                  <a:lnTo>
                    <a:pt x="32016" y="381000"/>
                  </a:lnTo>
                  <a:lnTo>
                    <a:pt x="160083" y="381000"/>
                  </a:lnTo>
                  <a:lnTo>
                    <a:pt x="172542" y="378485"/>
                  </a:lnTo>
                  <a:lnTo>
                    <a:pt x="182714" y="371627"/>
                  </a:lnTo>
                  <a:lnTo>
                    <a:pt x="189585" y="361454"/>
                  </a:lnTo>
                  <a:lnTo>
                    <a:pt x="192100" y="348983"/>
                  </a:lnTo>
                  <a:lnTo>
                    <a:pt x="192100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object 9">
              <a:extLst>
                <a:ext uri="{FF2B5EF4-FFF2-40B4-BE49-F238E27FC236}">
                  <a16:creationId xmlns:a16="http://schemas.microsoft.com/office/drawing/2014/main" id="{8FD5DAF9-3FB4-9F6D-26F9-65DD6385F0ED}"/>
                </a:ext>
              </a:extLst>
            </p:cNvPr>
            <p:cNvSpPr/>
            <p:nvPr/>
          </p:nvSpPr>
          <p:spPr>
            <a:xfrm>
              <a:off x="1100443" y="3668101"/>
              <a:ext cx="347980" cy="270510"/>
            </a:xfrm>
            <a:custGeom>
              <a:avLst/>
              <a:gdLst/>
              <a:ahLst/>
              <a:cxnLst/>
              <a:rect l="l" t="t" r="r" b="b"/>
              <a:pathLst>
                <a:path w="347980" h="270510">
                  <a:moveTo>
                    <a:pt x="284243" y="42881"/>
                  </a:moveTo>
                  <a:lnTo>
                    <a:pt x="0" y="262933"/>
                  </a:lnTo>
                  <a:lnTo>
                    <a:pt x="5830" y="270465"/>
                  </a:lnTo>
                  <a:lnTo>
                    <a:pt x="290073" y="50412"/>
                  </a:lnTo>
                  <a:lnTo>
                    <a:pt x="284243" y="42881"/>
                  </a:lnTo>
                  <a:close/>
                </a:path>
                <a:path w="347980" h="270510">
                  <a:moveTo>
                    <a:pt x="330525" y="35106"/>
                  </a:moveTo>
                  <a:lnTo>
                    <a:pt x="294285" y="35106"/>
                  </a:lnTo>
                  <a:lnTo>
                    <a:pt x="300116" y="42637"/>
                  </a:lnTo>
                  <a:lnTo>
                    <a:pt x="290073" y="50412"/>
                  </a:lnTo>
                  <a:lnTo>
                    <a:pt x="310481" y="76774"/>
                  </a:lnTo>
                  <a:lnTo>
                    <a:pt x="330525" y="35106"/>
                  </a:lnTo>
                  <a:close/>
                </a:path>
                <a:path w="347980" h="270510">
                  <a:moveTo>
                    <a:pt x="294285" y="35106"/>
                  </a:moveTo>
                  <a:lnTo>
                    <a:pt x="284243" y="42881"/>
                  </a:lnTo>
                  <a:lnTo>
                    <a:pt x="290073" y="50412"/>
                  </a:lnTo>
                  <a:lnTo>
                    <a:pt x="300116" y="42637"/>
                  </a:lnTo>
                  <a:lnTo>
                    <a:pt x="294285" y="35106"/>
                  </a:lnTo>
                  <a:close/>
                </a:path>
                <a:path w="347980" h="270510">
                  <a:moveTo>
                    <a:pt x="347412" y="0"/>
                  </a:moveTo>
                  <a:lnTo>
                    <a:pt x="263834" y="16520"/>
                  </a:lnTo>
                  <a:lnTo>
                    <a:pt x="284243" y="42881"/>
                  </a:lnTo>
                  <a:lnTo>
                    <a:pt x="294285" y="35106"/>
                  </a:lnTo>
                  <a:lnTo>
                    <a:pt x="330525" y="35106"/>
                  </a:lnTo>
                  <a:lnTo>
                    <a:pt x="3474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FAA89AEE-2F97-4E24-FC57-9621D5912310}"/>
                </a:ext>
              </a:extLst>
            </p:cNvPr>
            <p:cNvSpPr/>
            <p:nvPr/>
          </p:nvSpPr>
          <p:spPr>
            <a:xfrm>
              <a:off x="1696301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100" y="679716"/>
                  </a:moveTo>
                  <a:lnTo>
                    <a:pt x="189572" y="667258"/>
                  </a:lnTo>
                  <a:lnTo>
                    <a:pt x="182714" y="657085"/>
                  </a:lnTo>
                  <a:lnTo>
                    <a:pt x="172542" y="650214"/>
                  </a:lnTo>
                  <a:lnTo>
                    <a:pt x="160083" y="647700"/>
                  </a:lnTo>
                  <a:lnTo>
                    <a:pt x="32016" y="647700"/>
                  </a:lnTo>
                  <a:lnTo>
                    <a:pt x="19545" y="650214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16" y="1028700"/>
                  </a:lnTo>
                  <a:lnTo>
                    <a:pt x="160083" y="1028700"/>
                  </a:lnTo>
                  <a:lnTo>
                    <a:pt x="172542" y="1026185"/>
                  </a:lnTo>
                  <a:lnTo>
                    <a:pt x="182714" y="1019327"/>
                  </a:lnTo>
                  <a:lnTo>
                    <a:pt x="189572" y="1009154"/>
                  </a:lnTo>
                  <a:lnTo>
                    <a:pt x="192100" y="996683"/>
                  </a:lnTo>
                  <a:lnTo>
                    <a:pt x="192100" y="679716"/>
                  </a:lnTo>
                  <a:close/>
                </a:path>
                <a:path w="192405" h="1028700">
                  <a:moveTo>
                    <a:pt x="192100" y="32016"/>
                  </a:moveTo>
                  <a:lnTo>
                    <a:pt x="189572" y="19558"/>
                  </a:lnTo>
                  <a:lnTo>
                    <a:pt x="182714" y="9385"/>
                  </a:lnTo>
                  <a:lnTo>
                    <a:pt x="172542" y="2527"/>
                  </a:lnTo>
                  <a:lnTo>
                    <a:pt x="160083" y="0"/>
                  </a:lnTo>
                  <a:lnTo>
                    <a:pt x="32016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16" y="381000"/>
                  </a:lnTo>
                  <a:lnTo>
                    <a:pt x="160083" y="381000"/>
                  </a:lnTo>
                  <a:lnTo>
                    <a:pt x="172542" y="378485"/>
                  </a:lnTo>
                  <a:lnTo>
                    <a:pt x="182714" y="371627"/>
                  </a:lnTo>
                  <a:lnTo>
                    <a:pt x="189572" y="361454"/>
                  </a:lnTo>
                  <a:lnTo>
                    <a:pt x="192100" y="348983"/>
                  </a:lnTo>
                  <a:lnTo>
                    <a:pt x="192100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D96EAC10-5C5A-C380-7B34-88B533DF9B47}"/>
                </a:ext>
              </a:extLst>
            </p:cNvPr>
            <p:cNvSpPr/>
            <p:nvPr/>
          </p:nvSpPr>
          <p:spPr>
            <a:xfrm>
              <a:off x="1101639" y="3660077"/>
              <a:ext cx="690880" cy="279400"/>
            </a:xfrm>
            <a:custGeom>
              <a:avLst/>
              <a:gdLst/>
              <a:ahLst/>
              <a:cxnLst/>
              <a:rect l="l" t="t" r="r" b="b"/>
              <a:pathLst>
                <a:path w="690880" h="279400">
                  <a:moveTo>
                    <a:pt x="617932" y="31089"/>
                  </a:moveTo>
                  <a:lnTo>
                    <a:pt x="0" y="270281"/>
                  </a:lnTo>
                  <a:lnTo>
                    <a:pt x="3438" y="279165"/>
                  </a:lnTo>
                  <a:lnTo>
                    <a:pt x="621370" y="39972"/>
                  </a:lnTo>
                  <a:lnTo>
                    <a:pt x="617932" y="31089"/>
                  </a:lnTo>
                  <a:close/>
                </a:path>
                <a:path w="690880" h="279400">
                  <a:moveTo>
                    <a:pt x="673912" y="26504"/>
                  </a:moveTo>
                  <a:lnTo>
                    <a:pt x="629775" y="26504"/>
                  </a:lnTo>
                  <a:lnTo>
                    <a:pt x="633213" y="35388"/>
                  </a:lnTo>
                  <a:lnTo>
                    <a:pt x="621370" y="39972"/>
                  </a:lnTo>
                  <a:lnTo>
                    <a:pt x="633405" y="71061"/>
                  </a:lnTo>
                  <a:lnTo>
                    <a:pt x="673912" y="26504"/>
                  </a:lnTo>
                  <a:close/>
                </a:path>
                <a:path w="690880" h="279400">
                  <a:moveTo>
                    <a:pt x="629775" y="26504"/>
                  </a:moveTo>
                  <a:lnTo>
                    <a:pt x="617932" y="31089"/>
                  </a:lnTo>
                  <a:lnTo>
                    <a:pt x="621370" y="39972"/>
                  </a:lnTo>
                  <a:lnTo>
                    <a:pt x="633213" y="35388"/>
                  </a:lnTo>
                  <a:lnTo>
                    <a:pt x="629775" y="26504"/>
                  </a:lnTo>
                  <a:close/>
                </a:path>
                <a:path w="690880" h="279400">
                  <a:moveTo>
                    <a:pt x="605898" y="0"/>
                  </a:moveTo>
                  <a:lnTo>
                    <a:pt x="617932" y="31089"/>
                  </a:lnTo>
                  <a:lnTo>
                    <a:pt x="629775" y="26504"/>
                  </a:lnTo>
                  <a:lnTo>
                    <a:pt x="673912" y="26504"/>
                  </a:lnTo>
                  <a:lnTo>
                    <a:pt x="690713" y="8023"/>
                  </a:lnTo>
                  <a:lnTo>
                    <a:pt x="6058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C22F0561-F36D-19BF-FDED-D8B6D51553A2}"/>
                </a:ext>
              </a:extLst>
            </p:cNvPr>
            <p:cNvSpPr/>
            <p:nvPr/>
          </p:nvSpPr>
          <p:spPr>
            <a:xfrm>
              <a:off x="2040801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87" y="679716"/>
                  </a:moveTo>
                  <a:lnTo>
                    <a:pt x="189572" y="667258"/>
                  </a:lnTo>
                  <a:lnTo>
                    <a:pt x="182714" y="657085"/>
                  </a:lnTo>
                  <a:lnTo>
                    <a:pt x="172529" y="650214"/>
                  </a:lnTo>
                  <a:lnTo>
                    <a:pt x="160070" y="647700"/>
                  </a:lnTo>
                  <a:lnTo>
                    <a:pt x="32016" y="647700"/>
                  </a:lnTo>
                  <a:lnTo>
                    <a:pt x="19545" y="650214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16" y="1028700"/>
                  </a:lnTo>
                  <a:lnTo>
                    <a:pt x="160070" y="1028700"/>
                  </a:lnTo>
                  <a:lnTo>
                    <a:pt x="172529" y="1026185"/>
                  </a:lnTo>
                  <a:lnTo>
                    <a:pt x="182714" y="1019327"/>
                  </a:lnTo>
                  <a:lnTo>
                    <a:pt x="189572" y="1009154"/>
                  </a:lnTo>
                  <a:lnTo>
                    <a:pt x="192087" y="996683"/>
                  </a:lnTo>
                  <a:lnTo>
                    <a:pt x="192087" y="679716"/>
                  </a:lnTo>
                  <a:close/>
                </a:path>
                <a:path w="192405" h="1028700">
                  <a:moveTo>
                    <a:pt x="192087" y="32016"/>
                  </a:moveTo>
                  <a:lnTo>
                    <a:pt x="189572" y="19558"/>
                  </a:lnTo>
                  <a:lnTo>
                    <a:pt x="182714" y="9385"/>
                  </a:lnTo>
                  <a:lnTo>
                    <a:pt x="172529" y="2527"/>
                  </a:lnTo>
                  <a:lnTo>
                    <a:pt x="160070" y="0"/>
                  </a:lnTo>
                  <a:lnTo>
                    <a:pt x="32016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16" y="381000"/>
                  </a:lnTo>
                  <a:lnTo>
                    <a:pt x="160070" y="381000"/>
                  </a:lnTo>
                  <a:lnTo>
                    <a:pt x="172529" y="378485"/>
                  </a:lnTo>
                  <a:lnTo>
                    <a:pt x="182714" y="371627"/>
                  </a:lnTo>
                  <a:lnTo>
                    <a:pt x="189572" y="361454"/>
                  </a:lnTo>
                  <a:lnTo>
                    <a:pt x="192087" y="348983"/>
                  </a:lnTo>
                  <a:lnTo>
                    <a:pt x="192087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19C31738-F2E3-C16D-EB0F-EE2F54B4882B}"/>
                </a:ext>
              </a:extLst>
            </p:cNvPr>
            <p:cNvSpPr/>
            <p:nvPr/>
          </p:nvSpPr>
          <p:spPr>
            <a:xfrm>
              <a:off x="1446136" y="3660077"/>
              <a:ext cx="690880" cy="279400"/>
            </a:xfrm>
            <a:custGeom>
              <a:avLst/>
              <a:gdLst/>
              <a:ahLst/>
              <a:cxnLst/>
              <a:rect l="l" t="t" r="r" b="b"/>
              <a:pathLst>
                <a:path w="690880" h="279400">
                  <a:moveTo>
                    <a:pt x="617932" y="31089"/>
                  </a:moveTo>
                  <a:lnTo>
                    <a:pt x="0" y="270281"/>
                  </a:lnTo>
                  <a:lnTo>
                    <a:pt x="3439" y="279165"/>
                  </a:lnTo>
                  <a:lnTo>
                    <a:pt x="621370" y="39972"/>
                  </a:lnTo>
                  <a:lnTo>
                    <a:pt x="617932" y="31089"/>
                  </a:lnTo>
                  <a:close/>
                </a:path>
                <a:path w="690880" h="279400">
                  <a:moveTo>
                    <a:pt x="673912" y="26504"/>
                  </a:moveTo>
                  <a:lnTo>
                    <a:pt x="629776" y="26504"/>
                  </a:lnTo>
                  <a:lnTo>
                    <a:pt x="633214" y="35388"/>
                  </a:lnTo>
                  <a:lnTo>
                    <a:pt x="621370" y="39972"/>
                  </a:lnTo>
                  <a:lnTo>
                    <a:pt x="633404" y="71061"/>
                  </a:lnTo>
                  <a:lnTo>
                    <a:pt x="673912" y="26504"/>
                  </a:lnTo>
                  <a:close/>
                </a:path>
                <a:path w="690880" h="279400">
                  <a:moveTo>
                    <a:pt x="629776" y="26504"/>
                  </a:moveTo>
                  <a:lnTo>
                    <a:pt x="617932" y="31089"/>
                  </a:lnTo>
                  <a:lnTo>
                    <a:pt x="621370" y="39972"/>
                  </a:lnTo>
                  <a:lnTo>
                    <a:pt x="633214" y="35388"/>
                  </a:lnTo>
                  <a:lnTo>
                    <a:pt x="629776" y="26504"/>
                  </a:lnTo>
                  <a:close/>
                </a:path>
                <a:path w="690880" h="279400">
                  <a:moveTo>
                    <a:pt x="605897" y="0"/>
                  </a:moveTo>
                  <a:lnTo>
                    <a:pt x="617932" y="31089"/>
                  </a:lnTo>
                  <a:lnTo>
                    <a:pt x="629776" y="26504"/>
                  </a:lnTo>
                  <a:lnTo>
                    <a:pt x="673912" y="26504"/>
                  </a:lnTo>
                  <a:lnTo>
                    <a:pt x="690713" y="8023"/>
                  </a:lnTo>
                  <a:lnTo>
                    <a:pt x="6058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object 14">
              <a:extLst>
                <a:ext uri="{FF2B5EF4-FFF2-40B4-BE49-F238E27FC236}">
                  <a16:creationId xmlns:a16="http://schemas.microsoft.com/office/drawing/2014/main" id="{6983656B-779F-F786-AA83-7EBF816F808F}"/>
                </a:ext>
              </a:extLst>
            </p:cNvPr>
            <p:cNvSpPr/>
            <p:nvPr/>
          </p:nvSpPr>
          <p:spPr>
            <a:xfrm>
              <a:off x="2358301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100" y="679716"/>
                  </a:moveTo>
                  <a:lnTo>
                    <a:pt x="189585" y="667258"/>
                  </a:lnTo>
                  <a:lnTo>
                    <a:pt x="182727" y="657085"/>
                  </a:lnTo>
                  <a:lnTo>
                    <a:pt x="172542" y="650214"/>
                  </a:lnTo>
                  <a:lnTo>
                    <a:pt x="160083" y="647700"/>
                  </a:lnTo>
                  <a:lnTo>
                    <a:pt x="32016" y="647700"/>
                  </a:lnTo>
                  <a:lnTo>
                    <a:pt x="19558" y="650214"/>
                  </a:lnTo>
                  <a:lnTo>
                    <a:pt x="9385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85" y="1019327"/>
                  </a:lnTo>
                  <a:lnTo>
                    <a:pt x="19558" y="1026185"/>
                  </a:lnTo>
                  <a:lnTo>
                    <a:pt x="32016" y="1028700"/>
                  </a:lnTo>
                  <a:lnTo>
                    <a:pt x="160083" y="1028700"/>
                  </a:lnTo>
                  <a:lnTo>
                    <a:pt x="172542" y="1026185"/>
                  </a:lnTo>
                  <a:lnTo>
                    <a:pt x="182727" y="1019327"/>
                  </a:lnTo>
                  <a:lnTo>
                    <a:pt x="189585" y="1009154"/>
                  </a:lnTo>
                  <a:lnTo>
                    <a:pt x="192100" y="996683"/>
                  </a:lnTo>
                  <a:lnTo>
                    <a:pt x="192100" y="679716"/>
                  </a:lnTo>
                  <a:close/>
                </a:path>
                <a:path w="192405" h="1028700">
                  <a:moveTo>
                    <a:pt x="192100" y="32016"/>
                  </a:moveTo>
                  <a:lnTo>
                    <a:pt x="189585" y="19558"/>
                  </a:lnTo>
                  <a:lnTo>
                    <a:pt x="182727" y="9385"/>
                  </a:lnTo>
                  <a:lnTo>
                    <a:pt x="172542" y="2527"/>
                  </a:lnTo>
                  <a:lnTo>
                    <a:pt x="160083" y="0"/>
                  </a:lnTo>
                  <a:lnTo>
                    <a:pt x="32016" y="0"/>
                  </a:lnTo>
                  <a:lnTo>
                    <a:pt x="19558" y="2527"/>
                  </a:lnTo>
                  <a:lnTo>
                    <a:pt x="9385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85" y="371627"/>
                  </a:lnTo>
                  <a:lnTo>
                    <a:pt x="19558" y="378485"/>
                  </a:lnTo>
                  <a:lnTo>
                    <a:pt x="32016" y="381000"/>
                  </a:lnTo>
                  <a:lnTo>
                    <a:pt x="160083" y="381000"/>
                  </a:lnTo>
                  <a:lnTo>
                    <a:pt x="172542" y="378485"/>
                  </a:lnTo>
                  <a:lnTo>
                    <a:pt x="182727" y="371627"/>
                  </a:lnTo>
                  <a:lnTo>
                    <a:pt x="189585" y="361454"/>
                  </a:lnTo>
                  <a:lnTo>
                    <a:pt x="192100" y="348983"/>
                  </a:lnTo>
                  <a:lnTo>
                    <a:pt x="192100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E9549026-C69F-BACA-5254-E863C1B17BA6}"/>
                </a:ext>
              </a:extLst>
            </p:cNvPr>
            <p:cNvSpPr/>
            <p:nvPr/>
          </p:nvSpPr>
          <p:spPr>
            <a:xfrm>
              <a:off x="1102436" y="3645484"/>
              <a:ext cx="1390015" cy="294005"/>
            </a:xfrm>
            <a:custGeom>
              <a:avLst/>
              <a:gdLst/>
              <a:ahLst/>
              <a:cxnLst/>
              <a:rect l="l" t="t" r="r" b="b"/>
              <a:pathLst>
                <a:path w="1390014" h="294004">
                  <a:moveTo>
                    <a:pt x="1390015" y="98818"/>
                  </a:moveTo>
                  <a:lnTo>
                    <a:pt x="1383665" y="86118"/>
                  </a:lnTo>
                  <a:lnTo>
                    <a:pt x="1351915" y="22618"/>
                  </a:lnTo>
                  <a:lnTo>
                    <a:pt x="1347152" y="21310"/>
                  </a:lnTo>
                  <a:lnTo>
                    <a:pt x="1347152" y="98818"/>
                  </a:lnTo>
                  <a:lnTo>
                    <a:pt x="1347152" y="279107"/>
                  </a:lnTo>
                  <a:lnTo>
                    <a:pt x="1325956" y="261315"/>
                  </a:lnTo>
                  <a:lnTo>
                    <a:pt x="1325956" y="273735"/>
                  </a:lnTo>
                  <a:lnTo>
                    <a:pt x="1279067" y="254850"/>
                  </a:lnTo>
                  <a:lnTo>
                    <a:pt x="1279067" y="265112"/>
                  </a:lnTo>
                  <a:lnTo>
                    <a:pt x="1207135" y="246062"/>
                  </a:lnTo>
                  <a:lnTo>
                    <a:pt x="1207135" y="255892"/>
                  </a:lnTo>
                  <a:lnTo>
                    <a:pt x="1105496" y="235826"/>
                  </a:lnTo>
                  <a:lnTo>
                    <a:pt x="1111707" y="230606"/>
                  </a:lnTo>
                  <a:lnTo>
                    <a:pt x="1207135" y="255892"/>
                  </a:lnTo>
                  <a:lnTo>
                    <a:pt x="1207135" y="246062"/>
                  </a:lnTo>
                  <a:lnTo>
                    <a:pt x="1120622" y="223126"/>
                  </a:lnTo>
                  <a:lnTo>
                    <a:pt x="1138199" y="208368"/>
                  </a:lnTo>
                  <a:lnTo>
                    <a:pt x="1279067" y="265112"/>
                  </a:lnTo>
                  <a:lnTo>
                    <a:pt x="1279067" y="254850"/>
                  </a:lnTo>
                  <a:lnTo>
                    <a:pt x="1146454" y="201422"/>
                  </a:lnTo>
                  <a:lnTo>
                    <a:pt x="1193152" y="162204"/>
                  </a:lnTo>
                  <a:lnTo>
                    <a:pt x="1325956" y="273735"/>
                  </a:lnTo>
                  <a:lnTo>
                    <a:pt x="1325956" y="261315"/>
                  </a:lnTo>
                  <a:lnTo>
                    <a:pt x="1200556" y="155981"/>
                  </a:lnTo>
                  <a:lnTo>
                    <a:pt x="1292402" y="78841"/>
                  </a:lnTo>
                  <a:lnTo>
                    <a:pt x="1295476" y="86436"/>
                  </a:lnTo>
                  <a:lnTo>
                    <a:pt x="1300861" y="80340"/>
                  </a:lnTo>
                  <a:lnTo>
                    <a:pt x="1314767" y="96901"/>
                  </a:lnTo>
                  <a:lnTo>
                    <a:pt x="1313815" y="98818"/>
                  </a:lnTo>
                  <a:lnTo>
                    <a:pt x="1316393" y="98818"/>
                  </a:lnTo>
                  <a:lnTo>
                    <a:pt x="1318069" y="100812"/>
                  </a:lnTo>
                  <a:lnTo>
                    <a:pt x="1318920" y="98818"/>
                  </a:lnTo>
                  <a:lnTo>
                    <a:pt x="1347152" y="98818"/>
                  </a:lnTo>
                  <a:lnTo>
                    <a:pt x="1347152" y="21310"/>
                  </a:lnTo>
                  <a:lnTo>
                    <a:pt x="1284236" y="3987"/>
                  </a:lnTo>
                  <a:lnTo>
                    <a:pt x="1284236" y="73253"/>
                  </a:lnTo>
                  <a:lnTo>
                    <a:pt x="1193165" y="149758"/>
                  </a:lnTo>
                  <a:lnTo>
                    <a:pt x="1185748" y="143535"/>
                  </a:lnTo>
                  <a:lnTo>
                    <a:pt x="1185748" y="155981"/>
                  </a:lnTo>
                  <a:lnTo>
                    <a:pt x="1136446" y="197396"/>
                  </a:lnTo>
                  <a:lnTo>
                    <a:pt x="1128191" y="194081"/>
                  </a:lnTo>
                  <a:lnTo>
                    <a:pt x="1128191" y="204330"/>
                  </a:lnTo>
                  <a:lnTo>
                    <a:pt x="1109370" y="220141"/>
                  </a:lnTo>
                  <a:lnTo>
                    <a:pt x="1100455" y="217779"/>
                  </a:lnTo>
                  <a:lnTo>
                    <a:pt x="1100455" y="227634"/>
                  </a:lnTo>
                  <a:lnTo>
                    <a:pt x="1093508" y="233464"/>
                  </a:lnTo>
                  <a:lnTo>
                    <a:pt x="1084148" y="231622"/>
                  </a:lnTo>
                  <a:lnTo>
                    <a:pt x="1084148" y="241325"/>
                  </a:lnTo>
                  <a:lnTo>
                    <a:pt x="1039164" y="279107"/>
                  </a:lnTo>
                  <a:lnTo>
                    <a:pt x="1039164" y="232435"/>
                  </a:lnTo>
                  <a:lnTo>
                    <a:pt x="1084148" y="241325"/>
                  </a:lnTo>
                  <a:lnTo>
                    <a:pt x="1084148" y="231622"/>
                  </a:lnTo>
                  <a:lnTo>
                    <a:pt x="1039164" y="222732"/>
                  </a:lnTo>
                  <a:lnTo>
                    <a:pt x="1039164" y="211391"/>
                  </a:lnTo>
                  <a:lnTo>
                    <a:pt x="1100455" y="227634"/>
                  </a:lnTo>
                  <a:lnTo>
                    <a:pt x="1100455" y="217779"/>
                  </a:lnTo>
                  <a:lnTo>
                    <a:pt x="1039164" y="201536"/>
                  </a:lnTo>
                  <a:lnTo>
                    <a:pt x="1039164" y="168465"/>
                  </a:lnTo>
                  <a:lnTo>
                    <a:pt x="1128191" y="204330"/>
                  </a:lnTo>
                  <a:lnTo>
                    <a:pt x="1128191" y="194081"/>
                  </a:lnTo>
                  <a:lnTo>
                    <a:pt x="1039164" y="158203"/>
                  </a:lnTo>
                  <a:lnTo>
                    <a:pt x="1039164" y="153758"/>
                  </a:lnTo>
                  <a:lnTo>
                    <a:pt x="1136446" y="114579"/>
                  </a:lnTo>
                  <a:lnTo>
                    <a:pt x="1185748" y="155981"/>
                  </a:lnTo>
                  <a:lnTo>
                    <a:pt x="1185748" y="143535"/>
                  </a:lnTo>
                  <a:lnTo>
                    <a:pt x="1146467" y="110540"/>
                  </a:lnTo>
                  <a:lnTo>
                    <a:pt x="1280782" y="56426"/>
                  </a:lnTo>
                  <a:lnTo>
                    <a:pt x="1280934" y="56603"/>
                  </a:lnTo>
                  <a:lnTo>
                    <a:pt x="1284236" y="73253"/>
                  </a:lnTo>
                  <a:lnTo>
                    <a:pt x="1284236" y="3987"/>
                  </a:lnTo>
                  <a:lnTo>
                    <a:pt x="1274343" y="1257"/>
                  </a:lnTo>
                  <a:lnTo>
                    <a:pt x="1274343" y="48755"/>
                  </a:lnTo>
                  <a:lnTo>
                    <a:pt x="1138212" y="103606"/>
                  </a:lnTo>
                  <a:lnTo>
                    <a:pt x="1128191" y="95199"/>
                  </a:lnTo>
                  <a:lnTo>
                    <a:pt x="1128191" y="107632"/>
                  </a:lnTo>
                  <a:lnTo>
                    <a:pt x="1039164" y="143497"/>
                  </a:lnTo>
                  <a:lnTo>
                    <a:pt x="1039164" y="110439"/>
                  </a:lnTo>
                  <a:lnTo>
                    <a:pt x="1109383" y="91833"/>
                  </a:lnTo>
                  <a:lnTo>
                    <a:pt x="1128191" y="107632"/>
                  </a:lnTo>
                  <a:lnTo>
                    <a:pt x="1128191" y="95199"/>
                  </a:lnTo>
                  <a:lnTo>
                    <a:pt x="1120648" y="88849"/>
                  </a:lnTo>
                  <a:lnTo>
                    <a:pt x="1273911" y="48234"/>
                  </a:lnTo>
                  <a:lnTo>
                    <a:pt x="1274343" y="48755"/>
                  </a:lnTo>
                  <a:lnTo>
                    <a:pt x="1274343" y="1257"/>
                  </a:lnTo>
                  <a:lnTo>
                    <a:pt x="1269784" y="0"/>
                  </a:lnTo>
                  <a:lnTo>
                    <a:pt x="1270927" y="5816"/>
                  </a:lnTo>
                  <a:lnTo>
                    <a:pt x="1268501" y="5308"/>
                  </a:lnTo>
                  <a:lnTo>
                    <a:pt x="1271358" y="16116"/>
                  </a:lnTo>
                  <a:lnTo>
                    <a:pt x="1267002" y="15760"/>
                  </a:lnTo>
                  <a:lnTo>
                    <a:pt x="1274013" y="33172"/>
                  </a:lnTo>
                  <a:lnTo>
                    <a:pt x="1207236" y="46367"/>
                  </a:lnTo>
                  <a:lnTo>
                    <a:pt x="1207236" y="56045"/>
                  </a:lnTo>
                  <a:lnTo>
                    <a:pt x="1111732" y="81368"/>
                  </a:lnTo>
                  <a:lnTo>
                    <a:pt x="1105509" y="76136"/>
                  </a:lnTo>
                  <a:lnTo>
                    <a:pt x="1207236" y="56045"/>
                  </a:lnTo>
                  <a:lnTo>
                    <a:pt x="1207236" y="46367"/>
                  </a:lnTo>
                  <a:lnTo>
                    <a:pt x="1100467" y="67449"/>
                  </a:lnTo>
                  <a:lnTo>
                    <a:pt x="1100467" y="84353"/>
                  </a:lnTo>
                  <a:lnTo>
                    <a:pt x="1076807" y="90627"/>
                  </a:lnTo>
                  <a:lnTo>
                    <a:pt x="1085684" y="80048"/>
                  </a:lnTo>
                  <a:lnTo>
                    <a:pt x="1093508" y="78511"/>
                  </a:lnTo>
                  <a:lnTo>
                    <a:pt x="1100467" y="84353"/>
                  </a:lnTo>
                  <a:lnTo>
                    <a:pt x="1100467" y="67449"/>
                  </a:lnTo>
                  <a:lnTo>
                    <a:pt x="1096162" y="68287"/>
                  </a:lnTo>
                  <a:lnTo>
                    <a:pt x="1095819" y="67983"/>
                  </a:lnTo>
                  <a:lnTo>
                    <a:pt x="1102677" y="59817"/>
                  </a:lnTo>
                  <a:lnTo>
                    <a:pt x="1117257" y="42456"/>
                  </a:lnTo>
                  <a:lnTo>
                    <a:pt x="1045806" y="25361"/>
                  </a:lnTo>
                  <a:lnTo>
                    <a:pt x="1045806" y="98818"/>
                  </a:lnTo>
                  <a:lnTo>
                    <a:pt x="1039164" y="100584"/>
                  </a:lnTo>
                  <a:lnTo>
                    <a:pt x="1039164" y="98818"/>
                  </a:lnTo>
                  <a:lnTo>
                    <a:pt x="1045806" y="98818"/>
                  </a:lnTo>
                  <a:lnTo>
                    <a:pt x="1045806" y="25361"/>
                  </a:lnTo>
                  <a:lnTo>
                    <a:pt x="1034415" y="22631"/>
                  </a:lnTo>
                  <a:lnTo>
                    <a:pt x="1034084" y="23279"/>
                  </a:lnTo>
                  <a:lnTo>
                    <a:pt x="1034402" y="22618"/>
                  </a:lnTo>
                  <a:lnTo>
                    <a:pt x="1029639" y="22174"/>
                  </a:lnTo>
                  <a:lnTo>
                    <a:pt x="1029639" y="279615"/>
                  </a:lnTo>
                  <a:lnTo>
                    <a:pt x="1005687" y="261086"/>
                  </a:lnTo>
                  <a:lnTo>
                    <a:pt x="1005687" y="273113"/>
                  </a:lnTo>
                  <a:lnTo>
                    <a:pt x="956729" y="254165"/>
                  </a:lnTo>
                  <a:lnTo>
                    <a:pt x="956729" y="264375"/>
                  </a:lnTo>
                  <a:lnTo>
                    <a:pt x="839622" y="234149"/>
                  </a:lnTo>
                  <a:lnTo>
                    <a:pt x="858748" y="226441"/>
                  </a:lnTo>
                  <a:lnTo>
                    <a:pt x="956729" y="264375"/>
                  </a:lnTo>
                  <a:lnTo>
                    <a:pt x="956729" y="254165"/>
                  </a:lnTo>
                  <a:lnTo>
                    <a:pt x="871677" y="221234"/>
                  </a:lnTo>
                  <a:lnTo>
                    <a:pt x="908100" y="206565"/>
                  </a:lnTo>
                  <a:lnTo>
                    <a:pt x="923658" y="209638"/>
                  </a:lnTo>
                  <a:lnTo>
                    <a:pt x="1005687" y="273113"/>
                  </a:lnTo>
                  <a:lnTo>
                    <a:pt x="1005687" y="261086"/>
                  </a:lnTo>
                  <a:lnTo>
                    <a:pt x="944562" y="213766"/>
                  </a:lnTo>
                  <a:lnTo>
                    <a:pt x="1029639" y="230555"/>
                  </a:lnTo>
                  <a:lnTo>
                    <a:pt x="1029639" y="220853"/>
                  </a:lnTo>
                  <a:lnTo>
                    <a:pt x="927722" y="200736"/>
                  </a:lnTo>
                  <a:lnTo>
                    <a:pt x="925969" y="199364"/>
                  </a:lnTo>
                  <a:lnTo>
                    <a:pt x="952881" y="188531"/>
                  </a:lnTo>
                  <a:lnTo>
                    <a:pt x="1029639" y="208864"/>
                  </a:lnTo>
                  <a:lnTo>
                    <a:pt x="1029639" y="199009"/>
                  </a:lnTo>
                  <a:lnTo>
                    <a:pt x="967638" y="182575"/>
                  </a:lnTo>
                  <a:lnTo>
                    <a:pt x="1020914" y="161112"/>
                  </a:lnTo>
                  <a:lnTo>
                    <a:pt x="1029639" y="164630"/>
                  </a:lnTo>
                  <a:lnTo>
                    <a:pt x="1029639" y="147332"/>
                  </a:lnTo>
                  <a:lnTo>
                    <a:pt x="1020914" y="150850"/>
                  </a:lnTo>
                  <a:lnTo>
                    <a:pt x="1008176" y="145719"/>
                  </a:lnTo>
                  <a:lnTo>
                    <a:pt x="1008176" y="155981"/>
                  </a:lnTo>
                  <a:lnTo>
                    <a:pt x="952258" y="178511"/>
                  </a:lnTo>
                  <a:lnTo>
                    <a:pt x="937514" y="174612"/>
                  </a:lnTo>
                  <a:lnTo>
                    <a:pt x="937514" y="184454"/>
                  </a:lnTo>
                  <a:lnTo>
                    <a:pt x="917257" y="192608"/>
                  </a:lnTo>
                  <a:lnTo>
                    <a:pt x="906856" y="184569"/>
                  </a:lnTo>
                  <a:lnTo>
                    <a:pt x="906856" y="196608"/>
                  </a:lnTo>
                  <a:lnTo>
                    <a:pt x="891006" y="193484"/>
                  </a:lnTo>
                  <a:lnTo>
                    <a:pt x="891006" y="203187"/>
                  </a:lnTo>
                  <a:lnTo>
                    <a:pt x="858685" y="216204"/>
                  </a:lnTo>
                  <a:lnTo>
                    <a:pt x="845756" y="211201"/>
                  </a:lnTo>
                  <a:lnTo>
                    <a:pt x="845756" y="221411"/>
                  </a:lnTo>
                  <a:lnTo>
                    <a:pt x="824090" y="230136"/>
                  </a:lnTo>
                  <a:lnTo>
                    <a:pt x="809218" y="226301"/>
                  </a:lnTo>
                  <a:lnTo>
                    <a:pt x="809218" y="236131"/>
                  </a:lnTo>
                  <a:lnTo>
                    <a:pt x="719963" y="272084"/>
                  </a:lnTo>
                  <a:lnTo>
                    <a:pt x="777100" y="227850"/>
                  </a:lnTo>
                  <a:lnTo>
                    <a:pt x="809218" y="236131"/>
                  </a:lnTo>
                  <a:lnTo>
                    <a:pt x="809218" y="226301"/>
                  </a:lnTo>
                  <a:lnTo>
                    <a:pt x="786638" y="220472"/>
                  </a:lnTo>
                  <a:lnTo>
                    <a:pt x="805535" y="205841"/>
                  </a:lnTo>
                  <a:lnTo>
                    <a:pt x="845756" y="221411"/>
                  </a:lnTo>
                  <a:lnTo>
                    <a:pt x="845756" y="211201"/>
                  </a:lnTo>
                  <a:lnTo>
                    <a:pt x="814324" y="199034"/>
                  </a:lnTo>
                  <a:lnTo>
                    <a:pt x="825627" y="190284"/>
                  </a:lnTo>
                  <a:lnTo>
                    <a:pt x="891006" y="203187"/>
                  </a:lnTo>
                  <a:lnTo>
                    <a:pt x="891006" y="193484"/>
                  </a:lnTo>
                  <a:lnTo>
                    <a:pt x="835609" y="182549"/>
                  </a:lnTo>
                  <a:lnTo>
                    <a:pt x="859764" y="163855"/>
                  </a:lnTo>
                  <a:lnTo>
                    <a:pt x="867003" y="165773"/>
                  </a:lnTo>
                  <a:lnTo>
                    <a:pt x="906856" y="196608"/>
                  </a:lnTo>
                  <a:lnTo>
                    <a:pt x="906856" y="184569"/>
                  </a:lnTo>
                  <a:lnTo>
                    <a:pt x="890676" y="172046"/>
                  </a:lnTo>
                  <a:lnTo>
                    <a:pt x="937514" y="184454"/>
                  </a:lnTo>
                  <a:lnTo>
                    <a:pt x="937514" y="174612"/>
                  </a:lnTo>
                  <a:lnTo>
                    <a:pt x="871308" y="157060"/>
                  </a:lnTo>
                  <a:lnTo>
                    <a:pt x="869937" y="155981"/>
                  </a:lnTo>
                  <a:lnTo>
                    <a:pt x="871308" y="154914"/>
                  </a:lnTo>
                  <a:lnTo>
                    <a:pt x="952284" y="133464"/>
                  </a:lnTo>
                  <a:lnTo>
                    <a:pt x="1008176" y="155981"/>
                  </a:lnTo>
                  <a:lnTo>
                    <a:pt x="1008176" y="145719"/>
                  </a:lnTo>
                  <a:lnTo>
                    <a:pt x="967651" y="129387"/>
                  </a:lnTo>
                  <a:lnTo>
                    <a:pt x="1029639" y="112966"/>
                  </a:lnTo>
                  <a:lnTo>
                    <a:pt x="1029639" y="103111"/>
                  </a:lnTo>
                  <a:lnTo>
                    <a:pt x="952893" y="123444"/>
                  </a:lnTo>
                  <a:lnTo>
                    <a:pt x="937526" y="117259"/>
                  </a:lnTo>
                  <a:lnTo>
                    <a:pt x="937526" y="127520"/>
                  </a:lnTo>
                  <a:lnTo>
                    <a:pt x="890663" y="139928"/>
                  </a:lnTo>
                  <a:lnTo>
                    <a:pt x="917257" y="119354"/>
                  </a:lnTo>
                  <a:lnTo>
                    <a:pt x="937526" y="127520"/>
                  </a:lnTo>
                  <a:lnTo>
                    <a:pt x="937526" y="117259"/>
                  </a:lnTo>
                  <a:lnTo>
                    <a:pt x="925969" y="112598"/>
                  </a:lnTo>
                  <a:lnTo>
                    <a:pt x="927747" y="111226"/>
                  </a:lnTo>
                  <a:lnTo>
                    <a:pt x="996162" y="97713"/>
                  </a:lnTo>
                  <a:lnTo>
                    <a:pt x="996581" y="98272"/>
                  </a:lnTo>
                  <a:lnTo>
                    <a:pt x="996315" y="98818"/>
                  </a:lnTo>
                  <a:lnTo>
                    <a:pt x="997026" y="98818"/>
                  </a:lnTo>
                  <a:lnTo>
                    <a:pt x="997483" y="99402"/>
                  </a:lnTo>
                  <a:lnTo>
                    <a:pt x="997762" y="98818"/>
                  </a:lnTo>
                  <a:lnTo>
                    <a:pt x="1029639" y="98818"/>
                  </a:lnTo>
                  <a:lnTo>
                    <a:pt x="1029639" y="22174"/>
                  </a:lnTo>
                  <a:lnTo>
                    <a:pt x="989660" y="18402"/>
                  </a:lnTo>
                  <a:lnTo>
                    <a:pt x="989660" y="89306"/>
                  </a:lnTo>
                  <a:lnTo>
                    <a:pt x="944562" y="98209"/>
                  </a:lnTo>
                  <a:lnTo>
                    <a:pt x="973328" y="75946"/>
                  </a:lnTo>
                  <a:lnTo>
                    <a:pt x="977099" y="85661"/>
                  </a:lnTo>
                  <a:lnTo>
                    <a:pt x="982357" y="79883"/>
                  </a:lnTo>
                  <a:lnTo>
                    <a:pt x="989660" y="89306"/>
                  </a:lnTo>
                  <a:lnTo>
                    <a:pt x="989660" y="18402"/>
                  </a:lnTo>
                  <a:lnTo>
                    <a:pt x="969733" y="16510"/>
                  </a:lnTo>
                  <a:lnTo>
                    <a:pt x="969733" y="66662"/>
                  </a:lnTo>
                  <a:lnTo>
                    <a:pt x="923658" y="102336"/>
                  </a:lnTo>
                  <a:lnTo>
                    <a:pt x="908126" y="105410"/>
                  </a:lnTo>
                  <a:lnTo>
                    <a:pt x="906856" y="104902"/>
                  </a:lnTo>
                  <a:lnTo>
                    <a:pt x="906856" y="115354"/>
                  </a:lnTo>
                  <a:lnTo>
                    <a:pt x="867003" y="146202"/>
                  </a:lnTo>
                  <a:lnTo>
                    <a:pt x="859777" y="148120"/>
                  </a:lnTo>
                  <a:lnTo>
                    <a:pt x="847661" y="138747"/>
                  </a:lnTo>
                  <a:lnTo>
                    <a:pt x="847661" y="150787"/>
                  </a:lnTo>
                  <a:lnTo>
                    <a:pt x="847648" y="161188"/>
                  </a:lnTo>
                  <a:lnTo>
                    <a:pt x="823214" y="180111"/>
                  </a:lnTo>
                  <a:lnTo>
                    <a:pt x="813231" y="178142"/>
                  </a:lnTo>
                  <a:lnTo>
                    <a:pt x="813231" y="187833"/>
                  </a:lnTo>
                  <a:lnTo>
                    <a:pt x="803948" y="195021"/>
                  </a:lnTo>
                  <a:lnTo>
                    <a:pt x="795159" y="191630"/>
                  </a:lnTo>
                  <a:lnTo>
                    <a:pt x="795159" y="201828"/>
                  </a:lnTo>
                  <a:lnTo>
                    <a:pt x="774966" y="217462"/>
                  </a:lnTo>
                  <a:lnTo>
                    <a:pt x="765441" y="215011"/>
                  </a:lnTo>
                  <a:lnTo>
                    <a:pt x="765441" y="224840"/>
                  </a:lnTo>
                  <a:lnTo>
                    <a:pt x="694677" y="279615"/>
                  </a:lnTo>
                  <a:lnTo>
                    <a:pt x="694677" y="206578"/>
                  </a:lnTo>
                  <a:lnTo>
                    <a:pt x="765441" y="224840"/>
                  </a:lnTo>
                  <a:lnTo>
                    <a:pt x="765441" y="215011"/>
                  </a:lnTo>
                  <a:lnTo>
                    <a:pt x="704189" y="199199"/>
                  </a:lnTo>
                  <a:lnTo>
                    <a:pt x="754164" y="185966"/>
                  </a:lnTo>
                  <a:lnTo>
                    <a:pt x="795159" y="201828"/>
                  </a:lnTo>
                  <a:lnTo>
                    <a:pt x="795159" y="191630"/>
                  </a:lnTo>
                  <a:lnTo>
                    <a:pt x="769823" y="181813"/>
                  </a:lnTo>
                  <a:lnTo>
                    <a:pt x="775335" y="180352"/>
                  </a:lnTo>
                  <a:lnTo>
                    <a:pt x="813231" y="187833"/>
                  </a:lnTo>
                  <a:lnTo>
                    <a:pt x="813231" y="178142"/>
                  </a:lnTo>
                  <a:lnTo>
                    <a:pt x="796315" y="174790"/>
                  </a:lnTo>
                  <a:lnTo>
                    <a:pt x="847648" y="161188"/>
                  </a:lnTo>
                  <a:lnTo>
                    <a:pt x="847648" y="150787"/>
                  </a:lnTo>
                  <a:lnTo>
                    <a:pt x="830097" y="146138"/>
                  </a:lnTo>
                  <a:lnTo>
                    <a:pt x="830097" y="155994"/>
                  </a:lnTo>
                  <a:lnTo>
                    <a:pt x="775004" y="170586"/>
                  </a:lnTo>
                  <a:lnTo>
                    <a:pt x="739051" y="163499"/>
                  </a:lnTo>
                  <a:lnTo>
                    <a:pt x="739051" y="180111"/>
                  </a:lnTo>
                  <a:lnTo>
                    <a:pt x="694677" y="191858"/>
                  </a:lnTo>
                  <a:lnTo>
                    <a:pt x="694677" y="164439"/>
                  </a:lnTo>
                  <a:lnTo>
                    <a:pt x="702576" y="165989"/>
                  </a:lnTo>
                  <a:lnTo>
                    <a:pt x="739051" y="180111"/>
                  </a:lnTo>
                  <a:lnTo>
                    <a:pt x="739051" y="163499"/>
                  </a:lnTo>
                  <a:lnTo>
                    <a:pt x="705231" y="156819"/>
                  </a:lnTo>
                  <a:lnTo>
                    <a:pt x="703097" y="155981"/>
                  </a:lnTo>
                  <a:lnTo>
                    <a:pt x="705243" y="155143"/>
                  </a:lnTo>
                  <a:lnTo>
                    <a:pt x="774979" y="141389"/>
                  </a:lnTo>
                  <a:lnTo>
                    <a:pt x="830097" y="155994"/>
                  </a:lnTo>
                  <a:lnTo>
                    <a:pt x="830097" y="146138"/>
                  </a:lnTo>
                  <a:lnTo>
                    <a:pt x="796302" y="137185"/>
                  </a:lnTo>
                  <a:lnTo>
                    <a:pt x="823226" y="131864"/>
                  </a:lnTo>
                  <a:lnTo>
                    <a:pt x="847661" y="150787"/>
                  </a:lnTo>
                  <a:lnTo>
                    <a:pt x="847661" y="138747"/>
                  </a:lnTo>
                  <a:lnTo>
                    <a:pt x="835621" y="129413"/>
                  </a:lnTo>
                  <a:lnTo>
                    <a:pt x="906856" y="115354"/>
                  </a:lnTo>
                  <a:lnTo>
                    <a:pt x="906856" y="104902"/>
                  </a:lnTo>
                  <a:lnTo>
                    <a:pt x="891032" y="98526"/>
                  </a:lnTo>
                  <a:lnTo>
                    <a:pt x="891032" y="108788"/>
                  </a:lnTo>
                  <a:lnTo>
                    <a:pt x="825639" y="121691"/>
                  </a:lnTo>
                  <a:lnTo>
                    <a:pt x="814324" y="112928"/>
                  </a:lnTo>
                  <a:lnTo>
                    <a:pt x="858685" y="95758"/>
                  </a:lnTo>
                  <a:lnTo>
                    <a:pt x="891032" y="108788"/>
                  </a:lnTo>
                  <a:lnTo>
                    <a:pt x="891032" y="98526"/>
                  </a:lnTo>
                  <a:lnTo>
                    <a:pt x="871677" y="90728"/>
                  </a:lnTo>
                  <a:lnTo>
                    <a:pt x="963295" y="55257"/>
                  </a:lnTo>
                  <a:lnTo>
                    <a:pt x="967346" y="60502"/>
                  </a:lnTo>
                  <a:lnTo>
                    <a:pt x="969733" y="66662"/>
                  </a:lnTo>
                  <a:lnTo>
                    <a:pt x="969733" y="16510"/>
                  </a:lnTo>
                  <a:lnTo>
                    <a:pt x="949591" y="14605"/>
                  </a:lnTo>
                  <a:lnTo>
                    <a:pt x="958494" y="37630"/>
                  </a:lnTo>
                  <a:lnTo>
                    <a:pt x="950836" y="39141"/>
                  </a:lnTo>
                  <a:lnTo>
                    <a:pt x="957224" y="47409"/>
                  </a:lnTo>
                  <a:lnTo>
                    <a:pt x="858761" y="85521"/>
                  </a:lnTo>
                  <a:lnTo>
                    <a:pt x="845769" y="80289"/>
                  </a:lnTo>
                  <a:lnTo>
                    <a:pt x="845769" y="90551"/>
                  </a:lnTo>
                  <a:lnTo>
                    <a:pt x="813244" y="103149"/>
                  </a:lnTo>
                  <a:lnTo>
                    <a:pt x="813244" y="124142"/>
                  </a:lnTo>
                  <a:lnTo>
                    <a:pt x="775322" y="131622"/>
                  </a:lnTo>
                  <a:lnTo>
                    <a:pt x="769810" y="130162"/>
                  </a:lnTo>
                  <a:lnTo>
                    <a:pt x="803948" y="116941"/>
                  </a:lnTo>
                  <a:lnTo>
                    <a:pt x="813244" y="124142"/>
                  </a:lnTo>
                  <a:lnTo>
                    <a:pt x="813244" y="103149"/>
                  </a:lnTo>
                  <a:lnTo>
                    <a:pt x="805535" y="106121"/>
                  </a:lnTo>
                  <a:lnTo>
                    <a:pt x="795159" y="98094"/>
                  </a:lnTo>
                  <a:lnTo>
                    <a:pt x="795159" y="110134"/>
                  </a:lnTo>
                  <a:lnTo>
                    <a:pt x="754151" y="126009"/>
                  </a:lnTo>
                  <a:lnTo>
                    <a:pt x="739038" y="122008"/>
                  </a:lnTo>
                  <a:lnTo>
                    <a:pt x="739038" y="131864"/>
                  </a:lnTo>
                  <a:lnTo>
                    <a:pt x="702576" y="145973"/>
                  </a:lnTo>
                  <a:lnTo>
                    <a:pt x="694677" y="147535"/>
                  </a:lnTo>
                  <a:lnTo>
                    <a:pt x="694677" y="120103"/>
                  </a:lnTo>
                  <a:lnTo>
                    <a:pt x="739038" y="131864"/>
                  </a:lnTo>
                  <a:lnTo>
                    <a:pt x="739038" y="122008"/>
                  </a:lnTo>
                  <a:lnTo>
                    <a:pt x="694677" y="110248"/>
                  </a:lnTo>
                  <a:lnTo>
                    <a:pt x="694677" y="98818"/>
                  </a:lnTo>
                  <a:lnTo>
                    <a:pt x="726554" y="98818"/>
                  </a:lnTo>
                  <a:lnTo>
                    <a:pt x="726846" y="99402"/>
                  </a:lnTo>
                  <a:lnTo>
                    <a:pt x="727290" y="98818"/>
                  </a:lnTo>
                  <a:lnTo>
                    <a:pt x="728014" y="98818"/>
                  </a:lnTo>
                  <a:lnTo>
                    <a:pt x="727722" y="98259"/>
                  </a:lnTo>
                  <a:lnTo>
                    <a:pt x="741299" y="80733"/>
                  </a:lnTo>
                  <a:lnTo>
                    <a:pt x="746353" y="86436"/>
                  </a:lnTo>
                  <a:lnTo>
                    <a:pt x="750671" y="75692"/>
                  </a:lnTo>
                  <a:lnTo>
                    <a:pt x="795159" y="110134"/>
                  </a:lnTo>
                  <a:lnTo>
                    <a:pt x="795159" y="98094"/>
                  </a:lnTo>
                  <a:lnTo>
                    <a:pt x="754380" y="66522"/>
                  </a:lnTo>
                  <a:lnTo>
                    <a:pt x="756627" y="60934"/>
                  </a:lnTo>
                  <a:lnTo>
                    <a:pt x="759104" y="57734"/>
                  </a:lnTo>
                  <a:lnTo>
                    <a:pt x="760336" y="56134"/>
                  </a:lnTo>
                  <a:lnTo>
                    <a:pt x="845769" y="90551"/>
                  </a:lnTo>
                  <a:lnTo>
                    <a:pt x="845769" y="80289"/>
                  </a:lnTo>
                  <a:lnTo>
                    <a:pt x="766394" y="48310"/>
                  </a:lnTo>
                  <a:lnTo>
                    <a:pt x="773493" y="39141"/>
                  </a:lnTo>
                  <a:lnTo>
                    <a:pt x="766000" y="37668"/>
                  </a:lnTo>
                  <a:lnTo>
                    <a:pt x="774827" y="15760"/>
                  </a:lnTo>
                  <a:lnTo>
                    <a:pt x="689914" y="22618"/>
                  </a:lnTo>
                  <a:lnTo>
                    <a:pt x="685152" y="23571"/>
                  </a:lnTo>
                  <a:lnTo>
                    <a:pt x="685152" y="98818"/>
                  </a:lnTo>
                  <a:lnTo>
                    <a:pt x="685152" y="107734"/>
                  </a:lnTo>
                  <a:lnTo>
                    <a:pt x="685152" y="279628"/>
                  </a:lnTo>
                  <a:lnTo>
                    <a:pt x="661174" y="261073"/>
                  </a:lnTo>
                  <a:lnTo>
                    <a:pt x="661174" y="273113"/>
                  </a:lnTo>
                  <a:lnTo>
                    <a:pt x="565302" y="236004"/>
                  </a:lnTo>
                  <a:lnTo>
                    <a:pt x="601014" y="226542"/>
                  </a:lnTo>
                  <a:lnTo>
                    <a:pt x="661174" y="273113"/>
                  </a:lnTo>
                  <a:lnTo>
                    <a:pt x="661174" y="261073"/>
                  </a:lnTo>
                  <a:lnTo>
                    <a:pt x="612609" y="223469"/>
                  </a:lnTo>
                  <a:lnTo>
                    <a:pt x="685152" y="204241"/>
                  </a:lnTo>
                  <a:lnTo>
                    <a:pt x="685152" y="194284"/>
                  </a:lnTo>
                  <a:lnTo>
                    <a:pt x="666559" y="189496"/>
                  </a:lnTo>
                  <a:lnTo>
                    <a:pt x="666559" y="199326"/>
                  </a:lnTo>
                  <a:lnTo>
                    <a:pt x="603123" y="216128"/>
                  </a:lnTo>
                  <a:lnTo>
                    <a:pt x="591527" y="207149"/>
                  </a:lnTo>
                  <a:lnTo>
                    <a:pt x="591527" y="219202"/>
                  </a:lnTo>
                  <a:lnTo>
                    <a:pt x="550189" y="230149"/>
                  </a:lnTo>
                  <a:lnTo>
                    <a:pt x="534530" y="224091"/>
                  </a:lnTo>
                  <a:lnTo>
                    <a:pt x="534530" y="234289"/>
                  </a:lnTo>
                  <a:lnTo>
                    <a:pt x="427545" y="262636"/>
                  </a:lnTo>
                  <a:lnTo>
                    <a:pt x="517652" y="227761"/>
                  </a:lnTo>
                  <a:lnTo>
                    <a:pt x="534530" y="234289"/>
                  </a:lnTo>
                  <a:lnTo>
                    <a:pt x="534530" y="224091"/>
                  </a:lnTo>
                  <a:lnTo>
                    <a:pt x="530847" y="222656"/>
                  </a:lnTo>
                  <a:lnTo>
                    <a:pt x="574281" y="205841"/>
                  </a:lnTo>
                  <a:lnTo>
                    <a:pt x="591527" y="219202"/>
                  </a:lnTo>
                  <a:lnTo>
                    <a:pt x="591527" y="207149"/>
                  </a:lnTo>
                  <a:lnTo>
                    <a:pt x="584657" y="201828"/>
                  </a:lnTo>
                  <a:lnTo>
                    <a:pt x="621309" y="187642"/>
                  </a:lnTo>
                  <a:lnTo>
                    <a:pt x="666559" y="199326"/>
                  </a:lnTo>
                  <a:lnTo>
                    <a:pt x="666559" y="189496"/>
                  </a:lnTo>
                  <a:lnTo>
                    <a:pt x="636549" y="181749"/>
                  </a:lnTo>
                  <a:lnTo>
                    <a:pt x="685152" y="162928"/>
                  </a:lnTo>
                  <a:lnTo>
                    <a:pt x="685152" y="149034"/>
                  </a:lnTo>
                  <a:lnTo>
                    <a:pt x="651903" y="136169"/>
                  </a:lnTo>
                  <a:lnTo>
                    <a:pt x="651903" y="155994"/>
                  </a:lnTo>
                  <a:lnTo>
                    <a:pt x="651446" y="156095"/>
                  </a:lnTo>
                  <a:lnTo>
                    <a:pt x="651446" y="165773"/>
                  </a:lnTo>
                  <a:lnTo>
                    <a:pt x="620737" y="177660"/>
                  </a:lnTo>
                  <a:lnTo>
                    <a:pt x="607949" y="174358"/>
                  </a:lnTo>
                  <a:lnTo>
                    <a:pt x="651446" y="165773"/>
                  </a:lnTo>
                  <a:lnTo>
                    <a:pt x="651446" y="156095"/>
                  </a:lnTo>
                  <a:lnTo>
                    <a:pt x="605497" y="165150"/>
                  </a:lnTo>
                  <a:lnTo>
                    <a:pt x="605497" y="183565"/>
                  </a:lnTo>
                  <a:lnTo>
                    <a:pt x="575868" y="195033"/>
                  </a:lnTo>
                  <a:lnTo>
                    <a:pt x="565492" y="186994"/>
                  </a:lnTo>
                  <a:lnTo>
                    <a:pt x="565492" y="199047"/>
                  </a:lnTo>
                  <a:lnTo>
                    <a:pt x="517664" y="217551"/>
                  </a:lnTo>
                  <a:lnTo>
                    <a:pt x="504482" y="212458"/>
                  </a:lnTo>
                  <a:lnTo>
                    <a:pt x="504482" y="222656"/>
                  </a:lnTo>
                  <a:lnTo>
                    <a:pt x="374154" y="273100"/>
                  </a:lnTo>
                  <a:lnTo>
                    <a:pt x="461035" y="205841"/>
                  </a:lnTo>
                  <a:lnTo>
                    <a:pt x="504482" y="222656"/>
                  </a:lnTo>
                  <a:lnTo>
                    <a:pt x="504482" y="212458"/>
                  </a:lnTo>
                  <a:lnTo>
                    <a:pt x="474243" y="200748"/>
                  </a:lnTo>
                  <a:lnTo>
                    <a:pt x="548716" y="186055"/>
                  </a:lnTo>
                  <a:lnTo>
                    <a:pt x="565492" y="199047"/>
                  </a:lnTo>
                  <a:lnTo>
                    <a:pt x="565492" y="186994"/>
                  </a:lnTo>
                  <a:lnTo>
                    <a:pt x="561124" y="183603"/>
                  </a:lnTo>
                  <a:lnTo>
                    <a:pt x="586359" y="178625"/>
                  </a:lnTo>
                  <a:lnTo>
                    <a:pt x="605497" y="183565"/>
                  </a:lnTo>
                  <a:lnTo>
                    <a:pt x="605497" y="165150"/>
                  </a:lnTo>
                  <a:lnTo>
                    <a:pt x="586638" y="168859"/>
                  </a:lnTo>
                  <a:lnTo>
                    <a:pt x="565048" y="163296"/>
                  </a:lnTo>
                  <a:lnTo>
                    <a:pt x="565048" y="173126"/>
                  </a:lnTo>
                  <a:lnTo>
                    <a:pt x="551129" y="175869"/>
                  </a:lnTo>
                  <a:lnTo>
                    <a:pt x="538835" y="166357"/>
                  </a:lnTo>
                  <a:lnTo>
                    <a:pt x="565048" y="173126"/>
                  </a:lnTo>
                  <a:lnTo>
                    <a:pt x="565048" y="163296"/>
                  </a:lnTo>
                  <a:lnTo>
                    <a:pt x="538734" y="156502"/>
                  </a:lnTo>
                  <a:lnTo>
                    <a:pt x="538734" y="178320"/>
                  </a:lnTo>
                  <a:lnTo>
                    <a:pt x="482168" y="189484"/>
                  </a:lnTo>
                  <a:lnTo>
                    <a:pt x="517664" y="162001"/>
                  </a:lnTo>
                  <a:lnTo>
                    <a:pt x="538734" y="178320"/>
                  </a:lnTo>
                  <a:lnTo>
                    <a:pt x="538734" y="156502"/>
                  </a:lnTo>
                  <a:lnTo>
                    <a:pt x="528256" y="153797"/>
                  </a:lnTo>
                  <a:lnTo>
                    <a:pt x="551129" y="136093"/>
                  </a:lnTo>
                  <a:lnTo>
                    <a:pt x="651903" y="155994"/>
                  </a:lnTo>
                  <a:lnTo>
                    <a:pt x="651903" y="136169"/>
                  </a:lnTo>
                  <a:lnTo>
                    <a:pt x="651370" y="135966"/>
                  </a:lnTo>
                  <a:lnTo>
                    <a:pt x="651370" y="146189"/>
                  </a:lnTo>
                  <a:lnTo>
                    <a:pt x="561111" y="128371"/>
                  </a:lnTo>
                  <a:lnTo>
                    <a:pt x="575868" y="116941"/>
                  </a:lnTo>
                  <a:lnTo>
                    <a:pt x="651370" y="146189"/>
                  </a:lnTo>
                  <a:lnTo>
                    <a:pt x="651370" y="135966"/>
                  </a:lnTo>
                  <a:lnTo>
                    <a:pt x="584657" y="110134"/>
                  </a:lnTo>
                  <a:lnTo>
                    <a:pt x="603110" y="95846"/>
                  </a:lnTo>
                  <a:lnTo>
                    <a:pt x="685152" y="117576"/>
                  </a:lnTo>
                  <a:lnTo>
                    <a:pt x="685152" y="107734"/>
                  </a:lnTo>
                  <a:lnTo>
                    <a:pt x="653059" y="99225"/>
                  </a:lnTo>
                  <a:lnTo>
                    <a:pt x="653262" y="98818"/>
                  </a:lnTo>
                  <a:lnTo>
                    <a:pt x="685152" y="98818"/>
                  </a:lnTo>
                  <a:lnTo>
                    <a:pt x="685152" y="23571"/>
                  </a:lnTo>
                  <a:lnTo>
                    <a:pt x="652780" y="29972"/>
                  </a:lnTo>
                  <a:lnTo>
                    <a:pt x="652780" y="99148"/>
                  </a:lnTo>
                  <a:lnTo>
                    <a:pt x="612597" y="88506"/>
                  </a:lnTo>
                  <a:lnTo>
                    <a:pt x="632574" y="73037"/>
                  </a:lnTo>
                  <a:lnTo>
                    <a:pt x="652094" y="98259"/>
                  </a:lnTo>
                  <a:lnTo>
                    <a:pt x="651814" y="98818"/>
                  </a:lnTo>
                  <a:lnTo>
                    <a:pt x="652526" y="98818"/>
                  </a:lnTo>
                  <a:lnTo>
                    <a:pt x="652780" y="99148"/>
                  </a:lnTo>
                  <a:lnTo>
                    <a:pt x="652780" y="29972"/>
                  </a:lnTo>
                  <a:lnTo>
                    <a:pt x="606336" y="39141"/>
                  </a:lnTo>
                  <a:lnTo>
                    <a:pt x="626745" y="65506"/>
                  </a:lnTo>
                  <a:lnTo>
                    <a:pt x="601002" y="85432"/>
                  </a:lnTo>
                  <a:lnTo>
                    <a:pt x="591527" y="82931"/>
                  </a:lnTo>
                  <a:lnTo>
                    <a:pt x="591527" y="92773"/>
                  </a:lnTo>
                  <a:lnTo>
                    <a:pt x="574281" y="106121"/>
                  </a:lnTo>
                  <a:lnTo>
                    <a:pt x="565492" y="102730"/>
                  </a:lnTo>
                  <a:lnTo>
                    <a:pt x="565492" y="112928"/>
                  </a:lnTo>
                  <a:lnTo>
                    <a:pt x="548716" y="125920"/>
                  </a:lnTo>
                  <a:lnTo>
                    <a:pt x="538721" y="123952"/>
                  </a:lnTo>
                  <a:lnTo>
                    <a:pt x="538721" y="133654"/>
                  </a:lnTo>
                  <a:lnTo>
                    <a:pt x="517652" y="149961"/>
                  </a:lnTo>
                  <a:lnTo>
                    <a:pt x="507060" y="141770"/>
                  </a:lnTo>
                  <a:lnTo>
                    <a:pt x="507060" y="158165"/>
                  </a:lnTo>
                  <a:lnTo>
                    <a:pt x="461276" y="193598"/>
                  </a:lnTo>
                  <a:lnTo>
                    <a:pt x="457644" y="194322"/>
                  </a:lnTo>
                  <a:lnTo>
                    <a:pt x="444449" y="189217"/>
                  </a:lnTo>
                  <a:lnTo>
                    <a:pt x="444449" y="206629"/>
                  </a:lnTo>
                  <a:lnTo>
                    <a:pt x="350177" y="279615"/>
                  </a:lnTo>
                  <a:lnTo>
                    <a:pt x="350177" y="225234"/>
                  </a:lnTo>
                  <a:lnTo>
                    <a:pt x="444449" y="206629"/>
                  </a:lnTo>
                  <a:lnTo>
                    <a:pt x="444449" y="189217"/>
                  </a:lnTo>
                  <a:lnTo>
                    <a:pt x="440169" y="187566"/>
                  </a:lnTo>
                  <a:lnTo>
                    <a:pt x="440169" y="197764"/>
                  </a:lnTo>
                  <a:lnTo>
                    <a:pt x="350177" y="215531"/>
                  </a:lnTo>
                  <a:lnTo>
                    <a:pt x="350177" y="162928"/>
                  </a:lnTo>
                  <a:lnTo>
                    <a:pt x="440169" y="197764"/>
                  </a:lnTo>
                  <a:lnTo>
                    <a:pt x="440169" y="187566"/>
                  </a:lnTo>
                  <a:lnTo>
                    <a:pt x="350177" y="152717"/>
                  </a:lnTo>
                  <a:lnTo>
                    <a:pt x="350177" y="117678"/>
                  </a:lnTo>
                  <a:lnTo>
                    <a:pt x="507060" y="158165"/>
                  </a:lnTo>
                  <a:lnTo>
                    <a:pt x="507060" y="141770"/>
                  </a:lnTo>
                  <a:lnTo>
                    <a:pt x="496443" y="133553"/>
                  </a:lnTo>
                  <a:lnTo>
                    <a:pt x="496443" y="145592"/>
                  </a:lnTo>
                  <a:lnTo>
                    <a:pt x="350177" y="107848"/>
                  </a:lnTo>
                  <a:lnTo>
                    <a:pt x="350177" y="98818"/>
                  </a:lnTo>
                  <a:lnTo>
                    <a:pt x="362318" y="98818"/>
                  </a:lnTo>
                  <a:lnTo>
                    <a:pt x="461251" y="118351"/>
                  </a:lnTo>
                  <a:lnTo>
                    <a:pt x="496443" y="145592"/>
                  </a:lnTo>
                  <a:lnTo>
                    <a:pt x="496443" y="133553"/>
                  </a:lnTo>
                  <a:lnTo>
                    <a:pt x="482142" y="122478"/>
                  </a:lnTo>
                  <a:lnTo>
                    <a:pt x="538721" y="133654"/>
                  </a:lnTo>
                  <a:lnTo>
                    <a:pt x="538721" y="123952"/>
                  </a:lnTo>
                  <a:lnTo>
                    <a:pt x="465328" y="109461"/>
                  </a:lnTo>
                  <a:lnTo>
                    <a:pt x="444436" y="93294"/>
                  </a:lnTo>
                  <a:lnTo>
                    <a:pt x="444436" y="105333"/>
                  </a:lnTo>
                  <a:lnTo>
                    <a:pt x="386588" y="93916"/>
                  </a:lnTo>
                  <a:lnTo>
                    <a:pt x="397446" y="79883"/>
                  </a:lnTo>
                  <a:lnTo>
                    <a:pt x="402717" y="85661"/>
                  </a:lnTo>
                  <a:lnTo>
                    <a:pt x="406311" y="76339"/>
                  </a:lnTo>
                  <a:lnTo>
                    <a:pt x="409308" y="78968"/>
                  </a:lnTo>
                  <a:lnTo>
                    <a:pt x="409486" y="78282"/>
                  </a:lnTo>
                  <a:lnTo>
                    <a:pt x="444436" y="105333"/>
                  </a:lnTo>
                  <a:lnTo>
                    <a:pt x="444436" y="93294"/>
                  </a:lnTo>
                  <a:lnTo>
                    <a:pt x="412140" y="68275"/>
                  </a:lnTo>
                  <a:lnTo>
                    <a:pt x="415112" y="57073"/>
                  </a:lnTo>
                  <a:lnTo>
                    <a:pt x="416521" y="55257"/>
                  </a:lnTo>
                  <a:lnTo>
                    <a:pt x="565492" y="112928"/>
                  </a:lnTo>
                  <a:lnTo>
                    <a:pt x="565492" y="102730"/>
                  </a:lnTo>
                  <a:lnTo>
                    <a:pt x="427456" y="49301"/>
                  </a:lnTo>
                  <a:lnTo>
                    <a:pt x="591527" y="92773"/>
                  </a:lnTo>
                  <a:lnTo>
                    <a:pt x="591527" y="82931"/>
                  </a:lnTo>
                  <a:lnTo>
                    <a:pt x="428536" y="39738"/>
                  </a:lnTo>
                  <a:lnTo>
                    <a:pt x="428993" y="39141"/>
                  </a:lnTo>
                  <a:lnTo>
                    <a:pt x="421309" y="37630"/>
                  </a:lnTo>
                  <a:lnTo>
                    <a:pt x="430225" y="14605"/>
                  </a:lnTo>
                  <a:lnTo>
                    <a:pt x="426262" y="14986"/>
                  </a:lnTo>
                  <a:lnTo>
                    <a:pt x="428828" y="5308"/>
                  </a:lnTo>
                  <a:lnTo>
                    <a:pt x="345414" y="22618"/>
                  </a:lnTo>
                  <a:lnTo>
                    <a:pt x="340652" y="32143"/>
                  </a:lnTo>
                  <a:lnTo>
                    <a:pt x="340652" y="98818"/>
                  </a:lnTo>
                  <a:lnTo>
                    <a:pt x="340652" y="105384"/>
                  </a:lnTo>
                  <a:lnTo>
                    <a:pt x="340652" y="279615"/>
                  </a:lnTo>
                  <a:lnTo>
                    <a:pt x="286613" y="237782"/>
                  </a:lnTo>
                  <a:lnTo>
                    <a:pt x="340652" y="227114"/>
                  </a:lnTo>
                  <a:lnTo>
                    <a:pt x="340652" y="217411"/>
                  </a:lnTo>
                  <a:lnTo>
                    <a:pt x="276618" y="230047"/>
                  </a:lnTo>
                  <a:lnTo>
                    <a:pt x="69316" y="69596"/>
                  </a:lnTo>
                  <a:lnTo>
                    <a:pt x="72136" y="55308"/>
                  </a:lnTo>
                  <a:lnTo>
                    <a:pt x="340652" y="159245"/>
                  </a:lnTo>
                  <a:lnTo>
                    <a:pt x="340652" y="149034"/>
                  </a:lnTo>
                  <a:lnTo>
                    <a:pt x="78498" y="47574"/>
                  </a:lnTo>
                  <a:lnTo>
                    <a:pt x="340652" y="115214"/>
                  </a:lnTo>
                  <a:lnTo>
                    <a:pt x="340652" y="105384"/>
                  </a:lnTo>
                  <a:lnTo>
                    <a:pt x="315226" y="98818"/>
                  </a:lnTo>
                  <a:lnTo>
                    <a:pt x="340652" y="98818"/>
                  </a:lnTo>
                  <a:lnTo>
                    <a:pt x="340652" y="32143"/>
                  </a:lnTo>
                  <a:lnTo>
                    <a:pt x="316661" y="80111"/>
                  </a:lnTo>
                  <a:lnTo>
                    <a:pt x="312254" y="79248"/>
                  </a:lnTo>
                  <a:lnTo>
                    <a:pt x="312254" y="88938"/>
                  </a:lnTo>
                  <a:lnTo>
                    <a:pt x="308216" y="97015"/>
                  </a:lnTo>
                  <a:lnTo>
                    <a:pt x="161861" y="59258"/>
                  </a:lnTo>
                  <a:lnTo>
                    <a:pt x="312254" y="88938"/>
                  </a:lnTo>
                  <a:lnTo>
                    <a:pt x="312254" y="79248"/>
                  </a:lnTo>
                  <a:lnTo>
                    <a:pt x="78574" y="33108"/>
                  </a:lnTo>
                  <a:lnTo>
                    <a:pt x="85737" y="14605"/>
                  </a:lnTo>
                  <a:lnTo>
                    <a:pt x="81572" y="14998"/>
                  </a:lnTo>
                  <a:lnTo>
                    <a:pt x="84213" y="4775"/>
                  </a:lnTo>
                  <a:lnTo>
                    <a:pt x="82016" y="5245"/>
                  </a:lnTo>
                  <a:lnTo>
                    <a:pt x="83058" y="0"/>
                  </a:lnTo>
                  <a:lnTo>
                    <a:pt x="914" y="22618"/>
                  </a:lnTo>
                  <a:lnTo>
                    <a:pt x="37846" y="99402"/>
                  </a:lnTo>
                  <a:lnTo>
                    <a:pt x="52959" y="79883"/>
                  </a:lnTo>
                  <a:lnTo>
                    <a:pt x="58229" y="85661"/>
                  </a:lnTo>
                  <a:lnTo>
                    <a:pt x="61988" y="75933"/>
                  </a:lnTo>
                  <a:lnTo>
                    <a:pt x="63627" y="77216"/>
                  </a:lnTo>
                  <a:lnTo>
                    <a:pt x="65176" y="78549"/>
                  </a:lnTo>
                  <a:lnTo>
                    <a:pt x="264223" y="232498"/>
                  </a:lnTo>
                  <a:lnTo>
                    <a:pt x="0" y="284645"/>
                  </a:lnTo>
                  <a:lnTo>
                    <a:pt x="1841" y="293992"/>
                  </a:lnTo>
                  <a:lnTo>
                    <a:pt x="274205" y="240233"/>
                  </a:lnTo>
                  <a:lnTo>
                    <a:pt x="342493" y="293090"/>
                  </a:lnTo>
                  <a:lnTo>
                    <a:pt x="345401" y="289344"/>
                  </a:lnTo>
                  <a:lnTo>
                    <a:pt x="346633" y="293928"/>
                  </a:lnTo>
                  <a:lnTo>
                    <a:pt x="549643" y="240144"/>
                  </a:lnTo>
                  <a:lnTo>
                    <a:pt x="688187" y="293763"/>
                  </a:lnTo>
                  <a:lnTo>
                    <a:pt x="689889" y="289344"/>
                  </a:lnTo>
                  <a:lnTo>
                    <a:pt x="691692" y="293738"/>
                  </a:lnTo>
                  <a:lnTo>
                    <a:pt x="824750" y="240144"/>
                  </a:lnTo>
                  <a:lnTo>
                    <a:pt x="1033221" y="293928"/>
                  </a:lnTo>
                  <a:lnTo>
                    <a:pt x="1034389" y="289369"/>
                  </a:lnTo>
                  <a:lnTo>
                    <a:pt x="1037475" y="292963"/>
                  </a:lnTo>
                  <a:lnTo>
                    <a:pt x="1096137" y="243687"/>
                  </a:lnTo>
                  <a:lnTo>
                    <a:pt x="1351000" y="293992"/>
                  </a:lnTo>
                  <a:lnTo>
                    <a:pt x="1351889" y="289356"/>
                  </a:lnTo>
                  <a:lnTo>
                    <a:pt x="1356677" y="289318"/>
                  </a:lnTo>
                  <a:lnTo>
                    <a:pt x="1356677" y="98818"/>
                  </a:lnTo>
                  <a:lnTo>
                    <a:pt x="1390015" y="988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059175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D7287-B5EF-9FE7-5DAC-9D33D06EE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Deduplicating Data Improves LMs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BC62C-DDE6-4AC6-54A6-7A699A5911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Models: GPT-2-like (1.5B param) models </a:t>
            </a:r>
          </a:p>
          <a:p>
            <a:r>
              <a:rPr lang="en-US" dirty="0"/>
              <a:t>On there datasets: </a:t>
            </a:r>
          </a:p>
          <a:p>
            <a:pPr lvl="1"/>
            <a:r>
              <a:rPr lang="en-US" dirty="0">
                <a:solidFill>
                  <a:srgbClr val="CB6D67"/>
                </a:solidFill>
              </a:rPr>
              <a:t>C4</a:t>
            </a:r>
            <a:r>
              <a:rPr lang="en-US" dirty="0"/>
              <a:t> : the original training data</a:t>
            </a:r>
            <a:endParaRPr lang="en-US" dirty="0">
              <a:solidFill>
                <a:srgbClr val="CB6D67"/>
              </a:solidFill>
            </a:endParaRPr>
          </a:p>
          <a:p>
            <a:pPr lvl="1"/>
            <a:r>
              <a:rPr lang="en-US" dirty="0">
                <a:solidFill>
                  <a:srgbClr val="68CA6D"/>
                </a:solidFill>
              </a:rPr>
              <a:t>C4-NearDup</a:t>
            </a:r>
            <a:r>
              <a:rPr lang="en-US" dirty="0"/>
              <a:t>: C4 excluding exact duplicates </a:t>
            </a:r>
          </a:p>
          <a:p>
            <a:pPr lvl="1"/>
            <a:r>
              <a:rPr lang="en-US" dirty="0">
                <a:solidFill>
                  <a:srgbClr val="6E67CB"/>
                </a:solidFill>
              </a:rPr>
              <a:t>C4-ExactSubs</a:t>
            </a:r>
            <a:r>
              <a:rPr lang="en-US" dirty="0"/>
              <a:t>: C4 excluding </a:t>
            </a:r>
            <a:br>
              <a:rPr lang="en-US" dirty="0"/>
            </a:br>
            <a:r>
              <a:rPr lang="en-US" dirty="0"/>
              <a:t>near-duplicates </a:t>
            </a:r>
            <a:br>
              <a:rPr lang="en-US" dirty="0"/>
            </a:br>
            <a:endParaRPr lang="en-US" dirty="0">
              <a:solidFill>
                <a:srgbClr val="6E67CB"/>
              </a:solidFill>
            </a:endParaRPr>
          </a:p>
        </p:txBody>
      </p:sp>
      <p:pic>
        <p:nvPicPr>
          <p:cNvPr id="5" name="Picture 4" descr="A graph of a graph with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B5896F3B-D796-8DDC-C4A0-F94AAA6F6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963" y="2596983"/>
            <a:ext cx="4701473" cy="2314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E3EDC6-4E19-D2E5-9B6C-9FBC2DCBE0DC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Deduplicating Training Data Makes Language Models Better</a:t>
            </a:r>
            <a:r>
              <a:rPr lang="en-US" sz="1200" spc="-2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200" spc="-53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文字方塊 74">
            <a:extLst>
              <a:ext uri="{FF2B5EF4-FFF2-40B4-BE49-F238E27FC236}">
                <a16:creationId xmlns:a16="http://schemas.microsoft.com/office/drawing/2014/main" id="{52FA4355-6DA7-A195-C546-5531FD968320}"/>
              </a:ext>
            </a:extLst>
          </p:cNvPr>
          <p:cNvSpPr txBox="1"/>
          <p:nvPr/>
        </p:nvSpPr>
        <p:spPr>
          <a:xfrm>
            <a:off x="1257300" y="4042687"/>
            <a:ext cx="2828603" cy="646986"/>
          </a:xfrm>
          <a:prstGeom prst="wedgeRoundRectCallout">
            <a:avLst>
              <a:gd name="adj1" fmla="val 49346"/>
              <a:gd name="adj2" fmla="val -2616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rPr>
              <a:t>Training on deduplicated data always leads to lower PPL! </a:t>
            </a:r>
            <a:endParaRPr lang="zh-TW" altLang="en-US" sz="1600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文字方塊 74">
            <a:extLst>
              <a:ext uri="{FF2B5EF4-FFF2-40B4-BE49-F238E27FC236}">
                <a16:creationId xmlns:a16="http://schemas.microsoft.com/office/drawing/2014/main" id="{851D8EAB-74F1-3992-D232-441C819F1955}"/>
              </a:ext>
            </a:extLst>
          </p:cNvPr>
          <p:cNvSpPr txBox="1"/>
          <p:nvPr/>
        </p:nvSpPr>
        <p:spPr>
          <a:xfrm>
            <a:off x="1257300" y="3169327"/>
            <a:ext cx="2828603" cy="646986"/>
          </a:xfrm>
          <a:prstGeom prst="wedgeRoundRectCallout">
            <a:avLst>
              <a:gd name="adj1" fmla="val 68799"/>
              <a:gd name="adj2" fmla="val -2366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rPr>
              <a:t>Except when evaluated on duplicate evaluation data! </a:t>
            </a:r>
            <a:endParaRPr lang="zh-TW" altLang="en-US" sz="1600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37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738BA-D9AB-E5D5-DDAF-BE6289C62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73E4D-DB5E-6297-DBD5-DD3E1A9EC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Deduplicating Data Improves LMs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8316C-F4EE-9AE4-6BCB-D5E9F5DDC6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Another evidence from Gopher paper: Performance of 1.4B parameter models (lower is better) trained on </a:t>
            </a:r>
            <a:r>
              <a:rPr lang="en-US" dirty="0" err="1"/>
              <a:t>OpenWebText</a:t>
            </a:r>
            <a:r>
              <a:rPr lang="en-US" dirty="0"/>
              <a:t>, C4, and versions of </a:t>
            </a:r>
            <a:r>
              <a:rPr lang="en-US" dirty="0" err="1"/>
              <a:t>MassiveWeb</a:t>
            </a:r>
            <a:r>
              <a:rPr lang="en-US" dirty="0"/>
              <a:t> with progressively more pre-processing stages added. </a:t>
            </a:r>
          </a:p>
          <a:p>
            <a:r>
              <a:rPr lang="en-US" dirty="0"/>
              <a:t>Applying a quality filter and de-duplication stages significantly improves quality.</a:t>
            </a:r>
            <a:endParaRPr lang="en-US" dirty="0">
              <a:solidFill>
                <a:srgbClr val="6E67CB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49D9A1-73E2-65AB-8F41-174E2DA60AB9}"/>
              </a:ext>
            </a:extLst>
          </p:cNvPr>
          <p:cNvSpPr txBox="1"/>
          <p:nvPr/>
        </p:nvSpPr>
        <p:spPr>
          <a:xfrm>
            <a:off x="1257300" y="4845932"/>
            <a:ext cx="66293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Scaling Language Models: Methods, Analysis &amp; Insights from Training Gopher, 2022</a:t>
            </a:r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43295D-3917-76B3-6ABB-717035E1F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55" y="2505189"/>
            <a:ext cx="76200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6902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3A5D8-C434-BA37-407E-9AC0FB23B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603E51-6417-3D8D-3375-EECC1EA936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How can I do my own deduplication? </a:t>
            </a:r>
          </a:p>
        </p:txBody>
      </p:sp>
    </p:spTree>
    <p:extLst>
      <p:ext uri="{BB962C8B-B14F-4D97-AF65-F5344CB8AC3E}">
        <p14:creationId xmlns:p14="http://schemas.microsoft.com/office/powerpoint/2010/main" val="214812093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1DCA-FC58-0E1A-5E37-1516285F3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scale data deduplication?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160C0-0665-AC13-B57C-DC1C043E46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Pre-training is huge. Naively deduplicating the data is going to take forever!! </a:t>
            </a:r>
          </a:p>
          <a:p>
            <a:r>
              <a:rPr lang="en-US" dirty="0"/>
              <a:t>How do you deduplicate it? Here are a few options: </a:t>
            </a:r>
          </a:p>
          <a:p>
            <a:pPr lvl="1"/>
            <a:r>
              <a:rPr lang="en-US" dirty="0" err="1"/>
              <a:t>SuffixArray</a:t>
            </a:r>
            <a:endParaRPr lang="en-US" dirty="0"/>
          </a:p>
          <a:p>
            <a:pPr lvl="1"/>
            <a:r>
              <a:rPr lang="en-US" dirty="0" err="1"/>
              <a:t>MinHash</a:t>
            </a:r>
            <a:endParaRPr lang="en-US" dirty="0"/>
          </a:p>
          <a:p>
            <a:pPr lvl="1"/>
            <a:r>
              <a:rPr lang="en-US" dirty="0" err="1"/>
              <a:t>BloomFilters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Embedding-based </a:t>
            </a:r>
            <a:r>
              <a:rPr lang="en-US" dirty="0" err="1"/>
              <a:t>dedup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76302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FAA3-CB33-731A-D369-9FDA8EE96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simplest: hashing documents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9B07C-411F-761D-5C3C-1D14E4F7D6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Hash all documents, so each document receives one unique hash. </a:t>
            </a:r>
          </a:p>
          <a:p>
            <a:r>
              <a:rPr lang="en-US" b="1" dirty="0"/>
              <a:t>Efficiency: </a:t>
            </a:r>
            <a:r>
              <a:rPr lang="en-US" dirty="0"/>
              <a:t>This will be fast. </a:t>
            </a:r>
          </a:p>
          <a:p>
            <a:r>
              <a:rPr lang="en-US" b="1" dirty="0"/>
              <a:t>Granularity: </a:t>
            </a:r>
          </a:p>
          <a:p>
            <a:pPr lvl="1"/>
            <a:r>
              <a:rPr lang="en-US" dirty="0"/>
              <a:t>This will be sensitive to small changes; any change in the document (e.g., one word change) would change its hash.</a:t>
            </a:r>
          </a:p>
          <a:p>
            <a:pPr lvl="1"/>
            <a:r>
              <a:rPr lang="en-US" dirty="0"/>
              <a:t>  Also, we’re deduplicating </a:t>
            </a:r>
            <a:r>
              <a:rPr lang="en-US" u="sng" dirty="0"/>
              <a:t>full</a:t>
            </a:r>
            <a:r>
              <a:rPr lang="en-US" dirty="0"/>
              <a:t> documents. </a:t>
            </a:r>
          </a:p>
          <a:p>
            <a:r>
              <a:rPr lang="en-US" dirty="0"/>
              <a:t>Different choices of hashing functions (trade off between efficiency vs collision):</a:t>
            </a:r>
          </a:p>
          <a:p>
            <a:pPr lvl="1"/>
            <a:r>
              <a:rPr lang="en-US" dirty="0"/>
              <a:t>Collison: h(x) = h(y), if x!=y. </a:t>
            </a:r>
          </a:p>
          <a:p>
            <a:pPr lvl="1"/>
            <a:r>
              <a:rPr lang="en-US" dirty="0"/>
              <a:t>Cryptographic hashing (SHA-256, SHA-3, BLAKE2); collision resistant but slow. </a:t>
            </a:r>
          </a:p>
          <a:p>
            <a:pPr lvl="1"/>
            <a:r>
              <a:rPr lang="en-US" dirty="0"/>
              <a:t>DJB2, </a:t>
            </a:r>
            <a:r>
              <a:rPr lang="en-US" dirty="0" err="1"/>
              <a:t>MurmurHash</a:t>
            </a:r>
            <a:r>
              <a:rPr lang="en-US" dirty="0"/>
              <a:t>, </a:t>
            </a:r>
            <a:r>
              <a:rPr lang="en-US" dirty="0" err="1"/>
              <a:t>CityHash</a:t>
            </a:r>
            <a:r>
              <a:rPr lang="en-US" dirty="0"/>
              <a:t>: Not collision resistant but fast.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5E9DB84-C44F-26D0-65D5-5219622DF23A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189785766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159FD-075E-0576-A5C7-1BF0853A4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13964-74E0-24E9-9CE3-4BF0174C4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Suffix Arrays?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CD10A-A52B-2DB0-C0FE-FC6ED7A741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457681" cy="3077573"/>
          </a:xfrm>
        </p:spPr>
        <p:txBody>
          <a:bodyPr/>
          <a:lstStyle/>
          <a:p>
            <a:r>
              <a:rPr lang="en-US" dirty="0"/>
              <a:t>A common approach is using </a:t>
            </a:r>
            <a:r>
              <a:rPr lang="en-US" b="1" dirty="0"/>
              <a:t>Suffix arrays </a:t>
            </a:r>
            <a:r>
              <a:rPr lang="en-US" dirty="0"/>
              <a:t>— A suffix array for a string </a:t>
            </a:r>
            <a:r>
              <a:rPr lang="en-US" i="1" dirty="0"/>
              <a:t>T</a:t>
            </a:r>
            <a:r>
              <a:rPr lang="en-US" dirty="0"/>
              <a:t> (of length m) is an array of integers [0, m) that correspond to suffixes of </a:t>
            </a:r>
            <a:r>
              <a:rPr lang="en-US" i="1" dirty="0"/>
              <a:t>T </a:t>
            </a:r>
            <a:r>
              <a:rPr lang="en-US" dirty="0"/>
              <a:t>$, stored in sorted order.</a:t>
            </a:r>
          </a:p>
          <a:p>
            <a:pPr lvl="1"/>
            <a:r>
              <a:rPr lang="en-US" dirty="0"/>
              <a:t>Example: </a:t>
            </a:r>
            <a:r>
              <a:rPr lang="en-US" i="1" dirty="0"/>
              <a:t>T</a:t>
            </a:r>
            <a:r>
              <a:rPr lang="en-US" dirty="0"/>
              <a:t> = “</a:t>
            </a:r>
            <a:r>
              <a:rPr lang="en-US" dirty="0" err="1"/>
              <a:t>abaaba</a:t>
            </a:r>
            <a:r>
              <a:rPr lang="en-US" dirty="0"/>
              <a:t>$”</a:t>
            </a:r>
          </a:p>
          <a:p>
            <a:r>
              <a:rPr lang="en-US" dirty="0"/>
              <a:t>Space complexity: </a:t>
            </a:r>
          </a:p>
          <a:p>
            <a:pPr lvl="1"/>
            <a:r>
              <a:rPr lang="en-US" dirty="0"/>
              <a:t>O(m)</a:t>
            </a:r>
          </a:p>
          <a:p>
            <a:pPr marL="342900" lvl="1" indent="0">
              <a:buNone/>
            </a:pPr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B9EAADF-D1A9-48E7-AC8C-693AEDD1C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89785"/>
              </p:ext>
            </p:extLst>
          </p:nvPr>
        </p:nvGraphicFramePr>
        <p:xfrm>
          <a:off x="2762249" y="2288505"/>
          <a:ext cx="1476375" cy="20802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4063">
                  <a:extLst>
                    <a:ext uri="{9D8B030D-6E8A-4147-A177-3AD203B41FA5}">
                      <a16:colId xmlns:a16="http://schemas.microsoft.com/office/drawing/2014/main" val="3392030997"/>
                    </a:ext>
                  </a:extLst>
                </a:gridCol>
                <a:gridCol w="1122312">
                  <a:extLst>
                    <a:ext uri="{9D8B030D-6E8A-4147-A177-3AD203B41FA5}">
                      <a16:colId xmlns:a16="http://schemas.microsoft.com/office/drawing/2014/main" val="3473408714"/>
                    </a:ext>
                  </a:extLst>
                </a:gridCol>
              </a:tblGrid>
              <a:tr h="293921">
                <a:tc>
                  <a:txBody>
                    <a:bodyPr/>
                    <a:lstStyle/>
                    <a:p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/>
                        <a:t>abaaba</a:t>
                      </a:r>
                      <a:r>
                        <a:rPr lang="en-US" b="0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893885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baaba</a:t>
                      </a:r>
                      <a:r>
                        <a:rPr lang="en-US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234418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aaba</a:t>
                      </a:r>
                      <a:r>
                        <a:rPr lang="en-US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510908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aba$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84482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</a:t>
                      </a:r>
                      <a:r>
                        <a:rPr lang="en-US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006585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237233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9459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8CD95E-ADFF-4E7B-37CF-92DD921FBD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413742"/>
              </p:ext>
            </p:extLst>
          </p:nvPr>
        </p:nvGraphicFramePr>
        <p:xfrm>
          <a:off x="5676899" y="2288505"/>
          <a:ext cx="1476375" cy="20802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4063">
                  <a:extLst>
                    <a:ext uri="{9D8B030D-6E8A-4147-A177-3AD203B41FA5}">
                      <a16:colId xmlns:a16="http://schemas.microsoft.com/office/drawing/2014/main" val="3392030997"/>
                    </a:ext>
                  </a:extLst>
                </a:gridCol>
                <a:gridCol w="1122312">
                  <a:extLst>
                    <a:ext uri="{9D8B030D-6E8A-4147-A177-3AD203B41FA5}">
                      <a16:colId xmlns:a16="http://schemas.microsoft.com/office/drawing/2014/main" val="3473408714"/>
                    </a:ext>
                  </a:extLst>
                </a:gridCol>
              </a:tblGrid>
              <a:tr h="293921">
                <a:tc>
                  <a:txBody>
                    <a:bodyPr/>
                    <a:lstStyle/>
                    <a:p>
                      <a:r>
                        <a:rPr lang="en-US" b="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893885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234418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aaba</a:t>
                      </a:r>
                      <a:r>
                        <a:rPr lang="en-US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510908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aba$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84482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abaaba</a:t>
                      </a:r>
                      <a:r>
                        <a:rPr lang="en-US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006585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</a:t>
                      </a:r>
                      <a:r>
                        <a:rPr lang="en-US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842669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baaba</a:t>
                      </a:r>
                      <a:r>
                        <a:rPr lang="en-US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237233"/>
                  </a:ext>
                </a:extLst>
              </a:tr>
            </a:tbl>
          </a:graphicData>
        </a:graphic>
      </p:graphicFrame>
      <p:sp>
        <p:nvSpPr>
          <p:cNvPr id="11" name="Right Arrow 10">
            <a:extLst>
              <a:ext uri="{FF2B5EF4-FFF2-40B4-BE49-F238E27FC236}">
                <a16:creationId xmlns:a16="http://schemas.microsoft.com/office/drawing/2014/main" id="{739DD477-BE27-1541-8B99-67848CED6368}"/>
              </a:ext>
            </a:extLst>
          </p:cNvPr>
          <p:cNvSpPr/>
          <p:nvPr/>
        </p:nvSpPr>
        <p:spPr>
          <a:xfrm>
            <a:off x="4591050" y="3134325"/>
            <a:ext cx="742950" cy="68580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683508-3B0C-9BD7-A392-76B07FB19F1E}"/>
              </a:ext>
            </a:extLst>
          </p:cNvPr>
          <p:cNvSpPr txBox="1"/>
          <p:nvPr/>
        </p:nvSpPr>
        <p:spPr>
          <a:xfrm>
            <a:off x="4200525" y="2571750"/>
            <a:ext cx="1499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Sort suffixes </a:t>
            </a: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lexicographically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5C2347B4-CC65-148D-F053-B9583EF5A44F}"/>
              </a:ext>
            </a:extLst>
          </p:cNvPr>
          <p:cNvSpPr/>
          <p:nvPr/>
        </p:nvSpPr>
        <p:spPr>
          <a:xfrm>
            <a:off x="7466808" y="3142147"/>
            <a:ext cx="742950" cy="68580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3F902F-8F86-4448-E86E-FBC1D3319B7F}"/>
              </a:ext>
            </a:extLst>
          </p:cNvPr>
          <p:cNvSpPr txBox="1"/>
          <p:nvPr/>
        </p:nvSpPr>
        <p:spPr>
          <a:xfrm>
            <a:off x="7118094" y="2535505"/>
            <a:ext cx="1435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you can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drop the strings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D2D0D28-ADD8-8F17-C284-29752223A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545224"/>
              </p:ext>
            </p:extLst>
          </p:nvPr>
        </p:nvGraphicFramePr>
        <p:xfrm>
          <a:off x="8591203" y="2288505"/>
          <a:ext cx="354063" cy="20802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4063">
                  <a:extLst>
                    <a:ext uri="{9D8B030D-6E8A-4147-A177-3AD203B41FA5}">
                      <a16:colId xmlns:a16="http://schemas.microsoft.com/office/drawing/2014/main" val="2958510328"/>
                    </a:ext>
                  </a:extLst>
                </a:gridCol>
              </a:tblGrid>
              <a:tr h="293921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73767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140348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157403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573109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139528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843748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20127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A338D730-BA5D-DCD3-5F1A-E4DA2249C70E}"/>
              </a:ext>
            </a:extLst>
          </p:cNvPr>
          <p:cNvSpPr txBox="1"/>
          <p:nvPr/>
        </p:nvSpPr>
        <p:spPr>
          <a:xfrm>
            <a:off x="1577545" y="4856607"/>
            <a:ext cx="566351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Suffix arrays: a new method for on-line string searches, 1993</a:t>
            </a:r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68E4427-7538-F2F5-C9B7-B080820B6A8F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317377050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CA7F1-E7FE-7417-A1A5-FADCFF816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60688-34AE-6621-26B7-322ADED5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Suffix Arrays?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717F-0DAB-9EDA-C9C4-ACB8B82621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457681" cy="3077573"/>
          </a:xfrm>
        </p:spPr>
        <p:txBody>
          <a:bodyPr/>
          <a:lstStyle/>
          <a:p>
            <a:r>
              <a:rPr lang="en-US" dirty="0"/>
              <a:t>A common approach is using </a:t>
            </a:r>
            <a:r>
              <a:rPr lang="en-US" b="1" dirty="0"/>
              <a:t>Suffix arrays </a:t>
            </a:r>
            <a:r>
              <a:rPr lang="en-US" dirty="0"/>
              <a:t>— A suffix array for a string </a:t>
            </a:r>
            <a:r>
              <a:rPr lang="en-US" i="1" dirty="0"/>
              <a:t>T</a:t>
            </a:r>
            <a:r>
              <a:rPr lang="en-US" dirty="0"/>
              <a:t> (of length m) is an array of integers [0, m) that correspond to suffixes of </a:t>
            </a:r>
            <a:r>
              <a:rPr lang="en-US" i="1" dirty="0"/>
              <a:t>T </a:t>
            </a:r>
            <a:r>
              <a:rPr lang="en-US" dirty="0"/>
              <a:t>$, stored in sorted order.</a:t>
            </a:r>
          </a:p>
          <a:p>
            <a:pPr lvl="1"/>
            <a:r>
              <a:rPr lang="en-US" dirty="0"/>
              <a:t>Example: </a:t>
            </a:r>
            <a:r>
              <a:rPr lang="en-US" i="1" dirty="0"/>
              <a:t>T</a:t>
            </a:r>
            <a:r>
              <a:rPr lang="en-US" dirty="0"/>
              <a:t> = “</a:t>
            </a:r>
            <a:r>
              <a:rPr lang="en-US" dirty="0" err="1"/>
              <a:t>abaaba</a:t>
            </a:r>
            <a:r>
              <a:rPr lang="en-US" dirty="0"/>
              <a:t>$”</a:t>
            </a:r>
          </a:p>
          <a:p>
            <a:r>
              <a:rPr lang="en-US" dirty="0"/>
              <a:t>Space complexity: </a:t>
            </a:r>
          </a:p>
          <a:p>
            <a:pPr lvl="1"/>
            <a:r>
              <a:rPr lang="en-US" dirty="0"/>
              <a:t>O(m)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don’t need the suffixes since, given their index, you can look them up from </a:t>
            </a:r>
            <a:r>
              <a:rPr lang="en-US" i="1" dirty="0"/>
              <a:t>T</a:t>
            </a:r>
            <a:r>
              <a:rPr lang="en-US" dirty="0"/>
              <a:t>. </a:t>
            </a:r>
          </a:p>
          <a:p>
            <a:pPr marL="342900" lvl="1" indent="0">
              <a:buNone/>
            </a:pPr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661889F-365C-7745-9373-82AE8F29A523}"/>
              </a:ext>
            </a:extLst>
          </p:cNvPr>
          <p:cNvGraphicFramePr>
            <a:graphicFrameLocks noGrp="1"/>
          </p:cNvGraphicFramePr>
          <p:nvPr/>
        </p:nvGraphicFramePr>
        <p:xfrm>
          <a:off x="2762249" y="2288505"/>
          <a:ext cx="1476375" cy="20802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4063">
                  <a:extLst>
                    <a:ext uri="{9D8B030D-6E8A-4147-A177-3AD203B41FA5}">
                      <a16:colId xmlns:a16="http://schemas.microsoft.com/office/drawing/2014/main" val="3392030997"/>
                    </a:ext>
                  </a:extLst>
                </a:gridCol>
                <a:gridCol w="1122312">
                  <a:extLst>
                    <a:ext uri="{9D8B030D-6E8A-4147-A177-3AD203B41FA5}">
                      <a16:colId xmlns:a16="http://schemas.microsoft.com/office/drawing/2014/main" val="3473408714"/>
                    </a:ext>
                  </a:extLst>
                </a:gridCol>
              </a:tblGrid>
              <a:tr h="293921">
                <a:tc>
                  <a:txBody>
                    <a:bodyPr/>
                    <a:lstStyle/>
                    <a:p>
                      <a:r>
                        <a:rPr lang="en-US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/>
                        <a:t>abaaba</a:t>
                      </a:r>
                      <a:r>
                        <a:rPr lang="en-US" b="0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893885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baaba</a:t>
                      </a:r>
                      <a:r>
                        <a:rPr lang="en-US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234418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aaba</a:t>
                      </a:r>
                      <a:r>
                        <a:rPr lang="en-US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510908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aba$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84482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</a:t>
                      </a:r>
                      <a:r>
                        <a:rPr lang="en-US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006585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237233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9459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58D21C0-B6ED-4ABA-EC12-369B7F9FADEA}"/>
              </a:ext>
            </a:extLst>
          </p:cNvPr>
          <p:cNvGraphicFramePr>
            <a:graphicFrameLocks noGrp="1"/>
          </p:cNvGraphicFramePr>
          <p:nvPr/>
        </p:nvGraphicFramePr>
        <p:xfrm>
          <a:off x="5676899" y="2288505"/>
          <a:ext cx="1476375" cy="20802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4063">
                  <a:extLst>
                    <a:ext uri="{9D8B030D-6E8A-4147-A177-3AD203B41FA5}">
                      <a16:colId xmlns:a16="http://schemas.microsoft.com/office/drawing/2014/main" val="3392030997"/>
                    </a:ext>
                  </a:extLst>
                </a:gridCol>
                <a:gridCol w="1122312">
                  <a:extLst>
                    <a:ext uri="{9D8B030D-6E8A-4147-A177-3AD203B41FA5}">
                      <a16:colId xmlns:a16="http://schemas.microsoft.com/office/drawing/2014/main" val="3473408714"/>
                    </a:ext>
                  </a:extLst>
                </a:gridCol>
              </a:tblGrid>
              <a:tr h="293921">
                <a:tc>
                  <a:txBody>
                    <a:bodyPr/>
                    <a:lstStyle/>
                    <a:p>
                      <a:r>
                        <a:rPr lang="en-US" b="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893885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234418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aaba</a:t>
                      </a:r>
                      <a:r>
                        <a:rPr lang="en-US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510908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aba$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84482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abaaba</a:t>
                      </a:r>
                      <a:r>
                        <a:rPr lang="en-US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006585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</a:t>
                      </a:r>
                      <a:r>
                        <a:rPr lang="en-US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842669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baaba</a:t>
                      </a:r>
                      <a:r>
                        <a:rPr lang="en-US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237233"/>
                  </a:ext>
                </a:extLst>
              </a:tr>
            </a:tbl>
          </a:graphicData>
        </a:graphic>
      </p:graphicFrame>
      <p:sp>
        <p:nvSpPr>
          <p:cNvPr id="11" name="Right Arrow 10">
            <a:extLst>
              <a:ext uri="{FF2B5EF4-FFF2-40B4-BE49-F238E27FC236}">
                <a16:creationId xmlns:a16="http://schemas.microsoft.com/office/drawing/2014/main" id="{DBA224DF-7AF9-446B-7B46-32709500CBAA}"/>
              </a:ext>
            </a:extLst>
          </p:cNvPr>
          <p:cNvSpPr/>
          <p:nvPr/>
        </p:nvSpPr>
        <p:spPr>
          <a:xfrm>
            <a:off x="4591050" y="3134325"/>
            <a:ext cx="742950" cy="68580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ED558E-39AE-939E-ABD4-21DE72499503}"/>
              </a:ext>
            </a:extLst>
          </p:cNvPr>
          <p:cNvSpPr txBox="1"/>
          <p:nvPr/>
        </p:nvSpPr>
        <p:spPr>
          <a:xfrm>
            <a:off x="4200525" y="2571750"/>
            <a:ext cx="1499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Sort suffixes </a:t>
            </a: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lexicographically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8F1A2224-0947-9DF3-D85A-CE104CF7419D}"/>
              </a:ext>
            </a:extLst>
          </p:cNvPr>
          <p:cNvSpPr/>
          <p:nvPr/>
        </p:nvSpPr>
        <p:spPr>
          <a:xfrm>
            <a:off x="7466808" y="3142147"/>
            <a:ext cx="742950" cy="68580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D14EF8-A9CE-E668-9E5C-7D4306DF228A}"/>
              </a:ext>
            </a:extLst>
          </p:cNvPr>
          <p:cNvSpPr txBox="1"/>
          <p:nvPr/>
        </p:nvSpPr>
        <p:spPr>
          <a:xfrm>
            <a:off x="7118094" y="2535505"/>
            <a:ext cx="1435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you can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drop the strings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1FF0405-0EF5-79D2-5527-787F9DE2C733}"/>
              </a:ext>
            </a:extLst>
          </p:cNvPr>
          <p:cNvGraphicFramePr>
            <a:graphicFrameLocks noGrp="1"/>
          </p:cNvGraphicFramePr>
          <p:nvPr/>
        </p:nvGraphicFramePr>
        <p:xfrm>
          <a:off x="8591203" y="2288505"/>
          <a:ext cx="354063" cy="20802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4063">
                  <a:extLst>
                    <a:ext uri="{9D8B030D-6E8A-4147-A177-3AD203B41FA5}">
                      <a16:colId xmlns:a16="http://schemas.microsoft.com/office/drawing/2014/main" val="2958510328"/>
                    </a:ext>
                  </a:extLst>
                </a:gridCol>
              </a:tblGrid>
              <a:tr h="293921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73767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140348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157403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573109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139528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843748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20127"/>
                  </a:ext>
                </a:extLst>
              </a:tr>
            </a:tbl>
          </a:graphicData>
        </a:graphic>
      </p:graphicFrame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0933D85-DB32-A48A-3AD1-7F613E1D9F4C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170485591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141D6-F594-3B98-7798-FB15DC49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Suffix arrays: querying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1A1017-3D86-76BE-E089-950D41F970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Querying: Is </a:t>
            </a:r>
            <a:r>
              <a:rPr lang="en-US" i="1" dirty="0"/>
              <a:t>P</a:t>
            </a:r>
            <a:r>
              <a:rPr lang="en-US" dirty="0"/>
              <a:t> a substring of </a:t>
            </a:r>
            <a:r>
              <a:rPr lang="en-US" i="1" dirty="0"/>
              <a:t>T</a:t>
            </a:r>
            <a:r>
              <a:rPr lang="en-US" dirty="0"/>
              <a:t>? </a:t>
            </a:r>
          </a:p>
          <a:p>
            <a:r>
              <a:rPr lang="en-US" dirty="0"/>
              <a:t>Two crucial observations: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For P to be a substring, it must be a prefix of ≥1 of T’s suffixes.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Suffixes sharing a prefix are consecutive in the suffix array.</a:t>
            </a:r>
          </a:p>
          <a:p>
            <a:endParaRPr lang="en-US" dirty="0"/>
          </a:p>
          <a:p>
            <a:r>
              <a:rPr lang="en-US" dirty="0"/>
              <a:t>Example: Given SA of </a:t>
            </a:r>
            <a:r>
              <a:rPr lang="en-US" i="1" dirty="0"/>
              <a:t>T</a:t>
            </a:r>
            <a:r>
              <a:rPr lang="en-US" dirty="0"/>
              <a:t> = “</a:t>
            </a:r>
            <a:r>
              <a:rPr lang="en-US" dirty="0" err="1"/>
              <a:t>abaaba</a:t>
            </a:r>
            <a:r>
              <a:rPr lang="en-US" dirty="0"/>
              <a:t>$” </a:t>
            </a:r>
            <a:br>
              <a:rPr lang="en-US" dirty="0"/>
            </a:br>
            <a:r>
              <a:rPr lang="en-US" dirty="0"/>
              <a:t>find the indices (if any) of substring </a:t>
            </a:r>
            <a:r>
              <a:rPr lang="en-US" i="1" dirty="0"/>
              <a:t>P</a:t>
            </a:r>
            <a:r>
              <a:rPr lang="en-US" dirty="0"/>
              <a:t> = “aba”. </a:t>
            </a:r>
          </a:p>
          <a:p>
            <a:r>
              <a:rPr lang="en-US" dirty="0"/>
              <a:t>In practice, we can use binary search to to check </a:t>
            </a:r>
            <a:br>
              <a:rPr lang="en-US" dirty="0"/>
            </a:br>
            <a:r>
              <a:rPr lang="en-US" dirty="0"/>
              <a:t>whether P is a prefix of any suffix. </a:t>
            </a:r>
          </a:p>
          <a:p>
            <a:r>
              <a:rPr lang="en-US" dirty="0"/>
              <a:t>Complexity: O(n log m) </a:t>
            </a:r>
          </a:p>
          <a:p>
            <a:pPr lvl="1"/>
            <a:r>
              <a:rPr lang="en-US" dirty="0"/>
              <a:t>for m = </a:t>
            </a:r>
            <a:r>
              <a:rPr lang="en-US" dirty="0" err="1"/>
              <a:t>len</a:t>
            </a:r>
            <a:r>
              <a:rPr lang="en-US" dirty="0"/>
              <a:t>(T) and n = </a:t>
            </a:r>
            <a:r>
              <a:rPr lang="en-US" dirty="0" err="1"/>
              <a:t>len</a:t>
            </a:r>
            <a:r>
              <a:rPr lang="en-US" dirty="0"/>
              <a:t>(P)</a:t>
            </a:r>
          </a:p>
          <a:p>
            <a:pPr lvl="1"/>
            <a:r>
              <a:rPr lang="en-US" dirty="0"/>
              <a:t>See an example </a:t>
            </a:r>
            <a:r>
              <a:rPr lang="en-US" dirty="0">
                <a:hlinkClick r:id="rId2"/>
              </a:rPr>
              <a:t>here</a:t>
            </a:r>
            <a:r>
              <a:rPr lang="en-US" dirty="0"/>
              <a:t>.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2F86DCF-587F-255D-E32E-D48A46FA1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635653"/>
              </p:ext>
            </p:extLst>
          </p:nvPr>
        </p:nvGraphicFramePr>
        <p:xfrm>
          <a:off x="5629274" y="2687048"/>
          <a:ext cx="1476375" cy="20802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4063">
                  <a:extLst>
                    <a:ext uri="{9D8B030D-6E8A-4147-A177-3AD203B41FA5}">
                      <a16:colId xmlns:a16="http://schemas.microsoft.com/office/drawing/2014/main" val="3392030997"/>
                    </a:ext>
                  </a:extLst>
                </a:gridCol>
                <a:gridCol w="1122312">
                  <a:extLst>
                    <a:ext uri="{9D8B030D-6E8A-4147-A177-3AD203B41FA5}">
                      <a16:colId xmlns:a16="http://schemas.microsoft.com/office/drawing/2014/main" val="3473408714"/>
                    </a:ext>
                  </a:extLst>
                </a:gridCol>
              </a:tblGrid>
              <a:tr h="293921">
                <a:tc>
                  <a:txBody>
                    <a:bodyPr/>
                    <a:lstStyle/>
                    <a:p>
                      <a:r>
                        <a:rPr lang="en-US" b="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893885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234418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aaba</a:t>
                      </a:r>
                      <a:r>
                        <a:rPr lang="en-US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510908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aba$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84482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abaaba</a:t>
                      </a:r>
                      <a:r>
                        <a:rPr lang="en-US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006585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</a:t>
                      </a:r>
                      <a:r>
                        <a:rPr lang="en-US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842669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baaba</a:t>
                      </a:r>
                      <a:r>
                        <a:rPr lang="en-US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237233"/>
                  </a:ext>
                </a:extLst>
              </a:tr>
            </a:tbl>
          </a:graphicData>
        </a:graphic>
      </p:graphicFrame>
      <p:sp>
        <p:nvSpPr>
          <p:cNvPr id="5" name="Right Arrow 4">
            <a:extLst>
              <a:ext uri="{FF2B5EF4-FFF2-40B4-BE49-F238E27FC236}">
                <a16:creationId xmlns:a16="http://schemas.microsoft.com/office/drawing/2014/main" id="{AA0128EF-F5EF-D40B-105A-FA5A7ECEEBED}"/>
              </a:ext>
            </a:extLst>
          </p:cNvPr>
          <p:cNvSpPr/>
          <p:nvPr/>
        </p:nvSpPr>
        <p:spPr>
          <a:xfrm>
            <a:off x="7419183" y="3540690"/>
            <a:ext cx="742950" cy="68580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91A49E-8CC2-478B-74B9-DA1F4BD13B9B}"/>
              </a:ext>
            </a:extLst>
          </p:cNvPr>
          <p:cNvSpPr txBox="1"/>
          <p:nvPr/>
        </p:nvSpPr>
        <p:spPr>
          <a:xfrm>
            <a:off x="7070469" y="2934048"/>
            <a:ext cx="1435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you can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drop the strings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965FCBE-3C15-BEE0-982E-78B28A266F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412352"/>
              </p:ext>
            </p:extLst>
          </p:nvPr>
        </p:nvGraphicFramePr>
        <p:xfrm>
          <a:off x="8543578" y="2687048"/>
          <a:ext cx="354063" cy="20802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4063">
                  <a:extLst>
                    <a:ext uri="{9D8B030D-6E8A-4147-A177-3AD203B41FA5}">
                      <a16:colId xmlns:a16="http://schemas.microsoft.com/office/drawing/2014/main" val="2958510328"/>
                    </a:ext>
                  </a:extLst>
                </a:gridCol>
              </a:tblGrid>
              <a:tr h="293921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73767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140348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157403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573109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139528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843748"/>
                  </a:ext>
                </a:extLst>
              </a:tr>
              <a:tr h="2939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20127"/>
                  </a:ext>
                </a:extLst>
              </a:tr>
            </a:tbl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17B43FA-441D-023F-612D-1E12269FB87F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428841293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593E2-DFD7-D3DC-0699-71E9367EA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LCS with </a:t>
            </a:r>
            <a:r>
              <a:rPr lang="en-US" dirty="0" err="1"/>
              <a:t>SuffixArrays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B305B-21A6-7849-55F1-34008FBA9B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Suffix arrays also allows us to quickly check overlap between pairs of documents. </a:t>
            </a:r>
          </a:p>
          <a:p>
            <a:r>
              <a:rPr lang="en-US" dirty="0"/>
              <a:t>Querying: Given SA of T, what is its Longest Common Subsequence (LCS) with </a:t>
            </a:r>
            <a:r>
              <a:rPr lang="en-US" i="1" dirty="0"/>
              <a:t>P? </a:t>
            </a:r>
          </a:p>
          <a:p>
            <a:r>
              <a:rPr lang="en-US" dirty="0"/>
              <a:t>This can also be done with binary search O(n log m) for m = </a:t>
            </a:r>
            <a:r>
              <a:rPr lang="en-US" dirty="0" err="1"/>
              <a:t>len</a:t>
            </a:r>
            <a:r>
              <a:rPr lang="en-US" dirty="0"/>
              <a:t>(T) and n = </a:t>
            </a:r>
            <a:r>
              <a:rPr lang="en-US" dirty="0" err="1"/>
              <a:t>len</a:t>
            </a:r>
            <a:r>
              <a:rPr lang="en-US" dirty="0"/>
              <a:t>(P).</a:t>
            </a:r>
          </a:p>
          <a:p>
            <a:r>
              <a:rPr lang="en-US" dirty="0"/>
              <a:t>See an example </a:t>
            </a:r>
            <a:r>
              <a:rPr lang="en-US" dirty="0">
                <a:hlinkClick r:id="rId2"/>
              </a:rPr>
              <a:t>here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748508-A498-CCDA-805A-147298B9E102}"/>
              </a:ext>
            </a:extLst>
          </p:cNvPr>
          <p:cNvSpPr txBox="1"/>
          <p:nvPr/>
        </p:nvSpPr>
        <p:spPr>
          <a:xfrm>
            <a:off x="866775" y="4606794"/>
            <a:ext cx="73913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 more about these algorithms in Ben Langmead’s course: 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https://www.langmead-lab.org/teaching.html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862506D-2625-C1AD-EB39-74016AD42A34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364749304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6D1D7-33D6-15C9-43ED-F1DDE279F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B2D73-3C47-40CC-8C22-52AEBD280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Deduplication with Suffix Arrays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4B859-3F8C-E671-333B-2ADA523E0B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Concatenating all text in the corpus together and then sorting each suffix. </a:t>
            </a:r>
          </a:p>
          <a:p>
            <a:r>
              <a:rPr lang="en-US" dirty="0"/>
              <a:t>By scanning this sorted list, substrings with a common prefix can by identified by scanning the </a:t>
            </a:r>
            <a:r>
              <a:rPr lang="en-US" dirty="0" err="1"/>
              <a:t>prefices</a:t>
            </a:r>
            <a:r>
              <a:rPr lang="en-US" dirty="0"/>
              <a:t> of neighboring elements in the sorted list. </a:t>
            </a:r>
          </a:p>
          <a:p>
            <a:r>
              <a:rPr lang="en-US" dirty="0"/>
              <a:t>This latter step can be done in an embarrassingly parallel fashion.</a:t>
            </a:r>
          </a:p>
          <a:p>
            <a:r>
              <a:rPr lang="en-US" b="1" dirty="0"/>
              <a:t>Granularity: </a:t>
            </a:r>
          </a:p>
          <a:p>
            <a:pPr lvl="1"/>
            <a:r>
              <a:rPr lang="en-US" dirty="0"/>
              <a:t>Note SAs can only do exact deduplication! </a:t>
            </a:r>
          </a:p>
          <a:p>
            <a:pPr lvl="1"/>
            <a:r>
              <a:rPr lang="en-US" dirty="0"/>
              <a:t>But it can allow you to do deduplication on substrings/sub-documents. </a:t>
            </a:r>
          </a:p>
          <a:p>
            <a:r>
              <a:rPr lang="en-US" b="1" dirty="0"/>
              <a:t>Hyperparameter:</a:t>
            </a:r>
            <a:r>
              <a:rPr lang="en-US" dirty="0"/>
              <a:t> the length of overlap </a:t>
            </a:r>
          </a:p>
          <a:p>
            <a:pPr lvl="1"/>
            <a:r>
              <a:rPr lang="en-US" dirty="0"/>
              <a:t>Lee at al. deduplicated substrings that are at least 50 tokens long.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C2B67-87FA-2F04-AFD7-D1CCCD748903}"/>
              </a:ext>
            </a:extLst>
          </p:cNvPr>
          <p:cNvSpPr txBox="1"/>
          <p:nvPr/>
        </p:nvSpPr>
        <p:spPr>
          <a:xfrm>
            <a:off x="752474" y="4363171"/>
            <a:ext cx="7639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 example here: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https://github.com/google-research/deduplicate-text-datasets/blob/master/README.md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1200" spc="-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Uses </a:t>
            </a:r>
            <a:r>
              <a:rPr lang="en-US" sz="1200" spc="-5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MinHash</a:t>
            </a:r>
            <a:r>
              <a:rPr lang="en-US" sz="1200" spc="-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2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Lee at al. Deduplicating Training Data Makes Language Models Better</a:t>
            </a:r>
            <a:r>
              <a:rPr lang="en-US" sz="1200" spc="-2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, </a:t>
            </a:r>
            <a:r>
              <a:rPr lang="en-US" sz="1200" spc="-53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 </a:t>
            </a:r>
            <a:r>
              <a:rPr lang="en-US" sz="12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2020</a:t>
            </a:r>
            <a:endParaRPr lang="en-US" sz="1200" spc="-5" dirty="0">
              <a:solidFill>
                <a:srgbClr val="88888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28FD121-22E5-6497-E248-81BC9E5EE82B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504612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756A07-DEBC-78CD-2E8B-65223FAD3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Encoder-only models (BERT)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B6B503-E4EA-13A7-23B3-DC378351ED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23010"/>
            <a:ext cx="8085415" cy="3077573"/>
          </a:xfrm>
        </p:spPr>
        <p:txBody>
          <a:bodyPr/>
          <a:lstStyle/>
          <a:p>
            <a:r>
              <a:rPr lang="en-US" dirty="0"/>
              <a:t>Transformer encoder-only</a:t>
            </a:r>
          </a:p>
          <a:p>
            <a:r>
              <a:rPr lang="en-US" sz="1600" spc="15" dirty="0"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BERT is trained to uncover masked tokens.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D3945B20-4229-017F-4F55-AAA486AE1FE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61194" y="3997325"/>
            <a:ext cx="776456" cy="1139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8E2CF8-AB50-0AF4-5453-CFE34CED48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13" r="18563" b="7483"/>
          <a:stretch/>
        </p:blipFill>
        <p:spPr>
          <a:xfrm>
            <a:off x="1878841" y="1836331"/>
            <a:ext cx="5137431" cy="2966356"/>
          </a:xfrm>
          <a:prstGeom prst="rect">
            <a:avLst/>
          </a:prstGeom>
        </p:spPr>
      </p:pic>
      <p:sp>
        <p:nvSpPr>
          <p:cNvPr id="11" name="Google Shape;138;g1501cc781cf_0_0">
            <a:extLst>
              <a:ext uri="{FF2B5EF4-FFF2-40B4-BE49-F238E27FC236}">
                <a16:creationId xmlns:a16="http://schemas.microsoft.com/office/drawing/2014/main" id="{4A1440ED-2C82-07EC-BFBE-C49FD7799AE0}"/>
              </a:ext>
            </a:extLst>
          </p:cNvPr>
          <p:cNvSpPr txBox="1"/>
          <p:nvPr/>
        </p:nvSpPr>
        <p:spPr>
          <a:xfrm>
            <a:off x="471600" y="4871236"/>
            <a:ext cx="820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  <a:hlinkClick r:id="rId5"/>
              </a:rPr>
              <a:t>BERT: Pre-training of Deep Bidirectional Transformers for Language Understanding, Devlin et al. 2018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" name="object 35">
            <a:extLst>
              <a:ext uri="{FF2B5EF4-FFF2-40B4-BE49-F238E27FC236}">
                <a16:creationId xmlns:a16="http://schemas.microsoft.com/office/drawing/2014/main" id="{901B61B8-1E8B-3426-BAFF-76C689A1F629}"/>
              </a:ext>
            </a:extLst>
          </p:cNvPr>
          <p:cNvSpPr txBox="1"/>
          <p:nvPr/>
        </p:nvSpPr>
        <p:spPr>
          <a:xfrm>
            <a:off x="5664476" y="1446363"/>
            <a:ext cx="943928" cy="642837"/>
          </a:xfrm>
          <a:prstGeom prst="rect">
            <a:avLst/>
          </a:prstGeom>
        </p:spPr>
        <p:txBody>
          <a:bodyPr vert="horz" wrap="square" lIns="0" tIns="10954" rIns="0" bIns="0" rtlCol="0">
            <a:spAutoFit/>
          </a:bodyPr>
          <a:lstStyle/>
          <a:p>
            <a:pPr marR="22860" algn="r">
              <a:spcBef>
                <a:spcPts val="86"/>
              </a:spcBef>
            </a:pPr>
            <a:r>
              <a:rPr sz="1313" spc="23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brown</a:t>
            </a:r>
            <a:r>
              <a:rPr sz="1313" spc="83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 </a:t>
            </a:r>
            <a:r>
              <a:rPr sz="1969" spc="-33" baseline="-6349" dirty="0">
                <a:latin typeface="Trebuchet MS"/>
                <a:ea typeface="Tahoma" panose="020B0604030504040204" pitchFamily="34" charset="0"/>
                <a:cs typeface="Trebuchet MS"/>
              </a:rPr>
              <a:t>0.92</a:t>
            </a:r>
            <a:endParaRPr sz="1969" baseline="-6349" dirty="0">
              <a:latin typeface="Trebuchet MS"/>
              <a:ea typeface="Tahoma" panose="020B0604030504040204" pitchFamily="34" charset="0"/>
              <a:cs typeface="Trebuchet MS"/>
            </a:endParaRPr>
          </a:p>
          <a:p>
            <a:pPr marR="22860" algn="r">
              <a:spcBef>
                <a:spcPts val="79"/>
              </a:spcBef>
            </a:pPr>
            <a:r>
              <a:rPr sz="1313" spc="-34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lazy</a:t>
            </a:r>
            <a:r>
              <a:rPr sz="1313" spc="90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 </a:t>
            </a:r>
            <a:r>
              <a:rPr sz="1969" spc="-33" baseline="-6349" dirty="0">
                <a:latin typeface="Trebuchet MS"/>
                <a:ea typeface="Tahoma" panose="020B0604030504040204" pitchFamily="34" charset="0"/>
                <a:cs typeface="Trebuchet MS"/>
              </a:rPr>
              <a:t>0.05</a:t>
            </a:r>
            <a:endParaRPr sz="1969" baseline="-6349" dirty="0">
              <a:latin typeface="Trebuchet MS"/>
              <a:ea typeface="Tahoma" panose="020B0604030504040204" pitchFamily="34" charset="0"/>
              <a:cs typeface="Trebuchet MS"/>
            </a:endParaRPr>
          </a:p>
          <a:p>
            <a:pPr marR="22860" algn="r">
              <a:spcBef>
                <a:spcPts val="83"/>
              </a:spcBef>
            </a:pPr>
            <a:r>
              <a:rPr sz="1313" spc="-15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playful</a:t>
            </a:r>
            <a:r>
              <a:rPr sz="1313" spc="94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 </a:t>
            </a:r>
            <a:r>
              <a:rPr sz="1969" spc="-33" baseline="-6349" dirty="0">
                <a:latin typeface="Trebuchet MS"/>
                <a:ea typeface="Tahoma" panose="020B0604030504040204" pitchFamily="34" charset="0"/>
                <a:cs typeface="Trebuchet MS"/>
              </a:rPr>
              <a:t>0.03</a:t>
            </a:r>
            <a:endParaRPr sz="1969" baseline="-6349" dirty="0">
              <a:latin typeface="Trebuchet MS"/>
              <a:ea typeface="Tahoma" panose="020B060403050404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6651131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8EFEF-623D-A4D9-C8B6-0C98EB446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381481" cy="857542"/>
          </a:xfrm>
        </p:spPr>
        <p:txBody>
          <a:bodyPr/>
          <a:lstStyle/>
          <a:p>
            <a:r>
              <a:rPr lang="en-US" dirty="0"/>
              <a:t>Deduplication with </a:t>
            </a:r>
            <a:r>
              <a:rPr lang="en-US" dirty="0" err="1"/>
              <a:t>MinHash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71E72-4B0B-73DD-0FA7-52D4CB0CD2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 err="1"/>
              <a:t>MinHash</a:t>
            </a:r>
            <a:r>
              <a:rPr lang="en-US" dirty="0"/>
              <a:t> is a locality-sensitive hashing technique used to group sets into collections based on their Jaccard similarity. </a:t>
            </a:r>
          </a:p>
          <a:p>
            <a:pPr lvl="1"/>
            <a:r>
              <a:rPr lang="en-US" dirty="0"/>
              <a:t>Note, unlike </a:t>
            </a:r>
            <a:r>
              <a:rPr lang="en-US" dirty="0" err="1"/>
              <a:t>SuffixArrays</a:t>
            </a:r>
            <a:r>
              <a:rPr lang="en-US" dirty="0"/>
              <a:t>, </a:t>
            </a:r>
            <a:r>
              <a:rPr lang="en-US" dirty="0" err="1"/>
              <a:t>MinHash</a:t>
            </a:r>
            <a:r>
              <a:rPr lang="en-US" dirty="0"/>
              <a:t> can do “fuzzy” deduplication! </a:t>
            </a:r>
          </a:p>
          <a:p>
            <a:pPr lvl="1"/>
            <a:r>
              <a:rPr lang="en-US" dirty="0"/>
              <a:t>Hyperparameters: the n-gram-size, and the number of permutations used. </a:t>
            </a:r>
          </a:p>
          <a:p>
            <a:pPr lvl="1"/>
            <a:r>
              <a:rPr lang="en-US" dirty="0"/>
              <a:t>Lee et al used: </a:t>
            </a:r>
          </a:p>
          <a:p>
            <a:pPr lvl="2"/>
            <a:r>
              <a:rPr lang="en-US" dirty="0"/>
              <a:t>n-gram-size of 5 tokens and Jaccard sim &lt; 0.8; </a:t>
            </a:r>
          </a:p>
          <a:p>
            <a:pPr lvl="2"/>
            <a:r>
              <a:rPr lang="en-US" dirty="0"/>
              <a:t>9K permutations, split into 450 buckets of 20 hashes each. </a:t>
            </a:r>
          </a:p>
          <a:p>
            <a:pPr lvl="1"/>
            <a:r>
              <a:rPr lang="en-US" dirty="0"/>
              <a:t>Li et al. used: 1,395 permutations, split into 93 buckets of size 15.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F6F513-EAF9-EE04-4D64-06B6304A63E8}"/>
              </a:ext>
            </a:extLst>
          </p:cNvPr>
          <p:cNvSpPr txBox="1"/>
          <p:nvPr/>
        </p:nvSpPr>
        <p:spPr>
          <a:xfrm>
            <a:off x="1133475" y="4464587"/>
            <a:ext cx="73620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spc="-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Uses </a:t>
            </a:r>
            <a:r>
              <a:rPr lang="en-US" sz="1050" spc="-5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MinHash</a:t>
            </a:r>
            <a:r>
              <a:rPr lang="en-US" sz="1050" spc="-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05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5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Lee at al. Deduplicating Training Data Makes Language Models Better</a:t>
            </a:r>
            <a:r>
              <a:rPr lang="en-US" sz="1050" spc="-2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, </a:t>
            </a:r>
            <a:r>
              <a:rPr lang="en-US" sz="1050" spc="-53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 </a:t>
            </a:r>
            <a:r>
              <a:rPr lang="en-US" sz="105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2020</a:t>
            </a:r>
            <a:endParaRPr lang="en-US" sz="1050" spc="-5" dirty="0">
              <a:solidFill>
                <a:srgbClr val="88888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050" spc="-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Uses </a:t>
            </a:r>
            <a:r>
              <a:rPr lang="en-US" sz="1050" spc="-5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MinHash</a:t>
            </a:r>
            <a:r>
              <a:rPr lang="en-US" sz="1050" spc="-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05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 et al. </a:t>
            </a:r>
            <a:r>
              <a:rPr lang="en-US" sz="105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DataComp-LM: In search of the next generation of training sets for language models, 2024</a:t>
            </a:r>
            <a:endParaRPr lang="en-US" sz="105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05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Also see: </a:t>
            </a:r>
            <a:r>
              <a:rPr lang="en-US" sz="105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https://blog.nelhage.com/post/fuzzy-dedup/</a:t>
            </a:r>
            <a:r>
              <a:rPr lang="en-US" sz="105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50" spc="-5" dirty="0">
              <a:solidFill>
                <a:srgbClr val="88888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989A39F-F4A9-F11A-BC5A-97DEA1D3436F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52667499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BE1AE-3267-58CE-F259-537D0943F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E4F52-424C-6120-1D9C-16BD7B7D33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234" y="1390650"/>
            <a:ext cx="8745253" cy="3077573"/>
          </a:xfrm>
        </p:spPr>
        <p:txBody>
          <a:bodyPr/>
          <a:lstStyle/>
          <a:p>
            <a:r>
              <a:rPr lang="en-US" b="1" dirty="0"/>
              <a:t>Bloom filters </a:t>
            </a:r>
            <a:r>
              <a:rPr lang="en-US" dirty="0"/>
              <a:t>are a data structure that enable space-efficient set membership queries.</a:t>
            </a:r>
          </a:p>
          <a:p>
            <a:pPr lvl="1"/>
            <a:r>
              <a:rPr lang="en-US" dirty="0"/>
              <a:t>A Bloom filter maintains a sketch of a set (in sublinear space) that supports an </a:t>
            </a:r>
          </a:p>
          <a:p>
            <a:pPr lvl="2"/>
            <a:r>
              <a:rPr lang="en-US" dirty="0"/>
              <a:t>insert operation, </a:t>
            </a:r>
          </a:p>
          <a:p>
            <a:pPr lvl="2"/>
            <a:r>
              <a:rPr lang="en-US" dirty="0"/>
              <a:t>a probabilistic </a:t>
            </a:r>
            <a:r>
              <a:rPr lang="en-US" dirty="0" err="1"/>
              <a:t>membership_query</a:t>
            </a:r>
            <a:r>
              <a:rPr lang="en-US" dirty="0"/>
              <a:t> operation. </a:t>
            </a:r>
          </a:p>
          <a:p>
            <a:pPr lvl="3"/>
            <a:r>
              <a:rPr lang="en-US" dirty="0"/>
              <a:t>Note: The latter operation has no false negatives (i.e., return False for an element in the set), but it may occasionally return a false positive (i.e., return True for an element not in the set).</a:t>
            </a:r>
          </a:p>
          <a:p>
            <a:r>
              <a:rPr lang="en-US" b="1" dirty="0"/>
              <a:t>Efficiency: </a:t>
            </a:r>
            <a:r>
              <a:rPr lang="en-US" dirty="0"/>
              <a:t>Li et al. say that BF is “vastly more efficient than a </a:t>
            </a:r>
            <a:r>
              <a:rPr lang="en-US" dirty="0" err="1"/>
              <a:t>MinhHash</a:t>
            </a:r>
            <a:r>
              <a:rPr lang="en-US" dirty="0"/>
              <a:t> and </a:t>
            </a:r>
            <a:r>
              <a:rPr lang="en-US" dirty="0" err="1"/>
              <a:t>SuffixArrays</a:t>
            </a:r>
            <a:r>
              <a:rPr lang="en-US" dirty="0"/>
              <a:t>.”</a:t>
            </a:r>
          </a:p>
          <a:p>
            <a:r>
              <a:rPr lang="en-US" b="1" dirty="0"/>
              <a:t>Granularity: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Can be used for both exact </a:t>
            </a:r>
            <a:r>
              <a:rPr lang="en-US" dirty="0" err="1"/>
              <a:t>dedup</a:t>
            </a:r>
            <a:r>
              <a:rPr lang="en-US" dirty="0"/>
              <a:t> (like </a:t>
            </a:r>
            <a:r>
              <a:rPr lang="en-US" dirty="0" err="1"/>
              <a:t>Sondaini</a:t>
            </a:r>
            <a:r>
              <a:rPr lang="en-US" dirty="0"/>
              <a:t> et al) and ”fuzzy” </a:t>
            </a:r>
            <a:r>
              <a:rPr lang="en-US" dirty="0" err="1"/>
              <a:t>dedup</a:t>
            </a:r>
            <a:r>
              <a:rPr lang="en-US" dirty="0"/>
              <a:t>!</a:t>
            </a:r>
          </a:p>
          <a:p>
            <a:pPr lvl="1"/>
            <a:r>
              <a:rPr lang="en-US" dirty="0"/>
              <a:t>Caveat: </a:t>
            </a:r>
            <a:r>
              <a:rPr lang="en-US" dirty="0" err="1"/>
              <a:t>MinHash</a:t>
            </a:r>
            <a:r>
              <a:rPr lang="en-US" dirty="0"/>
              <a:t> performs doc-level deduplication at a document vs. document level, whereas BFF performs document-level deduplication at a document vs. corpus level.</a:t>
            </a:r>
          </a:p>
          <a:p>
            <a:r>
              <a:rPr lang="en-US" dirty="0" err="1"/>
              <a:t>Hyperparams</a:t>
            </a:r>
            <a:r>
              <a:rPr lang="en-US" dirty="0"/>
              <a:t>: Number of hashers which determines the false positive rate.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FC8264-E9D2-3AC7-65E3-9B21E38BC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381481" cy="857542"/>
          </a:xfrm>
        </p:spPr>
        <p:txBody>
          <a:bodyPr/>
          <a:lstStyle/>
          <a:p>
            <a:r>
              <a:rPr lang="en-US" dirty="0"/>
              <a:t>Deduplication with </a:t>
            </a:r>
            <a:r>
              <a:rPr lang="en-US" dirty="0" err="1"/>
              <a:t>BloomFilters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1EE6BD-14FD-0F22-5E39-965882B496BF}"/>
              </a:ext>
            </a:extLst>
          </p:cNvPr>
          <p:cNvSpPr txBox="1"/>
          <p:nvPr/>
        </p:nvSpPr>
        <p:spPr>
          <a:xfrm>
            <a:off x="0" y="4644634"/>
            <a:ext cx="9144000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00" spc="-5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BloomFilters</a:t>
            </a:r>
            <a:r>
              <a:rPr lang="en-US" sz="1000" spc="-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00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Space/time trade-offs in hash coding with allowable errors, 1970</a:t>
            </a:r>
            <a:endParaRPr lang="en-US" sz="1000" spc="-5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000" spc="-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Uses </a:t>
            </a:r>
            <a:r>
              <a:rPr lang="en-US" sz="1000" spc="-5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BloomFilter</a:t>
            </a:r>
            <a:r>
              <a:rPr lang="en-US" sz="1000" spc="-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0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Soldaini at al. Dolma: An open corpus of three trillion tokens for language model pretraining research, 2024</a:t>
            </a:r>
            <a:r>
              <a:rPr lang="en-US" sz="10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https://github.com/allenai/bff</a:t>
            </a:r>
            <a:r>
              <a:rPr lang="en-US" sz="10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endParaRPr lang="en-US" sz="1000" spc="-5" dirty="0">
              <a:solidFill>
                <a:srgbClr val="88888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BA70DDE-BF80-F392-8B69-5B195E170A17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197991118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9AE2D-CD61-6FE5-E404-10DAE3BD5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</a:t>
            </a:r>
            <a:r>
              <a:rPr lang="en-US" dirty="0" err="1"/>
              <a:t>dedup</a:t>
            </a:r>
            <a:r>
              <a:rPr lang="en-US" dirty="0"/>
              <a:t> 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ADB30-8D6E-5BDA-56C7-14334CA3EC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Single methods: BF better than any other method standalone. </a:t>
            </a:r>
          </a:p>
          <a:p>
            <a:r>
              <a:rPr lang="en-US" dirty="0"/>
              <a:t>Combination: The competitive approaches are last row (exact -&gt; MH -&gt; SA) and BF-only. The former leads to more compact data.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29B3C7-813B-E3B3-3340-CA75F808F970}"/>
              </a:ext>
            </a:extLst>
          </p:cNvPr>
          <p:cNvSpPr txBox="1"/>
          <p:nvPr/>
        </p:nvSpPr>
        <p:spPr>
          <a:xfrm>
            <a:off x="1133475" y="4763251"/>
            <a:ext cx="736203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 et al. </a:t>
            </a:r>
            <a:r>
              <a:rPr lang="en-US" sz="105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DataComp</a:t>
            </a:r>
            <a:r>
              <a:rPr lang="en-US" sz="105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-LM: In search of the next generation of training sets for language models, 2024</a:t>
            </a:r>
            <a:endParaRPr lang="en-US" sz="1050" spc="-5" dirty="0">
              <a:solidFill>
                <a:srgbClr val="88888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E38F9E-6723-EC6E-AB01-28582C7FD0FE}"/>
              </a:ext>
            </a:extLst>
          </p:cNvPr>
          <p:cNvGrpSpPr/>
          <p:nvPr/>
        </p:nvGrpSpPr>
        <p:grpSpPr>
          <a:xfrm>
            <a:off x="1158766" y="2343748"/>
            <a:ext cx="6826465" cy="2007538"/>
            <a:chOff x="1229714" y="2296448"/>
            <a:chExt cx="7772400" cy="23167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ADA393-7F28-5296-ABF5-BB8A53D6F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9714" y="2296448"/>
              <a:ext cx="7772400" cy="231677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62A178-2883-279F-B5BF-1A1AFCB26915}"/>
                </a:ext>
              </a:extLst>
            </p:cNvPr>
            <p:cNvSpPr/>
            <p:nvPr/>
          </p:nvSpPr>
          <p:spPr>
            <a:xfrm>
              <a:off x="1661623" y="2892972"/>
              <a:ext cx="3209925" cy="764628"/>
            </a:xfrm>
            <a:prstGeom prst="rect">
              <a:avLst/>
            </a:prstGeom>
            <a:solidFill>
              <a:srgbClr val="C00000">
                <a:alpha val="1098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D88BA48-6D8E-05E8-ACBC-BB224B55720E}"/>
                </a:ext>
              </a:extLst>
            </p:cNvPr>
            <p:cNvSpPr/>
            <p:nvPr/>
          </p:nvSpPr>
          <p:spPr>
            <a:xfrm>
              <a:off x="1661622" y="3687829"/>
              <a:ext cx="3209925" cy="764628"/>
            </a:xfrm>
            <a:prstGeom prst="rect">
              <a:avLst/>
            </a:prstGeom>
            <a:solidFill>
              <a:srgbClr val="0070C0">
                <a:alpha val="1098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文字方塊 74">
            <a:extLst>
              <a:ext uri="{FF2B5EF4-FFF2-40B4-BE49-F238E27FC236}">
                <a16:creationId xmlns:a16="http://schemas.microsoft.com/office/drawing/2014/main" id="{3CDEB2DA-1665-5033-85EA-7A9D962F0ED4}"/>
              </a:ext>
            </a:extLst>
          </p:cNvPr>
          <p:cNvSpPr txBox="1"/>
          <p:nvPr/>
        </p:nvSpPr>
        <p:spPr>
          <a:xfrm>
            <a:off x="423565" y="3094843"/>
            <a:ext cx="794516" cy="459700"/>
          </a:xfrm>
          <a:prstGeom prst="wedgeRoundRectCallout">
            <a:avLst>
              <a:gd name="adj1" fmla="val 68799"/>
              <a:gd name="adj2" fmla="val -2366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dirty="0"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rPr>
              <a:t>Individual technique</a:t>
            </a:r>
            <a:endParaRPr lang="zh-TW" altLang="en-US" sz="1050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文字方塊 74">
            <a:extLst>
              <a:ext uri="{FF2B5EF4-FFF2-40B4-BE49-F238E27FC236}">
                <a16:creationId xmlns:a16="http://schemas.microsoft.com/office/drawing/2014/main" id="{1048F380-CB05-A702-EE3D-5D12D455A72A}"/>
              </a:ext>
            </a:extLst>
          </p:cNvPr>
          <p:cNvSpPr txBox="1"/>
          <p:nvPr/>
        </p:nvSpPr>
        <p:spPr>
          <a:xfrm>
            <a:off x="354723" y="3750682"/>
            <a:ext cx="863357" cy="459700"/>
          </a:xfrm>
          <a:prstGeom prst="wedgeRoundRectCallout">
            <a:avLst>
              <a:gd name="adj1" fmla="val 68799"/>
              <a:gd name="adj2" fmla="val -23661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dirty="0"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rPr>
              <a:t>Combined techniques</a:t>
            </a:r>
            <a:endParaRPr lang="zh-TW" altLang="en-US" sz="1050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1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1528-7FE9-2E6E-8588-954628EAF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Deduplication in embedding space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C3B26-66D0-183F-DB08-7EFF09C44F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76462"/>
            <a:ext cx="8610081" cy="3077573"/>
          </a:xfrm>
        </p:spPr>
        <p:txBody>
          <a:bodyPr/>
          <a:lstStyle/>
          <a:p>
            <a:r>
              <a:rPr lang="en-US" dirty="0"/>
              <a:t>D4 performs </a:t>
            </a:r>
            <a:r>
              <a:rPr lang="en-US" dirty="0" err="1"/>
              <a:t>dedup</a:t>
            </a:r>
            <a:r>
              <a:rPr lang="en-US" dirty="0"/>
              <a:t> in embedding space of sentences by a pre-trained sentence embedder: </a:t>
            </a:r>
          </a:p>
          <a:p>
            <a:pPr lvl="1"/>
            <a:r>
              <a:rPr lang="en-US" dirty="0"/>
              <a:t>(1) deduplication: drop data points in epsilon-ball around each data point.</a:t>
            </a:r>
          </a:p>
          <a:p>
            <a:pPr lvl="1"/>
            <a:r>
              <a:rPr lang="en-US" dirty="0"/>
              <a:t>(2) diversification: k-means to cluster points and drop those far from centroids</a:t>
            </a:r>
          </a:p>
          <a:p>
            <a:r>
              <a:rPr lang="en-US" dirty="0"/>
              <a:t>Does it work? </a:t>
            </a:r>
          </a:p>
          <a:p>
            <a:pPr lvl="1"/>
            <a:r>
              <a:rPr lang="en-US" dirty="0"/>
              <a:t>Yes, it gives 22% training speedup over baseline (random selection). </a:t>
            </a:r>
          </a:p>
          <a:p>
            <a:pPr lvl="1"/>
            <a:r>
              <a:rPr lang="en-US" dirty="0"/>
              <a:t>Is it better than </a:t>
            </a:r>
            <a:r>
              <a:rPr lang="en-US" dirty="0" err="1"/>
              <a:t>MinHash</a:t>
            </a:r>
            <a:r>
              <a:rPr lang="en-US" dirty="0"/>
              <a:t>? Depends 😐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0ADB49-6F80-26FC-A8C1-074F47DE6E2B}"/>
              </a:ext>
            </a:extLst>
          </p:cNvPr>
          <p:cNvSpPr txBox="1"/>
          <p:nvPr/>
        </p:nvSpPr>
        <p:spPr>
          <a:xfrm>
            <a:off x="1577545" y="4856607"/>
            <a:ext cx="566351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hlinkClick r:id="rId2"/>
              </a:rPr>
              <a:t>D4: Improving LLM Pretraining via Document De-Duplication and Diversification, 2024 </a:t>
            </a:r>
            <a:endParaRPr lang="en-US" sz="10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73C6BC-6447-F389-65EB-326EE7E7A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708" y="2878558"/>
            <a:ext cx="1941727" cy="18263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B7938A-CD22-213D-398D-E8118713B420}"/>
              </a:ext>
            </a:extLst>
          </p:cNvPr>
          <p:cNvSpPr txBox="1"/>
          <p:nvPr/>
        </p:nvSpPr>
        <p:spPr>
          <a:xfrm>
            <a:off x="5315128" y="4569923"/>
            <a:ext cx="16434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Number of Tokens Seen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414659-4B59-8D93-F96E-3E09BAA97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559" y="3032680"/>
            <a:ext cx="2712009" cy="17134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26B267-9D49-79BD-6F93-1A2CA4DA0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3853" y="2934743"/>
            <a:ext cx="2712010" cy="2288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664A548-F878-AB4A-D937-14D88F75FF72}"/>
              </a:ext>
            </a:extLst>
          </p:cNvPr>
          <p:cNvSpPr txBox="1"/>
          <p:nvPr/>
        </p:nvSpPr>
        <p:spPr>
          <a:xfrm>
            <a:off x="3198162" y="4602691"/>
            <a:ext cx="115741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selection ratio</a:t>
            </a:r>
          </a:p>
        </p:txBody>
      </p:sp>
    </p:spTree>
    <p:extLst>
      <p:ext uri="{BB962C8B-B14F-4D97-AF65-F5344CB8AC3E}">
        <p14:creationId xmlns:p14="http://schemas.microsoft.com/office/powerpoint/2010/main" val="74954147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61FD3-77CD-694E-A15A-7A9E73936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86319-7E6F-15A8-E702-C0AD704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Deduplication: Recap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5D29E-0964-4956-6C0F-1E3C3D7629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365823" cy="3077573"/>
          </a:xfrm>
        </p:spPr>
        <p:txBody>
          <a:bodyPr/>
          <a:lstStyle/>
          <a:p>
            <a:r>
              <a:rPr lang="en-US" dirty="0"/>
              <a:t>Does it matter that my data has ton of repetitions? Yes, one should do careful </a:t>
            </a:r>
            <a:r>
              <a:rPr lang="en-US" dirty="0" err="1"/>
              <a:t>dedup</a:t>
            </a:r>
            <a:r>
              <a:rPr lang="en-US" dirty="0"/>
              <a:t>.</a:t>
            </a:r>
          </a:p>
          <a:p>
            <a:r>
              <a:rPr lang="en-US" dirty="0"/>
              <a:t>How can I do my own deduplication? </a:t>
            </a:r>
          </a:p>
          <a:p>
            <a:pPr lvl="1"/>
            <a:r>
              <a:rPr lang="en-US" dirty="0"/>
              <a:t>Scaling it up requires advanced data structures. </a:t>
            </a:r>
          </a:p>
          <a:p>
            <a:pPr lvl="1"/>
            <a:r>
              <a:rPr lang="en-US" dirty="0"/>
              <a:t>So far, there is no clear winner between these algorithms. A “kitchen sink” approach that mixes </a:t>
            </a:r>
            <a:r>
              <a:rPr lang="en-US" dirty="0" err="1"/>
              <a:t>dedup</a:t>
            </a:r>
            <a:r>
              <a:rPr lang="en-US" dirty="0"/>
              <a:t> algorithms is generally best, but it’s an empirical exercise. </a:t>
            </a:r>
          </a:p>
          <a:p>
            <a:pPr lvl="1"/>
            <a:r>
              <a:rPr lang="en-US" dirty="0"/>
              <a:t>BF is generally preferred since it’s cheaper/faster.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41931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8133F-6269-A423-293B-5A36AD0C7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66B39E-9BEF-AAA5-916E-DC9850D5E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Should I worry about old data </a:t>
            </a:r>
          </a:p>
          <a:p>
            <a:r>
              <a:rPr lang="en-US" sz="3200" dirty="0"/>
              <a:t>in my pre-training? </a:t>
            </a:r>
          </a:p>
        </p:txBody>
      </p:sp>
    </p:spTree>
    <p:extLst>
      <p:ext uri="{BB962C8B-B14F-4D97-AF65-F5344CB8AC3E}">
        <p14:creationId xmlns:p14="http://schemas.microsoft.com/office/powerpoint/2010/main" val="340775612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10075-B536-4133-87D1-526D7AB27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Prevalence of stale data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E2E3F4-400D-8B9A-D42B-235579410F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70681"/>
            <a:ext cx="8085415" cy="307757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400" dirty="0"/>
              <a:t>Breakdown of old versions of Wikipedia in </a:t>
            </a:r>
            <a:r>
              <a:rPr lang="en-US" sz="1400" dirty="0" err="1"/>
              <a:t>RedPejamas</a:t>
            </a:r>
            <a:r>
              <a:rPr lang="en-US" sz="1400" dirty="0"/>
              <a:t> </a:t>
            </a:r>
          </a:p>
          <a:p>
            <a:pPr>
              <a:lnSpc>
                <a:spcPct val="100000"/>
              </a:lnSpc>
            </a:pPr>
            <a:r>
              <a:rPr lang="en-US" sz="1400" dirty="0" err="1"/>
              <a:t>RedPejamas</a:t>
            </a:r>
            <a:r>
              <a:rPr lang="en-US" sz="1400" dirty="0"/>
              <a:t> which is based on dumps from C4, CC and a recent Wikipedia dump. 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The bars blow show the breakdown of older versions of Wikipedia in </a:t>
            </a:r>
            <a:r>
              <a:rPr lang="en-US" sz="1400" dirty="0" err="1"/>
              <a:t>RedPajamas</a:t>
            </a:r>
            <a:r>
              <a:rPr lang="en-US" sz="1400" dirty="0"/>
              <a:t>. 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There is a ton of old Wikipedia versions in </a:t>
            </a:r>
            <a:r>
              <a:rPr lang="en-US" sz="1400" dirty="0" err="1"/>
              <a:t>RedPejamas</a:t>
            </a:r>
            <a:r>
              <a:rPr lang="en-US" sz="1400" dirty="0"/>
              <a:t>! 😨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The solid trend is the perplexity of a pre-trained model on temporal instances of Wikipedia. 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The significant stale training data in has skewed PPL toward older versions of </a:t>
            </a:r>
            <a:r>
              <a:rPr lang="en-US" sz="1400" dirty="0" err="1"/>
              <a:t>Wikpedia</a:t>
            </a:r>
            <a:r>
              <a:rPr lang="en-US" sz="1400" dirty="0"/>
              <a:t>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EE584FD-8435-F90E-2F62-3F604CACA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933569"/>
            <a:ext cx="6400800" cy="20374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25D276-9A99-D13E-14C1-5962B6071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1" y="2933569"/>
            <a:ext cx="6400801" cy="20374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37027B-92D9-2491-FA5B-390B98D58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2933569"/>
            <a:ext cx="6400802" cy="20374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3BB336-7727-2FB0-CADA-4EE65EF0E029}"/>
              </a:ext>
            </a:extLst>
          </p:cNvPr>
          <p:cNvSpPr txBox="1"/>
          <p:nvPr/>
        </p:nvSpPr>
        <p:spPr>
          <a:xfrm>
            <a:off x="2303891" y="4916553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Dated Data: Tracing Knowledge Cutoffs in Large Language Models, 2024</a:t>
            </a:r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72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DF099-0BB6-B9C3-14E3-0599E64E3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D3780B-8E90-0475-8833-07223376BC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200" dirty="0"/>
              <a:t>Should I worry about skew of </a:t>
            </a:r>
            <a:br>
              <a:rPr lang="en-US" sz="3200" dirty="0"/>
            </a:br>
            <a:r>
              <a:rPr lang="en-US" sz="3200" dirty="0"/>
              <a:t>the data mixtures in my pre-training? </a:t>
            </a:r>
          </a:p>
        </p:txBody>
      </p:sp>
    </p:spTree>
    <p:extLst>
      <p:ext uri="{BB962C8B-B14F-4D97-AF65-F5344CB8AC3E}">
        <p14:creationId xmlns:p14="http://schemas.microsoft.com/office/powerpoint/2010/main" val="328769575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3099E-0A1B-236E-BA8E-2BF218748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Mixtures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E7085-ADF7-56DF-AE15-2881CB7DC9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Your dataset mixture will determine the versatility of the resulting model. </a:t>
            </a:r>
          </a:p>
          <a:p>
            <a:r>
              <a:rPr lang="en-US" dirty="0"/>
              <a:t>Data in the world is always skewed. For example, </a:t>
            </a:r>
          </a:p>
          <a:p>
            <a:pPr lvl="1"/>
            <a:r>
              <a:rPr lang="en-US" dirty="0"/>
              <a:t>English has a lot more language than other domains. </a:t>
            </a:r>
          </a:p>
          <a:p>
            <a:pPr lvl="1"/>
            <a:r>
              <a:rPr lang="en-US" dirty="0"/>
              <a:t>Reddit is a lot larger than science papers.</a:t>
            </a:r>
          </a:p>
          <a:p>
            <a:r>
              <a:rPr lang="en-US" dirty="0"/>
              <a:t>A uniform ”weight” of data during pre-training is not good since overrepresented domains would dominate (e.g., your model would be a better at English than Azeri).</a:t>
            </a:r>
          </a:p>
          <a:p>
            <a:r>
              <a:rPr lang="en-US" dirty="0"/>
              <a:t>Overamplifying underrepresented domains also runs risk of overfitting. </a:t>
            </a:r>
          </a:p>
          <a:p>
            <a:r>
              <a:rPr lang="en-US" dirty="0"/>
              <a:t>So, there is a lot of research on finding good balance.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BE0687-BD21-8DFA-B020-C40DB54F6D38}"/>
              </a:ext>
            </a:extLst>
          </p:cNvPr>
          <p:cNvSpPr txBox="1"/>
          <p:nvPr/>
        </p:nvSpPr>
        <p:spPr>
          <a:xfrm>
            <a:off x="1201002" y="4727003"/>
            <a:ext cx="657139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Upsample or Upweight? Balanced Training on Heavily Imbalanced Datasets, 2024</a:t>
            </a:r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DoReMi: Optimizing Data Mixtures Speeds Up Language Model Pretraining, 2023</a:t>
            </a:r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32836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730DB-A88B-1896-8AAF-7FEFFACC8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filtering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FE11A-4758-157B-82DD-BA5AE89672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6623" y="1390650"/>
            <a:ext cx="8514547" cy="3077573"/>
          </a:xfrm>
        </p:spPr>
        <p:txBody>
          <a:bodyPr/>
          <a:lstStyle/>
          <a:p>
            <a:r>
              <a:rPr lang="en-US" dirty="0"/>
              <a:t>Many works limit their data to English. </a:t>
            </a:r>
          </a:p>
          <a:p>
            <a:r>
              <a:rPr lang="en-US" dirty="0"/>
              <a:t>Chinese models (e.g., </a:t>
            </a:r>
            <a:r>
              <a:rPr lang="en-US" dirty="0" err="1"/>
              <a:t>Qwen</a:t>
            </a:r>
            <a:r>
              <a:rPr lang="en-US" dirty="0"/>
              <a:t> and </a:t>
            </a:r>
            <a:r>
              <a:rPr lang="en-US" dirty="0" err="1"/>
              <a:t>DeepSeek</a:t>
            </a:r>
            <a:r>
              <a:rPr lang="en-US" dirty="0"/>
              <a:t>) are mostly English + Chinese. </a:t>
            </a:r>
          </a:p>
          <a:p>
            <a:r>
              <a:rPr lang="en-US" dirty="0"/>
              <a:t>The issue is the difficulty curating high-quality data. Also cost training on more data.</a:t>
            </a:r>
          </a:p>
          <a:p>
            <a:r>
              <a:rPr lang="en-US" dirty="0"/>
              <a:t>GPT-4, Claude, Gemini are all multilingual. </a:t>
            </a:r>
          </a:p>
          <a:p>
            <a:r>
              <a:rPr lang="en-US" dirty="0"/>
              <a:t>How do people identify languages? A popular choice is </a:t>
            </a:r>
            <a:r>
              <a:rPr lang="en-US" dirty="0">
                <a:hlinkClick r:id="rId2"/>
              </a:rPr>
              <a:t>fastText</a:t>
            </a:r>
            <a:r>
              <a:rPr lang="en-US" dirty="0"/>
              <a:t> which supports 176 langs. </a:t>
            </a:r>
          </a:p>
          <a:p>
            <a:r>
              <a:rPr lang="en-US" dirty="0"/>
              <a:t>Danger in English-only filtering: </a:t>
            </a:r>
          </a:p>
          <a:p>
            <a:pPr lvl="1"/>
            <a:r>
              <a:rPr lang="en-US" dirty="0"/>
              <a:t>accidentally filtering out dialect of English. </a:t>
            </a:r>
          </a:p>
          <a:p>
            <a:pPr lvl="1"/>
            <a:r>
              <a:rPr lang="en-US" dirty="0"/>
              <a:t>Ill-defined for code-switching (e.g., English + Chinese).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704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589BA-9363-C21A-2643-89BC238C1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Encoder-only models (BERT): </a:t>
            </a:r>
            <a:br>
              <a:rPr lang="en-US" dirty="0"/>
            </a:br>
            <a:r>
              <a:rPr lang="en-US" dirty="0"/>
              <a:t>Probing its predictions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0374B-5B18-37B2-8234-BB7C89AFD0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Masking words forces BERT to use context in both directions to predict the masked word.</a:t>
            </a:r>
          </a:p>
          <a:p>
            <a:endParaRPr lang="en-US" dirty="0"/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6B1BBEC-BE24-4D31-3891-F2D15CBCD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1" y="1755596"/>
            <a:ext cx="6186078" cy="30989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4E6CCD-BB49-4A3C-3E5C-C8E9757CDC5A}"/>
              </a:ext>
            </a:extLst>
          </p:cNvPr>
          <p:cNvSpPr txBox="1"/>
          <p:nvPr/>
        </p:nvSpPr>
        <p:spPr>
          <a:xfrm>
            <a:off x="2286000" y="4838648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  <a:hlinkClick r:id="rId3"/>
              </a:rPr>
              <a:t>https://huggingface.co/bert-base-uncased</a:t>
            </a:r>
            <a:r>
              <a:rPr lang="en-US" sz="11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35745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33CAA-8025-791C-BE4D-9038A0AE5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701D08-78EA-5795-F4B6-6BC6AF2A7F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Few notable data pipelines</a:t>
            </a:r>
          </a:p>
        </p:txBody>
      </p:sp>
    </p:spTree>
    <p:extLst>
      <p:ext uri="{BB962C8B-B14F-4D97-AF65-F5344CB8AC3E}">
        <p14:creationId xmlns:p14="http://schemas.microsoft.com/office/powerpoint/2010/main" val="88105201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F0D86-FB4E-434B-D1F8-A5274EE0C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LLaMA</a:t>
            </a:r>
            <a:r>
              <a:rPr lang="en-US" dirty="0"/>
              <a:t> 1’s Data Pipeline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9236D4-2FFF-44B7-4846-8A2CC91A52D9}"/>
              </a:ext>
            </a:extLst>
          </p:cNvPr>
          <p:cNvSpPr txBox="1"/>
          <p:nvPr/>
        </p:nvSpPr>
        <p:spPr>
          <a:xfrm>
            <a:off x="1197484" y="4803715"/>
            <a:ext cx="67490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https://twitter.com/tarantulae/status/1650170087708454913?t=ncWWY0FI0tYC_dYLs76r5g</a:t>
            </a:r>
            <a:endPara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4" descr="Image">
            <a:extLst>
              <a:ext uri="{FF2B5EF4-FFF2-40B4-BE49-F238E27FC236}">
                <a16:creationId xmlns:a16="http://schemas.microsoft.com/office/drawing/2014/main" id="{0A90BBA5-0522-0484-906D-EBE4D0C67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9479"/>
          <a:stretch/>
        </p:blipFill>
        <p:spPr bwMode="auto">
          <a:xfrm>
            <a:off x="170908" y="1818705"/>
            <a:ext cx="8458742" cy="30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C9CF11A6-AADC-E515-70F7-F6FF04D25CD0}"/>
              </a:ext>
            </a:extLst>
          </p:cNvPr>
          <p:cNvSpPr/>
          <p:nvPr/>
        </p:nvSpPr>
        <p:spPr>
          <a:xfrm>
            <a:off x="898376" y="1071553"/>
            <a:ext cx="7048139" cy="835516"/>
          </a:xfrm>
          <a:prstGeom prst="wedgeRoundRectCallout">
            <a:avLst>
              <a:gd name="adj1" fmla="val -31977"/>
              <a:gd name="adj2" fmla="val 74872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Starts with the massive crawled data by </a:t>
            </a:r>
            <a:r>
              <a:rPr lang="en-US" sz="1600" dirty="0" err="1">
                <a:solidFill>
                  <a:schemeClr val="tx1"/>
                </a:solidFill>
              </a:rPr>
              <a:t>CommonCrawl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The WET format that contains textual information.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WARC is raw, WAT is metadata, WET is </a:t>
            </a:r>
            <a:r>
              <a:rPr lang="en-US" sz="1600" dirty="0" err="1">
                <a:solidFill>
                  <a:schemeClr val="tx1"/>
                </a:solidFill>
              </a:rPr>
              <a:t>text+some</a:t>
            </a:r>
            <a:r>
              <a:rPr lang="en-US" sz="1600" dirty="0">
                <a:solidFill>
                  <a:schemeClr val="tx1"/>
                </a:solidFill>
              </a:rPr>
              <a:t> metadata.</a:t>
            </a:r>
            <a:endParaRPr lang="zh-TW" altLang="en-US" sz="1800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30984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F0D86-FB4E-434B-D1F8-A5274EE0C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LLaMA</a:t>
            </a:r>
            <a:r>
              <a:rPr lang="en-US" dirty="0"/>
              <a:t> 1’s Data Pipeline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9236D4-2FFF-44B7-4846-8A2CC91A52D9}"/>
              </a:ext>
            </a:extLst>
          </p:cNvPr>
          <p:cNvSpPr txBox="1"/>
          <p:nvPr/>
        </p:nvSpPr>
        <p:spPr>
          <a:xfrm>
            <a:off x="1197484" y="4803715"/>
            <a:ext cx="67490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https://twitter.com/tarantulae/status/1650170087708454913?t=ncWWY0FI0tYC_dYLs76r5g</a:t>
            </a:r>
            <a:endPara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4" descr="Image">
            <a:extLst>
              <a:ext uri="{FF2B5EF4-FFF2-40B4-BE49-F238E27FC236}">
                <a16:creationId xmlns:a16="http://schemas.microsoft.com/office/drawing/2014/main" id="{8EE2B188-A197-9C07-50C8-335D471F7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9479"/>
          <a:stretch/>
        </p:blipFill>
        <p:spPr bwMode="auto">
          <a:xfrm>
            <a:off x="170908" y="1818705"/>
            <a:ext cx="8458742" cy="30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BB1580E-9A28-744B-122E-695416675CEB}"/>
              </a:ext>
            </a:extLst>
          </p:cNvPr>
          <p:cNvSpPr/>
          <p:nvPr/>
        </p:nvSpPr>
        <p:spPr>
          <a:xfrm>
            <a:off x="731521" y="1025593"/>
            <a:ext cx="7315200" cy="857542"/>
          </a:xfrm>
          <a:prstGeom prst="wedgeRoundRectCallout">
            <a:avLst>
              <a:gd name="adj1" fmla="val -14929"/>
              <a:gd name="adj2" fmla="val 68088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Shard WET content into shards of 5GB each (one CC snapshot can have 30TB).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Then you normalize paragraphs (lowercasing, numbers as placeholders, </a:t>
            </a:r>
            <a:r>
              <a:rPr lang="en-US" sz="1600" dirty="0" err="1">
                <a:solidFill>
                  <a:schemeClr val="tx1"/>
                </a:solidFill>
              </a:rPr>
              <a:t>etc</a:t>
            </a:r>
            <a:r>
              <a:rPr lang="en-US" sz="1600" dirty="0">
                <a:solidFill>
                  <a:schemeClr val="tx1"/>
                </a:solidFill>
              </a:rPr>
              <a:t>), compute per-paragraph hashes and then duplicate them.</a:t>
            </a:r>
          </a:p>
        </p:txBody>
      </p:sp>
    </p:spTree>
    <p:extLst>
      <p:ext uri="{BB962C8B-B14F-4D97-AF65-F5344CB8AC3E}">
        <p14:creationId xmlns:p14="http://schemas.microsoft.com/office/powerpoint/2010/main" val="186963124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F0D86-FB4E-434B-D1F8-A5274EE0C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LLaMA</a:t>
            </a:r>
            <a:r>
              <a:rPr lang="en-US" dirty="0"/>
              <a:t> 1’s Data Pipeline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9236D4-2FFF-44B7-4846-8A2CC91A52D9}"/>
              </a:ext>
            </a:extLst>
          </p:cNvPr>
          <p:cNvSpPr txBox="1"/>
          <p:nvPr/>
        </p:nvSpPr>
        <p:spPr>
          <a:xfrm>
            <a:off x="1197484" y="4803715"/>
            <a:ext cx="67490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https://twitter.com/tarantulae/status/1650170087708454913?t=ncWWY0FI0tYC_dYLs76r5g</a:t>
            </a:r>
            <a:endPara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4" descr="Image">
            <a:extLst>
              <a:ext uri="{FF2B5EF4-FFF2-40B4-BE49-F238E27FC236}">
                <a16:creationId xmlns:a16="http://schemas.microsoft.com/office/drawing/2014/main" id="{0F5FEE65-CF99-C5E9-B149-5FF7C0D85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9479"/>
          <a:stretch/>
        </p:blipFill>
        <p:spPr bwMode="auto">
          <a:xfrm>
            <a:off x="170908" y="1818705"/>
            <a:ext cx="8458742" cy="30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26D44023-882B-AB52-B672-ABB2EE68CC8D}"/>
              </a:ext>
            </a:extLst>
          </p:cNvPr>
          <p:cNvSpPr/>
          <p:nvPr/>
        </p:nvSpPr>
        <p:spPr>
          <a:xfrm>
            <a:off x="270344" y="1138639"/>
            <a:ext cx="8444286" cy="676055"/>
          </a:xfrm>
          <a:prstGeom prst="wedgeRoundRectCallout">
            <a:avLst>
              <a:gd name="adj1" fmla="val 10030"/>
              <a:gd name="adj2" fmla="val 80142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Perform language identification and decide whether to keep or discard languages.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The order of when you do this in the pipeline can impact the language discrimination quality. </a:t>
            </a:r>
          </a:p>
        </p:txBody>
      </p:sp>
    </p:spTree>
    <p:extLst>
      <p:ext uri="{BB962C8B-B14F-4D97-AF65-F5344CB8AC3E}">
        <p14:creationId xmlns:p14="http://schemas.microsoft.com/office/powerpoint/2010/main" val="416074153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F0D86-FB4E-434B-D1F8-A5274EE0C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LLaMA</a:t>
            </a:r>
            <a:r>
              <a:rPr lang="en-US" dirty="0"/>
              <a:t> 1’s Data Pipeline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9236D4-2FFF-44B7-4846-8A2CC91A52D9}"/>
              </a:ext>
            </a:extLst>
          </p:cNvPr>
          <p:cNvSpPr txBox="1"/>
          <p:nvPr/>
        </p:nvSpPr>
        <p:spPr>
          <a:xfrm>
            <a:off x="1197484" y="4828207"/>
            <a:ext cx="67490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CCNet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Extracting High Quality Monolingual Datasets from Web Crawl Data, 2019</a:t>
            </a:r>
          </a:p>
        </p:txBody>
      </p:sp>
      <p:pic>
        <p:nvPicPr>
          <p:cNvPr id="7" name="Picture 4" descr="Image">
            <a:extLst>
              <a:ext uri="{FF2B5EF4-FFF2-40B4-BE49-F238E27FC236}">
                <a16:creationId xmlns:a16="http://schemas.microsoft.com/office/drawing/2014/main" id="{751E39CF-CDED-1D9F-7FA0-9746A626D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9479"/>
          <a:stretch/>
        </p:blipFill>
        <p:spPr bwMode="auto">
          <a:xfrm>
            <a:off x="170908" y="1818705"/>
            <a:ext cx="8458742" cy="30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8B3F0C11-8AF7-7D53-9AAE-AE24395BBBD1}"/>
              </a:ext>
            </a:extLst>
          </p:cNvPr>
          <p:cNvSpPr/>
          <p:nvPr/>
        </p:nvSpPr>
        <p:spPr>
          <a:xfrm>
            <a:off x="270344" y="751114"/>
            <a:ext cx="8444286" cy="1039443"/>
          </a:xfrm>
          <a:prstGeom prst="wedgeRoundRectCallout">
            <a:avLst>
              <a:gd name="adj1" fmla="val 29077"/>
              <a:gd name="adj2" fmla="val 66661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Do further quality filtering: Train a simple LM (n-gram) on target languages using Wikipedia, then compute per-paragraph perplexity on the rest of the data: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Very high PPL: Very different than Wiki and likely low-quality 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 Drop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Very low PPL: Very similar or near duplicates to Wiki  Drop 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752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776C8-23C3-6073-1E37-9B2CE6219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299C7-E86B-7180-B015-6AAD3BFF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DataDecomp</a:t>
            </a:r>
            <a:r>
              <a:rPr lang="en-US" dirty="0"/>
              <a:t>-LM filtering pipeline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E6E25-AB90-44C7-01B2-07568AD5AF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3C279E-8997-CA26-B0E4-9F4825A484B9}"/>
              </a:ext>
            </a:extLst>
          </p:cNvPr>
          <p:cNvSpPr txBox="1"/>
          <p:nvPr/>
        </p:nvSpPr>
        <p:spPr>
          <a:xfrm>
            <a:off x="1453977" y="4816418"/>
            <a:ext cx="60836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DataComp</a:t>
            </a:r>
            <a:r>
              <a:rPr lang="en-US" sz="100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-LM: In search of the next generation of training sets for language models,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BAD9CD-A015-20DC-9FA2-4DA141AB0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20951"/>
            <a:ext cx="7772400" cy="349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0106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8BA-03FA-949C-3629-533C641FD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preparing pre-training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93629-D234-4F5B-1A58-D544FF8416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0723" y="1390650"/>
            <a:ext cx="8625384" cy="3077573"/>
          </a:xfrm>
        </p:spPr>
        <p:txBody>
          <a:bodyPr/>
          <a:lstStyle/>
          <a:p>
            <a:r>
              <a:rPr lang="en-US" dirty="0"/>
              <a:t>Data does not fall from the sky. You have to work to get it! </a:t>
            </a:r>
          </a:p>
          <a:p>
            <a:r>
              <a:rPr lang="en-US" b="1" dirty="0"/>
              <a:t>Finding large data:</a:t>
            </a:r>
            <a:r>
              <a:rPr lang="en-US" dirty="0"/>
              <a:t> </a:t>
            </a:r>
            <a:r>
              <a:rPr lang="en-US" dirty="0" err="1"/>
              <a:t>CommonCrawl</a:t>
            </a:r>
            <a:r>
              <a:rPr lang="en-US" dirty="0"/>
              <a:t> has a ton of crawled dumps, but not the only one. </a:t>
            </a:r>
          </a:p>
          <a:p>
            <a:r>
              <a:rPr lang="en-US" b="1" dirty="0"/>
              <a:t>Cleaning data </a:t>
            </a:r>
            <a:r>
              <a:rPr lang="en-US" dirty="0"/>
              <a:t>can save tons of compute and even give you gains.</a:t>
            </a:r>
          </a:p>
          <a:p>
            <a:r>
              <a:rPr lang="en-US" b="1" dirty="0"/>
              <a:t>Repetitions </a:t>
            </a:r>
            <a:r>
              <a:rPr lang="en-US" dirty="0"/>
              <a:t>are often a waste of compute and deteriorate model quality. </a:t>
            </a:r>
          </a:p>
          <a:p>
            <a:r>
              <a:rPr lang="en-US" b="1" dirty="0"/>
              <a:t>Scaling deduplication</a:t>
            </a:r>
            <a:r>
              <a:rPr lang="en-US" dirty="0"/>
              <a:t> requires advanced data structures. </a:t>
            </a:r>
          </a:p>
          <a:p>
            <a:r>
              <a:rPr lang="en-US" b="1" dirty="0"/>
              <a:t>Old data</a:t>
            </a:r>
            <a:r>
              <a:rPr lang="en-US" dirty="0"/>
              <a:t> old data may skew your model predictions, but it depends on your application.</a:t>
            </a:r>
          </a:p>
          <a:p>
            <a:r>
              <a:rPr lang="en-US" b="1" dirty="0"/>
              <a:t>Data mixtures </a:t>
            </a:r>
            <a:r>
              <a:rPr lang="en-US" dirty="0"/>
              <a:t>are quite important, though depend on your downstream application.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83028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2537E-CD34-918A-BCB3-DE9B01450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C0C5CF-01FB-1FC8-EFEE-EB003E58B2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/>
          <a:lstStyle/>
          <a:p>
            <a:pPr algn="ctr"/>
            <a:r>
              <a:rPr lang="en-US" sz="4800" dirty="0"/>
              <a:t>Pre-training language models: </a:t>
            </a:r>
            <a:br>
              <a:rPr lang="en-US" sz="4800" dirty="0"/>
            </a:br>
            <a:r>
              <a:rPr lang="en-US" sz="4800" dirty="0"/>
              <a:t>The actual 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983F6-F146-E3D0-4F84-F762EE79D0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4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85F6E4-91F7-E838-3F6F-D059BF41D3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What pre-training objectives should I use?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2203CE-359E-C28A-9FA7-B2C0BE93750E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400800449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14635-9F16-09DD-3AE4-402D2AB86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Pre-training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DC991-5DC5-98AD-6ACE-F76AB1E275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dirty="0">
                <a:latin typeface="Calibri" panose="020F0502020204030204" pitchFamily="34" charset="0"/>
              </a:rPr>
              <a:t>So far, the dominant objective we have seen is “next-token” prediction.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</a:rPr>
              <a:t>In reality any “marginal” observations about language can be a source of supervision.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201E8D1-691F-A3DC-E83F-07D1810475F6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400746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95DEB-04A6-28DF-5C6C-91689FCBB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8B3D3-F82D-0F4E-56A1-902FF19A8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Encoder-only models (BERT): </a:t>
            </a:r>
            <a:br>
              <a:rPr lang="en-US" dirty="0"/>
            </a:br>
            <a:r>
              <a:rPr lang="en-US" dirty="0"/>
              <a:t>Probing its predictions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875EE-D689-0534-3E17-E954D25184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Masking words forces BERT to use context in both directions to predict the masked word.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CA4E9C-173E-28F2-4118-5F0379BBA202}"/>
              </a:ext>
            </a:extLst>
          </p:cNvPr>
          <p:cNvSpPr txBox="1"/>
          <p:nvPr/>
        </p:nvSpPr>
        <p:spPr>
          <a:xfrm>
            <a:off x="2286000" y="4838648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  <a:hlinkClick r:id="rId2"/>
              </a:rPr>
              <a:t>https://huggingface.co/bert-base-uncased</a:t>
            </a:r>
            <a:r>
              <a:rPr lang="en-US" sz="11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 </a:t>
            </a:r>
          </a:p>
        </p:txBody>
      </p:sp>
      <p:pic>
        <p:nvPicPr>
          <p:cNvPr id="6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0523706-A453-EBBF-C9AF-536110DEF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712" y="1752466"/>
            <a:ext cx="6246575" cy="313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7121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406D6-CE7E-D2AD-286F-F22BCA382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C3465-700C-204E-2680-8F747583BC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5252" y="1255182"/>
            <a:ext cx="4529148" cy="3364207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Prefix language modeling </a:t>
            </a:r>
          </a:p>
          <a:p>
            <a:pPr lvl="1"/>
            <a:r>
              <a:rPr lang="en-US" sz="1200" b="1" dirty="0">
                <a:solidFill>
                  <a:srgbClr val="C00000"/>
                </a:solidFill>
              </a:rPr>
              <a:t>Input:</a:t>
            </a:r>
            <a:r>
              <a:rPr lang="en-US" sz="1200" b="1" dirty="0"/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Thank you for inviting </a:t>
            </a:r>
          </a:p>
          <a:p>
            <a:pPr lvl="1"/>
            <a:r>
              <a:rPr lang="en-US" sz="1200" b="1" dirty="0">
                <a:solidFill>
                  <a:srgbClr val="00B050"/>
                </a:solidFill>
              </a:rPr>
              <a:t>Output:</a:t>
            </a:r>
            <a:r>
              <a:rPr lang="en-US" sz="1200" dirty="0"/>
              <a:t> 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me to your party last week </a:t>
            </a:r>
          </a:p>
          <a:p>
            <a:pPr marL="114300" indent="0">
              <a:buNone/>
            </a:pPr>
            <a:endParaRPr lang="en-US" sz="1600" dirty="0"/>
          </a:p>
          <a:p>
            <a:r>
              <a:rPr lang="en-US" sz="1600" dirty="0"/>
              <a:t>BERT-style denoising</a:t>
            </a:r>
          </a:p>
          <a:p>
            <a:pPr lvl="1"/>
            <a:r>
              <a:rPr lang="en-US" sz="1200" b="1" dirty="0">
                <a:solidFill>
                  <a:srgbClr val="C00000"/>
                </a:solidFill>
              </a:rPr>
              <a:t>Input:</a:t>
            </a:r>
            <a:r>
              <a:rPr lang="en-US" sz="1200" b="1" dirty="0"/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Thank you &lt;M&gt; &lt;M&gt; me to your party </a:t>
            </a:r>
            <a:r>
              <a:rPr lang="en-US" sz="1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apple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week </a:t>
            </a:r>
          </a:p>
          <a:p>
            <a:pPr lvl="1"/>
            <a:r>
              <a:rPr lang="en-US" sz="1200" b="1" dirty="0">
                <a:solidFill>
                  <a:srgbClr val="00B050"/>
                </a:solidFill>
              </a:rPr>
              <a:t>Output:</a:t>
            </a:r>
            <a:r>
              <a:rPr lang="en-US" sz="1200" dirty="0"/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Thank you </a:t>
            </a:r>
            <a:r>
              <a:rPr lang="en-US" sz="12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 inviting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me to your party </a:t>
            </a:r>
            <a:r>
              <a:rPr lang="en-US" sz="12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last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week </a:t>
            </a:r>
          </a:p>
          <a:p>
            <a:pPr marL="114300" indent="0">
              <a:buNone/>
            </a:pPr>
            <a:endParaRPr lang="en-US" sz="1600" dirty="0"/>
          </a:p>
          <a:p>
            <a:r>
              <a:rPr lang="en-US" sz="1600" dirty="0" err="1"/>
              <a:t>Deshuffling</a:t>
            </a:r>
            <a:endParaRPr lang="en-US" sz="1600" dirty="0"/>
          </a:p>
          <a:p>
            <a:pPr lvl="1"/>
            <a:r>
              <a:rPr lang="en-US" sz="1200" b="1" dirty="0">
                <a:solidFill>
                  <a:srgbClr val="C00000"/>
                </a:solidFill>
              </a:rPr>
              <a:t>Input:</a:t>
            </a:r>
            <a:r>
              <a:rPr lang="en-US" sz="1200" b="1" dirty="0"/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party me for your to. last fun you inviting week Thanks. </a:t>
            </a:r>
          </a:p>
          <a:p>
            <a:pPr lvl="1"/>
            <a:r>
              <a:rPr lang="en-US" sz="1200" b="1" dirty="0">
                <a:solidFill>
                  <a:srgbClr val="00B050"/>
                </a:solidFill>
              </a:rPr>
              <a:t>Output:</a:t>
            </a:r>
            <a:r>
              <a:rPr lang="en-US" sz="1200" dirty="0"/>
              <a:t> </a:t>
            </a:r>
            <a:r>
              <a:rPr lang="en-US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Thank you for inviting me to your party last week </a:t>
            </a:r>
          </a:p>
          <a:p>
            <a:pPr marL="114300" indent="0">
              <a:buNone/>
            </a:pP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22743D9-9D95-EADA-59F4-6DBAA1155097}"/>
              </a:ext>
            </a:extLst>
          </p:cNvPr>
          <p:cNvSpPr txBox="1">
            <a:spLocks/>
          </p:cNvSpPr>
          <p:nvPr/>
        </p:nvSpPr>
        <p:spPr>
          <a:xfrm>
            <a:off x="4303628" y="1151789"/>
            <a:ext cx="5233498" cy="3918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IID noise, replace spans </a:t>
            </a:r>
          </a:p>
          <a:p>
            <a:pPr lvl="1"/>
            <a:r>
              <a:rPr lang="en-US" sz="1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Input:</a:t>
            </a:r>
            <a:r>
              <a:rPr lang="en-US" sz="1200" b="1" dirty="0"/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Thank you &lt;X&gt; me to your party &lt;X&gt; week </a:t>
            </a:r>
          </a:p>
          <a:p>
            <a:pPr lvl="1"/>
            <a:r>
              <a:rPr lang="en-US" sz="1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Output: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&lt;X&gt; for inviting &lt;Y&gt; last &lt;Z&gt;</a:t>
            </a:r>
          </a:p>
          <a:p>
            <a:pPr marL="114300" indent="0">
              <a:buFont typeface="Corbel"/>
              <a:buNone/>
            </a:pPr>
            <a:endParaRPr lang="en-US" sz="1600" dirty="0"/>
          </a:p>
          <a:p>
            <a: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IID noise, drop tokens  </a:t>
            </a:r>
          </a:p>
          <a:p>
            <a:pPr lvl="1"/>
            <a:r>
              <a:rPr lang="en-US" sz="1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Input: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Thank you me to your party week .</a:t>
            </a:r>
          </a:p>
          <a:p>
            <a:pPr lvl="1"/>
            <a:r>
              <a:rPr lang="en-US" sz="1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Output:</a:t>
            </a:r>
            <a:r>
              <a:rPr lang="en-US" sz="1200" dirty="0"/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for inviting last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7BEC4B-BA03-F7D4-1D0D-BE8C6CFA1CC0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1200" spc="1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limits</a:t>
            </a:r>
            <a:r>
              <a:rPr lang="en-US" sz="1200" spc="1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en-US" sz="1200" spc="1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spc="-2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transfer</a:t>
            </a:r>
            <a:r>
              <a:rPr lang="en-US" sz="1200" spc="1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</a:t>
            </a:r>
            <a:r>
              <a:rPr lang="en-US" sz="1200" spc="1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en-US" sz="1200" spc="1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spc="-2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spc="-2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transfer</a:t>
            </a:r>
            <a:r>
              <a:rPr lang="en-US" sz="1200" spc="1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spc="-2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D47EEF0-13B5-0151-C931-7CF01C1BD5C7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159402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03E9A-EDF1-6455-6ED0-7387F4ADB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Objectives: Experiments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E422531-E00A-8E2B-23F0-B0D4D219D4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All the variants perform similarly</a:t>
            </a:r>
          </a:p>
          <a:p>
            <a:r>
              <a:rPr lang="en-US" dirty="0"/>
              <a:t>“Replace corrupted spans” and “Drop corrupted tokens” are more appealing because </a:t>
            </a:r>
            <a:r>
              <a:rPr lang="en-US" dirty="0">
                <a:solidFill>
                  <a:srgbClr val="C00000"/>
                </a:solidFill>
              </a:rPr>
              <a:t>target sequences are shorter, speeding up training</a:t>
            </a:r>
            <a:r>
              <a:rPr lang="en-US" dirty="0"/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AAEBE9-3259-39D8-AC25-864DCC8F6131}"/>
              </a:ext>
            </a:extLst>
          </p:cNvPr>
          <p:cNvGrpSpPr/>
          <p:nvPr/>
        </p:nvGrpSpPr>
        <p:grpSpPr>
          <a:xfrm>
            <a:off x="311148" y="3129266"/>
            <a:ext cx="8521152" cy="1629317"/>
            <a:chOff x="311148" y="3257777"/>
            <a:chExt cx="8521152" cy="1629317"/>
          </a:xfrm>
        </p:grpSpPr>
        <p:pic>
          <p:nvPicPr>
            <p:cNvPr id="12" name="Content Placeholder 4" descr="Table&#10;&#10;Description automatically generated">
              <a:extLst>
                <a:ext uri="{FF2B5EF4-FFF2-40B4-BE49-F238E27FC236}">
                  <a16:creationId xmlns:a16="http://schemas.microsoft.com/office/drawing/2014/main" id="{23E3691B-9162-C70E-D3D1-D663EB1DC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3343" b="8560"/>
            <a:stretch/>
          </p:blipFill>
          <p:spPr>
            <a:xfrm>
              <a:off x="372534" y="3902516"/>
              <a:ext cx="8459766" cy="211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 descr="Table&#10;&#10;Description automatically generated">
              <a:extLst>
                <a:ext uri="{FF2B5EF4-FFF2-40B4-BE49-F238E27FC236}">
                  <a16:creationId xmlns:a16="http://schemas.microsoft.com/office/drawing/2014/main" id="{2C2F52D0-3A71-BDE2-D10B-85C2FD1280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3634"/>
            <a:stretch/>
          </p:blipFill>
          <p:spPr>
            <a:xfrm>
              <a:off x="311149" y="4364406"/>
              <a:ext cx="8460317" cy="522688"/>
            </a:xfrm>
            <a:prstGeom prst="rect">
              <a:avLst/>
            </a:prstGeom>
          </p:spPr>
        </p:pic>
        <p:pic>
          <p:nvPicPr>
            <p:cNvPr id="14" name="Content Placeholder 4" descr="Table&#10;&#10;Description automatically generated">
              <a:extLst>
                <a:ext uri="{FF2B5EF4-FFF2-40B4-BE49-F238E27FC236}">
                  <a16:creationId xmlns:a16="http://schemas.microsoft.com/office/drawing/2014/main" id="{A6CB082B-B524-7CB2-9EFA-563384E85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" b="44879"/>
            <a:stretch/>
          </p:blipFill>
          <p:spPr>
            <a:xfrm>
              <a:off x="372534" y="3257777"/>
              <a:ext cx="8459766" cy="644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Picture 2" descr="Table&#10;&#10;Description automatically generated">
              <a:extLst>
                <a:ext uri="{FF2B5EF4-FFF2-40B4-BE49-F238E27FC236}">
                  <a16:creationId xmlns:a16="http://schemas.microsoft.com/office/drawing/2014/main" id="{8FC44E46-65D8-0491-B0B2-B256A7D85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0363" b="54910"/>
            <a:stretch/>
          </p:blipFill>
          <p:spPr>
            <a:xfrm>
              <a:off x="311148" y="4085364"/>
              <a:ext cx="8460317" cy="21166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5E4B649-020E-6065-66A9-E27192DBACAF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4B118CB0-6560-D6EA-B8E4-9E79356EE7F9}"/>
              </a:ext>
            </a:extLst>
          </p:cNvPr>
          <p:cNvSpPr/>
          <p:nvPr/>
        </p:nvSpPr>
        <p:spPr>
          <a:xfrm>
            <a:off x="5196840" y="2262349"/>
            <a:ext cx="3734914" cy="775493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Assuming Enc-Dec architecture.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182A0E3-53DC-7C7B-EC7C-6F55D1665F8F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82213705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3CBA8-1D1B-96EF-03FC-8511745A9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5E77F5-095C-7684-EC12-BC31A8ECE8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/>
              <a:t>How should we select the right </a:t>
            </a:r>
            <a:r>
              <a:rPr lang="en-US" sz="4000" dirty="0" err="1"/>
              <a:t>hyperparams</a:t>
            </a:r>
            <a:r>
              <a:rPr lang="en-US" sz="40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09828432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07188AA5-4430-CC4C-F3FE-73C3347F3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982" y="1223467"/>
            <a:ext cx="3896862" cy="334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06EE32-AF8F-69FD-4A52-9AC62DDB9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IsoPlots</a:t>
            </a:r>
            <a:r>
              <a:rPr lang="en-US" dirty="0"/>
              <a:t>: Tradeoffs at a smaller scale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D1D0F-A17C-FC3E-2C57-B004AAB21C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5368737" cy="3077573"/>
          </a:xfrm>
        </p:spPr>
        <p:txBody>
          <a:bodyPr/>
          <a:lstStyle/>
          <a:p>
            <a:r>
              <a:rPr lang="en-US" dirty="0"/>
              <a:t>The performance of your model depends on a complex combination of many factors. </a:t>
            </a:r>
          </a:p>
          <a:p>
            <a:r>
              <a:rPr lang="en-US" dirty="0"/>
              <a:t>Goal: find the best combinations, for a fixed compute. </a:t>
            </a:r>
          </a:p>
          <a:p>
            <a:r>
              <a:rPr lang="en-US" dirty="0"/>
              <a:t>It’s good to change various parameter (e.g., training data, size, or other </a:t>
            </a:r>
            <a:r>
              <a:rPr lang="en-US" dirty="0" err="1"/>
              <a:t>hyperparams</a:t>
            </a:r>
            <a:r>
              <a:rPr lang="en-US" dirty="0"/>
              <a:t>) and see how it’s quality changes.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96105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E126B-635F-D3B8-F2EE-0DD6F4302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926138-505A-D9B5-B00E-4A604170DA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000" dirty="0"/>
              <a:t>How should I </a:t>
            </a:r>
          </a:p>
          <a:p>
            <a:r>
              <a:rPr lang="en-US" sz="4000" dirty="0"/>
              <a:t>train the model? </a:t>
            </a:r>
          </a:p>
        </p:txBody>
      </p:sp>
    </p:spTree>
    <p:extLst>
      <p:ext uri="{BB962C8B-B14F-4D97-AF65-F5344CB8AC3E}">
        <p14:creationId xmlns:p14="http://schemas.microsoft.com/office/powerpoint/2010/main" val="213111827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4CD91-6509-339C-6167-E910543A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CFAE0-BAC7-A823-C1DF-9F62C100D6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modern models use “</a:t>
            </a:r>
            <a:r>
              <a:rPr lang="en-US" dirty="0" err="1"/>
              <a:t>AdamW</a:t>
            </a:r>
            <a:r>
              <a:rPr lang="en-US" dirty="0"/>
              <a:t>” optimizer (not vanilla Gradient Descent). </a:t>
            </a:r>
          </a:p>
          <a:p>
            <a:pPr lvl="1"/>
            <a:r>
              <a:rPr lang="en-US" dirty="0"/>
              <a:t>Adam optimization is a stochastic gradient descent method that is based on adaptive estimation of first-order and second-order “momentums”.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“W” because it decouples “weight decay”</a:t>
            </a:r>
            <a:br>
              <a:rPr lang="en-US" dirty="0"/>
            </a:br>
            <a:r>
              <a:rPr lang="en-US" dirty="0"/>
              <a:t>from “learning rate”. (Details out of scope </a:t>
            </a:r>
            <a:br>
              <a:rPr lang="en-US" dirty="0"/>
            </a:br>
            <a:r>
              <a:rPr lang="en-US" dirty="0"/>
              <a:t>for us. See the cited paper.)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4EBFF0-2989-0C19-E1C9-992A71782D71}"/>
              </a:ext>
            </a:extLst>
          </p:cNvPr>
          <p:cNvSpPr txBox="1"/>
          <p:nvPr/>
        </p:nvSpPr>
        <p:spPr>
          <a:xfrm>
            <a:off x="2285999" y="4523851"/>
            <a:ext cx="45720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https://pytorch.org/docs/stable/generated/torch.optim.AdamW.html</a:t>
            </a:r>
            <a:r>
              <a:rPr lang="en-US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https://pytorch.org/docs/stable/generated/torch.optim.Adam.html</a:t>
            </a:r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[Decoupled Weight Decay Regularization, 2017] </a:t>
            </a:r>
          </a:p>
        </p:txBody>
      </p:sp>
      <p:pic>
        <p:nvPicPr>
          <p:cNvPr id="1026" name="Picture 2" descr="Gradient Descent with Momentum, RMSprop And Adam Optimizer | by Harsh  Khandewal | Analytics Vidhya | Medium">
            <a:extLst>
              <a:ext uri="{FF2B5EF4-FFF2-40B4-BE49-F238E27FC236}">
                <a16:creationId xmlns:a16="http://schemas.microsoft.com/office/drawing/2014/main" id="{511733C4-2D8F-98C8-5EB0-FEA0AF333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075" y="2211252"/>
            <a:ext cx="3631847" cy="201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44489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D3362-9CE0-0E5C-F521-8A1A1CC5F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Batching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4C285-C914-BC6E-3229-061315E199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3179" y="1390650"/>
            <a:ext cx="4181383" cy="3077573"/>
          </a:xfrm>
        </p:spPr>
        <p:txBody>
          <a:bodyPr/>
          <a:lstStyle/>
          <a:p>
            <a:r>
              <a:rPr lang="en-US" dirty="0"/>
              <a:t>Previously we talked about the importance of batching data </a:t>
            </a:r>
          </a:p>
          <a:p>
            <a:r>
              <a:rPr lang="en-US" dirty="0"/>
              <a:t>GPUs are faster at Tensor operations and hence, we want to do batch processing </a:t>
            </a:r>
          </a:p>
          <a:p>
            <a:r>
              <a:rPr lang="en-US" dirty="0"/>
              <a:t>The lager batch of data, the faster they get processed. </a:t>
            </a:r>
          </a:p>
          <a:p>
            <a:r>
              <a:rPr lang="en-US" dirty="0"/>
              <a:t>Alas, the speedup is often sub-linear (e.g., 2x larger batch leads to less than 2x speedup). </a:t>
            </a:r>
          </a:p>
        </p:txBody>
      </p:sp>
      <p:pic>
        <p:nvPicPr>
          <p:cNvPr id="5" name="Picture 4" descr="A green line graph with white text&#10;&#10;Description automatically generated">
            <a:extLst>
              <a:ext uri="{FF2B5EF4-FFF2-40B4-BE49-F238E27FC236}">
                <a16:creationId xmlns:a16="http://schemas.microsoft.com/office/drawing/2014/main" id="{2E3E6340-4673-2733-EC0A-50D50985B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384" y="1390650"/>
            <a:ext cx="4409797" cy="24548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F4BC2C-54A0-905F-7B0C-C11C9A62C582}"/>
              </a:ext>
            </a:extLst>
          </p:cNvPr>
          <p:cNvSpPr txBox="1"/>
          <p:nvPr/>
        </p:nvSpPr>
        <p:spPr>
          <a:xfrm>
            <a:off x="5450006" y="1082873"/>
            <a:ext cx="3169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/>
              <a:t>Model: 13B </a:t>
            </a:r>
            <a:r>
              <a:rPr lang="en-US" dirty="0" err="1"/>
              <a:t>LLaMA</a:t>
            </a:r>
            <a:r>
              <a:rPr lang="en-US" dirty="0"/>
              <a:t> on A100 GPU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A4E5A0-82EC-F042-8B85-27FEBA81C7AE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Efficient Memory Management for Large Language Model Serving with </a:t>
            </a:r>
            <a:r>
              <a:rPr lang="en-US" sz="1200" spc="-5" dirty="0" err="1">
                <a:solidFill>
                  <a:srgbClr val="888888"/>
                </a:solidFill>
              </a:rPr>
              <a:t>PagedAttention</a:t>
            </a:r>
            <a:r>
              <a:rPr lang="en-US" sz="1200" spc="-5" dirty="0">
                <a:solidFill>
                  <a:srgbClr val="888888"/>
                </a:solidFill>
              </a:rPr>
              <a:t>, 2023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8239484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842111D-AAAC-E7C0-317A-9E0FB02F7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06" r="17588" b="12919"/>
          <a:stretch/>
        </p:blipFill>
        <p:spPr>
          <a:xfrm>
            <a:off x="5148421" y="2472763"/>
            <a:ext cx="3461659" cy="24574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14CD91-6509-339C-6167-E910543A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CFAE0-BAC7-A823-C1DF-9F62C100D6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6571" y="1390650"/>
            <a:ext cx="4555672" cy="3077573"/>
          </a:xfrm>
        </p:spPr>
        <p:txBody>
          <a:bodyPr/>
          <a:lstStyle/>
          <a:p>
            <a:r>
              <a:rPr lang="en-US" dirty="0"/>
              <a:t>In practice, your model’s loss should continue to go down with more training on more data. </a:t>
            </a:r>
          </a:p>
          <a:p>
            <a:endParaRPr lang="en-US" dirty="0"/>
          </a:p>
          <a:p>
            <a:r>
              <a:rPr lang="en-US" dirty="0"/>
              <a:t>So, the real bottlenecks are: </a:t>
            </a:r>
          </a:p>
          <a:p>
            <a:pPr lvl="1"/>
            <a:r>
              <a:rPr lang="en-US" dirty="0"/>
              <a:t>(1) compute</a:t>
            </a:r>
          </a:p>
          <a:p>
            <a:pPr lvl="1"/>
            <a:r>
              <a:rPr lang="en-US" dirty="0"/>
              <a:t>(2) data</a:t>
            </a:r>
          </a:p>
          <a:p>
            <a:endParaRPr lang="en-US" dirty="0"/>
          </a:p>
          <a:p>
            <a:r>
              <a:rPr lang="en-US" dirty="0"/>
              <a:t>Sometimes training diverges (spikes in the loss), at which point practitioners usually restart training from an earlier checkpoint. </a:t>
            </a:r>
          </a:p>
        </p:txBody>
      </p:sp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2B93287-FD9A-5C7E-D823-23033D9B7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886" y="180969"/>
            <a:ext cx="3560121" cy="23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1477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10040-5330-DEB5-0D5C-EEFA6CAF7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I fit this model in which GPU?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689F6-8347-F1CF-F10D-FD6CDA2223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One of the followings: </a:t>
            </a:r>
          </a:p>
          <a:p>
            <a:pPr lvl="1"/>
            <a:r>
              <a:rPr lang="en-US" dirty="0"/>
              <a:t>You have a model a model and want to find the right GPU for it. </a:t>
            </a:r>
          </a:p>
          <a:p>
            <a:pPr lvl="1"/>
            <a:r>
              <a:rPr lang="en-US" dirty="0"/>
              <a:t>You have a GPU and want to find the largest model to fit in. </a:t>
            </a:r>
          </a:p>
          <a:p>
            <a:r>
              <a:rPr lang="en-US" dirty="0"/>
              <a:t>What should we do? </a:t>
            </a:r>
          </a:p>
          <a:p>
            <a:pPr lvl="1"/>
            <a:r>
              <a:rPr lang="en-US" dirty="0"/>
              <a:t>The memory taken up by a model depends on: </a:t>
            </a:r>
          </a:p>
          <a:p>
            <a:pPr lvl="2"/>
            <a:r>
              <a:rPr lang="en-US" dirty="0"/>
              <a:t>Model parameters </a:t>
            </a:r>
          </a:p>
          <a:p>
            <a:pPr lvl="2"/>
            <a:r>
              <a:rPr lang="en-US" dirty="0"/>
              <a:t>Activations: notice that these increase with larger batch and seq length</a:t>
            </a:r>
          </a:p>
          <a:p>
            <a:pPr lvl="2"/>
            <a:r>
              <a:rPr lang="en-US" dirty="0"/>
              <a:t>Gradients (of training)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10522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C020-2E27-F0DF-113C-0B2EDB1D0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Memory Usage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F2A2C-16E0-25D7-D687-9C5F14E4F3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Here is the memory usage of an NVIDIA A100 when serving (i.e., no training) </a:t>
            </a:r>
          </a:p>
          <a:p>
            <a:pPr lvl="1"/>
            <a:r>
              <a:rPr lang="en-US" dirty="0"/>
              <a:t>Model: 13B </a:t>
            </a:r>
            <a:r>
              <a:rPr lang="en-US" dirty="0" err="1"/>
              <a:t>LLaMA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Batch size of 10</a:t>
            </a:r>
          </a:p>
          <a:p>
            <a:endParaRPr lang="en-US" dirty="0"/>
          </a:p>
          <a:p>
            <a:r>
              <a:rPr lang="en-US" dirty="0"/>
              <a:t>~65% of your GPU memory is </a:t>
            </a:r>
            <a:br>
              <a:rPr lang="en-US" dirty="0"/>
            </a:br>
            <a:r>
              <a:rPr lang="en-US" dirty="0"/>
              <a:t>the model parameters that </a:t>
            </a:r>
            <a:r>
              <a:rPr lang="en-US" dirty="0">
                <a:solidFill>
                  <a:srgbClr val="C00000"/>
                </a:solidFill>
              </a:rPr>
              <a:t>never change</a:t>
            </a:r>
          </a:p>
          <a:p>
            <a:r>
              <a:rPr lang="en-US" dirty="0"/>
              <a:t>~32% of your memory are KV tensors that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change for each input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This KV cache will increase for larger batch sizes. </a:t>
            </a:r>
          </a:p>
          <a:p>
            <a:pPr lvl="1"/>
            <a:r>
              <a:rPr lang="en-US" dirty="0"/>
              <a:t>Managing this part of the memory is key for </a:t>
            </a:r>
            <a:br>
              <a:rPr lang="en-US" dirty="0"/>
            </a:br>
            <a:r>
              <a:rPr lang="en-US" dirty="0"/>
              <a:t>efficient training. </a:t>
            </a:r>
          </a:p>
          <a:p>
            <a:pPr lvl="1"/>
            <a:endParaRPr lang="en-US" dirty="0"/>
          </a:p>
        </p:txBody>
      </p:sp>
      <p:pic>
        <p:nvPicPr>
          <p:cNvPr id="5" name="Picture 4" descr="A comparison of a computer hardware&#10;&#10;Description automatically generated with medium confidence">
            <a:extLst>
              <a:ext uri="{FF2B5EF4-FFF2-40B4-BE49-F238E27FC236}">
                <a16:creationId xmlns:a16="http://schemas.microsoft.com/office/drawing/2014/main" id="{D5C96C32-F12D-4CC1-E6D8-BBDFC9D09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055" y="1637067"/>
            <a:ext cx="3186200" cy="2921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C0E88B-F370-5C5A-A62F-42A4655F8258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Efficient Memory Management for Large Language Model Serving with </a:t>
            </a:r>
            <a:r>
              <a:rPr lang="en-US" sz="1200" spc="-5" dirty="0" err="1">
                <a:solidFill>
                  <a:srgbClr val="888888"/>
                </a:solidFill>
              </a:rPr>
              <a:t>PagedAttention</a:t>
            </a:r>
            <a:r>
              <a:rPr lang="en-US" sz="1200" spc="-5" dirty="0">
                <a:solidFill>
                  <a:srgbClr val="888888"/>
                </a:solidFill>
              </a:rPr>
              <a:t>, 2023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6719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137BE-E3BB-4407-3B6E-642B5CC25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Encoder-only models (BERT): </a:t>
            </a:r>
            <a:br>
              <a:rPr lang="en-US" dirty="0"/>
            </a:br>
            <a:r>
              <a:rPr lang="en-US" dirty="0"/>
              <a:t>Pre-training Objectives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EE6A3-F47F-3018-1CC7-F983F833AB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503401" cy="3077573"/>
          </a:xfrm>
        </p:spPr>
        <p:txBody>
          <a:bodyPr/>
          <a:lstStyle/>
          <a:p>
            <a:r>
              <a:rPr lang="en-US" b="1" dirty="0"/>
              <a:t>Token masking: </a:t>
            </a:r>
            <a:r>
              <a:rPr lang="en-US" dirty="0"/>
              <a:t>Randomly mask 15% of tokens and train the model to recover them.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7D71B-48E9-8E10-596B-F65CF9A242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" r="6636"/>
          <a:stretch/>
        </p:blipFill>
        <p:spPr>
          <a:xfrm>
            <a:off x="4099560" y="1654123"/>
            <a:ext cx="4855025" cy="342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6137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D1224-0744-8D42-7509-B7B33B003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parameters does my Transformer have?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821B006-7568-28D5-2EE1-A216196D668C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7963309" cy="3077573"/>
              </a:xfrm>
            </p:spPr>
            <p:txBody>
              <a:bodyPr/>
              <a:lstStyle/>
              <a:p>
                <a:pPr marL="400050" indent="-285750"/>
                <a:r>
                  <a:rPr lang="en-US" dirty="0"/>
                  <a:t>Let’s count the number of parameters: </a:t>
                </a:r>
              </a:p>
              <a:p>
                <a:pPr marL="400050" indent="-285750"/>
                <a:r>
                  <a:rPr lang="en-US" dirty="0"/>
                  <a:t>The self-attention block params: </a:t>
                </a:r>
              </a:p>
              <a:p>
                <a:pPr marL="741362" lvl="1" indent="-285750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3×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×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=4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400050" indent="-285750"/>
                <a:r>
                  <a:rPr lang="en-US" dirty="0"/>
                  <a:t>The FFN block params: </a:t>
                </a:r>
              </a:p>
              <a:p>
                <a:pPr marL="741362" lvl="1" indent="-285750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2×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×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ff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marL="400050" indent="-285750"/>
                <a:r>
                  <a:rPr lang="en-US" dirty="0"/>
                  <a:t>So, in total: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+ 2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ff</m:t>
                        </m:r>
                      </m:sub>
                    </m:sSub>
                  </m:oMath>
                </a14:m>
                <a:endParaRPr lang="en-US" dirty="0"/>
              </a:p>
              <a:p>
                <a:pPr marL="400050" indent="-285750"/>
                <a:r>
                  <a:rPr lang="en-US" dirty="0"/>
                  <a:t>The ratio of SA/FFN parameters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ff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ff</m:t>
                        </m:r>
                      </m:sub>
                    </m:sSub>
                  </m:oMath>
                </a14:m>
                <a:r>
                  <a:rPr lang="en-US" dirty="0"/>
                  <a:t> is usually 2-4 larger than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400050" indent="-285750"/>
                <a:r>
                  <a:rPr lang="en-US" dirty="0"/>
                  <a:t>In most models, roughly 2/3 of transformer parameters are feedforward blocks</a:t>
                </a:r>
              </a:p>
              <a:p>
                <a:pPr marL="400050" indent="-285750"/>
                <a:r>
                  <a:rPr lang="en-US" dirty="0"/>
                  <a:t>Notice that the num of params in independent of seq length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) or batch size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)! </a:t>
                </a:r>
              </a:p>
              <a:p>
                <a:pPr marL="741362" lvl="1" indent="-285750"/>
                <a:r>
                  <a:rPr lang="en-US" dirty="0"/>
                  <a:t>So, in theory you should be able to run your SA on sequences of any length! </a:t>
                </a:r>
              </a:p>
              <a:p>
                <a:pPr marL="1084262" lvl="2" indent="-285750"/>
                <a:r>
                  <a:rPr lang="en-US" dirty="0"/>
                  <a:t>(but would it work on longer sequences? -- more on this later)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821B006-7568-28D5-2EE1-A216196D66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7963309" cy="3077573"/>
              </a:xfrm>
              <a:blipFill>
                <a:blip r:embed="rId2"/>
                <a:stretch>
                  <a:fillRect t="-1235" r="-318" b="-18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8BBFBC-3EE9-6E8A-2B43-153675596707}"/>
                  </a:ext>
                </a:extLst>
              </p:cNvPr>
              <p:cNvSpPr txBox="1"/>
              <p:nvPr/>
            </p:nvSpPr>
            <p:spPr>
              <a:xfrm>
                <a:off x="4793361" y="2604461"/>
                <a:ext cx="4191210" cy="5232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: number of heads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: feature dimension in output of SA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8BBFBC-3EE9-6E8A-2B43-153675596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361" y="2604461"/>
                <a:ext cx="4191210" cy="523220"/>
              </a:xfrm>
              <a:prstGeom prst="rect">
                <a:avLst/>
              </a:prstGeom>
              <a:blipFill>
                <a:blip r:embed="rId3"/>
                <a:stretch>
                  <a:fillRect t="-2326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652C6B-7718-093E-B521-9BFFB2B87D67}"/>
                  </a:ext>
                </a:extLst>
              </p:cNvPr>
              <p:cNvSpPr txBox="1"/>
              <p:nvPr/>
            </p:nvSpPr>
            <p:spPr>
              <a:xfrm>
                <a:off x="4793360" y="907993"/>
                <a:ext cx="4191211" cy="91345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1143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r>
                        <a:rPr lang="en-US" altLang="zh-TW" b="1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box>
                            <m:box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box>
                        </m:sup>
                      </m:sSup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altLang="zh-TW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box>
                            <m:box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box>
                        </m:sup>
                      </m:sSup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altLang="zh-TW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bSup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box>
                            <m:box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box>
                        </m:sup>
                      </m:sSup>
                      <m:r>
                        <a:rPr lang="en-US" altLang="zh-TW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p>
                      </m:sSup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box>
                            <m:box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box>
                        </m:sup>
                      </m:sSup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hea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Attention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US" altLang="zh-TW" b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bSup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altLang="zh-TW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US" altLang="zh-TW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altLang="zh-TW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US" altLang="zh-TW" b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1" i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Attention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Concat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hea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…,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head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652C6B-7718-093E-B521-9BFFB2B87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360" y="907993"/>
                <a:ext cx="4191211" cy="9134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F7A94C-D44D-6E59-549A-7732DA1EB2DF}"/>
                  </a:ext>
                </a:extLst>
              </p:cNvPr>
              <p:cNvSpPr txBox="1"/>
              <p:nvPr/>
            </p:nvSpPr>
            <p:spPr>
              <a:xfrm>
                <a:off x="4793360" y="1857385"/>
                <a:ext cx="4191211" cy="71167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1143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143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400" b="1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box>
                            <m:boxPr>
                              <m:ctrlP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sSub>
                                <m:sSubPr>
                                  <m:ctrlP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sz="1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ff</m:t>
                                  </m:r>
                                </m:sub>
                              </m:sSub>
                            </m:e>
                          </m:box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1400" b="1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box>
                            <m:boxPr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sSub>
                                <m:sSubPr>
                                  <m:ctrlP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sz="1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ff</m:t>
                                  </m:r>
                                </m:sub>
                              </m:sSub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box>
                        </m:sup>
                      </m:sSup>
                    </m:oMath>
                  </m:oMathPara>
                </a14:m>
                <a:endParaRPr lang="en-US" altLang="zh-TW" sz="1400" b="1" dirty="0">
                  <a:latin typeface="Corbel" panose="020B0503020204020204" pitchFamily="34" charset="0"/>
                  <a:ea typeface="Cambria Math" panose="02040503050406030204" pitchFamily="18" charset="0"/>
                </a:endParaRPr>
              </a:p>
              <a:p>
                <a:pPr marL="114300" algn="ctr"/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(note, not showing layer-norm and residuals)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F7A94C-D44D-6E59-549A-7732DA1EB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360" y="1857385"/>
                <a:ext cx="4191211" cy="711670"/>
              </a:xfrm>
              <a:prstGeom prst="rect">
                <a:avLst/>
              </a:prstGeom>
              <a:blipFill>
                <a:blip r:embed="rId5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65DB9A5-6419-BCF4-E918-E344D2AEDDDB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914975684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767DC-A4A5-686D-5991-171509FD6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EC1FE-ABBF-9CAB-8032-AF469AED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Dropout and other regularization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7B4AE-C1D5-3049-EBCA-783317B0AC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Do we need regularization during pretraining?</a:t>
            </a:r>
          </a:p>
          <a:p>
            <a:endParaRPr lang="en-US" dirty="0"/>
          </a:p>
          <a:p>
            <a:r>
              <a:rPr lang="en-US" dirty="0"/>
              <a:t>Arguments against:</a:t>
            </a:r>
          </a:p>
          <a:p>
            <a:pPr lvl="1"/>
            <a:r>
              <a:rPr lang="en-US" dirty="0"/>
              <a:t>There is </a:t>
            </a:r>
            <a:r>
              <a:rPr lang="en-US" i="1" dirty="0"/>
              <a:t>a lot</a:t>
            </a:r>
            <a:r>
              <a:rPr lang="en-US" dirty="0"/>
              <a:t> of data (trillions of tokens), more than parameters.</a:t>
            </a:r>
          </a:p>
          <a:p>
            <a:pPr lvl="1"/>
            <a:r>
              <a:rPr lang="en-US" dirty="0"/>
              <a:t>SGD only does a single pass on a corpus (hard to memorize)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This is all quite reasonable.. but what do people do in practice?</a:t>
            </a:r>
          </a:p>
        </p:txBody>
      </p:sp>
      <p:sp>
        <p:nvSpPr>
          <p:cNvPr id="4" name="Google Shape;665;p81">
            <a:extLst>
              <a:ext uri="{FF2B5EF4-FFF2-40B4-BE49-F238E27FC236}">
                <a16:creationId xmlns:a16="http://schemas.microsoft.com/office/drawing/2014/main" id="{E1C04D9F-4564-9B6F-4AFE-CE61EC9087AF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4141629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38E3F-99BD-CD0F-BC33-A5565AEF0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9AF28-410F-B931-9220-C82D3CB64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Dropout and weight decay in practice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16500-6762-8C71-E7B6-8B7F2D63EA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BEF38F-7188-5053-B0E1-5E5B17729729}"/>
              </a:ext>
            </a:extLst>
          </p:cNvPr>
          <p:cNvSpPr txBox="1"/>
          <p:nvPr/>
        </p:nvSpPr>
        <p:spPr>
          <a:xfrm>
            <a:off x="6635809" y="2163598"/>
            <a:ext cx="25081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older models used dropout during pretraining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Newer models (except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Qwen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rely only on weight decay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422D9A-B4BC-8F90-9A4D-9324DF1E0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470" y="1208399"/>
            <a:ext cx="3251200" cy="3136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7E23CA-0553-3B41-785E-0FD38A2DC64D}"/>
              </a:ext>
            </a:extLst>
          </p:cNvPr>
          <p:cNvSpPr txBox="1"/>
          <p:nvPr/>
        </p:nvSpPr>
        <p:spPr>
          <a:xfrm>
            <a:off x="1198548" y="4485920"/>
            <a:ext cx="6746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* Most of the times papers just don’t discuss dropout. On open models, this closely matches not doing dropout. This may not be true of closed models.</a:t>
            </a:r>
          </a:p>
        </p:txBody>
      </p:sp>
      <p:sp>
        <p:nvSpPr>
          <p:cNvPr id="9" name="Google Shape;665;p81">
            <a:extLst>
              <a:ext uri="{FF2B5EF4-FFF2-40B4-BE49-F238E27FC236}">
                <a16:creationId xmlns:a16="http://schemas.microsoft.com/office/drawing/2014/main" id="{09EC12EA-0FB3-7693-51D1-FEFA3AE40620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782753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9A0DC-294B-ACE7-FA1B-2F5683830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14C93-4788-4D2A-D31F-5D3434E3C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weight decay LLMs?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06ABB-2FE2-539D-A4A9-B46D8A5FD7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err="1"/>
              <a:t>Andriushchenko</a:t>
            </a:r>
            <a:r>
              <a:rPr lang="en-US" dirty="0"/>
              <a:t> et al 2023] has interesting observations about LLM weight decay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A221A7-91B7-4E10-8082-8711DD41C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10" y="1720267"/>
            <a:ext cx="7772400" cy="2215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A2EAEC-E209-B96E-333F-70C04D5BA50D}"/>
              </a:ext>
            </a:extLst>
          </p:cNvPr>
          <p:cNvSpPr txBox="1"/>
          <p:nvPr/>
        </p:nvSpPr>
        <p:spPr>
          <a:xfrm>
            <a:off x="918673" y="3957821"/>
            <a:ext cx="28671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It’s not to control overfitting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84AF4B-B25D-2F0B-AE61-3A0728167CA2}"/>
              </a:ext>
            </a:extLst>
          </p:cNvPr>
          <p:cNvSpPr txBox="1"/>
          <p:nvPr/>
        </p:nvSpPr>
        <p:spPr>
          <a:xfrm>
            <a:off x="3465319" y="3995378"/>
            <a:ext cx="52853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Weight decay interacts with learning rates (cosine schedule)</a:t>
            </a:r>
          </a:p>
        </p:txBody>
      </p:sp>
      <p:sp>
        <p:nvSpPr>
          <p:cNvPr id="9" name="Google Shape;665;p81">
            <a:extLst>
              <a:ext uri="{FF2B5EF4-FFF2-40B4-BE49-F238E27FC236}">
                <a16:creationId xmlns:a16="http://schemas.microsoft.com/office/drawing/2014/main" id="{A05E39B3-EBFC-F282-6BA9-5FEA2C0CD93C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7208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96646-F64E-DBE9-CED4-6086D5A44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Staged pre-training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19474-158E-4F91-8E5A-8D5101B060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Few models do staged pre-training (e.g., llama3).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Start with pre-training indiscriminative on all sorts of data (including short data).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Do continued pre-training on long text.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Annealing (learning rate going to zero)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28570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9C373-7DF7-61F3-CB92-926818665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28C9E-C543-763E-C941-74A609F56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of training LLMs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AF673-A894-ADDA-699C-FC8CC98AC9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 err="1"/>
              <a:t>IsoPlots</a:t>
            </a:r>
            <a:r>
              <a:rPr lang="en-US" b="1" dirty="0"/>
              <a:t>:</a:t>
            </a:r>
            <a:r>
              <a:rPr lang="en-US" dirty="0"/>
              <a:t> for a fixed compute, which combination of parameters give you the best bang for the buck. </a:t>
            </a:r>
          </a:p>
          <a:p>
            <a:endParaRPr lang="en-US" dirty="0"/>
          </a:p>
          <a:p>
            <a:r>
              <a:rPr lang="en-US" dirty="0"/>
              <a:t>Careful batching makes your training go </a:t>
            </a:r>
            <a:r>
              <a:rPr lang="en-US" dirty="0" err="1"/>
              <a:t>brrr</a:t>
            </a:r>
            <a:r>
              <a:rPr lang="en-US" dirty="0"/>
              <a:t>! </a:t>
            </a:r>
          </a:p>
          <a:p>
            <a:endParaRPr lang="en-US" dirty="0"/>
          </a:p>
          <a:p>
            <a:r>
              <a:rPr lang="en-US" dirty="0"/>
              <a:t>Memory usage can be tricky since there are various moving parts. </a:t>
            </a:r>
          </a:p>
          <a:p>
            <a:pPr lvl="1"/>
            <a:r>
              <a:rPr lang="en-US" dirty="0"/>
              <a:t>More on distributed training later on. </a:t>
            </a:r>
          </a:p>
          <a:p>
            <a:endParaRPr lang="en-US" dirty="0"/>
          </a:p>
          <a:p>
            <a:r>
              <a:rPr lang="en-US" dirty="0"/>
              <a:t>Dropout is less common but you still ‘regularize’ LMs via large-scale training. </a:t>
            </a:r>
          </a:p>
        </p:txBody>
      </p:sp>
    </p:spTree>
    <p:extLst>
      <p:ext uri="{BB962C8B-B14F-4D97-AF65-F5344CB8AC3E}">
        <p14:creationId xmlns:p14="http://schemas.microsoft.com/office/powerpoint/2010/main" val="39374806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22503-E8DC-7366-0BC1-C6903198B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2BEA66-2355-6869-B568-B654DB30DA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/>
          <a:lstStyle/>
          <a:p>
            <a:pPr algn="ctr"/>
            <a:r>
              <a:rPr lang="en-US" sz="4800" dirty="0"/>
              <a:t>Mixture of Experts (</a:t>
            </a:r>
            <a:r>
              <a:rPr lang="en-US" sz="4800" dirty="0" err="1"/>
              <a:t>MoE</a:t>
            </a:r>
            <a:r>
              <a:rPr lang="en-US" sz="4800" dirty="0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3738FD-26A6-B029-8405-1302CD7707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4" name="Google Shape;665;p81">
            <a:extLst>
              <a:ext uri="{FF2B5EF4-FFF2-40B4-BE49-F238E27FC236}">
                <a16:creationId xmlns:a16="http://schemas.microsoft.com/office/drawing/2014/main" id="{659BACBB-F44D-6800-DEBB-7E1B4CD0755F}"/>
              </a:ext>
            </a:extLst>
          </p:cNvPr>
          <p:cNvSpPr txBox="1"/>
          <p:nvPr/>
        </p:nvSpPr>
        <p:spPr>
          <a:xfrm>
            <a:off x="1841036" y="4292003"/>
            <a:ext cx="5321764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Slide credit to </a:t>
            </a:r>
            <a:r>
              <a:rPr lang="en-US" sz="16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16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 and </a:t>
            </a:r>
            <a:r>
              <a:rPr lang="en-US" sz="16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Samet</a:t>
            </a:r>
            <a:r>
              <a:rPr lang="en-US" sz="16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Oymak</a:t>
            </a:r>
            <a:r>
              <a:rPr lang="en-US" sz="16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6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for earlier versions of these slides. </a:t>
            </a:r>
            <a:endParaRPr sz="16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70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89414-394F-5990-558B-92F4F625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Experts (</a:t>
            </a:r>
            <a:r>
              <a:rPr lang="en-US" dirty="0" err="1"/>
              <a:t>MoE</a:t>
            </a:r>
            <a:r>
              <a:rPr lang="en-US" dirty="0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4A188-FBBD-27D0-D7F2-A27B0E7CEF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B4B4ED-59DB-F1A3-1734-F67786D5A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205" y="1225278"/>
            <a:ext cx="6687589" cy="3408316"/>
          </a:xfrm>
          <a:prstGeom prst="rect">
            <a:avLst/>
          </a:prstGeom>
        </p:spPr>
      </p:pic>
      <p:sp>
        <p:nvSpPr>
          <p:cNvPr id="5" name="Google Shape;665;p81">
            <a:extLst>
              <a:ext uri="{FF2B5EF4-FFF2-40B4-BE49-F238E27FC236}">
                <a16:creationId xmlns:a16="http://schemas.microsoft.com/office/drawing/2014/main" id="{87912577-7150-BC98-7FBD-47D994DC9876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7869711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E0951-7E9F-7E65-1529-14F66E03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Experts (</a:t>
            </a:r>
            <a:r>
              <a:rPr lang="en-US" dirty="0" err="1"/>
              <a:t>MoE</a:t>
            </a:r>
            <a:r>
              <a:rPr lang="en-US" dirty="0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D216E-329D-6CEC-E27E-F4E0E710F9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07771"/>
            <a:ext cx="8518641" cy="307757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/>
              <a:t>Two main elements (NNs): 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Sparse </a:t>
            </a:r>
            <a:r>
              <a:rPr lang="en-US" b="1" dirty="0" err="1"/>
              <a:t>MoE</a:t>
            </a:r>
            <a:r>
              <a:rPr lang="en-US" b="1" dirty="0"/>
              <a:t> layer: </a:t>
            </a:r>
            <a:r>
              <a:rPr lang="en-US" dirty="0"/>
              <a:t>Instead of using the dense FFN, sparse FFNs are used.</a:t>
            </a:r>
          </a:p>
          <a:p>
            <a:pPr lvl="1">
              <a:lnSpc>
                <a:spcPct val="100000"/>
              </a:lnSpc>
            </a:pPr>
            <a:r>
              <a:rPr lang="en-US" sz="1600" b="1" dirty="0"/>
              <a:t>A gate networking/router: </a:t>
            </a:r>
            <a:r>
              <a:rPr lang="en-US" sz="1600" dirty="0"/>
              <a:t>It determines which tokens are sent to which experts.</a:t>
            </a:r>
          </a:p>
          <a:p>
            <a:pPr>
              <a:lnSpc>
                <a:spcPct val="100000"/>
              </a:lnSpc>
            </a:pPr>
            <a:r>
              <a:rPr lang="en-US" dirty="0"/>
              <a:t>You can increase the # experts without affecting FLOPs</a:t>
            </a:r>
          </a:p>
        </p:txBody>
      </p:sp>
      <p:sp>
        <p:nvSpPr>
          <p:cNvPr id="7" name="Google Shape;665;p81">
            <a:extLst>
              <a:ext uri="{FF2B5EF4-FFF2-40B4-BE49-F238E27FC236}">
                <a16:creationId xmlns:a16="http://schemas.microsoft.com/office/drawing/2014/main" id="{883B6A41-5BE7-1336-A282-BCFA2F5C4613}"/>
              </a:ext>
            </a:extLst>
          </p:cNvPr>
          <p:cNvSpPr txBox="1"/>
          <p:nvPr/>
        </p:nvSpPr>
        <p:spPr>
          <a:xfrm>
            <a:off x="2166336" y="4874813"/>
            <a:ext cx="4683351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A Review of Sparse Expert Models in Deep Learning, 2022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1D27F6-7C8F-D752-D3AA-47474DEFA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8" y="2469506"/>
            <a:ext cx="9051429" cy="24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7940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4AFF4-FEA3-EE5E-4177-6826FC4A5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</a:t>
            </a:r>
            <a:r>
              <a:rPr lang="en-US" dirty="0" err="1"/>
              <a:t>MoE’s</a:t>
            </a:r>
            <a:r>
              <a:rPr lang="en-US" dirty="0"/>
              <a:t> getting popular?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067CA-390C-23DE-2EC8-C82A0CB438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Same FLOP, more param does better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9103F-B6B7-1641-3AEE-A083915DB6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06" b="2485"/>
          <a:stretch/>
        </p:blipFill>
        <p:spPr>
          <a:xfrm>
            <a:off x="574544" y="1736906"/>
            <a:ext cx="7959895" cy="2797819"/>
          </a:xfrm>
          <a:prstGeom prst="rect">
            <a:avLst/>
          </a:prstGeom>
        </p:spPr>
      </p:pic>
      <p:sp>
        <p:nvSpPr>
          <p:cNvPr id="6" name="Google Shape;665;p81">
            <a:extLst>
              <a:ext uri="{FF2B5EF4-FFF2-40B4-BE49-F238E27FC236}">
                <a16:creationId xmlns:a16="http://schemas.microsoft.com/office/drawing/2014/main" id="{E14AFC7D-5B1F-02D8-C7EF-56FBE6704070}"/>
              </a:ext>
            </a:extLst>
          </p:cNvPr>
          <p:cNvSpPr txBox="1"/>
          <p:nvPr/>
        </p:nvSpPr>
        <p:spPr>
          <a:xfrm>
            <a:off x="1975144" y="4874813"/>
            <a:ext cx="5680879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Switch Transformers: Scaling to Trillion Parameter Models with Simple and Efficient Sparsity, 2022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9046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3DFBC-5FE0-85BA-CBCD-D313EDEDB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8E1B-6E4C-09BB-D85C-3C362E576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Encoder-only models (BERT): </a:t>
            </a:r>
            <a:br>
              <a:rPr lang="en-US" dirty="0"/>
            </a:br>
            <a:r>
              <a:rPr lang="en-US" dirty="0"/>
              <a:t>Pre-training Objectives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E5EC52-09E2-24EC-AEE3-C27484DDCD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503401" cy="3077573"/>
          </a:xfrm>
        </p:spPr>
        <p:txBody>
          <a:bodyPr/>
          <a:lstStyle/>
          <a:p>
            <a:r>
              <a:rPr lang="en-US" b="1" dirty="0"/>
              <a:t>Token masking: </a:t>
            </a:r>
            <a:r>
              <a:rPr lang="en-US" dirty="0"/>
              <a:t>Randomly mask 15% of tokens and train the model to recover them.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Too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little</a:t>
            </a:r>
            <a:r>
              <a:rPr lang="en-US" dirty="0"/>
              <a:t> masking: Too </a:t>
            </a:r>
            <a:r>
              <a:rPr lang="en-US" dirty="0">
                <a:solidFill>
                  <a:srgbClr val="C00000"/>
                </a:solidFill>
              </a:rPr>
              <a:t>expensive </a:t>
            </a:r>
            <a:r>
              <a:rPr lang="en-US" dirty="0"/>
              <a:t>to train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Too much</a:t>
            </a:r>
            <a:r>
              <a:rPr lang="en-US" dirty="0"/>
              <a:t> masking: </a:t>
            </a:r>
            <a:r>
              <a:rPr lang="en-US" dirty="0">
                <a:solidFill>
                  <a:srgbClr val="C00000"/>
                </a:solidFill>
              </a:rPr>
              <a:t>Underdefined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(</a:t>
            </a:r>
            <a:r>
              <a:rPr lang="en-US" dirty="0">
                <a:effectLst/>
                <a:latin typeface="Calibri" panose="020F0502020204030204" pitchFamily="34" charset="0"/>
              </a:rPr>
              <a:t>not enough info for the model to recover the masked tokens</a:t>
            </a:r>
            <a:r>
              <a:rPr lang="en-US" dirty="0"/>
              <a:t>)</a:t>
            </a:r>
          </a:p>
          <a:p>
            <a:r>
              <a:rPr lang="en-US" b="1" dirty="0"/>
              <a:t>Sentence ordering: </a:t>
            </a:r>
            <a:r>
              <a:rPr lang="en-US" dirty="0"/>
              <a:t>Predict sentence ordering</a:t>
            </a:r>
          </a:p>
          <a:p>
            <a:pPr lvl="1"/>
            <a:r>
              <a:rPr lang="en-US" dirty="0"/>
              <a:t>Learns the relationships between sentences</a:t>
            </a:r>
          </a:p>
          <a:p>
            <a:pPr lvl="1"/>
            <a:r>
              <a:rPr lang="en-US" dirty="0"/>
              <a:t>50% correct ordering, and 50% random incorrect ones</a:t>
            </a:r>
          </a:p>
          <a:p>
            <a:pPr lvl="1"/>
            <a:endParaRPr lang="en-US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FAF9CB-AD9C-BCCB-C51E-FCF304E1C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82" y="3592197"/>
            <a:ext cx="7772400" cy="87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03094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A2332-74CC-F053-C728-1E99C3EF5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31179-45E2-155C-E551-4D71DC1D4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</a:t>
            </a:r>
            <a:r>
              <a:rPr lang="en-US" dirty="0" err="1"/>
              <a:t>MoE’s</a:t>
            </a:r>
            <a:r>
              <a:rPr lang="en-US" dirty="0"/>
              <a:t> getting popular?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1473D-6924-56CE-8D3D-5A41E5483C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3258853" cy="3077573"/>
          </a:xfrm>
        </p:spPr>
        <p:txBody>
          <a:bodyPr/>
          <a:lstStyle/>
          <a:p>
            <a:r>
              <a:rPr lang="en-US" dirty="0"/>
              <a:t>Faster training over a dense </a:t>
            </a:r>
            <a:br>
              <a:rPr lang="en-US" dirty="0"/>
            </a:br>
            <a:r>
              <a:rPr lang="en-US" dirty="0"/>
              <a:t>(non-MOE) model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AD8247-F20C-DB49-3488-2A9DC057B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248" y="1033907"/>
            <a:ext cx="4925833" cy="3615562"/>
          </a:xfrm>
          <a:prstGeom prst="rect">
            <a:avLst/>
          </a:prstGeom>
        </p:spPr>
      </p:pic>
      <p:sp>
        <p:nvSpPr>
          <p:cNvPr id="9" name="Google Shape;665;p81">
            <a:extLst>
              <a:ext uri="{FF2B5EF4-FFF2-40B4-BE49-F238E27FC236}">
                <a16:creationId xmlns:a16="http://schemas.microsoft.com/office/drawing/2014/main" id="{B5EC6A9D-8EF3-8349-0E2C-6923FF3B834E}"/>
              </a:ext>
            </a:extLst>
          </p:cNvPr>
          <p:cNvSpPr txBox="1"/>
          <p:nvPr/>
        </p:nvSpPr>
        <p:spPr>
          <a:xfrm>
            <a:off x="1975144" y="4874813"/>
            <a:ext cx="5680879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Switch Transformers: Scaling to Trillion Parameter Models with Simple and Efficient Sparsity, 2022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073931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4CB88-31E0-C3B2-AD4E-B2CEC5CA5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Why are </a:t>
            </a:r>
            <a:r>
              <a:rPr lang="en-US" sz="3200" dirty="0" err="1"/>
              <a:t>MoE’s</a:t>
            </a:r>
            <a:r>
              <a:rPr lang="en-US" sz="3200" dirty="0"/>
              <a:t> getting popular?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25FE6-7E51-878F-458D-ADD7B938E6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3584857" cy="3077573"/>
          </a:xfrm>
        </p:spPr>
        <p:txBody>
          <a:bodyPr/>
          <a:lstStyle/>
          <a:p>
            <a:r>
              <a:rPr lang="en-US" sz="1600" dirty="0"/>
              <a:t>Have faster inference compared to the dense models of the same size model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96434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D9057-7B31-4505-2F98-C36E739F0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B341A-9E50-1A7E-C087-71C30CC62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</a:t>
            </a:r>
            <a:r>
              <a:rPr lang="en-US" dirty="0" err="1"/>
              <a:t>MoE’s</a:t>
            </a:r>
            <a:r>
              <a:rPr lang="en-US" dirty="0"/>
              <a:t> getting popular?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8A729-7F14-0EEE-C79F-73E7321443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Parallelizable to many devices</a:t>
            </a:r>
            <a:br>
              <a:rPr lang="en-US" dirty="0"/>
            </a:br>
            <a:r>
              <a:rPr lang="en-US" dirty="0"/>
              <a:t>(more on this in a bit) </a:t>
            </a:r>
          </a:p>
          <a:p>
            <a:r>
              <a:rPr lang="en-US" dirty="0" err="1"/>
              <a:t>MoEs</a:t>
            </a:r>
            <a:r>
              <a:rPr lang="en-US" dirty="0"/>
              <a:t> parallelize nicely </a:t>
            </a:r>
            <a:br>
              <a:rPr lang="en-US" dirty="0"/>
            </a:br>
            <a:r>
              <a:rPr lang="en-US" dirty="0"/>
              <a:t>since each FFN (expert) can </a:t>
            </a:r>
            <a:br>
              <a:rPr lang="en-US" dirty="0"/>
            </a:br>
            <a:r>
              <a:rPr lang="en-US" dirty="0"/>
              <a:t>fit in a device.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221E6-45BC-2A68-49DB-EDB647ABF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796" y="917300"/>
            <a:ext cx="5162204" cy="4226200"/>
          </a:xfrm>
          <a:prstGeom prst="rect">
            <a:avLst/>
          </a:prstGeom>
        </p:spPr>
      </p:pic>
      <p:sp>
        <p:nvSpPr>
          <p:cNvPr id="6" name="Google Shape;665;p81">
            <a:extLst>
              <a:ext uri="{FF2B5EF4-FFF2-40B4-BE49-F238E27FC236}">
                <a16:creationId xmlns:a16="http://schemas.microsoft.com/office/drawing/2014/main" id="{F84C80FB-A49C-C770-9509-7FCAA65BB0FF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117714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874AD-ECB1-E3E9-1A3E-05787E014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MoE</a:t>
            </a:r>
            <a:r>
              <a:rPr lang="en-US" dirty="0"/>
              <a:t> variants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8978E5-05A4-9E87-4701-D699314DB485}"/>
              </a:ext>
            </a:extLst>
          </p:cNvPr>
          <p:cNvSpPr txBox="1"/>
          <p:nvPr/>
        </p:nvSpPr>
        <p:spPr>
          <a:xfrm>
            <a:off x="936757" y="1300100"/>
            <a:ext cx="30840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Typical: replace MLP with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layer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C70CA5-86D5-489F-269C-E7DDE1184175}"/>
              </a:ext>
            </a:extLst>
          </p:cNvPr>
          <p:cNvSpPr txBox="1"/>
          <p:nvPr/>
        </p:nvSpPr>
        <p:spPr>
          <a:xfrm>
            <a:off x="5414887" y="130009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 common: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attention heads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35EFB8-56F2-D9F0-5F5B-D4CCDCACCAB1}"/>
              </a:ext>
            </a:extLst>
          </p:cNvPr>
          <p:cNvSpPr txBox="1"/>
          <p:nvPr/>
        </p:nvSpPr>
        <p:spPr>
          <a:xfrm>
            <a:off x="5979239" y="4487767"/>
            <a:ext cx="23026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[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ModuleFormer</a:t>
            </a:r>
            <a:r>
              <a:rPr lang="en-US" sz="1200" dirty="0"/>
              <a:t>, </a:t>
            </a:r>
            <a:r>
              <a:rPr lang="en-US" sz="1200" dirty="0" err="1"/>
              <a:t>JetMoE</a:t>
            </a:r>
            <a:r>
              <a:rPr lang="en-US" sz="1200" dirty="0"/>
              <a:t>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52240-2025-268B-341A-800B49A6FE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718" t="14773" r="1109" b="10763"/>
          <a:stretch/>
        </p:blipFill>
        <p:spPr>
          <a:xfrm>
            <a:off x="157466" y="1896339"/>
            <a:ext cx="4937540" cy="21515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 descr="JetMoE">
            <a:extLst>
              <a:ext uri="{FF2B5EF4-FFF2-40B4-BE49-F238E27FC236}">
                <a16:creationId xmlns:a16="http://schemas.microsoft.com/office/drawing/2014/main" id="{256E96C6-5977-256C-102B-6583E4C2C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389" y="1672969"/>
            <a:ext cx="1958326" cy="28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216849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01B5B-3F89-275E-7003-09167BC4F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F9C87-B8FE-71E9-B480-2237F5607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Top-k routing, intuitively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FB877-93F5-8227-8793-ACB6AFA102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models use the class top-k routing which involves 3 steps: </a:t>
            </a:r>
          </a:p>
          <a:p>
            <a:pPr lvl="1"/>
            <a:r>
              <a:rPr lang="en-US" b="1" dirty="0"/>
              <a:t>(1) Scoring: </a:t>
            </a:r>
            <a:r>
              <a:rPr lang="en-US" dirty="0"/>
              <a:t>Produces a distribution </a:t>
            </a:r>
            <a:br>
              <a:rPr lang="en-US" dirty="0"/>
            </a:br>
            <a:r>
              <a:rPr lang="en-US" dirty="0"/>
              <a:t>over the experts.  </a:t>
            </a:r>
            <a:endParaRPr lang="en-US" b="1" dirty="0"/>
          </a:p>
          <a:p>
            <a:pPr lvl="1"/>
            <a:r>
              <a:rPr lang="en-US" b="1" dirty="0"/>
              <a:t>(2) Routing:</a:t>
            </a:r>
            <a:r>
              <a:rPr lang="en-US" dirty="0"/>
              <a:t> identify the set of top-k </a:t>
            </a:r>
            <a:br>
              <a:rPr lang="en-US" dirty="0"/>
            </a:br>
            <a:r>
              <a:rPr lang="en-US" dirty="0"/>
              <a:t>experts and assign their scores: </a:t>
            </a:r>
            <a:endParaRPr lang="en-US" b="1" dirty="0"/>
          </a:p>
          <a:p>
            <a:pPr lvl="1"/>
            <a:r>
              <a:rPr lang="en-US" b="1" dirty="0"/>
              <a:t>(3) weighted sum among top-k: </a:t>
            </a:r>
            <a:br>
              <a:rPr lang="en-US" b="1" dirty="0"/>
            </a:br>
            <a:r>
              <a:rPr lang="en-US" dirty="0"/>
              <a:t>creates weighted average of experts </a:t>
            </a:r>
            <a:br>
              <a:rPr lang="en-US" dirty="0"/>
            </a:br>
            <a:r>
              <a:rPr lang="en-US" dirty="0"/>
              <a:t>summed with the residuals.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177615-C323-DA2C-20F6-BDF1337F48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39"/>
          <a:stretch/>
        </p:blipFill>
        <p:spPr>
          <a:xfrm>
            <a:off x="5263765" y="1815684"/>
            <a:ext cx="3283888" cy="322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54218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7D594-0328-E008-41D3-F7CD8FAB2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Top-k routing, in detail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4CC0129-17DB-F61C-4BE9-71CD9C6F71FB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Most models use the class top-k routing which involves 3 steps: </a:t>
                </a:r>
              </a:p>
              <a:p>
                <a:pPr lvl="1"/>
                <a:r>
                  <a:rPr lang="en-US" b="1" dirty="0"/>
                  <a:t>(1) Scoring: </a:t>
                </a:r>
                <a:r>
                  <a:rPr lang="en-US" dirty="0"/>
                  <a:t>Suppose the input feature (the input to </a:t>
                </a:r>
                <a:r>
                  <a:rPr lang="en-US" dirty="0" err="1"/>
                  <a:t>MoE</a:t>
                </a:r>
                <a:r>
                  <a:rPr lang="en-US" dirty="0"/>
                  <a:t> layer) is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. </a:t>
                </a:r>
                <a:br>
                  <a:rPr lang="en-US" dirty="0"/>
                </a:br>
                <a:r>
                  <a:rPr lang="en-US" dirty="0"/>
                  <a:t>The gates are selected by a logistic regression (i.e., linear scoring + </a:t>
                </a:r>
                <a:r>
                  <a:rPr lang="en-US" dirty="0" err="1"/>
                  <a:t>softmax</a:t>
                </a:r>
                <a:r>
                  <a:rPr lang="en-US" dirty="0"/>
                  <a:t>) which produces a distribution over the experts. 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Softmax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are the trainable params</a:t>
                </a:r>
              </a:p>
              <a:p>
                <a:pPr lvl="1"/>
                <a:endParaRPr lang="en-US" b="1" dirty="0"/>
              </a:p>
              <a:p>
                <a:pPr lvl="1"/>
                <a:r>
                  <a:rPr lang="en-US" b="1" dirty="0"/>
                  <a:t>(2) Routing:</a:t>
                </a:r>
                <a:r>
                  <a:rPr lang="en-US" dirty="0"/>
                  <a:t> identify the set of top-k experts and assign their scores: </a:t>
                </a:r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TopK</m:t>
                                </m:r>
                                <m:d>
                                  <m:dPr>
                                    <m:endChr m:val="}"/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{"/>
                                        <m:endChr m:val="|"/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d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≤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≤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</m:d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:endParaRPr lang="en-US" b="1" dirty="0"/>
              </a:p>
              <a:p>
                <a:pPr lvl="1"/>
                <a:r>
                  <a:rPr lang="en-US" b="1" dirty="0"/>
                  <a:t>(3) weighted sum among top-k: </a:t>
                </a:r>
                <a:r>
                  <a:rPr lang="en-US" dirty="0"/>
                  <a:t> </a:t>
                </a:r>
              </a:p>
              <a:p>
                <a:pPr marL="6858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𝐹𝐹𝑁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4CC0129-17DB-F61C-4BE9-71CD9C6F71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 t="-1235" b="-5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74">
            <a:extLst>
              <a:ext uri="{FF2B5EF4-FFF2-40B4-BE49-F238E27FC236}">
                <a16:creationId xmlns:a16="http://schemas.microsoft.com/office/drawing/2014/main" id="{1D456F25-D30D-8112-AABA-F164956A6149}"/>
              </a:ext>
            </a:extLst>
          </p:cNvPr>
          <p:cNvSpPr txBox="1"/>
          <p:nvPr/>
        </p:nvSpPr>
        <p:spPr>
          <a:xfrm>
            <a:off x="6753285" y="535890"/>
            <a:ext cx="2358911" cy="476726"/>
          </a:xfrm>
          <a:prstGeom prst="wedgeRoundRectCallout">
            <a:avLst>
              <a:gd name="adj1" fmla="val -34223"/>
              <a:gd name="adj2" fmla="val 82159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how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DeepSeek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Grok implement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layer.</a:t>
            </a:r>
          </a:p>
        </p:txBody>
      </p:sp>
      <p:sp>
        <p:nvSpPr>
          <p:cNvPr id="5" name="文字方塊 74">
            <a:extLst>
              <a:ext uri="{FF2B5EF4-FFF2-40B4-BE49-F238E27FC236}">
                <a16:creationId xmlns:a16="http://schemas.microsoft.com/office/drawing/2014/main" id="{12083417-A969-045E-526D-4AF19EE353C7}"/>
              </a:ext>
            </a:extLst>
          </p:cNvPr>
          <p:cNvSpPr txBox="1"/>
          <p:nvPr/>
        </p:nvSpPr>
        <p:spPr>
          <a:xfrm>
            <a:off x="6672590" y="4130884"/>
            <a:ext cx="2358911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Mixtral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DBRX</a:t>
            </a:r>
          </a:p>
          <a:p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softmax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after the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TopK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40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diagram&#10;&#10;Description automatically generated">
            <a:extLst>
              <a:ext uri="{FF2B5EF4-FFF2-40B4-BE49-F238E27FC236}">
                <a16:creationId xmlns:a16="http://schemas.microsoft.com/office/drawing/2014/main" id="{61F51D38-394B-2292-0DBD-16413A8F3F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552"/>
          <a:stretch/>
        </p:blipFill>
        <p:spPr>
          <a:xfrm>
            <a:off x="605118" y="2120112"/>
            <a:ext cx="7270696" cy="28833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84FFE5-AB48-A523-D551-2F86D3405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variations: shared experts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54E7A-292C-72F4-1E7D-26D895F740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41270"/>
            <a:ext cx="8085415" cy="127825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Smaller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larger number </a:t>
            </a:r>
            <a:r>
              <a:rPr lang="en-US" dirty="0"/>
              <a:t>of experts + a few </a:t>
            </a:r>
            <a:r>
              <a:rPr lang="en-US" dirty="0">
                <a:solidFill>
                  <a:srgbClr val="C00000"/>
                </a:solidFill>
              </a:rPr>
              <a:t>shared </a:t>
            </a:r>
            <a:r>
              <a:rPr lang="en-US" dirty="0"/>
              <a:t>experts that are always on.</a:t>
            </a:r>
          </a:p>
          <a:p>
            <a:r>
              <a:rPr lang="en-US" dirty="0"/>
              <a:t>The idea is to have induce more complementarity among experts, by having a shared expert that takes the care of easy/common skills. </a:t>
            </a:r>
          </a:p>
        </p:txBody>
      </p:sp>
      <p:sp>
        <p:nvSpPr>
          <p:cNvPr id="8" name="文字方塊 74">
            <a:extLst>
              <a:ext uri="{FF2B5EF4-FFF2-40B4-BE49-F238E27FC236}">
                <a16:creationId xmlns:a16="http://schemas.microsoft.com/office/drawing/2014/main" id="{B5B60347-FB5F-7ACD-4811-4F5833108B19}"/>
              </a:ext>
            </a:extLst>
          </p:cNvPr>
          <p:cNvSpPr txBox="1"/>
          <p:nvPr/>
        </p:nvSpPr>
        <p:spPr>
          <a:xfrm>
            <a:off x="7492032" y="4218842"/>
            <a:ext cx="1431999" cy="408623"/>
          </a:xfrm>
          <a:prstGeom prst="wedgeRoundRectCallout">
            <a:avLst>
              <a:gd name="adj1" fmla="val -61771"/>
              <a:gd name="adj2" fmla="val -37374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 in </a:t>
            </a:r>
          </a:p>
          <a:p>
            <a:pPr algn="ctr"/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DeepSeek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Qwen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4295F0-D71B-C35B-6555-4FAC0A7B0366}"/>
              </a:ext>
            </a:extLst>
          </p:cNvPr>
          <p:cNvSpPr txBox="1"/>
          <p:nvPr/>
        </p:nvSpPr>
        <p:spPr>
          <a:xfrm>
            <a:off x="1599164" y="4897333"/>
            <a:ext cx="640477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5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05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DeepSeekMoE</a:t>
            </a:r>
            <a:r>
              <a:rPr lang="en-US" sz="105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: Towards Ultimate Expert Specialization in Mixture-of-Experts Language Models, 2024</a:t>
            </a:r>
            <a:r>
              <a:rPr lang="en-US" sz="105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543F48-BDD7-5EF5-E4C9-09528BE7C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904" y="2250575"/>
            <a:ext cx="1410037" cy="64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3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BFEA8-EE54-F71E-0C8E-0D14FAF5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535266" cy="857542"/>
          </a:xfrm>
        </p:spPr>
        <p:txBody>
          <a:bodyPr/>
          <a:lstStyle/>
          <a:p>
            <a:r>
              <a:rPr lang="en-US" dirty="0"/>
              <a:t>Various ablations from the </a:t>
            </a:r>
            <a:r>
              <a:rPr lang="en-US" dirty="0" err="1"/>
              <a:t>DeepSeek</a:t>
            </a:r>
            <a:r>
              <a:rPr lang="en-US" dirty="0"/>
              <a:t> paper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A4392-AC5D-67C8-58E0-1C7F64EB7E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83918"/>
            <a:ext cx="8085415" cy="3077573"/>
          </a:xfrm>
        </p:spPr>
        <p:txBody>
          <a:bodyPr/>
          <a:lstStyle/>
          <a:p>
            <a:r>
              <a:rPr lang="en-US" dirty="0"/>
              <a:t>More experts, shared experts all seem to generally help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A8BD2-BC10-C4B4-B2AE-6FD274E6D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044" y="1475157"/>
            <a:ext cx="5916382" cy="33848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468142-2294-1860-FC9A-101B52F59CD6}"/>
              </a:ext>
            </a:extLst>
          </p:cNvPr>
          <p:cNvSpPr txBox="1"/>
          <p:nvPr/>
        </p:nvSpPr>
        <p:spPr>
          <a:xfrm>
            <a:off x="1599164" y="4897333"/>
            <a:ext cx="640477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5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05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DeepSeekMoE</a:t>
            </a:r>
            <a:r>
              <a:rPr lang="en-US" sz="105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: Towards Ultimate Expert Specialization in Mixture-of-Experts Language Models, 2024</a:t>
            </a:r>
            <a:r>
              <a:rPr lang="en-US" sz="105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30620686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E0B74-50FF-E11A-6B39-0CED0DD09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haven’t </a:t>
            </a:r>
            <a:r>
              <a:rPr lang="en-US" dirty="0" err="1"/>
              <a:t>MoEs</a:t>
            </a:r>
            <a:r>
              <a:rPr lang="en-US" dirty="0"/>
              <a:t> been more popular?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0E977-188B-9F5A-7288-76A3E0FC5C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12626"/>
            <a:ext cx="8085415" cy="3077573"/>
          </a:xfrm>
        </p:spPr>
        <p:txBody>
          <a:bodyPr/>
          <a:lstStyle/>
          <a:p>
            <a:r>
              <a:rPr lang="en-US" dirty="0"/>
              <a:t>Infrastructure is complex / advantages on multi node.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B3130-1AAD-655C-AB94-F86A56B55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46" y="1623895"/>
            <a:ext cx="7772400" cy="1623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Google Shape;665;p81">
            <a:extLst>
              <a:ext uri="{FF2B5EF4-FFF2-40B4-BE49-F238E27FC236}">
                <a16:creationId xmlns:a16="http://schemas.microsoft.com/office/drawing/2014/main" id="{17D2CFE0-A71F-0889-4ADE-483A54C209B9}"/>
              </a:ext>
            </a:extLst>
          </p:cNvPr>
          <p:cNvSpPr txBox="1"/>
          <p:nvPr/>
        </p:nvSpPr>
        <p:spPr>
          <a:xfrm>
            <a:off x="2166336" y="4874813"/>
            <a:ext cx="4683351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A Review of Sparse Expert Models in Deep Learning, 2022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18513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A40F6-4071-0B3D-05BA-DD28C1D16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20639-66AC-DEAF-84EC-1CE40127C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haven’t </a:t>
            </a:r>
            <a:r>
              <a:rPr lang="en-US" dirty="0" err="1"/>
              <a:t>MoEs</a:t>
            </a:r>
            <a:r>
              <a:rPr lang="en-US" dirty="0"/>
              <a:t> been more popular?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47807-E73C-9F0E-FF42-2BDD728934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80258"/>
            <a:ext cx="8085415" cy="3077573"/>
          </a:xfrm>
        </p:spPr>
        <p:txBody>
          <a:bodyPr/>
          <a:lstStyle/>
          <a:p>
            <a:r>
              <a:rPr lang="en-US" sz="1400" b="1" dirty="0"/>
              <a:t>Training stability:</a:t>
            </a:r>
            <a:r>
              <a:rPr lang="en-US" sz="1400" dirty="0"/>
              <a:t> Because of the discrete nature of </a:t>
            </a:r>
            <a:r>
              <a:rPr lang="en-US" sz="1400" dirty="0" err="1"/>
              <a:t>MoE’s</a:t>
            </a:r>
            <a:r>
              <a:rPr lang="en-US" sz="1400" dirty="0"/>
              <a:t> decisions, small changes in router weights can have disproportionate effect in the outcomes. </a:t>
            </a:r>
          </a:p>
          <a:p>
            <a:pPr lvl="1"/>
            <a:r>
              <a:rPr lang="en-US" sz="1400" dirty="0"/>
              <a:t>One solution is adding stochasticity during training to encourage exploration. </a:t>
            </a:r>
          </a:p>
          <a:p>
            <a:r>
              <a:rPr lang="en-US" sz="1400" b="1" dirty="0"/>
              <a:t>Redundancy and hybridity:</a:t>
            </a:r>
            <a:r>
              <a:rPr lang="en-US" sz="1400" dirty="0"/>
              <a:t> There is a tendency for multiple experts to converge in learning similar information. This dilutes the specialization of experts and results in overlapping knowledge domains and inefficient use of parameters. </a:t>
            </a:r>
          </a:p>
          <a:p>
            <a:pPr lvl="1"/>
            <a:r>
              <a:rPr lang="en-US" sz="1400" dirty="0"/>
              <a:t>One solution is using shared experts (used by </a:t>
            </a:r>
            <a:r>
              <a:rPr lang="en-US" sz="1400" dirty="0" err="1"/>
              <a:t>DeepSeek</a:t>
            </a:r>
            <a:r>
              <a:rPr lang="en-US" sz="1400" dirty="0"/>
              <a:t>). </a:t>
            </a:r>
          </a:p>
          <a:p>
            <a:r>
              <a:rPr lang="en-US" sz="1400" b="1" dirty="0"/>
              <a:t>Load balancing: </a:t>
            </a:r>
            <a:r>
              <a:rPr lang="en-US" sz="1400" dirty="0"/>
              <a:t>The imbalance calls to few few popular experts makes </a:t>
            </a:r>
            <a:r>
              <a:rPr lang="en-US" sz="1400" dirty="0" err="1"/>
              <a:t>MoE</a:t>
            </a:r>
            <a:r>
              <a:rPr lang="en-US" sz="1400" dirty="0"/>
              <a:t> inefficient. During training, the gating network may converge to few experts which may continue to self-reinforce as favored experts are trained quicker and hence selected more. </a:t>
            </a:r>
          </a:p>
          <a:p>
            <a:pPr lvl="1"/>
            <a:r>
              <a:rPr lang="en-US" sz="1400" dirty="0"/>
              <a:t>One common solution is using an auxiliary loss to encourage giving all experts equal importance. </a:t>
            </a:r>
          </a:p>
          <a:p>
            <a:r>
              <a:rPr lang="en-US" sz="1400" b="1" dirty="0"/>
              <a:t>Complex infrastructure: </a:t>
            </a:r>
            <a:r>
              <a:rPr lang="en-US" sz="1400" dirty="0"/>
              <a:t>Often you need a lot of a lot of GPU memory to fit your model and run it efficiently.</a:t>
            </a:r>
          </a:p>
          <a:p>
            <a:pPr lvl="1"/>
            <a:r>
              <a:rPr lang="en-US" sz="1400" dirty="0"/>
              <a:t>A lot to discuss on this but beyond the scope of our class.   </a:t>
            </a:r>
          </a:p>
        </p:txBody>
      </p:sp>
      <p:sp>
        <p:nvSpPr>
          <p:cNvPr id="6" name="Google Shape;665;p81">
            <a:extLst>
              <a:ext uri="{FF2B5EF4-FFF2-40B4-BE49-F238E27FC236}">
                <a16:creationId xmlns:a16="http://schemas.microsoft.com/office/drawing/2014/main" id="{F321A43E-C3E1-4CC0-F285-75315E711635}"/>
              </a:ext>
            </a:extLst>
          </p:cNvPr>
          <p:cNvSpPr txBox="1"/>
          <p:nvPr/>
        </p:nvSpPr>
        <p:spPr>
          <a:xfrm>
            <a:off x="2166336" y="4874813"/>
            <a:ext cx="4683351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A Review of Sparse Expert Models in Deep Learning, 2022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376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37D41-7A3A-C423-70F9-B49FAB07E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Transformers: Recap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BB72F-70BD-D45A-FBB3-92E8948FC3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2613D09-9834-DE86-486B-D2479AE63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888" y="0"/>
            <a:ext cx="36303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59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DA405-D3F5-D5AE-686E-83A0E8F89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Encoder-only models (BERT): </a:t>
            </a:r>
            <a:br>
              <a:rPr lang="en-US" dirty="0"/>
            </a:br>
            <a:r>
              <a:rPr lang="en-US" dirty="0"/>
              <a:t>Pre-training Objectives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3DE09C-A19E-F3B1-C5F0-5A7D4F90FE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39576"/>
            <a:ext cx="8085415" cy="3077573"/>
          </a:xfrm>
        </p:spPr>
        <p:txBody>
          <a:bodyPr/>
          <a:lstStyle/>
          <a:p>
            <a:pPr indent="-317500">
              <a:lnSpc>
                <a:spcPct val="100000"/>
              </a:lnSpc>
              <a:buSzPts val="1400"/>
              <a:buFont typeface="Courier New" panose="02070309020205020404" pitchFamily="49" charset="0"/>
              <a:buChar char="o"/>
            </a:pPr>
            <a:r>
              <a:rPr lang="en-US" b="1" dirty="0"/>
              <a:t>Idea:</a:t>
            </a:r>
            <a:r>
              <a:rPr lang="en-US" dirty="0"/>
              <a:t> Make pre-trained model </a:t>
            </a:r>
            <a:r>
              <a:rPr lang="en-US" b="1" dirty="0"/>
              <a:t>usable</a:t>
            </a:r>
            <a:r>
              <a:rPr lang="en-US" dirty="0"/>
              <a:t> in </a:t>
            </a:r>
            <a:r>
              <a:rPr lang="en-US" b="1" dirty="0"/>
              <a:t>downstream tasks</a:t>
            </a:r>
          </a:p>
          <a:p>
            <a:pPr indent="-317500">
              <a:lnSpc>
                <a:spcPct val="100000"/>
              </a:lnSpc>
              <a:buSzPts val="14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C00000"/>
                </a:solidFill>
              </a:rPr>
              <a:t>Initialized</a:t>
            </a:r>
            <a:r>
              <a:rPr lang="en-US" dirty="0"/>
              <a:t> with pre-trained model parameters</a:t>
            </a:r>
            <a:endParaRPr lang="en-US" dirty="0">
              <a:solidFill>
                <a:srgbClr val="C00000"/>
              </a:solidFill>
            </a:endParaRPr>
          </a:p>
          <a:p>
            <a:pPr indent="-317500">
              <a:lnSpc>
                <a:spcPct val="100000"/>
              </a:lnSpc>
              <a:buSzPts val="14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C00000"/>
                </a:solidFill>
              </a:rPr>
              <a:t>Fine-tune</a:t>
            </a:r>
            <a:r>
              <a:rPr lang="en-US" dirty="0"/>
              <a:t> model parameters using labeled data from downstream tasks</a:t>
            </a:r>
          </a:p>
        </p:txBody>
      </p:sp>
      <p:sp>
        <p:nvSpPr>
          <p:cNvPr id="6" name="Google Shape;138;g1501cc781cf_0_0">
            <a:extLst>
              <a:ext uri="{FF2B5EF4-FFF2-40B4-BE49-F238E27FC236}">
                <a16:creationId xmlns:a16="http://schemas.microsoft.com/office/drawing/2014/main" id="{D87354CD-C19B-905D-4AA1-0C57EB792A31}"/>
              </a:ext>
            </a:extLst>
          </p:cNvPr>
          <p:cNvSpPr txBox="1"/>
          <p:nvPr/>
        </p:nvSpPr>
        <p:spPr>
          <a:xfrm>
            <a:off x="471600" y="4871236"/>
            <a:ext cx="820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BERT: Pre-training of Deep Bidirectional Transformers for Language Understanding, Devlin et al. 2018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0" name="Content Placeholder 4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628CF1DA-28D9-0DC1-9EAA-7B9F804C9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496" y="2286644"/>
            <a:ext cx="6331007" cy="25845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26D771-1F20-CFEC-333B-28C58C084EF6}"/>
              </a:ext>
            </a:extLst>
          </p:cNvPr>
          <p:cNvSpPr txBox="1"/>
          <p:nvPr/>
        </p:nvSpPr>
        <p:spPr>
          <a:xfrm>
            <a:off x="5657756" y="594288"/>
            <a:ext cx="3699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“Pretrain once, finetune many times.”</a:t>
            </a:r>
          </a:p>
        </p:txBody>
      </p:sp>
    </p:spTree>
    <p:extLst>
      <p:ext uri="{BB962C8B-B14F-4D97-AF65-F5344CB8AC3E}">
        <p14:creationId xmlns:p14="http://schemas.microsoft.com/office/powerpoint/2010/main" val="1589982863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56722-C4C1-88AA-E6AF-DA338C82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issue – stochasticity of </a:t>
            </a:r>
            <a:r>
              <a:rPr lang="en-US" dirty="0" err="1"/>
              <a:t>MoE</a:t>
            </a:r>
            <a:r>
              <a:rPr lang="en-US" dirty="0"/>
              <a:t>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C2A4C-A845-9FB6-8F01-03D5941C53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091392"/>
            <a:ext cx="8085415" cy="3077573"/>
          </a:xfrm>
        </p:spPr>
        <p:txBody>
          <a:bodyPr/>
          <a:lstStyle/>
          <a:p>
            <a:r>
              <a:rPr lang="en-US" dirty="0"/>
              <a:t>There was speculation that GPT-4’s stochasticity was due to </a:t>
            </a:r>
            <a:r>
              <a:rPr lang="en-US" dirty="0" err="1"/>
              <a:t>MoE</a:t>
            </a:r>
            <a:r>
              <a:rPr lang="en-US" dirty="0"/>
              <a:t>.</a:t>
            </a:r>
          </a:p>
          <a:p>
            <a:r>
              <a:rPr lang="en-US" dirty="0"/>
              <a:t>Why would a </a:t>
            </a:r>
            <a:r>
              <a:rPr lang="en-US" dirty="0" err="1"/>
              <a:t>MoE</a:t>
            </a:r>
            <a:r>
              <a:rPr lang="en-US" dirty="0"/>
              <a:t> have additional randomness?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Token dropping from routing happens at a batch level – this means that other people’s queries can drop your token!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DD96D0-8261-4ECF-3F81-A69C87827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94" y="1699221"/>
            <a:ext cx="7772400" cy="2596475"/>
          </a:xfrm>
          <a:prstGeom prst="rect">
            <a:avLst/>
          </a:prstGeom>
        </p:spPr>
      </p:pic>
      <p:sp>
        <p:nvSpPr>
          <p:cNvPr id="5" name="Google Shape;665;p81">
            <a:extLst>
              <a:ext uri="{FF2B5EF4-FFF2-40B4-BE49-F238E27FC236}">
                <a16:creationId xmlns:a16="http://schemas.microsoft.com/office/drawing/2014/main" id="{FA649DA4-7417-5462-5607-0E0C1610FEB8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460844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DF8C0-100B-2363-9504-442B38554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7F64A-3A4A-31A4-04E5-23DC93E78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5241E-208E-DD64-5DC6-91AE039559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dirty="0" err="1"/>
              <a:t>MoEs</a:t>
            </a:r>
            <a:r>
              <a:rPr lang="en-US" sz="1800" dirty="0"/>
              <a:t> take advantage of sparsity – not all inputs need the full model</a:t>
            </a:r>
          </a:p>
          <a:p>
            <a:r>
              <a:rPr lang="en-US" sz="1800" dirty="0"/>
              <a:t>Discrete routing is hard, but top-k heuristics seem to work</a:t>
            </a:r>
          </a:p>
          <a:p>
            <a:r>
              <a:rPr lang="en-US" sz="1800" dirty="0"/>
              <a:t>Lots of empirical evidence now that </a:t>
            </a:r>
            <a:r>
              <a:rPr lang="en-US" sz="1800" dirty="0" err="1"/>
              <a:t>MoEs</a:t>
            </a:r>
            <a:r>
              <a:rPr lang="en-US" sz="1800" dirty="0"/>
              <a:t> work, and are cost-effective</a:t>
            </a:r>
          </a:p>
        </p:txBody>
      </p:sp>
    </p:spTree>
    <p:extLst>
      <p:ext uri="{BB962C8B-B14F-4D97-AF65-F5344CB8AC3E}">
        <p14:creationId xmlns:p14="http://schemas.microsoft.com/office/powerpoint/2010/main" val="1956032505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B0CE5-007D-38DD-1D10-DA7BC3718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C7ACBF-65F2-E556-0D02-869EDBB3F2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Bonus content on </a:t>
            </a:r>
            <a:r>
              <a:rPr lang="en-US" sz="3600" dirty="0" err="1"/>
              <a:t>MoE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90681579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8604E-5E3B-29F3-5006-6E0925B6C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86402-71BD-FC19-E45D-2631FCFAD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Experts (</a:t>
            </a:r>
            <a:r>
              <a:rPr lang="en-US" dirty="0" err="1"/>
              <a:t>MoE</a:t>
            </a:r>
            <a:r>
              <a:rPr lang="en-US" dirty="0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CDEE76-74DE-FCE5-8336-5FE3696CD3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07771"/>
            <a:ext cx="8518641" cy="307757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/>
              <a:t>Two main elements (NNs): 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Sparse </a:t>
            </a:r>
            <a:r>
              <a:rPr lang="en-US" b="1" dirty="0" err="1"/>
              <a:t>MoE</a:t>
            </a:r>
            <a:r>
              <a:rPr lang="en-US" b="1" dirty="0"/>
              <a:t> layer: </a:t>
            </a:r>
            <a:r>
              <a:rPr lang="en-US" dirty="0"/>
              <a:t>Instead of using the dense FFN, sparse FFNs are used.</a:t>
            </a:r>
          </a:p>
          <a:p>
            <a:pPr lvl="1">
              <a:lnSpc>
                <a:spcPct val="100000"/>
              </a:lnSpc>
            </a:pPr>
            <a:r>
              <a:rPr lang="en-US" sz="1600" b="1" dirty="0"/>
              <a:t>A gate networking/router: </a:t>
            </a:r>
            <a:r>
              <a:rPr lang="en-US" sz="1600" dirty="0"/>
              <a:t>It determines which tokens are sent to which experts.</a:t>
            </a:r>
          </a:p>
          <a:p>
            <a:pPr>
              <a:lnSpc>
                <a:spcPct val="100000"/>
              </a:lnSpc>
            </a:pPr>
            <a:r>
              <a:rPr lang="en-US" dirty="0"/>
              <a:t>You can increase the # experts without affecting FLOPs</a:t>
            </a:r>
          </a:p>
        </p:txBody>
      </p:sp>
      <p:sp>
        <p:nvSpPr>
          <p:cNvPr id="7" name="Google Shape;665;p81">
            <a:extLst>
              <a:ext uri="{FF2B5EF4-FFF2-40B4-BE49-F238E27FC236}">
                <a16:creationId xmlns:a16="http://schemas.microsoft.com/office/drawing/2014/main" id="{336DCF11-17E9-8850-573C-112DEA9840CB}"/>
              </a:ext>
            </a:extLst>
          </p:cNvPr>
          <p:cNvSpPr txBox="1"/>
          <p:nvPr/>
        </p:nvSpPr>
        <p:spPr>
          <a:xfrm>
            <a:off x="2166336" y="4874813"/>
            <a:ext cx="4683351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A Review of Sparse Expert Models in Deep Learning, 2022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182B8-521F-4D95-83AA-3CCF20435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8" y="2469506"/>
            <a:ext cx="9051429" cy="249865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43C9D62-7DE7-CD92-2490-C1FA1F21CF28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3160877259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09817-B127-D284-AF28-C017CE8E4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MoE</a:t>
            </a:r>
            <a:r>
              <a:rPr lang="en-US" dirty="0"/>
              <a:t> variants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71D88-EF66-F2C5-F5FD-0AB9DD1BA1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Routing function</a:t>
            </a:r>
          </a:p>
          <a:p>
            <a:r>
              <a:rPr lang="en-US" dirty="0"/>
              <a:t>Expert sizes</a:t>
            </a:r>
          </a:p>
          <a:p>
            <a:r>
              <a:rPr lang="en-US" dirty="0"/>
              <a:t>Training objectives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51D7B9D-2322-D667-4A4D-D6E6C2040B56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93149831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6FF89-D7E6-DC72-DD16-F648DE04C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5767E-37C6-2B1A-053E-1932E819F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Variations of routing function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86A2C12-015F-3A2A-9628-F9FCC2E722F6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8335018" cy="3077573"/>
              </a:xfrm>
            </p:spPr>
            <p:txBody>
              <a:bodyPr/>
              <a:lstStyle/>
              <a:p>
                <a:r>
                  <a:rPr lang="en-US" b="1" dirty="0"/>
                  <a:t>Observation:</a:t>
                </a:r>
                <a:r>
                  <a:rPr lang="en-US" dirty="0"/>
                  <a:t> choosing experts based on the input usually entails a discrete selection (i.e. which expert to use), which complicates backprop relying on differentiability.</a:t>
                </a:r>
              </a:p>
              <a:p>
                <a:r>
                  <a:rPr lang="en-US" dirty="0"/>
                  <a:t>The pioneering work of </a:t>
                </a:r>
                <a:r>
                  <a:rPr lang="en-US" dirty="0" err="1"/>
                  <a:t>Shazeer</a:t>
                </a:r>
                <a:r>
                  <a:rPr lang="en-US" dirty="0"/>
                  <a:t> et al. 2017 formulated routed function that was adopted and adapted by many follow-on works. Here is how it worked: </a:t>
                </a:r>
              </a:p>
              <a:p>
                <a:pPr marL="685800" lvl="1" indent="-342900">
                  <a:buFont typeface="+mj-lt"/>
                  <a:buAutoNum type="arabicPeriod"/>
                </a:pPr>
                <a:r>
                  <a:rPr lang="en-US" dirty="0"/>
                  <a:t>Top-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routing function which takes as an input a token representation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685800" lvl="1" indent="-342900">
                  <a:buFont typeface="+mj-lt"/>
                  <a:buAutoNum type="arabicPeriod"/>
                </a:pPr>
                <a:r>
                  <a:rPr lang="en-US" dirty="0"/>
                  <a:t>Then routes it to the top-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experts out of the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experts.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86A2C12-015F-3A2A-9628-F9FCC2E722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8335018" cy="3077573"/>
              </a:xfrm>
              <a:blipFill>
                <a:blip r:embed="rId2"/>
                <a:stretch>
                  <a:fillRect l="-457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Google Shape;665;p81">
            <a:extLst>
              <a:ext uri="{FF2B5EF4-FFF2-40B4-BE49-F238E27FC236}">
                <a16:creationId xmlns:a16="http://schemas.microsoft.com/office/drawing/2014/main" id="{1AE5FECA-6F29-BD63-31DD-5C87E3BE2632}"/>
              </a:ext>
            </a:extLst>
          </p:cNvPr>
          <p:cNvSpPr txBox="1"/>
          <p:nvPr/>
        </p:nvSpPr>
        <p:spPr>
          <a:xfrm>
            <a:off x="2136600" y="4874813"/>
            <a:ext cx="4683351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Outrageously large neural networks: The sparsely-gated mixture-of-experts layer, 2017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81EBDC-116A-6CB3-B4A3-74D927B7B3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405" b="19841"/>
          <a:stretch/>
        </p:blipFill>
        <p:spPr>
          <a:xfrm>
            <a:off x="5695201" y="3238971"/>
            <a:ext cx="1438018" cy="247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ABC3EE-7EC1-8815-3EE1-1A3573685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914" y="3565787"/>
            <a:ext cx="1894933" cy="292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72B2E7-5D5A-8625-85BB-30C9A7FED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9546" y="3014057"/>
            <a:ext cx="2214953" cy="880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CF3B75-9EA2-78BD-8391-10AEEC1AF5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4773" y="3995169"/>
            <a:ext cx="2319451" cy="736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EDB69F-BC45-3F4B-0C0B-4559714789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4214173"/>
            <a:ext cx="3870403" cy="28267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370C081-5DCB-6791-1103-EF270825C11E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3382632935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DFDC6-83D6-3716-E8A3-32D063A81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 function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654DD-34B6-5F6F-C21C-23E4AE1B57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Many of the routing algorithms boil down to “choose top k”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4270EB-093F-8259-60BF-A59A0C3084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26" b="2689"/>
          <a:stretch/>
        </p:blipFill>
        <p:spPr>
          <a:xfrm>
            <a:off x="1590268" y="1745506"/>
            <a:ext cx="5841122" cy="2452219"/>
          </a:xfrm>
          <a:prstGeom prst="rect">
            <a:avLst/>
          </a:prstGeom>
        </p:spPr>
      </p:pic>
      <p:sp>
        <p:nvSpPr>
          <p:cNvPr id="9" name="Google Shape;665;p81">
            <a:extLst>
              <a:ext uri="{FF2B5EF4-FFF2-40B4-BE49-F238E27FC236}">
                <a16:creationId xmlns:a16="http://schemas.microsoft.com/office/drawing/2014/main" id="{04E0543C-3053-1ED0-F3E3-B1009DD23EEB}"/>
              </a:ext>
            </a:extLst>
          </p:cNvPr>
          <p:cNvSpPr txBox="1"/>
          <p:nvPr/>
        </p:nvSpPr>
        <p:spPr>
          <a:xfrm>
            <a:off x="2166336" y="4874813"/>
            <a:ext cx="4683351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A Review of Sparse Expert Models in Deep Learning, 2022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55F429-B5E3-4DDC-69E4-0FC36F20FF8D}"/>
              </a:ext>
            </a:extLst>
          </p:cNvPr>
          <p:cNvSpPr txBox="1"/>
          <p:nvPr/>
        </p:nvSpPr>
        <p:spPr>
          <a:xfrm>
            <a:off x="1990607" y="4187713"/>
            <a:ext cx="14661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Each token chooses top-k expert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736572-F0D4-11DE-EE8B-722D65B28274}"/>
              </a:ext>
            </a:extLst>
          </p:cNvPr>
          <p:cNvSpPr txBox="1"/>
          <p:nvPr/>
        </p:nvSpPr>
        <p:spPr>
          <a:xfrm>
            <a:off x="3750145" y="4187713"/>
            <a:ext cx="16947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Each expert chooses top-k token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2315B5-C0FE-6479-7EAC-68B2CCD47EEC}"/>
              </a:ext>
            </a:extLst>
          </p:cNvPr>
          <p:cNvSpPr txBox="1"/>
          <p:nvPr/>
        </p:nvSpPr>
        <p:spPr>
          <a:xfrm>
            <a:off x="5678092" y="4177666"/>
            <a:ext cx="17657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Global routing </a:t>
            </a:r>
            <a:br>
              <a:rPr lang="en-US" dirty="0"/>
            </a:br>
            <a:r>
              <a:rPr lang="en-US" dirty="0"/>
              <a:t>tokens should go to which experts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70CC372-90EF-8F42-E7F5-5E0F03CE6A38}"/>
              </a:ext>
            </a:extLst>
          </p:cNvPr>
          <p:cNvSpPr/>
          <p:nvPr/>
        </p:nvSpPr>
        <p:spPr>
          <a:xfrm>
            <a:off x="8147715" y="170597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41359864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5DD1A-7DCF-61B5-81D5-5E880DD6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routing variants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6FA37-7D87-631B-68D9-C725F75F7C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Used in most </a:t>
            </a:r>
            <a:r>
              <a:rPr lang="en-US" dirty="0" err="1"/>
              <a:t>MoEs</a:t>
            </a:r>
            <a:endParaRPr lang="en-US" dirty="0"/>
          </a:p>
          <a:p>
            <a:pPr lvl="1"/>
            <a:r>
              <a:rPr lang="en-US" dirty="0"/>
              <a:t>Switch Transformer (k=1)</a:t>
            </a:r>
          </a:p>
          <a:p>
            <a:pPr lvl="1"/>
            <a:r>
              <a:rPr lang="en-US" dirty="0" err="1"/>
              <a:t>Gshard</a:t>
            </a:r>
            <a:r>
              <a:rPr lang="en-US" dirty="0"/>
              <a:t> (k=2), Grok (2), </a:t>
            </a:r>
          </a:p>
          <a:p>
            <a:pPr lvl="1"/>
            <a:r>
              <a:rPr lang="en-US" dirty="0" err="1"/>
              <a:t>Mixtral</a:t>
            </a:r>
            <a:r>
              <a:rPr lang="en-US" dirty="0"/>
              <a:t> (2), </a:t>
            </a:r>
            <a:r>
              <a:rPr lang="en-US" dirty="0" err="1"/>
              <a:t>Qwen</a:t>
            </a:r>
            <a:r>
              <a:rPr lang="en-US" dirty="0"/>
              <a:t> (4), </a:t>
            </a:r>
          </a:p>
          <a:p>
            <a:pPr lvl="1"/>
            <a:r>
              <a:rPr lang="en-US" dirty="0"/>
              <a:t>DBRX (4), </a:t>
            </a:r>
            <a:r>
              <a:rPr lang="en-US" dirty="0" err="1"/>
              <a:t>DeepSeek</a:t>
            </a:r>
            <a:r>
              <a:rPr lang="en-US" dirty="0"/>
              <a:t> (7)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Common baseline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C301C-FA73-8885-4DF4-A00CA1EAE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183" y="868677"/>
            <a:ext cx="4715598" cy="4274823"/>
          </a:xfrm>
          <a:prstGeom prst="rect">
            <a:avLst/>
          </a:prstGeom>
        </p:spPr>
      </p:pic>
      <p:sp>
        <p:nvSpPr>
          <p:cNvPr id="5" name="Google Shape;665;p81">
            <a:extLst>
              <a:ext uri="{FF2B5EF4-FFF2-40B4-BE49-F238E27FC236}">
                <a16:creationId xmlns:a16="http://schemas.microsoft.com/office/drawing/2014/main" id="{EABF38F8-4C81-21E9-1BBA-C8D89E4709CD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665;p81">
            <a:extLst>
              <a:ext uri="{FF2B5EF4-FFF2-40B4-BE49-F238E27FC236}">
                <a16:creationId xmlns:a16="http://schemas.microsoft.com/office/drawing/2014/main" id="{8EBC44E1-FEB7-45F9-6FB3-D9B9EA459933}"/>
              </a:ext>
            </a:extLst>
          </p:cNvPr>
          <p:cNvSpPr txBox="1"/>
          <p:nvPr/>
        </p:nvSpPr>
        <p:spPr>
          <a:xfrm>
            <a:off x="2166336" y="4874813"/>
            <a:ext cx="4683351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A Review of Sparse Expert Models in Deep Learning, 2022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D0FCDF4-2DBF-C197-6362-931470683B45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385849888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BAEB5-C87E-B915-4A17-3AD917314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routing variants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E47C2-8698-2B73-4078-8C20DB77D2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RL to learn routes</a:t>
            </a:r>
          </a:p>
          <a:p>
            <a:pPr lvl="1"/>
            <a:r>
              <a:rPr lang="en-US" dirty="0"/>
              <a:t>Used in some of the earliest work </a:t>
            </a:r>
            <a:br>
              <a:rPr lang="en-US" dirty="0"/>
            </a:br>
            <a:r>
              <a:rPr lang="en-US" dirty="0"/>
              <a:t>Bengio 2013, not common now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Solve a matching problem</a:t>
            </a:r>
          </a:p>
          <a:p>
            <a:pPr lvl="1"/>
            <a:r>
              <a:rPr lang="en-US" dirty="0"/>
              <a:t>Linear assignment for routing </a:t>
            </a:r>
          </a:p>
          <a:p>
            <a:pPr lvl="1"/>
            <a:r>
              <a:rPr lang="en-US" dirty="0"/>
              <a:t>Used in various papers like Clark ‘22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630FAD-3188-91FE-96DC-2F5D6915D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331" y="229904"/>
            <a:ext cx="3767371" cy="4913596"/>
          </a:xfrm>
          <a:prstGeom prst="rect">
            <a:avLst/>
          </a:prstGeom>
        </p:spPr>
      </p:pic>
      <p:sp>
        <p:nvSpPr>
          <p:cNvPr id="8" name="Google Shape;665;p81">
            <a:extLst>
              <a:ext uri="{FF2B5EF4-FFF2-40B4-BE49-F238E27FC236}">
                <a16:creationId xmlns:a16="http://schemas.microsoft.com/office/drawing/2014/main" id="{4486943F-43A2-FF2B-AB3C-106060542976}"/>
              </a:ext>
            </a:extLst>
          </p:cNvPr>
          <p:cNvSpPr txBox="1"/>
          <p:nvPr/>
        </p:nvSpPr>
        <p:spPr>
          <a:xfrm>
            <a:off x="2166336" y="4874813"/>
            <a:ext cx="4683351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A Review of Sparse Expert Models in Deep Learning, 2022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5460131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2571D-E6EC-A0AF-B219-535424E85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recent </a:t>
            </a:r>
            <a:r>
              <a:rPr lang="en-US" dirty="0" err="1"/>
              <a:t>MoE</a:t>
            </a:r>
            <a:r>
              <a:rPr lang="en-US" dirty="0"/>
              <a:t> results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A12AF-2D22-49CE-8ED7-838BCD9BC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MoEs</a:t>
            </a:r>
            <a:r>
              <a:rPr lang="en-US" dirty="0"/>
              <a:t> are most of the highest-performance open models and are quite quick.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5203C-7C8B-1AB4-77B7-3263C5400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9" y="1146892"/>
            <a:ext cx="9085811" cy="301606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3C3B80-419B-B3A1-1EBB-D269E3881846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023867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34209-B9B0-C4CE-6551-D064CD57C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Encoder-only models (BERT): One of the Early Signs on the Effectiveness of Scale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FAC1301-6EB9-1738-E646-2078866520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Going from 110M -&gt; 340M params helps a lot </a:t>
            </a:r>
          </a:p>
          <a:p>
            <a:r>
              <a:rPr lang="en-US" dirty="0"/>
              <a:t>Improvements have </a:t>
            </a:r>
            <a:r>
              <a:rPr lang="en-US" b="1" dirty="0"/>
              <a:t>not </a:t>
            </a:r>
            <a:r>
              <a:rPr lang="en-US" dirty="0"/>
              <a:t>plateaued! </a:t>
            </a:r>
          </a:p>
        </p:txBody>
      </p:sp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A8222EC6-259A-5F43-C0DF-B8AE7A2F0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660" y="1860130"/>
            <a:ext cx="4668257" cy="2809600"/>
          </a:xfrm>
          <a:prstGeom prst="rect">
            <a:avLst/>
          </a:prstGeom>
        </p:spPr>
      </p:pic>
      <p:sp>
        <p:nvSpPr>
          <p:cNvPr id="18" name="Google Shape;138;g1501cc781cf_0_0">
            <a:extLst>
              <a:ext uri="{FF2B5EF4-FFF2-40B4-BE49-F238E27FC236}">
                <a16:creationId xmlns:a16="http://schemas.microsoft.com/office/drawing/2014/main" id="{3A38176D-8909-03F9-E75A-E27B3CD0F929}"/>
              </a:ext>
            </a:extLst>
          </p:cNvPr>
          <p:cNvSpPr txBox="1"/>
          <p:nvPr/>
        </p:nvSpPr>
        <p:spPr>
          <a:xfrm>
            <a:off x="471600" y="4871236"/>
            <a:ext cx="820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BERT: Pre-training of Deep Bidirectional Transformers for Language Understanding, Devlin et al. 2018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795276424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C92E2-5BB5-1738-22CC-ADE6A7C5D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recent </a:t>
            </a:r>
            <a:r>
              <a:rPr lang="en-US" dirty="0" err="1"/>
              <a:t>MoE</a:t>
            </a:r>
            <a:r>
              <a:rPr lang="en-US" dirty="0"/>
              <a:t> results – </a:t>
            </a:r>
            <a:r>
              <a:rPr lang="en-US" dirty="0" err="1"/>
              <a:t>Qwen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2E5DA-C401-7375-C80E-7B23772360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43E8B-74C9-FACB-EE6D-2D23E39DA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3" y="1465005"/>
            <a:ext cx="9031460" cy="253341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B56D815-D707-729D-CD21-A884915072AA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4185134949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38847-E7DC-5A1F-8A41-44F2CB9B9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recent </a:t>
            </a:r>
            <a:r>
              <a:rPr lang="en-US" dirty="0" err="1"/>
              <a:t>MoE</a:t>
            </a:r>
            <a:r>
              <a:rPr lang="en-US" dirty="0"/>
              <a:t> results – </a:t>
            </a:r>
            <a:r>
              <a:rPr lang="en-US" dirty="0" err="1"/>
              <a:t>DeepSeek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DAAF9-AAB9-2F2F-4127-C6124718F6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There’s also some good recent </a:t>
            </a:r>
            <a:br>
              <a:rPr lang="en-US" dirty="0"/>
            </a:br>
            <a:r>
              <a:rPr lang="en-US" dirty="0"/>
              <a:t>ablation work on </a:t>
            </a:r>
            <a:r>
              <a:rPr lang="en-US" dirty="0" err="1"/>
              <a:t>MoEs</a:t>
            </a:r>
            <a:r>
              <a:rPr lang="en-US" dirty="0"/>
              <a:t> showing </a:t>
            </a:r>
            <a:br>
              <a:rPr lang="en-US" dirty="0"/>
            </a:br>
            <a:r>
              <a:rPr lang="en-US" dirty="0"/>
              <a:t>they’re generally good.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F2FB4-6671-C51E-3977-A2B370C74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985" y="994446"/>
            <a:ext cx="4804758" cy="4006625"/>
          </a:xfrm>
          <a:prstGeom prst="rect">
            <a:avLst/>
          </a:prstGeom>
        </p:spPr>
      </p:pic>
      <p:sp>
        <p:nvSpPr>
          <p:cNvPr id="5" name="Google Shape;665;p81">
            <a:extLst>
              <a:ext uri="{FF2B5EF4-FFF2-40B4-BE49-F238E27FC236}">
                <a16:creationId xmlns:a16="http://schemas.microsoft.com/office/drawing/2014/main" id="{D9CD50AE-B7C0-91F0-45B3-C4AF9529A621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BC0CCB5-30CB-7187-78CA-FD2CA0A09F8B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673790218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ADA86-5D6F-08A0-0C99-DE746C97A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train </a:t>
            </a:r>
            <a:r>
              <a:rPr lang="en-US" dirty="0" err="1"/>
              <a:t>MoEs</a:t>
            </a:r>
            <a:r>
              <a:rPr lang="en-US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9110B-EDEF-6067-8821-5BE8F67C37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Major challenge: we need sparsity for training-time efficiency...</a:t>
            </a:r>
          </a:p>
          <a:p>
            <a:pPr lvl="1"/>
            <a:r>
              <a:rPr lang="en-US" dirty="0"/>
              <a:t>But sparse gating decisions are not differentiable!</a:t>
            </a:r>
          </a:p>
          <a:p>
            <a:pPr lvl="1"/>
            <a:endParaRPr lang="en-US" dirty="0"/>
          </a:p>
          <a:p>
            <a:r>
              <a:rPr lang="en-US" dirty="0"/>
              <a:t>Solutions?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Reinforcement learning to optimize gating policies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Stochastic perturbations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Heuristic ‘balancing’ losses.</a:t>
            </a:r>
          </a:p>
          <a:p>
            <a:pPr marL="1588" indent="0">
              <a:buNone/>
            </a:pPr>
            <a:endParaRPr lang="en-US" dirty="0"/>
          </a:p>
          <a:p>
            <a:pPr marL="1588" indent="0">
              <a:buNone/>
            </a:pPr>
            <a:r>
              <a:rPr lang="en-US" dirty="0"/>
              <a:t>Guess which one people use in practice?</a:t>
            </a:r>
          </a:p>
        </p:txBody>
      </p:sp>
      <p:sp>
        <p:nvSpPr>
          <p:cNvPr id="4" name="Google Shape;665;p81">
            <a:extLst>
              <a:ext uri="{FF2B5EF4-FFF2-40B4-BE49-F238E27FC236}">
                <a16:creationId xmlns:a16="http://schemas.microsoft.com/office/drawing/2014/main" id="{A651226B-4334-E951-9AC1-7D5C275BFA27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CAD550D-4500-3470-7825-5CE4E011C1C1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1994006615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DB930-EA64-09F4-F577-CAB773DB2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train </a:t>
            </a:r>
            <a:r>
              <a:rPr lang="en-US" dirty="0" err="1"/>
              <a:t>MoEs</a:t>
            </a:r>
            <a:r>
              <a:rPr lang="en-US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FBB46-1576-B32C-F494-A1E410626A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610081" cy="3077573"/>
          </a:xfrm>
        </p:spPr>
        <p:txBody>
          <a:bodyPr/>
          <a:lstStyle/>
          <a:p>
            <a:r>
              <a:rPr lang="en-US" dirty="0"/>
              <a:t>RL via REINFORCE does work, but not so much better that it’s a clear win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RL is the ‘right solution’ but gradient variances and complexity means it’s not widely used.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0E2683-4653-4BB2-FB9C-B0E058C08880}"/>
              </a:ext>
            </a:extLst>
          </p:cNvPr>
          <p:cNvSpPr txBox="1"/>
          <p:nvPr/>
        </p:nvSpPr>
        <p:spPr>
          <a:xfrm>
            <a:off x="2468880" y="3840377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(REINFORCE baseline approach, Clark et al 2020)</a:t>
            </a:r>
          </a:p>
        </p:txBody>
      </p:sp>
      <p:pic>
        <p:nvPicPr>
          <p:cNvPr id="9" name="Picture 8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5365AFC9-207E-81AB-556C-6EEE52AF9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59" y="1814715"/>
            <a:ext cx="7772400" cy="1812668"/>
          </a:xfrm>
          <a:prstGeom prst="rect">
            <a:avLst/>
          </a:prstGeom>
        </p:spPr>
      </p:pic>
      <p:sp>
        <p:nvSpPr>
          <p:cNvPr id="10" name="Google Shape;665;p81">
            <a:extLst>
              <a:ext uri="{FF2B5EF4-FFF2-40B4-BE49-F238E27FC236}">
                <a16:creationId xmlns:a16="http://schemas.microsoft.com/office/drawing/2014/main" id="{4141EE22-F7AD-86B6-72A5-19C4F94028BD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412A54B-5515-D60F-0098-DDC01A39AA2B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1726341572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A9C9E-A739-A4B6-4A2C-463D341D0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approximation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21A26-725C-0453-84CB-2ADBD28A8D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610081" cy="3077573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Shazeer</a:t>
            </a:r>
            <a:r>
              <a:rPr lang="en-US" dirty="0"/>
              <a:t> et al 2017 – routing decisions are stochastic with gaussian perturbations.</a:t>
            </a:r>
          </a:p>
          <a:p>
            <a:pPr lvl="1"/>
            <a:r>
              <a:rPr lang="en-US" dirty="0"/>
              <a:t>This naturally leads to experts that are a bit more robust.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softmax</a:t>
            </a:r>
            <a:r>
              <a:rPr lang="en-US" dirty="0"/>
              <a:t> means that the model learns how to rank K experts</a:t>
            </a:r>
          </a:p>
        </p:txBody>
      </p:sp>
      <p:sp>
        <p:nvSpPr>
          <p:cNvPr id="5" name="Google Shape;665;p81">
            <a:extLst>
              <a:ext uri="{FF2B5EF4-FFF2-40B4-BE49-F238E27FC236}">
                <a16:creationId xmlns:a16="http://schemas.microsoft.com/office/drawing/2014/main" id="{4737E83E-8325-4AD0-2203-6810CD8ED805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79066F-C679-3B30-D512-2A7A432D1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072" y="2382499"/>
            <a:ext cx="6047509" cy="18669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7D8128-78F3-11C4-23A0-415B6FB742B9}"/>
              </a:ext>
            </a:extLst>
          </p:cNvPr>
          <p:cNvSpPr/>
          <p:nvPr/>
        </p:nvSpPr>
        <p:spPr>
          <a:xfrm>
            <a:off x="3512130" y="3023750"/>
            <a:ext cx="3948544" cy="410441"/>
          </a:xfrm>
          <a:prstGeom prst="rect">
            <a:avLst/>
          </a:prstGeom>
          <a:solidFill>
            <a:srgbClr val="C00000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665;p81">
            <a:extLst>
              <a:ext uri="{FF2B5EF4-FFF2-40B4-BE49-F238E27FC236}">
                <a16:creationId xmlns:a16="http://schemas.microsoft.com/office/drawing/2014/main" id="{0D7F351A-0D0C-EAAB-60BC-0F97135A33BB}"/>
              </a:ext>
            </a:extLst>
          </p:cNvPr>
          <p:cNvSpPr txBox="1"/>
          <p:nvPr/>
        </p:nvSpPr>
        <p:spPr>
          <a:xfrm>
            <a:off x="2136600" y="4874813"/>
            <a:ext cx="4683351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Outrageously large neural networks: The sparsely-gated mixture-of-experts layer, 2017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CC4015A-32BC-16B4-46F2-DD523A58C565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728355789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EBAF5-7480-3B54-006B-CAB071C4A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C1315-DCCE-D9A9-2D97-9B140D5CB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approximation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59E59-E304-DD57-728C-6D01D156C6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610081" cy="3077573"/>
          </a:xfrm>
        </p:spPr>
        <p:txBody>
          <a:bodyPr/>
          <a:lstStyle/>
          <a:p>
            <a:r>
              <a:rPr lang="en-US" dirty="0"/>
              <a:t>Stochastic jitter in </a:t>
            </a:r>
            <a:r>
              <a:rPr lang="en-US" dirty="0" err="1"/>
              <a:t>Fedus</a:t>
            </a:r>
            <a:r>
              <a:rPr lang="en-US" dirty="0"/>
              <a:t> et al 2022. This does a uniform multiplicative perturbation for the</a:t>
            </a:r>
            <a:br>
              <a:rPr lang="en-US" dirty="0"/>
            </a:br>
            <a:r>
              <a:rPr lang="en-US" dirty="0"/>
              <a:t>same goal of getting less brittle experts. This was later removed in </a:t>
            </a:r>
            <a:r>
              <a:rPr lang="en-US" dirty="0" err="1"/>
              <a:t>Zoph</a:t>
            </a:r>
            <a:r>
              <a:rPr lang="en-US" dirty="0"/>
              <a:t> et al 2022</a:t>
            </a:r>
          </a:p>
          <a:p>
            <a:endParaRPr lang="en-US" dirty="0"/>
          </a:p>
        </p:txBody>
      </p:sp>
      <p:sp>
        <p:nvSpPr>
          <p:cNvPr id="8" name="Google Shape;665;p81">
            <a:extLst>
              <a:ext uri="{FF2B5EF4-FFF2-40B4-BE49-F238E27FC236}">
                <a16:creationId xmlns:a16="http://schemas.microsoft.com/office/drawing/2014/main" id="{81D8A9BE-4680-1DDB-9F5B-D23AB656256B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466D4-D681-86FD-6BF7-797838D57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66" y="1957493"/>
            <a:ext cx="7939032" cy="2567816"/>
          </a:xfrm>
          <a:prstGeom prst="rect">
            <a:avLst/>
          </a:prstGeom>
        </p:spPr>
      </p:pic>
      <p:sp>
        <p:nvSpPr>
          <p:cNvPr id="6" name="Google Shape;665;p81">
            <a:extLst>
              <a:ext uri="{FF2B5EF4-FFF2-40B4-BE49-F238E27FC236}">
                <a16:creationId xmlns:a16="http://schemas.microsoft.com/office/drawing/2014/main" id="{33A391E9-680B-D4A1-C9B7-A228BA8CE930}"/>
              </a:ext>
            </a:extLst>
          </p:cNvPr>
          <p:cNvSpPr txBox="1"/>
          <p:nvPr/>
        </p:nvSpPr>
        <p:spPr>
          <a:xfrm>
            <a:off x="1975144" y="4874813"/>
            <a:ext cx="5680879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Switch Transformers: Scaling to Trillion Parameter Models with Simple and Efficient Sparsity, 2022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DF8205-1097-152A-D113-D0675288D27F}"/>
              </a:ext>
            </a:extLst>
          </p:cNvPr>
          <p:cNvSpPr/>
          <p:nvPr/>
        </p:nvSpPr>
        <p:spPr>
          <a:xfrm>
            <a:off x="2557270" y="3225218"/>
            <a:ext cx="6102524" cy="221990"/>
          </a:xfrm>
          <a:prstGeom prst="rect">
            <a:avLst/>
          </a:prstGeom>
          <a:solidFill>
            <a:srgbClr val="C00000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67C82AF-B9D9-376A-4A88-36C55487D6F8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744970180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BD08-FEF4-6F1E-B5E0-256660BC2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balancing losses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CE69E-5296-F4C9-E39A-F8D9F58F96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31706"/>
            <a:ext cx="8085415" cy="3077573"/>
          </a:xfrm>
        </p:spPr>
        <p:txBody>
          <a:bodyPr/>
          <a:lstStyle/>
          <a:p>
            <a:r>
              <a:rPr lang="en-US" dirty="0"/>
              <a:t>A key issue regarding systems efficiency: using the experts evenly.</a:t>
            </a:r>
          </a:p>
          <a:p>
            <a:r>
              <a:rPr lang="en-US" dirty="0"/>
              <a:t>Define an auxiliary loss and add it the total model loss during training.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Google Shape;665;p81">
            <a:extLst>
              <a:ext uri="{FF2B5EF4-FFF2-40B4-BE49-F238E27FC236}">
                <a16:creationId xmlns:a16="http://schemas.microsoft.com/office/drawing/2014/main" id="{BA50A17F-056B-5A68-E736-38602369499E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665;p81">
            <a:extLst>
              <a:ext uri="{FF2B5EF4-FFF2-40B4-BE49-F238E27FC236}">
                <a16:creationId xmlns:a16="http://schemas.microsoft.com/office/drawing/2014/main" id="{8CBE268D-72B6-664E-0DD2-AAA78AB9ED57}"/>
              </a:ext>
            </a:extLst>
          </p:cNvPr>
          <p:cNvSpPr txBox="1"/>
          <p:nvPr/>
        </p:nvSpPr>
        <p:spPr>
          <a:xfrm>
            <a:off x="1975144" y="4874813"/>
            <a:ext cx="5680879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Switch Transformers: Scaling to Trillion Parameter Models with Simple and Efficient Sparsity, 2022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46E131-2FA1-F2CA-BF3F-0DF500A428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60"/>
          <a:stretch/>
        </p:blipFill>
        <p:spPr>
          <a:xfrm>
            <a:off x="1212740" y="1798383"/>
            <a:ext cx="6693178" cy="2952059"/>
          </a:xfrm>
          <a:prstGeom prst="rect">
            <a:avLst/>
          </a:prstGeom>
        </p:spPr>
      </p:pic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FD2D1C04-94E1-9C63-7E38-2E9D00242817}"/>
              </a:ext>
            </a:extLst>
          </p:cNvPr>
          <p:cNvSpPr/>
          <p:nvPr/>
        </p:nvSpPr>
        <p:spPr>
          <a:xfrm>
            <a:off x="6271696" y="2348064"/>
            <a:ext cx="2243469" cy="644855"/>
          </a:xfrm>
          <a:prstGeom prst="wedgeRoundRectCallout">
            <a:avLst>
              <a:gd name="adj1" fmla="val -56454"/>
              <a:gd name="adj2" fmla="val 2053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So if an expert gets triggered or get assigned higher probability, </a:t>
            </a:r>
            <a:r>
              <a:rPr lang="en-US" sz="1200" dirty="0" err="1">
                <a:solidFill>
                  <a:schemeClr val="tx1"/>
                </a:solidFill>
              </a:rPr>
              <a:t>downweight</a:t>
            </a:r>
            <a:r>
              <a:rPr lang="en-US" sz="1200" dirty="0">
                <a:solidFill>
                  <a:schemeClr val="tx1"/>
                </a:solidFill>
              </a:rPr>
              <a:t> their share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8638963-8452-4A18-C412-48FEF5EC330E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967297870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88AA3-0388-689C-C5D3-A94424795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Extensions of Load Balancing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B844A-EEB0-6190-235E-B23BC1F41A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24645"/>
            <a:ext cx="8085415" cy="3077573"/>
          </a:xfrm>
        </p:spPr>
        <p:txBody>
          <a:bodyPr/>
          <a:lstStyle/>
          <a:p>
            <a:r>
              <a:rPr lang="en-US" sz="1400" dirty="0"/>
              <a:t>Per-expert balancing – same as the switch transformer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pPr marL="0" indent="0">
              <a:buNone/>
            </a:pPr>
            <a:br>
              <a:rPr lang="en-US" sz="1400" dirty="0"/>
            </a:br>
            <a:br>
              <a:rPr lang="en-US" sz="1400" dirty="0"/>
            </a:br>
            <a:endParaRPr lang="en-US" sz="1400" dirty="0"/>
          </a:p>
          <a:p>
            <a:r>
              <a:rPr lang="en-US" sz="1400" dirty="0"/>
              <a:t>Per-device balancing – the objective above, but aggregated by device.</a:t>
            </a:r>
          </a:p>
        </p:txBody>
      </p:sp>
      <p:pic>
        <p:nvPicPr>
          <p:cNvPr id="5" name="Picture 4" descr="A math equation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A08F28BC-0149-1EFF-4AB3-9DC14B275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037" y="1358163"/>
            <a:ext cx="5913524" cy="1644402"/>
          </a:xfrm>
          <a:prstGeom prst="rect">
            <a:avLst/>
          </a:prstGeom>
        </p:spPr>
      </p:pic>
      <p:pic>
        <p:nvPicPr>
          <p:cNvPr id="7" name="Picture 6" descr="A white background with black symbols&#10;&#10;Description automatically generated with medium confidence">
            <a:extLst>
              <a:ext uri="{FF2B5EF4-FFF2-40B4-BE49-F238E27FC236}">
                <a16:creationId xmlns:a16="http://schemas.microsoft.com/office/drawing/2014/main" id="{DF2B5F7B-1463-D918-395A-A3978232C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762" y="3244452"/>
            <a:ext cx="5937800" cy="1523720"/>
          </a:xfrm>
          <a:prstGeom prst="rect">
            <a:avLst/>
          </a:prstGeom>
        </p:spPr>
      </p:pic>
      <p:sp>
        <p:nvSpPr>
          <p:cNvPr id="8" name="Google Shape;665;p81">
            <a:extLst>
              <a:ext uri="{FF2B5EF4-FFF2-40B4-BE49-F238E27FC236}">
                <a16:creationId xmlns:a16="http://schemas.microsoft.com/office/drawing/2014/main" id="{179F0E19-0329-1AA7-B9C3-7B700BCFD4F2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6D9EC8-4FFE-0261-4CB1-243B96774BE3}"/>
              </a:ext>
            </a:extLst>
          </p:cNvPr>
          <p:cNvSpPr txBox="1"/>
          <p:nvPr/>
        </p:nvSpPr>
        <p:spPr>
          <a:xfrm>
            <a:off x="1599164" y="4897333"/>
            <a:ext cx="640477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5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05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DeepSeekMoE</a:t>
            </a:r>
            <a:r>
              <a:rPr lang="en-US" sz="105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: Towards Ultimate Expert Specialization in Mixture-of-Experts Language Models, 2024</a:t>
            </a:r>
            <a:r>
              <a:rPr lang="en-US" sz="105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8FB7B9D-9E11-9506-228D-F307777808A2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001846896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373F9-2F69-1B2B-9A54-57D71CA1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</a:t>
            </a:r>
            <a:r>
              <a:rPr lang="en-US" dirty="0" err="1"/>
              <a:t>MoEs</a:t>
            </a:r>
            <a:r>
              <a:rPr lang="en-US" dirty="0"/>
              <a:t> – the systems side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1E487-F87C-CD9E-387B-75AA991D46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/>
              <a:t>MoE</a:t>
            </a:r>
            <a:r>
              <a:rPr lang="en-US" dirty="0"/>
              <a:t> routing allows for parallelism, but also some complexities</a:t>
            </a:r>
          </a:p>
          <a:p>
            <a:r>
              <a:rPr lang="en-US" dirty="0"/>
              <a:t>Modern libraries like </a:t>
            </a:r>
            <a:r>
              <a:rPr lang="en-US" dirty="0" err="1"/>
              <a:t>MegaBlocks</a:t>
            </a:r>
            <a:r>
              <a:rPr lang="en-US" dirty="0"/>
              <a:t> (used in many open </a:t>
            </a:r>
            <a:r>
              <a:rPr lang="en-US" dirty="0" err="1"/>
              <a:t>MoEs</a:t>
            </a:r>
            <a:r>
              <a:rPr lang="en-US" dirty="0"/>
              <a:t>) use smarter sparse MMs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6368EE-FEE8-4E4A-AF20-EC6E65168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91" y="2205992"/>
            <a:ext cx="8889103" cy="2464631"/>
          </a:xfrm>
          <a:prstGeom prst="rect">
            <a:avLst/>
          </a:prstGeom>
        </p:spPr>
      </p:pic>
      <p:sp>
        <p:nvSpPr>
          <p:cNvPr id="5" name="Google Shape;665;p81">
            <a:extLst>
              <a:ext uri="{FF2B5EF4-FFF2-40B4-BE49-F238E27FC236}">
                <a16:creationId xmlns:a16="http://schemas.microsoft.com/office/drawing/2014/main" id="{B1FE7594-2F23-1A38-8EF0-D1AD32387BFA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C49DEE9-FF26-9CCF-AAC5-D5B92601CCDF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3786727761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FB409-F4E4-CBB4-0AE3-01B5B17EF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73CEB-9870-9430-378F-B15EC4217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</a:t>
            </a:r>
            <a:r>
              <a:rPr lang="en-US" dirty="0" err="1"/>
              <a:t>MoEs</a:t>
            </a:r>
            <a:r>
              <a:rPr lang="en-US" dirty="0"/>
              <a:t> – the systems side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A8A7C-4D82-5976-F37A-5E3344AE49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07430"/>
            <a:ext cx="8085415" cy="3077573"/>
          </a:xfrm>
        </p:spPr>
        <p:txBody>
          <a:bodyPr/>
          <a:lstStyle/>
          <a:p>
            <a:r>
              <a:rPr lang="en-US" dirty="0"/>
              <a:t>Enables additional kinds of parallelism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FA6D1-EBF0-C47C-B3DC-60118C8DC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544" y="1496587"/>
            <a:ext cx="5820911" cy="3360525"/>
          </a:xfrm>
          <a:prstGeom prst="rect">
            <a:avLst/>
          </a:prstGeom>
        </p:spPr>
      </p:pic>
      <p:sp>
        <p:nvSpPr>
          <p:cNvPr id="6" name="Google Shape;665;p81">
            <a:extLst>
              <a:ext uri="{FF2B5EF4-FFF2-40B4-BE49-F238E27FC236}">
                <a16:creationId xmlns:a16="http://schemas.microsoft.com/office/drawing/2014/main" id="{92CEB201-66EF-424D-543B-E9C2025C4B1B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665;p81">
            <a:extLst>
              <a:ext uri="{FF2B5EF4-FFF2-40B4-BE49-F238E27FC236}">
                <a16:creationId xmlns:a16="http://schemas.microsoft.com/office/drawing/2014/main" id="{978B91DA-553B-C86C-D7FC-21512ECD7360}"/>
              </a:ext>
            </a:extLst>
          </p:cNvPr>
          <p:cNvSpPr txBox="1"/>
          <p:nvPr/>
        </p:nvSpPr>
        <p:spPr>
          <a:xfrm>
            <a:off x="2166336" y="4874813"/>
            <a:ext cx="4683351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A Review of Sparse Expert Models in Deep Learning, 2022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B65738-7922-5576-E40A-D5F85193F201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1100786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991F2-B58F-787A-42D5-689E0F74C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Encoder-only models (</a:t>
            </a:r>
            <a:r>
              <a:rPr lang="en-US" dirty="0" err="1"/>
              <a:t>ModernBERT</a:t>
            </a:r>
            <a:r>
              <a:rPr lang="en-US" dirty="0"/>
              <a:t>): </a:t>
            </a:r>
            <a:br>
              <a:rPr lang="en-US" dirty="0"/>
            </a:br>
            <a:r>
              <a:rPr lang="en-US" dirty="0"/>
              <a:t>Recent Reincarnation of BERT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524D5-FAF7-DFD1-E191-E77F79C0D6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38250"/>
            <a:ext cx="8503401" cy="3077573"/>
          </a:xfrm>
        </p:spPr>
        <p:txBody>
          <a:bodyPr/>
          <a:lstStyle/>
          <a:p>
            <a:r>
              <a:rPr lang="en-US" dirty="0"/>
              <a:t>Essentially a BERT-like architecture but a few key changes: </a:t>
            </a:r>
          </a:p>
          <a:p>
            <a:pPr lvl="1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Longer context: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Trained for context window of 8,192 tokens (vs. 512 in BERT)</a:t>
            </a:r>
          </a:p>
          <a:p>
            <a:pPr lvl="1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MLP layer: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Drop the bias term to save costs.</a:t>
            </a:r>
          </a:p>
          <a:p>
            <a:pPr lvl="1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norms: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 an extra normalization layer after embeddings.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Replaced activations: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Replaced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GeLU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activation with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GeGLU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(will talk about this)</a:t>
            </a:r>
          </a:p>
          <a:p>
            <a:pPr lvl="1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 encoding: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Replaced the sine/cosine with rotary embeddings (will talk about this)</a:t>
            </a:r>
          </a:p>
        </p:txBody>
      </p:sp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3E682069-8412-4FC0-E626-E145CC1F53D0}"/>
              </a:ext>
            </a:extLst>
          </p:cNvPr>
          <p:cNvSpPr txBox="1"/>
          <p:nvPr/>
        </p:nvSpPr>
        <p:spPr>
          <a:xfrm>
            <a:off x="1320800" y="4741696"/>
            <a:ext cx="6932500" cy="461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Smarter, Better, Faster, Longer: A Modern Bidirectional Encoder for Fast, Memory Efficient, and Long Context Finetuning and Inference, 2024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</a:rPr>
              <a:t>]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https://huggingface.co/blog/modernbert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25CE97E-5850-E815-7CFD-7F50C1B89B02}"/>
              </a:ext>
            </a:extLst>
          </p:cNvPr>
          <p:cNvGrpSpPr/>
          <p:nvPr/>
        </p:nvGrpSpPr>
        <p:grpSpPr>
          <a:xfrm>
            <a:off x="1351280" y="2946400"/>
            <a:ext cx="6705600" cy="1815616"/>
            <a:chOff x="1151739" y="3016699"/>
            <a:chExt cx="5431940" cy="13930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4B8D97-8868-16B2-C39A-E7E49D3A5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52786" b="15129"/>
            <a:stretch/>
          </p:blipFill>
          <p:spPr>
            <a:xfrm>
              <a:off x="1151740" y="3511943"/>
              <a:ext cx="5431939" cy="89782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6A4792-8A3C-5AC0-F6BE-BCC284BFA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82302"/>
            <a:stretch/>
          </p:blipFill>
          <p:spPr>
            <a:xfrm>
              <a:off x="1151739" y="3016699"/>
              <a:ext cx="5431939" cy="495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0133678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10FAF-67BB-6E4C-951B-D63AD058F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issue – stability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E8E38-9C9D-DE34-0CD5-781FB3A6F0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Solution: </a:t>
            </a:r>
            <a:r>
              <a:rPr lang="en-US" dirty="0"/>
              <a:t>Use Float 32 just for the expert router (sometimes with an aux loss)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B41068-9B4E-035C-3636-B8F49181F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11891"/>
            <a:ext cx="7772400" cy="14598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3B293E-9CC2-622A-7C10-9B167DDED8E0}"/>
              </a:ext>
            </a:extLst>
          </p:cNvPr>
          <p:cNvSpPr txBox="1"/>
          <p:nvPr/>
        </p:nvSpPr>
        <p:spPr>
          <a:xfrm>
            <a:off x="7575858" y="2310140"/>
            <a:ext cx="13872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[</a:t>
            </a:r>
            <a:r>
              <a:rPr lang="en-US" sz="1100" dirty="0" err="1"/>
              <a:t>Zoph</a:t>
            </a:r>
            <a:r>
              <a:rPr lang="en-US" sz="1100" dirty="0"/>
              <a:t> et al 2022]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417662-EF89-8379-E474-05015D952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458" y="3523395"/>
            <a:ext cx="5033356" cy="1016428"/>
          </a:xfrm>
          <a:prstGeom prst="rect">
            <a:avLst/>
          </a:prstGeom>
        </p:spPr>
      </p:pic>
      <p:sp>
        <p:nvSpPr>
          <p:cNvPr id="7" name="Google Shape;665;p81">
            <a:extLst>
              <a:ext uri="{FF2B5EF4-FFF2-40B4-BE49-F238E27FC236}">
                <a16:creationId xmlns:a16="http://schemas.microsoft.com/office/drawing/2014/main" id="{5113FE0C-F774-2D22-9EAD-A7123250748E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3496A0-FF04-7216-57C2-2DBE26DDFAC3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131958781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DC57A-2C30-50DE-7790-8175F2BB2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with </a:t>
            </a:r>
            <a:r>
              <a:rPr lang="en-US" dirty="0" err="1"/>
              <a:t>MoEs</a:t>
            </a:r>
            <a:r>
              <a:rPr lang="en-US" dirty="0"/>
              <a:t> — fine-tuning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EFC34-1DC8-84F3-05C7-3A5307F9FF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Sparse </a:t>
            </a:r>
            <a:r>
              <a:rPr lang="en-US" dirty="0" err="1"/>
              <a:t>MoEs</a:t>
            </a:r>
            <a:r>
              <a:rPr lang="en-US" dirty="0"/>
              <a:t> can overfit </a:t>
            </a:r>
            <a:br>
              <a:rPr lang="en-US" dirty="0"/>
            </a:br>
            <a:r>
              <a:rPr lang="en-US" dirty="0"/>
              <a:t>on smaller fine-tuning data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Zoph</a:t>
            </a:r>
            <a:r>
              <a:rPr lang="en-US" dirty="0"/>
              <a:t> et al solution – finetune </a:t>
            </a:r>
            <a:br>
              <a:rPr lang="en-US" dirty="0"/>
            </a:br>
            <a:r>
              <a:rPr lang="en-US" dirty="0"/>
              <a:t>non-</a:t>
            </a:r>
            <a:r>
              <a:rPr lang="en-US" dirty="0" err="1"/>
              <a:t>MoE</a:t>
            </a:r>
            <a:r>
              <a:rPr lang="en-US" dirty="0"/>
              <a:t> MLPs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DeepSeek</a:t>
            </a:r>
            <a:r>
              <a:rPr lang="en-US" dirty="0"/>
              <a:t> solution – use </a:t>
            </a:r>
            <a:br>
              <a:rPr lang="en-US" dirty="0"/>
            </a:br>
            <a:r>
              <a:rPr lang="en-US" dirty="0"/>
              <a:t>lots of data 1.4M SFT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BE7601-D020-374B-8F48-007451FB3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377" y="964660"/>
            <a:ext cx="2582623" cy="1984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FB1FF-06B3-6993-9F46-B068ADBA4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225" y="1718291"/>
            <a:ext cx="2795712" cy="2394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1C7147-3F93-FAF9-5932-9E3C91168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898" y="4063841"/>
            <a:ext cx="6010102" cy="1079659"/>
          </a:xfrm>
          <a:prstGeom prst="rect">
            <a:avLst/>
          </a:prstGeom>
        </p:spPr>
      </p:pic>
      <p:sp>
        <p:nvSpPr>
          <p:cNvPr id="13" name="Google Shape;665;p81">
            <a:extLst>
              <a:ext uri="{FF2B5EF4-FFF2-40B4-BE49-F238E27FC236}">
                <a16:creationId xmlns:a16="http://schemas.microsoft.com/office/drawing/2014/main" id="{8A1677B7-016D-2690-96DD-F91CF5358CD8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A186BB7-1F44-4708-64FA-630C08DB7BD8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3026500583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27319-0F0E-A333-4959-9CF16062A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training methods — Upcycling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FD126-4A56-A7B4-5A97-354A8B597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we use a pre-trained LM to initialize a </a:t>
            </a:r>
            <a:r>
              <a:rPr lang="en-US" dirty="0" err="1"/>
              <a:t>MoE</a:t>
            </a:r>
            <a:r>
              <a:rPr lang="en-US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56D46-DA90-AA6A-3BC0-6344CBC6E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7" y="1184348"/>
            <a:ext cx="8492128" cy="2523127"/>
          </a:xfrm>
          <a:prstGeom prst="rect">
            <a:avLst/>
          </a:prstGeom>
        </p:spPr>
      </p:pic>
      <p:sp>
        <p:nvSpPr>
          <p:cNvPr id="5" name="Google Shape;665;p81">
            <a:extLst>
              <a:ext uri="{FF2B5EF4-FFF2-40B4-BE49-F238E27FC236}">
                <a16:creationId xmlns:a16="http://schemas.microsoft.com/office/drawing/2014/main" id="{0250208A-195D-2978-44E0-B8D62B850EB3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400D833-4570-75B4-7A1E-149F6A0BA44E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4285590596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3785-7F7E-D05F-BC28-61223F79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Upcycling example - </a:t>
            </a:r>
            <a:r>
              <a:rPr lang="en-US" dirty="0" err="1"/>
              <a:t>MiniCPM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B02EA-07E6-4EAE-3933-3BA01E5111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Uses the </a:t>
            </a:r>
            <a:r>
              <a:rPr lang="en-US" dirty="0" err="1"/>
              <a:t>MiniCPM</a:t>
            </a:r>
            <a:r>
              <a:rPr lang="en-US" dirty="0"/>
              <a:t> model (</a:t>
            </a:r>
            <a:r>
              <a:rPr lang="en-US" dirty="0" err="1"/>
              <a:t>topk</a:t>
            </a:r>
            <a:r>
              <a:rPr lang="en-US" dirty="0"/>
              <a:t>=2, 8 experts, ~ 4B active params).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Simple </a:t>
            </a:r>
            <a:r>
              <a:rPr lang="en-US" dirty="0" err="1"/>
              <a:t>MoE</a:t>
            </a:r>
            <a:r>
              <a:rPr lang="en-US" dirty="0"/>
              <a:t>, shows gains from the base model with ~ 520B tokens for training</a:t>
            </a:r>
          </a:p>
        </p:txBody>
      </p:sp>
      <p:pic>
        <p:nvPicPr>
          <p:cNvPr id="7" name="Picture 6" descr="A screenshot of a table&#10;&#10;Description automatically generated">
            <a:extLst>
              <a:ext uri="{FF2B5EF4-FFF2-40B4-BE49-F238E27FC236}">
                <a16:creationId xmlns:a16="http://schemas.microsoft.com/office/drawing/2014/main" id="{2C9ECC67-22A4-0007-475D-716CFA856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50" y="1851963"/>
            <a:ext cx="5719156" cy="1805679"/>
          </a:xfrm>
          <a:prstGeom prst="rect">
            <a:avLst/>
          </a:prstGeom>
        </p:spPr>
      </p:pic>
      <p:sp>
        <p:nvSpPr>
          <p:cNvPr id="8" name="Google Shape;665;p81">
            <a:extLst>
              <a:ext uri="{FF2B5EF4-FFF2-40B4-BE49-F238E27FC236}">
                <a16:creationId xmlns:a16="http://schemas.microsoft.com/office/drawing/2014/main" id="{7E95A9EA-DCC3-45E0-94A8-F2652090D76E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E1C3A47-8B4D-05D0-8230-0D21680A2215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155399557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83831-C894-F6B3-CE06-60E2A4868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Upcycling example – </a:t>
            </a:r>
            <a:r>
              <a:rPr lang="en-US" dirty="0" err="1"/>
              <a:t>Qwen</a:t>
            </a:r>
            <a:r>
              <a:rPr lang="en-US" dirty="0"/>
              <a:t> </a:t>
            </a:r>
            <a:r>
              <a:rPr lang="en-US" dirty="0" err="1"/>
              <a:t>MoE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C8C32-8990-2176-A747-B52A46C779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/>
              <a:t>Qwen</a:t>
            </a:r>
            <a:r>
              <a:rPr lang="en-US" dirty="0"/>
              <a:t> </a:t>
            </a:r>
            <a:r>
              <a:rPr lang="en-US" dirty="0" err="1"/>
              <a:t>MoE</a:t>
            </a:r>
            <a:r>
              <a:rPr lang="en-US" dirty="0"/>
              <a:t> – Initialized from the </a:t>
            </a:r>
            <a:r>
              <a:rPr lang="en-US" dirty="0" err="1"/>
              <a:t>Qwen</a:t>
            </a:r>
            <a:r>
              <a:rPr lang="en-US" dirty="0"/>
              <a:t> 1.8B model top-k=4, 60 experts w/ 4 shared.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Similar architecture / setup to </a:t>
            </a:r>
            <a:r>
              <a:rPr lang="en-US" dirty="0" err="1"/>
              <a:t>DeepSeekMoE</a:t>
            </a:r>
            <a:r>
              <a:rPr lang="en-US" dirty="0"/>
              <a:t>, but one of the first (confirmed) upcycling successes</a:t>
            </a: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25717B96-F0C2-7E79-5969-4A6C1EAEE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788" y="1900178"/>
            <a:ext cx="6408149" cy="2044996"/>
          </a:xfrm>
          <a:prstGeom prst="rect">
            <a:avLst/>
          </a:prstGeom>
        </p:spPr>
      </p:pic>
      <p:sp>
        <p:nvSpPr>
          <p:cNvPr id="6" name="Google Shape;665;p81">
            <a:extLst>
              <a:ext uri="{FF2B5EF4-FFF2-40B4-BE49-F238E27FC236}">
                <a16:creationId xmlns:a16="http://schemas.microsoft.com/office/drawing/2014/main" id="{5645AB36-DCB2-7917-A912-830AAC1FD762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7C6125B-0A96-1DBD-310C-179CAB392C0E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3370908681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67FD7-4709-4E26-7F86-509316A27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Upcycling example (?) </a:t>
            </a:r>
            <a:r>
              <a:rPr lang="en-US" dirty="0" err="1"/>
              <a:t>Mixtral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77A25-F13F-D262-DA52-FF9225A5CC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32956"/>
            <a:ext cx="8085415" cy="3077573"/>
          </a:xfrm>
        </p:spPr>
        <p:txBody>
          <a:bodyPr/>
          <a:lstStyle/>
          <a:p>
            <a:r>
              <a:rPr lang="en-US" dirty="0"/>
              <a:t>Some people think </a:t>
            </a:r>
            <a:r>
              <a:rPr lang="en-US" dirty="0" err="1"/>
              <a:t>Mixtral</a:t>
            </a:r>
            <a:r>
              <a:rPr lang="en-US" dirty="0"/>
              <a:t> may also be upcycled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since </a:t>
            </a:r>
            <a:r>
              <a:rPr lang="en-US" dirty="0" err="1"/>
              <a:t>Mixtral</a:t>
            </a:r>
            <a:r>
              <a:rPr lang="en-US" dirty="0"/>
              <a:t> is only open weights (no open training code) we don’t really know 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DD21B-506C-25F9-54B7-571E54512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306" y="1408964"/>
            <a:ext cx="5565370" cy="2969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17F298-69B0-1F2F-06D4-93FC0EFD82B8}"/>
              </a:ext>
            </a:extLst>
          </p:cNvPr>
          <p:cNvSpPr txBox="1"/>
          <p:nvPr/>
        </p:nvSpPr>
        <p:spPr>
          <a:xfrm>
            <a:off x="3000894" y="4654832"/>
            <a:ext cx="61431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[Source: </a:t>
            </a:r>
            <a:r>
              <a:rPr lang="en-US" sz="1200" dirty="0">
                <a:hlinkClick r:id="rId3"/>
              </a:rPr>
              <a:t>https://twitter.com/tianle_cai/status/1734188749117153684</a:t>
            </a:r>
            <a:r>
              <a:rPr lang="en-US" sz="1200" dirty="0"/>
              <a:t>]</a:t>
            </a:r>
          </a:p>
        </p:txBody>
      </p:sp>
      <p:sp>
        <p:nvSpPr>
          <p:cNvPr id="7" name="Google Shape;665;p81">
            <a:extLst>
              <a:ext uri="{FF2B5EF4-FFF2-40B4-BE49-F238E27FC236}">
                <a16:creationId xmlns:a16="http://schemas.microsoft.com/office/drawing/2014/main" id="{7C483F16-DD38-8BB9-3021-17C5EFA96E79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09F175F-F7BE-9213-3A0C-05A104970BF2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4066464911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C4BBA-D75F-DCD3-C369-9EF607421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1A912-4942-75E3-741C-FC440A66A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haven’t </a:t>
            </a:r>
            <a:r>
              <a:rPr lang="en-US" dirty="0" err="1"/>
              <a:t>MoEs</a:t>
            </a:r>
            <a:r>
              <a:rPr lang="en-US" dirty="0"/>
              <a:t> been more popular?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20A36-1505-83F6-30D4-05CDFD985B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74520"/>
            <a:ext cx="8085415" cy="3077573"/>
          </a:xfrm>
        </p:spPr>
        <p:txBody>
          <a:bodyPr/>
          <a:lstStyle/>
          <a:p>
            <a:r>
              <a:rPr lang="en-US" dirty="0"/>
              <a:t>Training objectives are somewhat heuristic (and sometimes unstable):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4121CC-F616-8618-1DE1-33F0057AB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694" y="1675915"/>
            <a:ext cx="5218835" cy="24471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58CCB7-9776-7E27-6645-42C74E82E828}"/>
              </a:ext>
            </a:extLst>
          </p:cNvPr>
          <p:cNvSpPr txBox="1"/>
          <p:nvPr/>
        </p:nvSpPr>
        <p:spPr>
          <a:xfrm>
            <a:off x="7517669" y="3707370"/>
            <a:ext cx="13872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[</a:t>
            </a:r>
            <a:r>
              <a:rPr lang="en-US" sz="1100" dirty="0" err="1"/>
              <a:t>Zoph</a:t>
            </a:r>
            <a:r>
              <a:rPr lang="en-US" sz="1100" dirty="0"/>
              <a:t> et al 2022]</a:t>
            </a:r>
          </a:p>
        </p:txBody>
      </p:sp>
      <p:sp>
        <p:nvSpPr>
          <p:cNvPr id="8" name="Google Shape;665;p81">
            <a:extLst>
              <a:ext uri="{FF2B5EF4-FFF2-40B4-BE49-F238E27FC236}">
                <a16:creationId xmlns:a16="http://schemas.microsoft.com/office/drawing/2014/main" id="{A39AAB29-A166-6C4D-BDAF-4E53A9A0C408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34E760E-5B3E-6CB1-527F-9DA6F9960D55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410415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75670-7707-984C-09FA-C85049939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Encoder-only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80202-6629-C48E-1848-46A76232BD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376401" cy="307757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Transformer-based decoder-only models trained on massive piles of data. </a:t>
            </a:r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000" dirty="0"/>
              <a:t>Common use-cases: 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Provide incredible framework </a:t>
            </a:r>
            <a:r>
              <a:rPr lang="en-US" sz="2000" dirty="0">
                <a:solidFill>
                  <a:srgbClr val="C00000"/>
                </a:solidFill>
              </a:rPr>
              <a:t>contextualized</a:t>
            </a:r>
            <a:r>
              <a:rPr lang="en-US" sz="2000" dirty="0"/>
              <a:t> embeddings of words.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It also allows </a:t>
            </a:r>
            <a:r>
              <a:rPr lang="en-US" sz="2000" spc="35" dirty="0">
                <a:solidFill>
                  <a:srgbClr val="7030A0"/>
                </a:solidFill>
              </a:rPr>
              <a:t>fine-tuning </a:t>
            </a:r>
            <a:r>
              <a:rPr lang="en-US" sz="2000" spc="40" dirty="0"/>
              <a:t>on your </a:t>
            </a:r>
            <a:r>
              <a:rPr lang="en-US" sz="2000" spc="30" dirty="0"/>
              <a:t>particular </a:t>
            </a:r>
            <a:r>
              <a:rPr lang="en-US" sz="2000" spc="5" dirty="0"/>
              <a:t>task (usually top layers).</a:t>
            </a:r>
            <a:endParaRPr lang="en-US" sz="2000" dirty="0"/>
          </a:p>
          <a:p>
            <a:pPr marL="114300" indent="0">
              <a:lnSpc>
                <a:spcPct val="110000"/>
              </a:lnSpc>
              <a:buNone/>
            </a:pP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000" dirty="0"/>
              <a:t>However, they were </a:t>
            </a:r>
            <a:r>
              <a:rPr lang="en-US" sz="2000" dirty="0">
                <a:solidFill>
                  <a:srgbClr val="C00000"/>
                </a:solidFill>
              </a:rPr>
              <a:t>not</a:t>
            </a:r>
            <a:r>
              <a:rPr lang="en-US" sz="2000" dirty="0"/>
              <a:t> designed to generate text – unless you do additional work. </a:t>
            </a:r>
          </a:p>
        </p:txBody>
      </p:sp>
    </p:spTree>
    <p:extLst>
      <p:ext uri="{BB962C8B-B14F-4D97-AF65-F5344CB8AC3E}">
        <p14:creationId xmlns:p14="http://schemas.microsoft.com/office/powerpoint/2010/main" val="4248584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551B7-4FAA-F174-C34D-5112CF5DB5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Decoder-only Family of Transformers </a:t>
            </a: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49D162C3-6741-27F6-C869-20A9BCE8BE6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58321" y="3547562"/>
            <a:ext cx="1164467" cy="778667"/>
          </a:xfrm>
          <a:prstGeom prst="rect">
            <a:avLst/>
          </a:prstGeom>
        </p:spPr>
      </p:pic>
      <p:sp>
        <p:nvSpPr>
          <p:cNvPr id="15" name="object 16">
            <a:extLst>
              <a:ext uri="{FF2B5EF4-FFF2-40B4-BE49-F238E27FC236}">
                <a16:creationId xmlns:a16="http://schemas.microsoft.com/office/drawing/2014/main" id="{7FB8C237-447C-1771-342A-4BDAC88AB4A3}"/>
              </a:ext>
            </a:extLst>
          </p:cNvPr>
          <p:cNvSpPr txBox="1"/>
          <p:nvPr/>
        </p:nvSpPr>
        <p:spPr>
          <a:xfrm>
            <a:off x="5034261" y="3800749"/>
            <a:ext cx="871061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Decoders</a:t>
            </a:r>
            <a:endParaRPr sz="1725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066658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0C732-C589-3075-6E2B-179F41E8B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EC6E7-FDBF-E329-BE4B-4D1BAA7C2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Decoder-only (GPT)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FB45E-373F-35CE-13F7-542A901338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Generate sequences where each token is predicted based on the previously generated tokens</a:t>
            </a:r>
          </a:p>
          <a:p>
            <a:r>
              <a:rPr lang="en-US" dirty="0"/>
              <a:t>Use causal masking to ensure the causality</a:t>
            </a:r>
          </a:p>
          <a:p>
            <a:r>
              <a:rPr lang="en-US" dirty="0"/>
              <a:t>Trained to maximize log-likelihood defined for next-token prediction.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ECF3BB-DCD0-9A7B-F476-1C007D5CD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2514600"/>
            <a:ext cx="6515100" cy="23493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79109F-8516-3F2B-AC87-2F71BD042E31}"/>
              </a:ext>
            </a:extLst>
          </p:cNvPr>
          <p:cNvSpPr txBox="1"/>
          <p:nvPr/>
        </p:nvSpPr>
        <p:spPr>
          <a:xfrm>
            <a:off x="3343275" y="4932506"/>
            <a:ext cx="245745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50" dirty="0"/>
              <a:t>Figure source: </a:t>
            </a:r>
            <a:r>
              <a:rPr lang="en-US" altLang="zh-CN" sz="750" dirty="0">
                <a:hlinkClick r:id="rId4"/>
              </a:rPr>
              <a:t>https://peterbloem.nl/blog/transformers</a:t>
            </a:r>
            <a:r>
              <a:rPr lang="en-US" altLang="zh-CN" sz="750" dirty="0"/>
              <a:t> </a:t>
            </a:r>
            <a:endParaRPr lang="zh-CN" altLang="en-US" sz="750" dirty="0"/>
          </a:p>
        </p:txBody>
      </p:sp>
    </p:spTree>
    <p:extLst>
      <p:ext uri="{BB962C8B-B14F-4D97-AF65-F5344CB8AC3E}">
        <p14:creationId xmlns:p14="http://schemas.microsoft.com/office/powerpoint/2010/main" val="1569483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5533-9D0A-37BD-E843-D9CE480E1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GPT4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CA191-0637-B863-CF38-226BE0C796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Transformer-based </a:t>
            </a:r>
          </a:p>
          <a:p>
            <a:pPr lvl="1"/>
            <a:r>
              <a:rPr lang="en-US" dirty="0"/>
              <a:t>The rest is …. mystery!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pPr lvl="1"/>
            <a:r>
              <a:rPr lang="en-US" dirty="0">
                <a:sym typeface="Wingdings" pitchFamily="2" charset="2"/>
              </a:rPr>
              <a:t>Rumor: GPT-4 is a Mixture of Experts model (we’ll talk about it). </a:t>
            </a:r>
          </a:p>
          <a:p>
            <a:pPr lvl="1"/>
            <a:r>
              <a:rPr lang="en-US" dirty="0">
                <a:sym typeface="Wingdings" pitchFamily="2" charset="2"/>
              </a:rPr>
              <a:t>If we’re going based on costs, GPT4 is ~15-30 times costlier than GPT3. That should give you an idea how its likely size! </a:t>
            </a:r>
            <a:endParaRPr lang="en-US" dirty="0"/>
          </a:p>
          <a:p>
            <a:endParaRPr lang="en-US" dirty="0"/>
          </a:p>
          <a:p>
            <a:r>
              <a:rPr lang="en-US" dirty="0"/>
              <a:t>Note, these language models involve more than just pre-training. </a:t>
            </a:r>
          </a:p>
          <a:p>
            <a:pPr lvl="1"/>
            <a:r>
              <a:rPr lang="en-US" dirty="0"/>
              <a:t>Pre-training provides the foundation based on which we build the model. </a:t>
            </a:r>
          </a:p>
          <a:p>
            <a:pPr lvl="1"/>
            <a:r>
              <a:rPr lang="en-US" dirty="0"/>
              <a:t>We will discuss the later stages (post hoc alignment) in a 2-3 weeks. </a:t>
            </a:r>
          </a:p>
        </p:txBody>
      </p:sp>
      <p:pic>
        <p:nvPicPr>
          <p:cNvPr id="5" name="Picture 4" descr="A white rectangular object with a black line&#10;&#10;Description automatically generated">
            <a:extLst>
              <a:ext uri="{FF2B5EF4-FFF2-40B4-BE49-F238E27FC236}">
                <a16:creationId xmlns:a16="http://schemas.microsoft.com/office/drawing/2014/main" id="{984186A5-1265-86C0-347C-36931C07E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942" y="234779"/>
            <a:ext cx="3127872" cy="602046"/>
          </a:xfrm>
          <a:prstGeom prst="rect">
            <a:avLst/>
          </a:prstGeom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BCB5F61F-8EC1-786B-DECA-892E952F3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407" y="900221"/>
            <a:ext cx="4547617" cy="574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F330AC-3584-FFCB-FE36-D278CE6C5B2B}"/>
              </a:ext>
            </a:extLst>
          </p:cNvPr>
          <p:cNvSpPr txBox="1"/>
          <p:nvPr/>
        </p:nvSpPr>
        <p:spPr>
          <a:xfrm>
            <a:off x="2148083" y="4853536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hlinkClick r:id="rId4"/>
              </a:rPr>
              <a:t>https://openai.com/pricing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9971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F3702-BF47-8FD2-2A73-411585681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Available [Decoder] LMs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A6682-09E6-7C42-36B1-2A9E75AE75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 err="1"/>
              <a:t>EleutherAI</a:t>
            </a:r>
            <a:r>
              <a:rPr lang="en-US" dirty="0"/>
              <a:t>: GPT-Neo (6.7B), GPT-J (6B), GPT-</a:t>
            </a:r>
            <a:r>
              <a:rPr lang="en-US" dirty="0" err="1"/>
              <a:t>NeoX</a:t>
            </a:r>
            <a:r>
              <a:rPr lang="en-US" dirty="0"/>
              <a:t> (20B) </a:t>
            </a:r>
          </a:p>
          <a:p>
            <a:pPr marL="0" indent="0" algn="ctr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hlinkClick r:id="" action="ppaction://noaction"/>
              </a:rPr>
              <a:t>https://huggingface.co/EleutherAI</a:t>
            </a:r>
          </a:p>
          <a:p>
            <a:pPr marL="0" indent="0" algn="ctr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hlinkClick r:id="" action="ppaction://noaction"/>
              </a:rPr>
              <a:t>https://6b.eleuther.ai/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 err="1"/>
              <a:t>LLaMA</a:t>
            </a:r>
            <a:r>
              <a:rPr lang="en-US" dirty="0"/>
              <a:t>, 65B:    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hlinkClick r:id="rId2"/>
              </a:rPr>
              <a:t>https://github.com/facebookresearch/llama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Mistral and </a:t>
            </a:r>
            <a:r>
              <a:rPr lang="en-US" dirty="0" err="1"/>
              <a:t>Mixtral</a:t>
            </a:r>
            <a:r>
              <a:rPr lang="en-US" dirty="0"/>
              <a:t>: </a:t>
            </a:r>
          </a:p>
          <a:p>
            <a:pPr marL="0" indent="0" algn="ctr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hlinkClick r:id="rId3"/>
              </a:rPr>
              <a:t>https://huggingface.co/mistralai/Mistral-7B-Instruct-v0.2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algn="ctr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hlinkClick r:id="rId4"/>
              </a:rPr>
              <a:t>https://huggingface.co/mistralai/Mixtral-8x7B-Instruct-v0.1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067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C8FBF-20B5-ECC0-AD0E-6AF98B41F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LMSys</a:t>
            </a:r>
            <a:r>
              <a:rPr lang="en-US" dirty="0"/>
              <a:t> </a:t>
            </a:r>
            <a:r>
              <a:rPr lang="en-US" dirty="0" err="1"/>
              <a:t>ChatArena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9544B5-9526-D450-8C86-30CFCF864C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01CFF7-1EBA-3929-D537-B5F64259FE08}"/>
              </a:ext>
            </a:extLst>
          </p:cNvPr>
          <p:cNvSpPr txBox="1"/>
          <p:nvPr/>
        </p:nvSpPr>
        <p:spPr>
          <a:xfrm>
            <a:off x="5043268" y="574720"/>
            <a:ext cx="17842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https://lmarena.ai/</a:t>
            </a:r>
            <a:r>
              <a:rPr lang="en-US" dirty="0"/>
              <a:t> 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3937B862-3347-73AC-2084-DD970DE91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49" y="1069065"/>
            <a:ext cx="6896101" cy="407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28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8C1F4-6874-31A1-E206-2EAD9972D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Existing models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D5243-0B68-516B-BCC4-5FFB9B4413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There is a ton of models out there. </a:t>
            </a:r>
          </a:p>
          <a:p>
            <a:endParaRPr lang="en-US" dirty="0"/>
          </a:p>
          <a:p>
            <a:r>
              <a:rPr lang="en-US" dirty="0"/>
              <a:t>We talked about a few: BERT, T5, GPT family. </a:t>
            </a:r>
          </a:p>
          <a:p>
            <a:endParaRPr lang="en-US" dirty="0"/>
          </a:p>
          <a:p>
            <a:r>
              <a:rPr lang="en-US" dirty="0"/>
              <a:t>You should always check the existing leaderboards (e.g., </a:t>
            </a:r>
            <a:r>
              <a:rPr lang="en-US" dirty="0" err="1"/>
              <a:t>ChatBotArena</a:t>
            </a:r>
            <a:r>
              <a:rPr lang="en-US" dirty="0"/>
              <a:t>) to see what’s the best and latest. </a:t>
            </a:r>
          </a:p>
          <a:p>
            <a:endParaRPr lang="en-US" dirty="0"/>
          </a:p>
          <a:p>
            <a:r>
              <a:rPr lang="en-US" dirty="0"/>
              <a:t>Next, we’re going to spend a quite a bit of time delving into design decisions for training LLMs. </a:t>
            </a:r>
          </a:p>
        </p:txBody>
      </p:sp>
    </p:spTree>
    <p:extLst>
      <p:ext uri="{BB962C8B-B14F-4D97-AF65-F5344CB8AC3E}">
        <p14:creationId xmlns:p14="http://schemas.microsoft.com/office/powerpoint/2010/main" val="3414209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monster atomic bomb that was too big to use - BBC Future">
            <a:extLst>
              <a:ext uri="{FF2B5EF4-FFF2-40B4-BE49-F238E27FC236}">
                <a16:creationId xmlns:a16="http://schemas.microsoft.com/office/drawing/2014/main" id="{8DB48B0F-EB3D-19C5-2664-E83905889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4428" y="0"/>
            <a:ext cx="9198428" cy="517411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CF7D408-63D6-FB7D-C947-6BB4D3ABE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943" y="-119430"/>
            <a:ext cx="8520600" cy="1963500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After Transformer …</a:t>
            </a:r>
          </a:p>
        </p:txBody>
      </p:sp>
    </p:spTree>
    <p:extLst>
      <p:ext uri="{BB962C8B-B14F-4D97-AF65-F5344CB8AC3E}">
        <p14:creationId xmlns:p14="http://schemas.microsoft.com/office/powerpoint/2010/main" val="3810888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D8098-298B-BC85-7760-66C1A54E7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E46991-9F86-D6BF-8322-33EDDD494C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/>
          <a:lstStyle/>
          <a:p>
            <a:pPr algn="ctr"/>
            <a:r>
              <a:rPr lang="en-US" sz="4800" dirty="0"/>
              <a:t>Pre-training language models: </a:t>
            </a:r>
            <a:br>
              <a:rPr lang="en-US" sz="4800" dirty="0"/>
            </a:br>
            <a:r>
              <a:rPr lang="en-US" sz="4800" dirty="0"/>
              <a:t>Architectures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245CA-F6DC-BEA0-7A94-E1F88CAE49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4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C440B-1C95-87EB-5EA7-D4ECC3A27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65AF7-BA5A-31D2-F93A-35C0201F6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Pipeline for LLMs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165BF-6C62-A919-BE32-40AD97AA56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3784E8-10E7-CD0E-CCD0-0FBA202C85AC}"/>
              </a:ext>
            </a:extLst>
          </p:cNvPr>
          <p:cNvSpPr/>
          <p:nvPr/>
        </p:nvSpPr>
        <p:spPr>
          <a:xfrm>
            <a:off x="1427788" y="4125628"/>
            <a:ext cx="2097431" cy="549241"/>
          </a:xfrm>
          <a:prstGeom prst="rect">
            <a:avLst/>
          </a:prstGeom>
          <a:solidFill>
            <a:srgbClr val="D2FFA3"/>
          </a:solidFill>
          <a:ln>
            <a:solidFill>
              <a:srgbClr val="68CA6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Pretraining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211211-C2F8-A8AD-D2C1-CEA0F6D85D33}"/>
              </a:ext>
            </a:extLst>
          </p:cNvPr>
          <p:cNvSpPr/>
          <p:nvPr/>
        </p:nvSpPr>
        <p:spPr>
          <a:xfrm>
            <a:off x="4754880" y="4137661"/>
            <a:ext cx="2269299" cy="549242"/>
          </a:xfrm>
          <a:prstGeom prst="rect">
            <a:avLst/>
          </a:prstGeom>
          <a:solidFill>
            <a:srgbClr val="D2FFA3"/>
          </a:solidFill>
          <a:ln>
            <a:solidFill>
              <a:srgbClr val="68CA6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Adaptation </a:t>
            </a:r>
            <a:r>
              <a:rPr lang="en-US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Alignment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519BCA-A25B-07B0-5BEA-F27127D01993}"/>
              </a:ext>
            </a:extLst>
          </p:cNvPr>
          <p:cNvSpPr txBox="1"/>
          <p:nvPr/>
        </p:nvSpPr>
        <p:spPr>
          <a:xfrm>
            <a:off x="173095" y="4210050"/>
            <a:ext cx="11301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Model with </a:t>
            </a:r>
          </a:p>
          <a:p>
            <a:pPr algn="ctr"/>
            <a:r>
              <a:rPr lang="en-US" sz="1050" dirty="0"/>
              <a:t>random weights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B21EB8-B81F-99D8-0AFE-FE9A15E86CCA}"/>
              </a:ext>
            </a:extLst>
          </p:cNvPr>
          <p:cNvSpPr txBox="1"/>
          <p:nvPr/>
        </p:nvSpPr>
        <p:spPr>
          <a:xfrm>
            <a:off x="3710506" y="4235604"/>
            <a:ext cx="8396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Pretrained </a:t>
            </a:r>
          </a:p>
          <a:p>
            <a:pPr algn="ctr"/>
            <a:r>
              <a:rPr lang="en-US" sz="1050" dirty="0"/>
              <a:t>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29D8EE-E364-948A-4777-2B0DC3909D3C}"/>
              </a:ext>
            </a:extLst>
          </p:cNvPr>
          <p:cNvSpPr txBox="1"/>
          <p:nvPr/>
        </p:nvSpPr>
        <p:spPr>
          <a:xfrm>
            <a:off x="7187027" y="4118610"/>
            <a:ext cx="1875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High-utility model</a:t>
            </a:r>
            <a:br>
              <a:rPr lang="en-US" sz="1200" dirty="0"/>
            </a:br>
            <a:r>
              <a:rPr lang="en-US" sz="1200" dirty="0"/>
              <a:t>(general-purpose or specialized)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1FE18B30-E5ED-A20A-212F-592E537217FE}"/>
              </a:ext>
            </a:extLst>
          </p:cNvPr>
          <p:cNvSpPr/>
          <p:nvPr/>
        </p:nvSpPr>
        <p:spPr>
          <a:xfrm>
            <a:off x="1195614" y="4331369"/>
            <a:ext cx="232721" cy="154149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48285E6D-69A0-A9F3-C595-AE0D435357A9}"/>
              </a:ext>
            </a:extLst>
          </p:cNvPr>
          <p:cNvSpPr/>
          <p:nvPr/>
        </p:nvSpPr>
        <p:spPr>
          <a:xfrm>
            <a:off x="3521401" y="4348586"/>
            <a:ext cx="232721" cy="154149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365A740E-9C56-C616-B7AE-F695CA7FCE1A}"/>
              </a:ext>
            </a:extLst>
          </p:cNvPr>
          <p:cNvSpPr/>
          <p:nvPr/>
        </p:nvSpPr>
        <p:spPr>
          <a:xfrm>
            <a:off x="4480854" y="4348586"/>
            <a:ext cx="232721" cy="154149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B201FFC7-6C70-719F-769E-BE41D899D2F6}"/>
              </a:ext>
            </a:extLst>
          </p:cNvPr>
          <p:cNvSpPr/>
          <p:nvPr/>
        </p:nvSpPr>
        <p:spPr>
          <a:xfrm>
            <a:off x="7103753" y="4366278"/>
            <a:ext cx="232721" cy="154149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028" name="Picture 4" descr="Free clip art &quot;Paper 2 icon&quot; by Anonymous">
            <a:extLst>
              <a:ext uri="{FF2B5EF4-FFF2-40B4-BE49-F238E27FC236}">
                <a16:creationId xmlns:a16="http://schemas.microsoft.com/office/drawing/2014/main" id="{CE8C0129-05B3-018B-83F9-4E7612251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688" y="4618923"/>
            <a:ext cx="592250" cy="5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65E7DF-7614-1B54-D0F1-01A351EFFE49}"/>
              </a:ext>
            </a:extLst>
          </p:cNvPr>
          <p:cNvSpPr txBox="1"/>
          <p:nvPr/>
        </p:nvSpPr>
        <p:spPr>
          <a:xfrm>
            <a:off x="4597003" y="4761241"/>
            <a:ext cx="23078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(smaller but labeled data)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09000A-361E-C1CD-3E84-91CCABDBD363}"/>
              </a:ext>
            </a:extLst>
          </p:cNvPr>
          <p:cNvSpPr txBox="1"/>
          <p:nvPr/>
        </p:nvSpPr>
        <p:spPr>
          <a:xfrm>
            <a:off x="1278928" y="4762107"/>
            <a:ext cx="1973289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(Large but unlabeled data)</a:t>
            </a:r>
          </a:p>
        </p:txBody>
      </p:sp>
      <p:pic>
        <p:nvPicPr>
          <p:cNvPr id="9" name="Picture 2" descr="37,900+ Pile Of Paper Icon Stock Illustrations, Royalty-Free ...">
            <a:extLst>
              <a:ext uri="{FF2B5EF4-FFF2-40B4-BE49-F238E27FC236}">
                <a16:creationId xmlns:a16="http://schemas.microsoft.com/office/drawing/2014/main" id="{C47691A9-B8F7-BBE8-94A9-58E76AA22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083" y="4690109"/>
            <a:ext cx="505773" cy="46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54B12ED-FD52-DCA3-62A6-CDE3187A5C6E}"/>
              </a:ext>
            </a:extLst>
          </p:cNvPr>
          <p:cNvSpPr txBox="1">
            <a:spLocks/>
          </p:cNvSpPr>
          <p:nvPr/>
        </p:nvSpPr>
        <p:spPr>
          <a:xfrm>
            <a:off x="686319" y="15430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92C74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92C7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There is extensive literature about best practices for pretraining</a:t>
            </a:r>
          </a:p>
          <a:p>
            <a:pPr lvl="1"/>
            <a:r>
              <a:rPr lang="en-US" dirty="0"/>
              <a:t>What choice of architectures are good? </a:t>
            </a:r>
          </a:p>
          <a:p>
            <a:pPr lvl="1"/>
            <a:r>
              <a:rPr lang="en-US" dirty="0"/>
              <a:t>How do you prepare pre-training data? </a:t>
            </a:r>
          </a:p>
          <a:p>
            <a:pPr lvl="1"/>
            <a:r>
              <a:rPr lang="en-US" dirty="0"/>
              <a:t>What considerations go into efficient training of the models? 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Our goal in this chapter is to summarizes the latest best and common practices.</a:t>
            </a:r>
          </a:p>
        </p:txBody>
      </p:sp>
      <p:sp>
        <p:nvSpPr>
          <p:cNvPr id="11" name="文字方塊 74">
            <a:extLst>
              <a:ext uri="{FF2B5EF4-FFF2-40B4-BE49-F238E27FC236}">
                <a16:creationId xmlns:a16="http://schemas.microsoft.com/office/drawing/2014/main" id="{B35D4D60-BE5A-BC6C-F3F3-245FD8A6ECD6}"/>
              </a:ext>
            </a:extLst>
          </p:cNvPr>
          <p:cNvSpPr txBox="1"/>
          <p:nvPr/>
        </p:nvSpPr>
        <p:spPr>
          <a:xfrm>
            <a:off x="2407919" y="3811065"/>
            <a:ext cx="967741" cy="238363"/>
          </a:xfrm>
          <a:prstGeom prst="wedgeRoundRectCallout">
            <a:avLst>
              <a:gd name="adj1" fmla="val -51462"/>
              <a:gd name="adj2" fmla="val 122466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focus</a:t>
            </a:r>
          </a:p>
        </p:txBody>
      </p:sp>
    </p:spTree>
    <p:extLst>
      <p:ext uri="{BB962C8B-B14F-4D97-AF65-F5344CB8AC3E}">
        <p14:creationId xmlns:p14="http://schemas.microsoft.com/office/powerpoint/2010/main" val="131512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C7280-F0DD-71D4-950F-4F12088EE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5C812F-8A36-AAA6-E3AA-7F13389D92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4000" dirty="0"/>
              <a:t>How consistent are the architectures used in existing LLMs? </a:t>
            </a:r>
          </a:p>
        </p:txBody>
      </p:sp>
    </p:spTree>
    <p:extLst>
      <p:ext uri="{BB962C8B-B14F-4D97-AF65-F5344CB8AC3E}">
        <p14:creationId xmlns:p14="http://schemas.microsoft.com/office/powerpoint/2010/main" val="18711633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FC7DB4-0BE0-521D-E001-D93B400B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View of Architectural Variations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F66BF9-9BD6-A667-F679-214DA59DE5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9AAE8F-CA05-4E18-A23C-77B3754E9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06" y="964661"/>
            <a:ext cx="6219182" cy="41747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600D58-D289-1D50-35CF-5F1448FCBE4D}"/>
              </a:ext>
            </a:extLst>
          </p:cNvPr>
          <p:cNvSpPr txBox="1"/>
          <p:nvPr/>
        </p:nvSpPr>
        <p:spPr>
          <a:xfrm>
            <a:off x="6964878" y="1390650"/>
            <a:ext cx="204849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 consensus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(except pre-norm)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 try to follow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previous successful choices. </a:t>
            </a:r>
          </a:p>
        </p:txBody>
      </p:sp>
      <p:sp>
        <p:nvSpPr>
          <p:cNvPr id="9" name="Google Shape;665;p81">
            <a:extLst>
              <a:ext uri="{FF2B5EF4-FFF2-40B4-BE49-F238E27FC236}">
                <a16:creationId xmlns:a16="http://schemas.microsoft.com/office/drawing/2014/main" id="{7D462F1F-0761-2B2C-0538-FEAA09CD1684}"/>
              </a:ext>
            </a:extLst>
          </p:cNvPr>
          <p:cNvSpPr txBox="1"/>
          <p:nvPr/>
        </p:nvSpPr>
        <p:spPr>
          <a:xfrm>
            <a:off x="6964878" y="457111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03616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13B35-ECF6-7CC8-36F6-41ECC83DC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B85054-9F42-740D-7B38-5E69F3D5B2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/>
              <a:t>When should we do normalization? </a:t>
            </a:r>
          </a:p>
        </p:txBody>
      </p:sp>
    </p:spTree>
    <p:extLst>
      <p:ext uri="{BB962C8B-B14F-4D97-AF65-F5344CB8AC3E}">
        <p14:creationId xmlns:p14="http://schemas.microsoft.com/office/powerpoint/2010/main" val="2638832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9848A-A2C5-E89B-91B2-58A473978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Pre-norm vs Post-norm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DF394-6E5E-1F11-72D8-496A5C7409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Which is the original implementation? </a:t>
            </a:r>
          </a:p>
          <a:p>
            <a:r>
              <a:rPr lang="en-US" dirty="0"/>
              <a:t>Does the other implementation work?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8AD60A-DE7B-C548-286E-485F19CBC3BC}"/>
                  </a:ext>
                </a:extLst>
              </p:cNvPr>
              <p:cNvSpPr txBox="1"/>
              <p:nvPr/>
            </p:nvSpPr>
            <p:spPr>
              <a:xfrm>
                <a:off x="1149531" y="2571750"/>
                <a:ext cx="4572000" cy="894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600" b="0" i="1" smtClean="0">
                          <a:latin typeface="Cambria Math" panose="02040503050406030204" pitchFamily="18" charset="0"/>
                        </a:rPr>
                        <m:t>𝐿𝑎𝑦𝑒𝑟𝑁𝑜𝑟𝑚</m:t>
                      </m:r>
                      <m:d>
                        <m:dPr>
                          <m:ctrlPr>
                            <a:rPr lang="en-CA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1600" i="1">
                              <a:latin typeface="Cambria Math" panose="02040503050406030204" pitchFamily="18" charset="0"/>
                            </a:rPr>
                            <m:t>𝑆𝑢𝑏𝐿𝑎𝑦𝑒𝑟</m:t>
                          </m:r>
                          <m:d>
                            <m:dPr>
                              <m:ctrlPr>
                                <a:rPr lang="en-CA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CA" sz="16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6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CA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CA" sz="1600" i="1">
                          <a:latin typeface="Cambria Math" panose="02040503050406030204" pitchFamily="18" charset="0"/>
                        </a:rPr>
                        <m:t>𝑆𝑢𝑏𝐿𝑎𝑦𝑒𝑟</m:t>
                      </m:r>
                      <m:d>
                        <m:dPr>
                          <m:ctrlPr>
                            <a:rPr lang="en-CA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600" i="1">
                              <a:latin typeface="Cambria Math" panose="02040503050406030204" pitchFamily="18" charset="0"/>
                            </a:rPr>
                            <m:t>𝐿𝑎𝑦𝑒𝑟𝑁𝑜𝑟𝑚</m:t>
                          </m:r>
                          <m:d>
                            <m:dPr>
                              <m:ctrlPr>
                                <a:rPr lang="en-CA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CA" sz="16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8AD60A-DE7B-C548-286E-485F19CBC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531" y="2571750"/>
                <a:ext cx="4572000" cy="8944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diagram of a process&#10;&#10;Description automatically generated">
            <a:extLst>
              <a:ext uri="{FF2B5EF4-FFF2-40B4-BE49-F238E27FC236}">
                <a16:creationId xmlns:a16="http://schemas.microsoft.com/office/drawing/2014/main" id="{30894ED5-D134-07F2-CEF3-880DA22A0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973" y="1026926"/>
            <a:ext cx="2402990" cy="381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01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0A60A-F7EB-8818-F44C-434D365AB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Pre-norm vs Post-norm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A8885-DEA4-237A-D609-1127AE211C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Pre-norm (right) is set up so that </a:t>
            </a:r>
            <a:r>
              <a:rPr lang="en-US" dirty="0" err="1"/>
              <a:t>LayerNorm</a:t>
            </a:r>
            <a:br>
              <a:rPr lang="en-US" dirty="0"/>
            </a:br>
            <a:r>
              <a:rPr lang="en-US" dirty="0"/>
              <a:t>does not disrupt the residual stream (in gray). </a:t>
            </a:r>
          </a:p>
          <a:p>
            <a:r>
              <a:rPr lang="en-US" dirty="0"/>
              <a:t>In theory, both should work fine. </a:t>
            </a:r>
          </a:p>
          <a:p>
            <a:r>
              <a:rPr lang="en-US" dirty="0"/>
              <a:t>In practice, however …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E1CDD-A564-6991-B4BA-9C6CF3623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918" y="1129975"/>
            <a:ext cx="3915369" cy="36082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27D696-2B18-A324-8E1D-8FBB2E44CC72}"/>
              </a:ext>
            </a:extLst>
          </p:cNvPr>
          <p:cNvSpPr txBox="1"/>
          <p:nvPr/>
        </p:nvSpPr>
        <p:spPr>
          <a:xfrm>
            <a:off x="2344371" y="4830772"/>
            <a:ext cx="45921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[On Layer Normalization in the Transformer Architecture, 2020]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BEB2EB-DE9B-7B77-E0D6-3B4F84437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229" y="2519985"/>
            <a:ext cx="2925177" cy="235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40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8C24C-694F-361E-EA84-F6784B64A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81220-3FCF-1B66-17EC-419A02867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Pre-norm vs Post-norm — Explanation?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966E2-C544-535E-792D-E2B4B4AD53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Stability and larger LRs for large networks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F2F23C-C576-3F79-0346-2BABBBDA649F}"/>
              </a:ext>
            </a:extLst>
          </p:cNvPr>
          <p:cNvSpPr txBox="1"/>
          <p:nvPr/>
        </p:nvSpPr>
        <p:spPr>
          <a:xfrm>
            <a:off x="1846610" y="4706082"/>
            <a:ext cx="5729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[Left from: On Layer Normalization in the Transformer Architecture, 2020]</a:t>
            </a:r>
            <a:br>
              <a:rPr lang="en-US" sz="10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[Right from: Transformers without Tears: Improving the Normalization of Self-Attention, 2019]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625A07-211A-3102-BCFD-F501EB5C9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862" y="1815241"/>
            <a:ext cx="3489607" cy="2652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A54D9-38EB-11C8-B63B-6CC505D3B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835" y="2361292"/>
            <a:ext cx="2783866" cy="17446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557119-AE5D-A5C8-23B0-A9D62CAC93B8}"/>
              </a:ext>
            </a:extLst>
          </p:cNvPr>
          <p:cNvSpPr txBox="1"/>
          <p:nvPr/>
        </p:nvSpPr>
        <p:spPr>
          <a:xfrm>
            <a:off x="6038601" y="1679167"/>
            <a:ext cx="158535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Gradient spikes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7F6E7B-66F3-B2C5-9FFC-3934623E876C}"/>
              </a:ext>
            </a:extLst>
          </p:cNvPr>
          <p:cNvSpPr txBox="1"/>
          <p:nvPr/>
        </p:nvSpPr>
        <p:spPr>
          <a:xfrm>
            <a:off x="1333993" y="1986944"/>
            <a:ext cx="302297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Gradient attenuation</a:t>
            </a:r>
          </a:p>
        </p:txBody>
      </p:sp>
      <p:sp>
        <p:nvSpPr>
          <p:cNvPr id="14" name="Google Shape;665;p81">
            <a:extLst>
              <a:ext uri="{FF2B5EF4-FFF2-40B4-BE49-F238E27FC236}">
                <a16:creationId xmlns:a16="http://schemas.microsoft.com/office/drawing/2014/main" id="{7504BA78-A23B-0981-850A-2EE5BF8AEE77}"/>
              </a:ext>
            </a:extLst>
          </p:cNvPr>
          <p:cNvSpPr txBox="1"/>
          <p:nvPr/>
        </p:nvSpPr>
        <p:spPr>
          <a:xfrm>
            <a:off x="7119258" y="4583037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0173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C0C9-6492-8554-163A-98B53551D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Norm vs </a:t>
            </a:r>
            <a:r>
              <a:rPr lang="en-US" dirty="0" err="1"/>
              <a:t>RMSNorm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E56E52A-5425-AF6C-652D-F6103B59E11B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Original transformer: </a:t>
                </a:r>
                <a:r>
                  <a:rPr lang="en-US" b="1" dirty="0" err="1"/>
                  <a:t>LayerNorm</a:t>
                </a:r>
                <a:r>
                  <a:rPr lang="en-US" b="1" dirty="0"/>
                  <a:t> </a:t>
                </a:r>
              </a:p>
              <a:p>
                <a:pPr lvl="1"/>
                <a:r>
                  <a:rPr lang="en-US" dirty="0"/>
                  <a:t>Normalizes the mean and variance across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𝑚𝑜𝑑𝑒𝑙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Many modern LMs: </a:t>
                </a:r>
                <a:r>
                  <a:rPr lang="en-US" b="1" dirty="0" err="1"/>
                  <a:t>RMSNorm</a:t>
                </a:r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Does not subtract mean or add a bias term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E56E52A-5425-AF6C-652D-F6103B59E1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665;p81">
            <a:extLst>
              <a:ext uri="{FF2B5EF4-FFF2-40B4-BE49-F238E27FC236}">
                <a16:creationId xmlns:a16="http://schemas.microsoft.com/office/drawing/2014/main" id="{FA29E1F2-70C6-25DB-FB74-33B4AEC7468E}"/>
              </a:ext>
            </a:extLst>
          </p:cNvPr>
          <p:cNvSpPr txBox="1"/>
          <p:nvPr/>
        </p:nvSpPr>
        <p:spPr>
          <a:xfrm>
            <a:off x="7119258" y="4583037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FD8392-A110-CF89-A4E7-D591AEDFC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023" y="2090798"/>
            <a:ext cx="2508723" cy="640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24F9F4-604F-1563-79BF-47F7D51FE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051" y="3454185"/>
            <a:ext cx="2047370" cy="882811"/>
          </a:xfrm>
          <a:prstGeom prst="rect">
            <a:avLst/>
          </a:prstGeom>
        </p:spPr>
      </p:pic>
      <p:sp>
        <p:nvSpPr>
          <p:cNvPr id="10" name="文字方塊 74">
            <a:extLst>
              <a:ext uri="{FF2B5EF4-FFF2-40B4-BE49-F238E27FC236}">
                <a16:creationId xmlns:a16="http://schemas.microsoft.com/office/drawing/2014/main" id="{4CE3833D-AF38-2C1C-AFE2-16818434EC75}"/>
              </a:ext>
            </a:extLst>
          </p:cNvPr>
          <p:cNvSpPr txBox="1"/>
          <p:nvPr/>
        </p:nvSpPr>
        <p:spPr>
          <a:xfrm>
            <a:off x="6032091" y="1756295"/>
            <a:ext cx="2962031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GPT3/2/1, OPT, GPT-J, BLOOM</a:t>
            </a:r>
          </a:p>
        </p:txBody>
      </p:sp>
      <p:sp>
        <p:nvSpPr>
          <p:cNvPr id="11" name="文字方塊 74">
            <a:extLst>
              <a:ext uri="{FF2B5EF4-FFF2-40B4-BE49-F238E27FC236}">
                <a16:creationId xmlns:a16="http://schemas.microsoft.com/office/drawing/2014/main" id="{D243A71A-CF91-04C1-FB5A-53FBE31B8F64}"/>
              </a:ext>
            </a:extLst>
          </p:cNvPr>
          <p:cNvSpPr txBox="1"/>
          <p:nvPr/>
        </p:nvSpPr>
        <p:spPr>
          <a:xfrm>
            <a:off x="6032091" y="3141454"/>
            <a:ext cx="2962031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LLaMA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-family,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PaLM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Chinchilla, T5</a:t>
            </a:r>
          </a:p>
        </p:txBody>
      </p:sp>
    </p:spTree>
    <p:extLst>
      <p:ext uri="{BB962C8B-B14F-4D97-AF65-F5344CB8AC3E}">
        <p14:creationId xmlns:p14="http://schemas.microsoft.com/office/powerpoint/2010/main" val="55863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67E74-7A82-1776-BA24-4AE0DF9D4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FFD14-A9C6-4DC8-857C-734B9D08D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RMSNorm</a:t>
            </a:r>
            <a:r>
              <a:rPr lang="en-US" dirty="0"/>
              <a:t>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71A3A-534D-A6BB-3622-934A4D1A44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53768"/>
            <a:ext cx="8085415" cy="3077573"/>
          </a:xfrm>
        </p:spPr>
        <p:txBody>
          <a:bodyPr/>
          <a:lstStyle/>
          <a:p>
            <a:r>
              <a:rPr lang="en-US" b="1" dirty="0"/>
              <a:t>Modern explanation</a:t>
            </a:r>
            <a:r>
              <a:rPr lang="en-US" dirty="0"/>
              <a:t> – it’s faster (and just as good).</a:t>
            </a:r>
          </a:p>
          <a:p>
            <a:pPr lvl="1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Fewer operations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(no mean calculation)</a:t>
            </a:r>
          </a:p>
          <a:p>
            <a:pPr lvl="1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Fewer parameters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(no bias term to store)</a:t>
            </a:r>
          </a:p>
          <a:p>
            <a:pPr marL="342900" lvl="1" indent="0">
              <a:buNone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/>
              <a:t>Does this explanation make sense?</a:t>
            </a: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Matrix multiplies are the vast majority of FLOPs (and memory)</a:t>
            </a:r>
          </a:p>
          <a:p>
            <a:pPr lvl="1"/>
            <a:r>
              <a:rPr lang="en-US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</a:t>
            </a:r>
            <a:r>
              <a:rPr lang="en-US" b="0" i="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matmul</a:t>
            </a:r>
            <a:r>
              <a:rPr lang="en-US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ops only make up 0.2% of our FLOPS</a:t>
            </a:r>
          </a:p>
          <a:p>
            <a:pPr lvl="2"/>
            <a:r>
              <a:rPr lang="en-US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perhaps it doesn't matter that GPUs compute non-</a:t>
            </a:r>
            <a:r>
              <a:rPr lang="en-US" b="0" i="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matmul</a:t>
            </a:r>
            <a:r>
              <a:rPr lang="en-US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ops slower. 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Google Shape;665;p81">
            <a:extLst>
              <a:ext uri="{FF2B5EF4-FFF2-40B4-BE49-F238E27FC236}">
                <a16:creationId xmlns:a16="http://schemas.microsoft.com/office/drawing/2014/main" id="{24BB7E60-9750-C739-27FB-92CD9884956C}"/>
              </a:ext>
            </a:extLst>
          </p:cNvPr>
          <p:cNvSpPr txBox="1"/>
          <p:nvPr/>
        </p:nvSpPr>
        <p:spPr>
          <a:xfrm>
            <a:off x="7414932" y="4568478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75B0C5-5F38-035F-1D3F-EA0E8016C455}"/>
              </a:ext>
            </a:extLst>
          </p:cNvPr>
          <p:cNvSpPr txBox="1"/>
          <p:nvPr/>
        </p:nvSpPr>
        <p:spPr>
          <a:xfrm>
            <a:off x="1780243" y="4883061"/>
            <a:ext cx="57298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[Data Movement Is All You Need: A Case Study on Optimizing Transformers, 2020]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984D134-8B48-1DF4-6423-48632323F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195" y="3568795"/>
            <a:ext cx="3246942" cy="116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B7AF0A-FC07-1868-D033-9E60AC988E6C}"/>
              </a:ext>
            </a:extLst>
          </p:cNvPr>
          <p:cNvSpPr txBox="1"/>
          <p:nvPr/>
        </p:nvSpPr>
        <p:spPr>
          <a:xfrm>
            <a:off x="1115155" y="3995524"/>
            <a:ext cx="29835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"Tensor Contraction" </a:t>
            </a:r>
            <a:r>
              <a:rPr lang="en-US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matmuls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EC06373-583D-40FC-3DF6-4D90506CFA82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760558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43811-8EBE-DED1-A989-E6EF13069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16B36-031D-FC2E-77B9-A2B77A589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o alt text provided for this image">
            <a:extLst>
              <a:ext uri="{FF2B5EF4-FFF2-40B4-BE49-F238E27FC236}">
                <a16:creationId xmlns:a16="http://schemas.microsoft.com/office/drawing/2014/main" id="{F2CC9769-181F-C0B8-2148-20BC0D3CB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75" y="0"/>
            <a:ext cx="64579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0606F0-6630-B2B8-804D-0BC8373A508B}"/>
              </a:ext>
            </a:extLst>
          </p:cNvPr>
          <p:cNvSpPr txBox="1"/>
          <p:nvPr/>
        </p:nvSpPr>
        <p:spPr>
          <a:xfrm>
            <a:off x="0" y="4568875"/>
            <a:ext cx="230932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Yang et al. Harnessing the Power of LLMs in Practice: A Survey on ChatGPT and Beyond, 2023</a:t>
            </a:r>
          </a:p>
        </p:txBody>
      </p:sp>
    </p:spTree>
    <p:extLst>
      <p:ext uri="{BB962C8B-B14F-4D97-AF65-F5344CB8AC3E}">
        <p14:creationId xmlns:p14="http://schemas.microsoft.com/office/powerpoint/2010/main" val="1769852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E0189-B522-C6F4-FC7D-8FFD9299D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0BDA6-8E79-1E5F-7FBE-F3E07E3B6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RMSNorm</a:t>
            </a:r>
            <a:r>
              <a:rPr lang="en-US" dirty="0"/>
              <a:t>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BA6BF-0B36-CFCA-0A6D-D2988746AB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53768"/>
            <a:ext cx="8085415" cy="3077573"/>
          </a:xfrm>
        </p:spPr>
        <p:txBody>
          <a:bodyPr/>
          <a:lstStyle/>
          <a:p>
            <a:r>
              <a:rPr lang="en-US" b="1" dirty="0" err="1"/>
              <a:t>RMSNorm</a:t>
            </a:r>
            <a:r>
              <a:rPr lang="en-US" dirty="0"/>
              <a:t> runtime (and surprisingly, perf) gains have been seen in papers</a:t>
            </a:r>
          </a:p>
        </p:txBody>
      </p:sp>
      <p:sp>
        <p:nvSpPr>
          <p:cNvPr id="5" name="Google Shape;665;p81">
            <a:extLst>
              <a:ext uri="{FF2B5EF4-FFF2-40B4-BE49-F238E27FC236}">
                <a16:creationId xmlns:a16="http://schemas.microsoft.com/office/drawing/2014/main" id="{F217F350-226A-25F6-910C-68888A23EC10}"/>
              </a:ext>
            </a:extLst>
          </p:cNvPr>
          <p:cNvSpPr txBox="1"/>
          <p:nvPr/>
        </p:nvSpPr>
        <p:spPr>
          <a:xfrm>
            <a:off x="7414932" y="4568478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B2231-94FD-158A-7F92-2B575C29EE35}"/>
              </a:ext>
            </a:extLst>
          </p:cNvPr>
          <p:cNvSpPr txBox="1"/>
          <p:nvPr/>
        </p:nvSpPr>
        <p:spPr>
          <a:xfrm>
            <a:off x="1780243" y="4883061"/>
            <a:ext cx="57298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[Do Transformer Modifications Transfer Across Implementations and Applications?, 2021]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06A420-9DE3-220A-7F89-225CEE440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87303"/>
            <a:ext cx="7772400" cy="71951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0786A9-AA8E-4EA2-0B0A-2EBBE633A73F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73414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80B6F-590C-9992-30B9-DB3AD34DE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6F0E90-1B15-40AB-61B4-35E2B6DBD9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000" dirty="0"/>
              <a:t>Is the “bias” term </a:t>
            </a:r>
          </a:p>
          <a:p>
            <a:r>
              <a:rPr lang="en-US" sz="4000" dirty="0"/>
              <a:t>in FFNs necessary?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36E3757-2CC2-19BD-2D8A-5AE70D2ADF90}"/>
                  </a:ext>
                </a:extLst>
              </p:cNvPr>
              <p:cNvSpPr txBox="1"/>
              <p:nvPr/>
            </p:nvSpPr>
            <p:spPr>
              <a:xfrm>
                <a:off x="2846269" y="3554380"/>
                <a:ext cx="35617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FFN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18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36E3757-2CC2-19BD-2D8A-5AE70D2ADF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269" y="3554380"/>
                <a:ext cx="3561740" cy="369332"/>
              </a:xfrm>
              <a:prstGeom prst="rect">
                <a:avLst/>
              </a:prstGeom>
              <a:blipFill>
                <a:blip r:embed="rId2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21348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7EBA1-C1D7-2DB6-1A61-FC54EAC30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Bias Terms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9A8DB1D-1A5D-5C70-2914-E54681BF5A25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Most modern transformers don’t have bias terms.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Original Transformer:</a:t>
                </a:r>
                <a:br>
                  <a:rPr lang="en-US" dirty="0"/>
                </a:br>
                <a:endParaRPr lang="en-US" dirty="0"/>
              </a:p>
              <a:p>
                <a:pPr marL="342900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FFN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18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  <a:p>
                <a:pPr marL="342900" lvl="1" indent="0">
                  <a:lnSpc>
                    <a:spcPct val="100000"/>
                  </a:lnSpc>
                  <a:buNone/>
                </a:pPr>
                <a:r>
                  <a:rPr lang="en-US" dirty="0"/>
                  <a:t>   and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was defined as </a:t>
                </a:r>
                <a:r>
                  <a:rPr lang="en-US" dirty="0" err="1"/>
                  <a:t>ReLU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max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(0, 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dirty="0"/>
              </a:p>
              <a:p>
                <a:pPr marL="342900" lvl="1" indent="0">
                  <a:lnSpc>
                    <a:spcPct val="100000"/>
                  </a:lnSpc>
                  <a:buNone/>
                </a:pPr>
                <a:endParaRPr lang="en-US" dirty="0"/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Most implementations (if they’re not gated):</a:t>
                </a:r>
                <a:br>
                  <a:rPr lang="en-US" dirty="0"/>
                </a:br>
                <a:endParaRPr lang="en-US" dirty="0"/>
              </a:p>
              <a:p>
                <a:pPr marL="342900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FFN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18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  <a:p>
                <a:pPr marL="342900" lvl="1" indent="0">
                  <a:lnSpc>
                    <a:spcPct val="100000"/>
                  </a:lnSpc>
                  <a:buNone/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Reasons: memory (similar to </a:t>
                </a:r>
                <a:r>
                  <a:rPr lang="en-US" dirty="0" err="1"/>
                  <a:t>RMSnorm</a:t>
                </a:r>
                <a:r>
                  <a:rPr lang="en-US" dirty="0"/>
                  <a:t>) and optimization stability.</a:t>
                </a:r>
              </a:p>
              <a:p>
                <a:pPr lvl="1"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9A8DB1D-1A5D-5C70-2914-E54681BF5A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 t="-412"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Google Shape;665;p81">
            <a:extLst>
              <a:ext uri="{FF2B5EF4-FFF2-40B4-BE49-F238E27FC236}">
                <a16:creationId xmlns:a16="http://schemas.microsoft.com/office/drawing/2014/main" id="{0CE69330-D66D-38DD-A85C-E62FD3A27516}"/>
              </a:ext>
            </a:extLst>
          </p:cNvPr>
          <p:cNvSpPr txBox="1"/>
          <p:nvPr/>
        </p:nvSpPr>
        <p:spPr>
          <a:xfrm>
            <a:off x="7414932" y="4568478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59ED077-D64F-D2DB-D4FD-3F30DD6AFB0D}"/>
                  </a:ext>
                </a:extLst>
              </p:cNvPr>
              <p:cNvSpPr txBox="1"/>
              <p:nvPr/>
            </p:nvSpPr>
            <p:spPr>
              <a:xfrm>
                <a:off x="6501647" y="2140402"/>
                <a:ext cx="1743194" cy="656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1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box>
                            <m:box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sSub>
                                <m:sSub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ff</m:t>
                                  </m:r>
                                </m:sub>
                              </m:sSub>
                            </m:e>
                          </m:box>
                        </m:sup>
                      </m:sSup>
                      <m:r>
                        <a:rPr lang="en-US" altLang="zh-TW" sz="1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TW" sz="1800" b="1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1800" b="1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sz="1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box>
                            <m:box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ff</m:t>
                                  </m:r>
                                </m:sub>
                              </m:s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box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59ED077-D64F-D2DB-D4FD-3F30DD6AF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47" y="2140402"/>
                <a:ext cx="1743194" cy="6562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92360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CE5FB-CB8E-3307-6F7B-1DCF5EB2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so far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A4A1E-F226-3B2B-FE5A-85F774AE1D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Basically everyone does pre-norm.</a:t>
            </a:r>
          </a:p>
          <a:p>
            <a:pPr lvl="1"/>
            <a:r>
              <a:rPr lang="en-US" dirty="0"/>
              <a:t>Intuition – keep the good parts of residual connections</a:t>
            </a:r>
          </a:p>
          <a:p>
            <a:pPr lvl="1"/>
            <a:r>
              <a:rPr lang="en-US" dirty="0"/>
              <a:t>Observations – nicer gradient propagation, fewer spike</a:t>
            </a:r>
          </a:p>
          <a:p>
            <a:pPr lvl="1"/>
            <a:endParaRPr lang="en-US" dirty="0"/>
          </a:p>
          <a:p>
            <a:r>
              <a:rPr lang="en-US" dirty="0"/>
              <a:t>Most people do </a:t>
            </a:r>
            <a:r>
              <a:rPr lang="en-US" dirty="0" err="1"/>
              <a:t>RMSnorm</a:t>
            </a:r>
            <a:endParaRPr lang="en-US" dirty="0"/>
          </a:p>
          <a:p>
            <a:pPr lvl="1"/>
            <a:r>
              <a:rPr lang="en-US" dirty="0"/>
              <a:t>In practice, works as well as </a:t>
            </a:r>
            <a:r>
              <a:rPr lang="en-US" dirty="0" err="1"/>
              <a:t>LayerNorm</a:t>
            </a:r>
            <a:endParaRPr lang="en-US" dirty="0"/>
          </a:p>
          <a:p>
            <a:pPr lvl="1"/>
            <a:r>
              <a:rPr lang="en-US" dirty="0"/>
              <a:t>But, has fewer parameters to move around, which saves on </a:t>
            </a:r>
            <a:r>
              <a:rPr lang="en-US" dirty="0" err="1"/>
              <a:t>wallclock</a:t>
            </a:r>
            <a:r>
              <a:rPr lang="en-US" dirty="0"/>
              <a:t> time</a:t>
            </a:r>
          </a:p>
          <a:p>
            <a:endParaRPr lang="en-US" dirty="0"/>
          </a:p>
          <a:p>
            <a:r>
              <a:rPr lang="en-US" dirty="0"/>
              <a:t>Bias term: </a:t>
            </a:r>
          </a:p>
          <a:p>
            <a:pPr lvl="1"/>
            <a:r>
              <a:rPr lang="en-US" dirty="0"/>
              <a:t>People more generally drop bias terms since the compute/param tradeoffs are not great.</a:t>
            </a:r>
          </a:p>
        </p:txBody>
      </p:sp>
      <p:sp>
        <p:nvSpPr>
          <p:cNvPr id="4" name="Google Shape;665;p81">
            <a:extLst>
              <a:ext uri="{FF2B5EF4-FFF2-40B4-BE49-F238E27FC236}">
                <a16:creationId xmlns:a16="http://schemas.microsoft.com/office/drawing/2014/main" id="{203E24CC-C60A-C9DF-2D55-5DCE85E08D01}"/>
              </a:ext>
            </a:extLst>
          </p:cNvPr>
          <p:cNvSpPr txBox="1"/>
          <p:nvPr/>
        </p:nvSpPr>
        <p:spPr>
          <a:xfrm>
            <a:off x="7414932" y="4568478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0998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7EDA5-30BB-35BB-BC31-3078ABAB5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707CE50E-7501-B08B-01C5-EA559624040C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sz="4000" dirty="0"/>
                  <a:t>What activations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endParaRPr lang="en-US" sz="4000" dirty="0"/>
              </a:p>
              <a:p>
                <a:r>
                  <a:rPr lang="en-US" sz="4000" dirty="0"/>
                  <a:t>should we use? 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707CE50E-7501-B08B-01C5-EA5596240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blipFill>
                <a:blip r:embed="rId2"/>
                <a:stretch>
                  <a:fillRect t="-24691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4F1DE2-DBB2-3E71-8C28-35FC01CB7E8C}"/>
                  </a:ext>
                </a:extLst>
              </p:cNvPr>
              <p:cNvSpPr txBox="1"/>
              <p:nvPr/>
            </p:nvSpPr>
            <p:spPr>
              <a:xfrm>
                <a:off x="2846269" y="3554380"/>
                <a:ext cx="35617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FFN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18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4F1DE2-DBB2-3E71-8C28-35FC01CB7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269" y="3554380"/>
                <a:ext cx="3561740" cy="369332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1302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8B008-C391-AB33-CB06-408AA0BD6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F7A4E-FA06-E19B-5D84-83BBBF9439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No much consensus: </a:t>
            </a:r>
          </a:p>
          <a:p>
            <a:pPr marL="0" indent="0" algn="ctr">
              <a:buNone/>
            </a:pPr>
            <a:r>
              <a:rPr lang="en-US" dirty="0" err="1"/>
              <a:t>ReLU</a:t>
            </a:r>
            <a:r>
              <a:rPr lang="en-US" dirty="0"/>
              <a:t>, </a:t>
            </a:r>
            <a:r>
              <a:rPr lang="en-US" dirty="0" err="1"/>
              <a:t>GeLU</a:t>
            </a:r>
            <a:r>
              <a:rPr lang="en-US" dirty="0"/>
              <a:t>, Swish, ELU, GLU, </a:t>
            </a:r>
            <a:r>
              <a:rPr lang="en-US" dirty="0" err="1"/>
              <a:t>GeGLU</a:t>
            </a:r>
            <a:r>
              <a:rPr lang="en-US" dirty="0"/>
              <a:t>, </a:t>
            </a:r>
            <a:r>
              <a:rPr lang="en-US" dirty="0" err="1"/>
              <a:t>ReGLU</a:t>
            </a:r>
            <a:r>
              <a:rPr lang="en-US" dirty="0"/>
              <a:t>, </a:t>
            </a:r>
            <a:r>
              <a:rPr lang="en-US" dirty="0" err="1"/>
              <a:t>SeLU</a:t>
            </a:r>
            <a:r>
              <a:rPr lang="en-US" dirty="0"/>
              <a:t>, </a:t>
            </a:r>
            <a:r>
              <a:rPr lang="en-US" dirty="0" err="1"/>
              <a:t>SwiGLU</a:t>
            </a:r>
            <a:r>
              <a:rPr lang="en-US" dirty="0"/>
              <a:t>, </a:t>
            </a:r>
            <a:r>
              <a:rPr lang="en-US" dirty="0" err="1"/>
              <a:t>LiGLU</a:t>
            </a:r>
            <a:r>
              <a:rPr lang="en-US" dirty="0"/>
              <a:t>, …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3180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FE682-8F7A-508B-0225-666286D01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5A9C-B200-B2CA-A3CC-53A9AA00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Activations: </a:t>
            </a:r>
            <a:r>
              <a:rPr lang="en-US" dirty="0" err="1"/>
              <a:t>ReLU</a:t>
            </a:r>
            <a:r>
              <a:rPr lang="en-US" dirty="0"/>
              <a:t> vs </a:t>
            </a:r>
            <a:r>
              <a:rPr lang="en-US" dirty="0" err="1"/>
              <a:t>GeLU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A1AD9-8281-AC68-F782-9BAC868DE8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 err="1"/>
              <a:t>ReLU</a:t>
            </a:r>
            <a:r>
              <a:rPr lang="en-US" b="1" dirty="0"/>
              <a:t>: 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 err="1"/>
              <a:t>GeLU</a:t>
            </a:r>
            <a:r>
              <a:rPr lang="en-US" b="1" dirty="0"/>
              <a:t>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47B288-742A-FD4D-2F53-439807C1FF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69" b="55002"/>
          <a:stretch/>
        </p:blipFill>
        <p:spPr>
          <a:xfrm>
            <a:off x="3733450" y="939567"/>
            <a:ext cx="2838885" cy="2159049"/>
          </a:xfrm>
          <a:prstGeom prst="rect">
            <a:avLst/>
          </a:prstGeom>
        </p:spPr>
      </p:pic>
      <p:sp>
        <p:nvSpPr>
          <p:cNvPr id="11" name="文字方塊 74">
            <a:extLst>
              <a:ext uri="{FF2B5EF4-FFF2-40B4-BE49-F238E27FC236}">
                <a16:creationId xmlns:a16="http://schemas.microsoft.com/office/drawing/2014/main" id="{ED965BC2-FBAA-E827-52F3-7430CC6C3794}"/>
              </a:ext>
            </a:extLst>
          </p:cNvPr>
          <p:cNvSpPr txBox="1"/>
          <p:nvPr/>
        </p:nvSpPr>
        <p:spPr>
          <a:xfrm>
            <a:off x="6753273" y="1756295"/>
            <a:ext cx="2157972" cy="715089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Original transformer, T5,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Gopher, Chinchilla, OPT</a:t>
            </a:r>
          </a:p>
        </p:txBody>
      </p:sp>
      <p:sp>
        <p:nvSpPr>
          <p:cNvPr id="13" name="Google Shape;665;p81">
            <a:extLst>
              <a:ext uri="{FF2B5EF4-FFF2-40B4-BE49-F238E27FC236}">
                <a16:creationId xmlns:a16="http://schemas.microsoft.com/office/drawing/2014/main" id="{29B3F255-E767-471B-ACA8-47C635D8154A}"/>
              </a:ext>
            </a:extLst>
          </p:cNvPr>
          <p:cNvSpPr txBox="1"/>
          <p:nvPr/>
        </p:nvSpPr>
        <p:spPr>
          <a:xfrm>
            <a:off x="7414932" y="4568478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5D678E-F82E-4945-C743-348FCE3AC480}"/>
                  </a:ext>
                </a:extLst>
              </p:cNvPr>
              <p:cNvSpPr txBox="1"/>
              <p:nvPr/>
            </p:nvSpPr>
            <p:spPr>
              <a:xfrm>
                <a:off x="416603" y="1845650"/>
                <a:ext cx="34712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FFN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18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max</m:t>
                      </m:r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0, </m:t>
                          </m:r>
                          <m:r>
                            <a:rPr lang="en-US" sz="18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5D678E-F82E-4945-C743-348FCE3AC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03" y="1845650"/>
                <a:ext cx="347122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119405-5074-6667-3887-4B389E927709}"/>
                  </a:ext>
                </a:extLst>
              </p:cNvPr>
              <p:cNvSpPr txBox="1"/>
              <p:nvPr/>
            </p:nvSpPr>
            <p:spPr>
              <a:xfrm>
                <a:off x="383702" y="3466544"/>
                <a:ext cx="34712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FFN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18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GELU</m:t>
                      </m:r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b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119405-5074-6667-3887-4B389E927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02" y="3466544"/>
                <a:ext cx="3471224" cy="369332"/>
              </a:xfrm>
              <a:prstGeom prst="rect">
                <a:avLst/>
              </a:prstGeom>
              <a:blipFill>
                <a:blip r:embed="rId5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80056D88-25F0-BB55-59AE-03667DB4C1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435" b="268"/>
          <a:stretch/>
        </p:blipFill>
        <p:spPr>
          <a:xfrm>
            <a:off x="3764254" y="2990447"/>
            <a:ext cx="2840982" cy="2159049"/>
          </a:xfrm>
          <a:prstGeom prst="rect">
            <a:avLst/>
          </a:prstGeom>
        </p:spPr>
      </p:pic>
      <p:sp>
        <p:nvSpPr>
          <p:cNvPr id="16" name="文字方塊 74">
            <a:extLst>
              <a:ext uri="{FF2B5EF4-FFF2-40B4-BE49-F238E27FC236}">
                <a16:creationId xmlns:a16="http://schemas.microsoft.com/office/drawing/2014/main" id="{9EB3016E-8462-F19D-1B20-439A7AE61C5F}"/>
              </a:ext>
            </a:extLst>
          </p:cNvPr>
          <p:cNvSpPr txBox="1"/>
          <p:nvPr/>
        </p:nvSpPr>
        <p:spPr>
          <a:xfrm>
            <a:off x="6760726" y="3230360"/>
            <a:ext cx="2157972" cy="715089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GPT1/2/3, GPTJ, GPT-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Neox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BLOOM</a:t>
            </a:r>
          </a:p>
        </p:txBody>
      </p:sp>
    </p:spTree>
    <p:extLst>
      <p:ext uri="{BB962C8B-B14F-4D97-AF65-F5344CB8AC3E}">
        <p14:creationId xmlns:p14="http://schemas.microsoft.com/office/powerpoint/2010/main" val="258471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D9E0F-D742-8E74-0B10-C958FC7A7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GELU, in details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1D91B0E-613F-3A83-DC2B-175283055246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19" y="1138980"/>
                <a:ext cx="8085415" cy="3077573"/>
              </a:xfrm>
            </p:spPr>
            <p:txBody>
              <a:bodyPr/>
              <a:lstStyle/>
              <a:p>
                <a:r>
                  <a:rPr lang="en-US" dirty="0"/>
                  <a:t>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sz="16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the cumulative distribution function (CDF) of a normal distribution: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342900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FFN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16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GELU</m:t>
                      </m:r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b="0" dirty="0"/>
              </a:p>
              <a:p>
                <a:pPr marL="342900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GELU</m:t>
                      </m:r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0" smtClean="0"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1600" b="1" i="0" smtClean="0">
                          <a:latin typeface="Cambria Math" panose="02040503050406030204" pitchFamily="18" charset="0"/>
                        </a:rPr>
                        <m:t>𝐲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0" smtClean="0"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lang="en-US" sz="1600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b="1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1D91B0E-613F-3A83-DC2B-1752830552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19" y="1138980"/>
                <a:ext cx="8085415" cy="3077573"/>
              </a:xfrm>
              <a:blipFill>
                <a:blip r:embed="rId2"/>
                <a:stretch>
                  <a:fillRect l="-471" t="-1230" b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mparison of the ReLu and GeLu activation functions. ReLu is simpler... |  Download Scientific Diagram">
            <a:extLst>
              <a:ext uri="{FF2B5EF4-FFF2-40B4-BE49-F238E27FC236}">
                <a16:creationId xmlns:a16="http://schemas.microsoft.com/office/drawing/2014/main" id="{ED481DDF-D34D-E712-82E8-F2ABE9981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720" y="3070506"/>
            <a:ext cx="2835480" cy="186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ure">
            <a:extLst>
              <a:ext uri="{FF2B5EF4-FFF2-40B4-BE49-F238E27FC236}">
                <a16:creationId xmlns:a16="http://schemas.microsoft.com/office/drawing/2014/main" id="{EF0E672D-7989-6B8A-6B40-D9F0312A3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402" y="1463929"/>
            <a:ext cx="5229646" cy="156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2B67BF-B7FA-E58C-FD13-E57D865D5D05}"/>
                  </a:ext>
                </a:extLst>
              </p:cNvPr>
              <p:cNvSpPr txBox="1"/>
              <p:nvPr/>
            </p:nvSpPr>
            <p:spPr>
              <a:xfrm>
                <a:off x="645952" y="1982220"/>
                <a:ext cx="2705450" cy="5277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</m:d>
                    <m:r>
                      <a:rPr lang="en-US" sz="1600" b="1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erf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√2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2B67BF-B7FA-E58C-FD13-E57D865D5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52" y="1982220"/>
                <a:ext cx="2705450" cy="5277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42558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44325-D0DF-0340-6468-1E82E0D73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BD855-5A37-74F5-B1E9-A26F87F20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Activations: Gated activations (*GLU)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F2BFC86-5787-7692-8FB5-A8BD8329D1E4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Gated activations modify the </a:t>
                </a:r>
                <a:r>
                  <a:rPr lang="en-US" dirty="0">
                    <a:solidFill>
                      <a:srgbClr val="C00000"/>
                    </a:solidFill>
                  </a:rPr>
                  <a:t>first part</a:t>
                </a:r>
                <a:r>
                  <a:rPr lang="en-US" dirty="0"/>
                  <a:t> of the activations:</a:t>
                </a:r>
                <a:r>
                  <a:rPr lang="en-US" b="1" dirty="0"/>
                  <a:t> 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FFN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max</m:t>
                      </m:r>
                      <m:d>
                        <m:d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0, </m:t>
                          </m:r>
                          <m:r>
                            <a:rPr lang="en-US" sz="2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Instead of a linear + </a:t>
                </a:r>
                <a:r>
                  <a:rPr lang="en-US" dirty="0" err="1"/>
                  <a:t>ReLU</a:t>
                </a:r>
                <a:r>
                  <a:rPr lang="en-US" dirty="0"/>
                  <a:t>, augment the above with an (</a:t>
                </a:r>
                <a:r>
                  <a:rPr lang="en-US" dirty="0" err="1"/>
                  <a:t>entrywise</a:t>
                </a:r>
                <a:r>
                  <a:rPr lang="en-US" dirty="0"/>
                  <a:t>) linear term: </a:t>
                </a:r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max</m:t>
                    </m:r>
                    <m:d>
                      <m:dPr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0, </m:t>
                        </m:r>
                        <m:r>
                          <a:rPr lang="en-US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𝑾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max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0, </m:t>
                        </m:r>
                        <m:r>
                          <a:rPr lang="en-US" sz="2000" b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𝑾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⨀"/>
                        <m:subHide m:val="on"/>
                        <m:supHide m:val="on"/>
                        <m:ctrlP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r>
                          <a:rPr lang="en-US" sz="2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𝐱𝐕</m:t>
                        </m:r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000" dirty="0">
                    <a:solidFill>
                      <a:schemeClr val="tx2"/>
                    </a:solidFill>
                  </a:rPr>
                  <a:t>  </a:t>
                </a:r>
                <a:endParaRPr lang="en-US" sz="2000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This gives the gated variant (</a:t>
                </a:r>
                <a:r>
                  <a:rPr lang="en-US" dirty="0" err="1"/>
                  <a:t>ReGLU</a:t>
                </a:r>
                <a:r>
                  <a:rPr lang="en-US" dirty="0"/>
                  <a:t>) – note that we have an extra parameter </a:t>
                </a:r>
                <a14:m>
                  <m:oMath xmlns:m="http://schemas.openxmlformats.org/officeDocument/2006/math">
                    <m:r>
                      <a:rPr lang="en-US" sz="1600" b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𝐕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FFN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sz="200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0, </m:t>
                            </m:r>
                            <m:r>
                              <a:rPr lang="en-US" sz="2000" b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nary>
                          <m:naryPr>
                            <m:chr m:val="⨀"/>
                            <m:subHide m:val="on"/>
                            <m:supHide m:val="on"/>
                            <m:ctrlPr>
                              <a:rPr lang="en-US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en-US" sz="2000" b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𝐱𝐕</m:t>
                            </m:r>
                            <m:r>
                              <a:rPr lang="en-US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d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b="1" dirty="0"/>
                  <a:t>.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F2BFC86-5787-7692-8FB5-A8BD8329D1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3"/>
                <a:stretch>
                  <a:fillRect l="-471" t="-412" b="-11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Google Shape;665;p81">
            <a:extLst>
              <a:ext uri="{FF2B5EF4-FFF2-40B4-BE49-F238E27FC236}">
                <a16:creationId xmlns:a16="http://schemas.microsoft.com/office/drawing/2014/main" id="{176F8B5F-CEFA-0D22-EBDA-A8866E9D7951}"/>
              </a:ext>
            </a:extLst>
          </p:cNvPr>
          <p:cNvSpPr txBox="1"/>
          <p:nvPr/>
        </p:nvSpPr>
        <p:spPr>
          <a:xfrm>
            <a:off x="7414932" y="4568478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D75508A-CEB5-337B-8DCA-D3E1DD75A523}"/>
              </a:ext>
            </a:extLst>
          </p:cNvPr>
          <p:cNvSpPr/>
          <p:nvPr/>
        </p:nvSpPr>
        <p:spPr>
          <a:xfrm>
            <a:off x="8147715" y="177421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7103643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349F0-F755-DFA2-9222-67BF6DE5C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4FC89-2397-BA4C-5437-CCF51DF8E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Activations: Gated activations variants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A4B9C37-7A99-AEF2-9A46-3EE2A2AB7436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b="1" dirty="0"/>
                  <a:t>GeGLU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1" dirty="0" err="1"/>
                  <a:t>SwiGLU</a:t>
                </a:r>
                <a:r>
                  <a:rPr lang="en-US" b="1" dirty="0"/>
                  <a:t>: </a:t>
                </a:r>
                <a:r>
                  <a:rPr lang="en-US" dirty="0"/>
                  <a:t>swish function is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∗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sigmoid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Note: Gated models use smaller dimensions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ff</m:t>
                        </m:r>
                      </m:sub>
                    </m:sSub>
                  </m:oMath>
                </a14:m>
                <a:r>
                  <a:rPr lang="en-US" dirty="0"/>
                  <a:t> by 2/3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A4B9C37-7A99-AEF2-9A46-3EE2A2AB74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3"/>
                <a:stretch>
                  <a:fillRect l="-471" t="-1235"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Google Shape;665;p81">
            <a:extLst>
              <a:ext uri="{FF2B5EF4-FFF2-40B4-BE49-F238E27FC236}">
                <a16:creationId xmlns:a16="http://schemas.microsoft.com/office/drawing/2014/main" id="{29ABF2BF-D714-78BB-DEB2-551ABB607407}"/>
              </a:ext>
            </a:extLst>
          </p:cNvPr>
          <p:cNvSpPr txBox="1"/>
          <p:nvPr/>
        </p:nvSpPr>
        <p:spPr>
          <a:xfrm>
            <a:off x="7414932" y="4568478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文字方塊 74">
            <a:extLst>
              <a:ext uri="{FF2B5EF4-FFF2-40B4-BE49-F238E27FC236}">
                <a16:creationId xmlns:a16="http://schemas.microsoft.com/office/drawing/2014/main" id="{55657F00-8CBC-0305-1C89-12F4AFA91434}"/>
              </a:ext>
            </a:extLst>
          </p:cNvPr>
          <p:cNvSpPr txBox="1"/>
          <p:nvPr/>
        </p:nvSpPr>
        <p:spPr>
          <a:xfrm>
            <a:off x="7096150" y="2063078"/>
            <a:ext cx="1912554" cy="476726"/>
          </a:xfrm>
          <a:prstGeom prst="wedgeRoundRectCallout">
            <a:avLst>
              <a:gd name="adj1" fmla="val -55321"/>
              <a:gd name="adj2" fmla="val -33737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T5 v1.1, mT5, LaMDA</a:t>
            </a:r>
          </a:p>
        </p:txBody>
      </p:sp>
      <p:sp>
        <p:nvSpPr>
          <p:cNvPr id="5" name="文字方塊 74">
            <a:extLst>
              <a:ext uri="{FF2B5EF4-FFF2-40B4-BE49-F238E27FC236}">
                <a16:creationId xmlns:a16="http://schemas.microsoft.com/office/drawing/2014/main" id="{60B2290E-5E12-D89F-AC67-EF3A76A08E1F}"/>
              </a:ext>
            </a:extLst>
          </p:cNvPr>
          <p:cNvSpPr txBox="1"/>
          <p:nvPr/>
        </p:nvSpPr>
        <p:spPr>
          <a:xfrm>
            <a:off x="7105543" y="3745699"/>
            <a:ext cx="1912554" cy="476726"/>
          </a:xfrm>
          <a:prstGeom prst="wedgeRoundRectCallout">
            <a:avLst>
              <a:gd name="adj1" fmla="val -57076"/>
              <a:gd name="adj2" fmla="val -30218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LLaMa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PaLM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AEB8F4-7028-DC3C-2546-74DEC893761B}"/>
                  </a:ext>
                </a:extLst>
              </p:cNvPr>
              <p:cNvSpPr txBox="1"/>
              <p:nvPr/>
            </p:nvSpPr>
            <p:spPr>
              <a:xfrm>
                <a:off x="746620" y="1756295"/>
                <a:ext cx="634953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FFN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𝐺𝑒𝐺𝐿𝑈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b="1" i="1" smtClean="0">
                                <a:latin typeface="Cambria Math" panose="02040503050406030204" pitchFamily="18" charset="0"/>
                              </a:rPr>
                              <m:t>𝑾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b="1" i="1" smtClean="0">
                                <a:latin typeface="Cambria Math" panose="02040503050406030204" pitchFamily="18" charset="0"/>
                              </a:rPr>
                              <m:t>𝑾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</m:d>
                    <m:r>
                      <a:rPr lang="en-US" sz="200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GELU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0, </m:t>
                            </m:r>
                            <m:r>
                              <a:rPr lang="en-US" sz="2000" b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nary>
                          <m:naryPr>
                            <m:chr m:val="⨀"/>
                            <m:subHide m:val="on"/>
                            <m:supHide m:val="on"/>
                            <m:ctrlPr>
                              <a:rPr lang="en-US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en-US" sz="2000" b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𝐱𝐕</m:t>
                            </m:r>
                            <m:r>
                              <a:rPr lang="en-US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d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b="1" dirty="0"/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AEB8F4-7028-DC3C-2546-74DEC89376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620" y="1756295"/>
                <a:ext cx="6349530" cy="400110"/>
              </a:xfrm>
              <a:prstGeom prst="rect">
                <a:avLst/>
              </a:prstGeom>
              <a:blipFill>
                <a:blip r:embed="rId4"/>
                <a:stretch>
                  <a:fillRect t="-87500" b="-14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E6A68E-7CDB-18C2-081D-6270D92870E8}"/>
                  </a:ext>
                </a:extLst>
              </p:cNvPr>
              <p:cNvSpPr txBox="1"/>
              <p:nvPr/>
            </p:nvSpPr>
            <p:spPr>
              <a:xfrm>
                <a:off x="738230" y="3380054"/>
                <a:ext cx="734036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FFN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𝑆𝑤𝑖𝐺𝐿𝑈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b="1" i="1" smtClean="0">
                                <a:latin typeface="Cambria Math" panose="02040503050406030204" pitchFamily="18" charset="0"/>
                              </a:rPr>
                              <m:t>𝑾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b="1" i="1" smtClean="0">
                                <a:latin typeface="Cambria Math" panose="02040503050406030204" pitchFamily="18" charset="0"/>
                              </a:rPr>
                              <m:t>𝑾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</m:d>
                    <m:r>
                      <a:rPr lang="en-US" sz="200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Swish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0, </m:t>
                            </m:r>
                            <m:r>
                              <a:rPr lang="en-US" sz="2000" b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nary>
                          <m:naryPr>
                            <m:chr m:val="⨀"/>
                            <m:subHide m:val="on"/>
                            <m:supHide m:val="on"/>
                            <m:ctrlPr>
                              <a:rPr lang="en-US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en-US" sz="2000" b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𝐱𝐕</m:t>
                            </m:r>
                            <m:r>
                              <a:rPr lang="en-US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d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b="1" dirty="0"/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E6A68E-7CDB-18C2-081D-6270D9287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30" y="3380054"/>
                <a:ext cx="7340368" cy="400110"/>
              </a:xfrm>
              <a:prstGeom prst="rect">
                <a:avLst/>
              </a:prstGeom>
              <a:blipFill>
                <a:blip r:embed="rId5"/>
                <a:stretch>
                  <a:fillRect t="-81818" b="-142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1DBC40A-3C95-EE09-490C-EC0AE41978A7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424479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7ACC2-855F-2792-39F4-57A70472A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24A6-E7D9-995E-184A-E83C1031B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Chapter Plan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D5D5B-152D-2A58-753A-B2B5E9000C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Transformer-based families of Language Models </a:t>
            </a:r>
          </a:p>
          <a:p>
            <a:pPr>
              <a:buFont typeface="+mj-lt"/>
              <a:buAutoNum type="arabicPeriod"/>
            </a:pPr>
            <a:r>
              <a:rPr lang="en-US" dirty="0"/>
              <a:t>Architectural variants </a:t>
            </a:r>
          </a:p>
          <a:p>
            <a:pPr>
              <a:buFont typeface="+mj-lt"/>
              <a:buAutoNum type="arabicPeriod"/>
            </a:pPr>
            <a:r>
              <a:rPr lang="en-US" dirty="0"/>
              <a:t>Thinking about pre-training data </a:t>
            </a:r>
          </a:p>
          <a:p>
            <a:pPr>
              <a:buFont typeface="+mj-lt"/>
              <a:buAutoNum type="arabicPeriod"/>
            </a:pPr>
            <a:r>
              <a:rPr lang="en-US" dirty="0"/>
              <a:t>Practical hacks and variants 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Chapter goal — </a:t>
            </a:r>
            <a:r>
              <a:rPr lang="en-US" dirty="0"/>
              <a:t>extending out understanding of training transformer language models. </a:t>
            </a:r>
          </a:p>
        </p:txBody>
      </p:sp>
    </p:spTree>
    <p:extLst>
      <p:ext uri="{BB962C8B-B14F-4D97-AF65-F5344CB8AC3E}">
        <p14:creationId xmlns:p14="http://schemas.microsoft.com/office/powerpoint/2010/main" val="41596239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633D4-17C7-9027-49DD-B07B379A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Gated Linear Units work?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87366-14E2-11C5-D278-42B5180A54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Yes, fairly consistently so.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BD7D2-46E6-BBF5-06D6-EFC94E7D6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409" y="1110656"/>
            <a:ext cx="4751145" cy="3311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E89D28-B236-8DC0-9308-6993ED76EE8E}"/>
              </a:ext>
            </a:extLst>
          </p:cNvPr>
          <p:cNvSpPr txBox="1"/>
          <p:nvPr/>
        </p:nvSpPr>
        <p:spPr>
          <a:xfrm>
            <a:off x="1780243" y="4883061"/>
            <a:ext cx="57298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GLU Variants Improve Transformer, 2020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sp>
        <p:nvSpPr>
          <p:cNvPr id="6" name="Google Shape;665;p81">
            <a:extLst>
              <a:ext uri="{FF2B5EF4-FFF2-40B4-BE49-F238E27FC236}">
                <a16:creationId xmlns:a16="http://schemas.microsoft.com/office/drawing/2014/main" id="{2E0F5ADE-B50F-EFE7-65BF-88DAB85AA87C}"/>
              </a:ext>
            </a:extLst>
          </p:cNvPr>
          <p:cNvSpPr txBox="1"/>
          <p:nvPr/>
        </p:nvSpPr>
        <p:spPr>
          <a:xfrm>
            <a:off x="7414932" y="4568478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933763-DCF3-66B7-46F9-CC17A9C17956}"/>
              </a:ext>
            </a:extLst>
          </p:cNvPr>
          <p:cNvSpPr/>
          <p:nvPr/>
        </p:nvSpPr>
        <p:spPr>
          <a:xfrm>
            <a:off x="3700409" y="3540154"/>
            <a:ext cx="4688582" cy="293615"/>
          </a:xfrm>
          <a:prstGeom prst="rect">
            <a:avLst/>
          </a:prstGeom>
          <a:solidFill>
            <a:srgbClr val="C0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51610A6-B212-4317-5591-D770AB1F7742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32624125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75753-3AAB-E7DE-5018-624663C6B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5123-ACEE-B00C-0C04-3BB8D5DAE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gated linear units work?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99A39B-CFB1-474B-4FE2-7E9FD10B99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Yes, fairly consistently so.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FE82F4-CFA3-2165-9469-8C045F25588D}"/>
              </a:ext>
            </a:extLst>
          </p:cNvPr>
          <p:cNvSpPr txBox="1"/>
          <p:nvPr/>
        </p:nvSpPr>
        <p:spPr>
          <a:xfrm>
            <a:off x="1780243" y="4883061"/>
            <a:ext cx="57298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[Do Transformer Modifications Transfer Across Implementations and Applications?, 2021]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1F987A-F934-402D-48D2-68894EA89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94233"/>
            <a:ext cx="7772400" cy="2673990"/>
          </a:xfrm>
          <a:prstGeom prst="rect">
            <a:avLst/>
          </a:prstGeom>
        </p:spPr>
      </p:pic>
      <p:sp>
        <p:nvSpPr>
          <p:cNvPr id="8" name="Google Shape;665;p81">
            <a:extLst>
              <a:ext uri="{FF2B5EF4-FFF2-40B4-BE49-F238E27FC236}">
                <a16:creationId xmlns:a16="http://schemas.microsoft.com/office/drawing/2014/main" id="{C4D1957D-7FE0-C904-E80B-B6FE645E3D1F}"/>
              </a:ext>
            </a:extLst>
          </p:cNvPr>
          <p:cNvSpPr txBox="1"/>
          <p:nvPr/>
        </p:nvSpPr>
        <p:spPr>
          <a:xfrm>
            <a:off x="7414932" y="4568478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01FB98-4507-FA77-0D8E-725325199315}"/>
              </a:ext>
            </a:extLst>
          </p:cNvPr>
          <p:cNvSpPr/>
          <p:nvPr/>
        </p:nvSpPr>
        <p:spPr>
          <a:xfrm>
            <a:off x="736134" y="3676678"/>
            <a:ext cx="7601042" cy="202049"/>
          </a:xfrm>
          <a:prstGeom prst="rect">
            <a:avLst/>
          </a:prstGeom>
          <a:solidFill>
            <a:srgbClr val="C0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C7A500-8887-3A57-5E58-5A956C449690}"/>
              </a:ext>
            </a:extLst>
          </p:cNvPr>
          <p:cNvSpPr/>
          <p:nvPr/>
        </p:nvSpPr>
        <p:spPr>
          <a:xfrm>
            <a:off x="3964308" y="1773260"/>
            <a:ext cx="557358" cy="2753686"/>
          </a:xfrm>
          <a:prstGeom prst="rect">
            <a:avLst/>
          </a:prstGeom>
          <a:solidFill>
            <a:srgbClr val="C0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D47FD5-CEF3-EB7F-6659-4ADE5F35F5BE}"/>
              </a:ext>
            </a:extLst>
          </p:cNvPr>
          <p:cNvSpPr/>
          <p:nvPr/>
        </p:nvSpPr>
        <p:spPr>
          <a:xfrm>
            <a:off x="771479" y="2145750"/>
            <a:ext cx="7601042" cy="202049"/>
          </a:xfrm>
          <a:prstGeom prst="rect">
            <a:avLst/>
          </a:prstGeom>
          <a:solidFill>
            <a:srgbClr val="C0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8393B7-0377-04DC-6599-EF2AA4F661EA}"/>
              </a:ext>
            </a:extLst>
          </p:cNvPr>
          <p:cNvSpPr/>
          <p:nvPr/>
        </p:nvSpPr>
        <p:spPr>
          <a:xfrm>
            <a:off x="5631836" y="1764665"/>
            <a:ext cx="768963" cy="2753686"/>
          </a:xfrm>
          <a:prstGeom prst="rect">
            <a:avLst/>
          </a:prstGeom>
          <a:solidFill>
            <a:srgbClr val="C0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C6F2765-2A78-C7CA-E6DF-425471D12A6B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40886675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A1C29-12FA-59AC-6673-8AD50E932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Gating, activations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F2546-6DF4-C4E5-3958-FA1A49A9CD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Many variations (</a:t>
            </a:r>
            <a:r>
              <a:rPr lang="en-US" dirty="0" err="1"/>
              <a:t>ReLU</a:t>
            </a:r>
            <a:r>
              <a:rPr lang="en-US" dirty="0"/>
              <a:t>, </a:t>
            </a:r>
            <a:r>
              <a:rPr lang="en-US" dirty="0" err="1"/>
              <a:t>GeLU</a:t>
            </a:r>
            <a:r>
              <a:rPr lang="en-US" dirty="0"/>
              <a:t>, *GLU) across models.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*GLU isn’t necessary for a good model (see GPT3)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But evidence points towards somewhat consistent gains from </a:t>
            </a:r>
            <a:r>
              <a:rPr lang="en-US" dirty="0" err="1"/>
              <a:t>Swi</a:t>
            </a:r>
            <a:r>
              <a:rPr lang="en-US" dirty="0"/>
              <a:t>/</a:t>
            </a:r>
            <a:r>
              <a:rPr lang="en-US" dirty="0" err="1"/>
              <a:t>GeGLU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6340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608BD-83D8-0FDA-663B-3AAF5FFC2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55BC34-6184-C9EA-B572-2D197BD931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Serial vs Parallel layers</a:t>
            </a:r>
          </a:p>
        </p:txBody>
      </p:sp>
    </p:spTree>
    <p:extLst>
      <p:ext uri="{BB962C8B-B14F-4D97-AF65-F5344CB8AC3E}">
        <p14:creationId xmlns:p14="http://schemas.microsoft.com/office/powerpoint/2010/main" val="24360057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D27B1-C107-A326-AB73-A4DE47130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Serial vs Parallel Layer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B741451-DBC3-10E1-0955-CE8DC638E47A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Normal transformer blocks are serial – they compute attention, then the MLP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Can they be parallelized? GPT-J introduced a simple change to do so!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The standard “serialized” formulation: 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6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CA" sz="1600" i="1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CA" sz="16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CA" sz="1600" i="1" smtClean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CA" sz="1600" i="1" smtClean="0">
                          <a:latin typeface="Cambria Math" panose="02040503050406030204" pitchFamily="18" charset="0"/>
                        </a:rPr>
                        <m:t>𝑀𝐿𝑃</m:t>
                      </m:r>
                      <m:r>
                        <a:rPr lang="en-CA" sz="16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1600" i="1" smtClean="0">
                          <a:latin typeface="Cambria Math" panose="02040503050406030204" pitchFamily="18" charset="0"/>
                        </a:rPr>
                        <m:t>𝐿𝑎𝑦𝑒𝑟𝑁𝑜𝑟𝑚</m:t>
                      </m:r>
                      <m:d>
                        <m:dPr>
                          <m:ctrlPr>
                            <a:rPr lang="en-CA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sz="1600" i="1">
                              <a:latin typeface="Cambria Math" panose="02040503050406030204" pitchFamily="18" charset="0"/>
                            </a:rPr>
                            <m:t> + </m:t>
                          </m:r>
                          <m:r>
                            <a:rPr lang="en-CA" sz="1600" i="1">
                              <a:latin typeface="Cambria Math" panose="02040503050406030204" pitchFamily="18" charset="0"/>
                            </a:rPr>
                            <m:t>𝐴𝑡𝑡𝑒𝑛𝑡𝑖𝑜𝑛</m:t>
                          </m:r>
                          <m:d>
                            <m:dPr>
                              <m:ctrlPr>
                                <a:rPr lang="en-CA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1600" i="1">
                                  <a:latin typeface="Cambria Math" panose="02040503050406030204" pitchFamily="18" charset="0"/>
                                </a:rPr>
                                <m:t>𝐿𝑎𝑦𝑒𝑟𝑁𝑜𝑟𝑚</m:t>
                              </m:r>
                              <m:d>
                                <m:dPr>
                                  <m:ctrlPr>
                                    <a:rPr lang="en-CA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CA" sz="1600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The parallel formulation: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6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CA" sz="1600" i="1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CA" sz="16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CA" sz="1600" i="1" smtClean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CA" sz="1600" i="1" smtClean="0">
                          <a:latin typeface="Cambria Math" panose="02040503050406030204" pitchFamily="18" charset="0"/>
                        </a:rPr>
                        <m:t>𝑀𝐿𝑃</m:t>
                      </m:r>
                      <m:r>
                        <a:rPr lang="en-CA" sz="16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1600" i="1" smtClean="0">
                          <a:latin typeface="Cambria Math" panose="02040503050406030204" pitchFamily="18" charset="0"/>
                        </a:rPr>
                        <m:t>𝐿𝑎𝑦𝑒𝑟𝑁𝑜𝑟𝑚</m:t>
                      </m:r>
                      <m:r>
                        <a:rPr lang="en-CA" sz="16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16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CA" sz="1600" i="1" smtClean="0">
                          <a:latin typeface="Cambria Math" panose="02040503050406030204" pitchFamily="18" charset="0"/>
                        </a:rPr>
                        <m:t>)) + </m:t>
                      </m:r>
                      <m:r>
                        <a:rPr lang="en-CA" sz="1600" i="1" smtClean="0">
                          <a:latin typeface="Cambria Math" panose="02040503050406030204" pitchFamily="18" charset="0"/>
                        </a:rPr>
                        <m:t>𝐴𝑡𝑡𝑒𝑛𝑡𝑖𝑜𝑛</m:t>
                      </m:r>
                      <m:r>
                        <a:rPr lang="en-CA" sz="16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1600" i="1" smtClean="0">
                          <a:latin typeface="Cambria Math" panose="02040503050406030204" pitchFamily="18" charset="0"/>
                        </a:rPr>
                        <m:t>𝐿𝑎𝑦𝑒𝑟𝑁𝑜𝑟𝑚</m:t>
                      </m:r>
                      <m:r>
                        <a:rPr lang="en-CA" sz="16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16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CA" sz="160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1600" dirty="0"/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Note, </a:t>
                </a:r>
                <a:r>
                  <a:rPr lang="en-US" dirty="0" err="1"/>
                  <a:t>LayerNorm</a:t>
                </a:r>
                <a:r>
                  <a:rPr lang="en-US" dirty="0"/>
                  <a:t> can be shared, and matrix multiplies can be fused</a:t>
                </a:r>
              </a:p>
              <a:p>
                <a:pPr lvl="1"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From </a:t>
                </a:r>
                <a:r>
                  <a:rPr lang="en-US" dirty="0" err="1"/>
                  <a:t>PaLM</a:t>
                </a:r>
                <a:r>
                  <a:rPr lang="en-US" dirty="0"/>
                  <a:t> paper: </a:t>
                </a:r>
                <a:r>
                  <a:rPr lang="en-US" i="1" dirty="0"/>
                  <a:t>“The parallel formulation results in roughly 15% faster training speed at large scales … Ablation experiments showed a small quality degradation at 8B scale but no quality degradation at 62B scale”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B741451-DBC3-10E1-0955-CE8DC638E4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3"/>
                <a:stretch>
                  <a:fillRect l="-471" t="-41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74">
            <a:extLst>
              <a:ext uri="{FF2B5EF4-FFF2-40B4-BE49-F238E27FC236}">
                <a16:creationId xmlns:a16="http://schemas.microsoft.com/office/drawing/2014/main" id="{CDC36271-851B-CECC-F0B1-B0457F19480E}"/>
              </a:ext>
            </a:extLst>
          </p:cNvPr>
          <p:cNvSpPr txBox="1"/>
          <p:nvPr/>
        </p:nvSpPr>
        <p:spPr>
          <a:xfrm>
            <a:off x="6869152" y="535890"/>
            <a:ext cx="2129324" cy="476726"/>
          </a:xfrm>
          <a:prstGeom prst="wedgeRoundRectCallout">
            <a:avLst>
              <a:gd name="adj1" fmla="val -58180"/>
              <a:gd name="adj2" fmla="val 34047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GPTJ,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PaLM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GPT-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NeoX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9A0019-1601-8747-4E0B-BA5ADCB11BB5}"/>
              </a:ext>
            </a:extLst>
          </p:cNvPr>
          <p:cNvSpPr txBox="1"/>
          <p:nvPr/>
        </p:nvSpPr>
        <p:spPr>
          <a:xfrm>
            <a:off x="1846224" y="4757050"/>
            <a:ext cx="54515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10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PaLM</a:t>
            </a:r>
            <a:r>
              <a:rPr lang="en-US" sz="110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: Scaling Language Modeling with Pathways, 2022</a:t>
            </a:r>
            <a:r>
              <a:rPr lang="en-US" sz="110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1570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E01B8-63E7-64D1-2E75-C64C7E0D7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B4EF8-5082-F027-1FED-51D7813896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/>
              <a:t>Pre-vs-post norm: </a:t>
            </a:r>
          </a:p>
          <a:p>
            <a:pPr lvl="1"/>
            <a:r>
              <a:rPr lang="en-US" dirty="0"/>
              <a:t>Everyone does pre-norm (except OPT350M), likely with good reason.</a:t>
            </a:r>
          </a:p>
          <a:p>
            <a:endParaRPr lang="en-US" dirty="0"/>
          </a:p>
          <a:p>
            <a:r>
              <a:rPr lang="en-US" b="1" dirty="0"/>
              <a:t>Layer vs </a:t>
            </a:r>
            <a:r>
              <a:rPr lang="en-US" b="1" dirty="0" err="1"/>
              <a:t>RMSnorm</a:t>
            </a:r>
            <a:r>
              <a:rPr lang="en-US" b="1" dirty="0"/>
              <a:t>:</a:t>
            </a:r>
          </a:p>
          <a:p>
            <a:pPr lvl="1"/>
            <a:r>
              <a:rPr lang="en-US" dirty="0" err="1"/>
              <a:t>RMSnorm</a:t>
            </a:r>
            <a:r>
              <a:rPr lang="en-US" dirty="0"/>
              <a:t> has clear compute wins, sometimes even performance.</a:t>
            </a:r>
          </a:p>
          <a:p>
            <a:endParaRPr lang="en-US" dirty="0"/>
          </a:p>
          <a:p>
            <a:r>
              <a:rPr lang="en-US" b="1" dirty="0"/>
              <a:t>Gating: </a:t>
            </a:r>
          </a:p>
          <a:p>
            <a:pPr lvl="1"/>
            <a:r>
              <a:rPr lang="en-US" dirty="0"/>
              <a:t>GLUs seem generally better, though differences are small</a:t>
            </a:r>
          </a:p>
          <a:p>
            <a:endParaRPr lang="en-US" dirty="0"/>
          </a:p>
          <a:p>
            <a:r>
              <a:rPr lang="en-US" b="1" dirty="0"/>
              <a:t>Serial vs parallel layers:</a:t>
            </a:r>
          </a:p>
          <a:p>
            <a:pPr lvl="1"/>
            <a:r>
              <a:rPr lang="en-US" dirty="0"/>
              <a:t>No extremely serious ablations; but has a compute win.</a:t>
            </a:r>
          </a:p>
        </p:txBody>
      </p:sp>
    </p:spTree>
    <p:extLst>
      <p:ext uri="{BB962C8B-B14F-4D97-AF65-F5344CB8AC3E}">
        <p14:creationId xmlns:p14="http://schemas.microsoft.com/office/powerpoint/2010/main" val="15997531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36F56-B0C4-32D6-E10C-8BAB18B2F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3F036-4736-7C05-9CC3-91E10C54E7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sz="4000" dirty="0"/>
              <a:t>Do you need all those keys? </a:t>
            </a:r>
          </a:p>
        </p:txBody>
      </p:sp>
      <p:pic>
        <p:nvPicPr>
          <p:cNvPr id="4" name="Picture 3" descr="A diagram of a group of colored rectangular objects&#10;&#10;Description automatically generated">
            <a:extLst>
              <a:ext uri="{FF2B5EF4-FFF2-40B4-BE49-F238E27FC236}">
                <a16:creationId xmlns:a16="http://schemas.microsoft.com/office/drawing/2014/main" id="{EC72CB45-BBA7-FEB9-4BEC-29071B6513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404" r="64119" b="9076"/>
          <a:stretch/>
        </p:blipFill>
        <p:spPr>
          <a:xfrm>
            <a:off x="3296884" y="3245007"/>
            <a:ext cx="2234122" cy="177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246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14C7C-3156-5A59-AA8D-0D76597E3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B84B5-1603-185C-1218-21FD61DFA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Self-Attention layer variations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12E68-3345-9AA9-E07C-AFD15D49B9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models don’t touch the attention head at all with a few minor exceptions.</a:t>
            </a:r>
          </a:p>
          <a:p>
            <a:r>
              <a:rPr lang="en-US" dirty="0"/>
              <a:t>We’re going to discuss a few variations of standard self-attention that are motivated by computational bottlenecks. </a:t>
            </a:r>
          </a:p>
          <a:p>
            <a:r>
              <a:rPr lang="en-US" dirty="0"/>
              <a:t>Previously we talked about one bottleneck: # of arithmetic operations </a:t>
            </a:r>
          </a:p>
          <a:p>
            <a:r>
              <a:rPr lang="en-US" dirty="0"/>
              <a:t>Now we’re going to connect that to the # of read/writes from memory (IO)</a:t>
            </a: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394305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30925-E5F8-A8AB-2830-5B4C78011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Diversion: Arithmetic Intensity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EF063-87C6-7EE1-8475-C98091DA48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Arithmetic Intensity of a program execution: </a:t>
            </a:r>
          </a:p>
          <a:p>
            <a:pPr marL="0" indent="0" algn="ctr">
              <a:buNone/>
            </a:pPr>
            <a:r>
              <a:rPr lang="en-US" dirty="0"/>
              <a:t>(# of floating-point operations) / (# of data bytes transferred to memory)  </a:t>
            </a:r>
          </a:p>
          <a:p>
            <a:endParaRPr lang="en-US" dirty="0"/>
          </a:p>
          <a:p>
            <a:r>
              <a:rPr lang="en-US" dirty="0"/>
              <a:t>It helps determine whether a program is </a:t>
            </a:r>
            <a:r>
              <a:rPr lang="en-US" i="1" dirty="0"/>
              <a:t>compute-bound</a:t>
            </a:r>
            <a:r>
              <a:rPr lang="en-US" dirty="0"/>
              <a:t> or </a:t>
            </a:r>
            <a:r>
              <a:rPr lang="en-US" i="1" dirty="0"/>
              <a:t>memory-bound:</a:t>
            </a:r>
          </a:p>
          <a:p>
            <a:pPr lvl="1"/>
            <a:r>
              <a:rPr lang="en-US" sz="1400" dirty="0"/>
              <a:t>If AI is </a:t>
            </a:r>
            <a:r>
              <a:rPr lang="en-US" sz="1400" b="1" dirty="0"/>
              <a:t>high</a:t>
            </a:r>
            <a:r>
              <a:rPr lang="en-US" sz="1400" dirty="0"/>
              <a:t>, performance is limited by how fast the GPU can compute. </a:t>
            </a:r>
          </a:p>
          <a:p>
            <a:pPr lvl="1"/>
            <a:r>
              <a:rPr lang="en-US" sz="1400" dirty="0"/>
              <a:t>If AI is </a:t>
            </a:r>
            <a:r>
              <a:rPr lang="en-US" sz="1400" b="1" dirty="0"/>
              <a:t>low</a:t>
            </a:r>
            <a:r>
              <a:rPr lang="en-US" sz="1400" dirty="0"/>
              <a:t>, performance is constrained by how fast data can be transferred between global memory and GPU cores.</a:t>
            </a:r>
          </a:p>
          <a:p>
            <a:pPr lvl="1"/>
            <a:endParaRPr lang="en-US" dirty="0"/>
          </a:p>
          <a:p>
            <a:r>
              <a:rPr lang="en-US" dirty="0"/>
              <a:t>A good rule of thumb: </a:t>
            </a:r>
          </a:p>
          <a:p>
            <a:pPr lvl="1"/>
            <a:r>
              <a:rPr lang="en-US" sz="1400" dirty="0"/>
              <a:t>Memory-bound:  AI &lt; 10 FLOPs/byte</a:t>
            </a:r>
          </a:p>
          <a:p>
            <a:pPr lvl="1"/>
            <a:r>
              <a:rPr lang="en-US" sz="1400" dirty="0"/>
              <a:t>Balanced:  10 ≤ AI ≤ 100 FLOPs/byte</a:t>
            </a:r>
          </a:p>
          <a:p>
            <a:pPr lvl="1"/>
            <a:r>
              <a:rPr lang="en-US" sz="1400" dirty="0"/>
              <a:t>Compute-bound:  AI &gt; 100 FLOPs/byte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F5C05DB-D9B8-6706-D619-639D7A7D633C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38109134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C219A-5B2B-24A3-BC0B-A1AEEB077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38656-CE95-91AA-D890-34C40928CB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If a GPU kernel has high arithmetic intensity, which of the following is true?</a:t>
            </a:r>
          </a:p>
          <a:p>
            <a:pPr lvl="1"/>
            <a:r>
              <a:rPr lang="en-US" dirty="0"/>
              <a:t>A) Performance is mostly limited by memory bandwidth</a:t>
            </a:r>
          </a:p>
          <a:p>
            <a:pPr lvl="1"/>
            <a:r>
              <a:rPr lang="en-US" dirty="0"/>
              <a:t>B) Performance is mostly limited by compute throughput</a:t>
            </a:r>
          </a:p>
          <a:p>
            <a:pPr lvl="1"/>
            <a:r>
              <a:rPr lang="en-US" dirty="0"/>
              <a:t>C) Memory accesses dominate execution time</a:t>
            </a:r>
          </a:p>
          <a:p>
            <a:pPr lvl="1"/>
            <a:r>
              <a:rPr lang="en-US" dirty="0"/>
              <a:t>D) The workload is not well-suited for GPUs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Answer: </a:t>
            </a:r>
            <a:r>
              <a:rPr lang="en-US" dirty="0"/>
              <a:t>High AI means the GPU spends more time computing per byte of memory fetched, making it </a:t>
            </a:r>
            <a:r>
              <a:rPr lang="en-US" b="1" dirty="0"/>
              <a:t>compute-bound</a:t>
            </a:r>
            <a:r>
              <a:rPr lang="en-US" dirty="0"/>
              <a:t> rather than </a:t>
            </a:r>
            <a:r>
              <a:rPr lang="en-US" b="1" dirty="0"/>
              <a:t>memory-bound</a:t>
            </a:r>
            <a:r>
              <a:rPr lang="en-US" dirty="0"/>
              <a:t>. Hence, B. </a:t>
            </a:r>
          </a:p>
          <a:p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F545713-DBAA-BD03-015C-E4E64B0FF98A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146431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8604F4-C856-657D-CD64-B182A756E0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5400" dirty="0"/>
              <a:t>Transformer </a:t>
            </a:r>
            <a:br>
              <a:rPr lang="en-US" sz="5400" dirty="0"/>
            </a:br>
            <a:r>
              <a:rPr lang="en-US" sz="5400" dirty="0"/>
              <a:t>Language Model Families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692B9-35D9-AC51-4740-5E58DA6399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5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C062-1AA7-BA88-B5EA-460657531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Arithmetic Intensity: An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5A6C990-79D8-45C2-6C4C-269E07F3F12F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We are going to compute AI for the first operation in Self-Attention.</a:t>
                </a:r>
              </a:p>
              <a:p>
                <a:r>
                  <a:rPr lang="en-US" dirty="0"/>
                  <a:t>Note we assume that the full input sequence is given at once (e.g., training time). </a:t>
                </a:r>
              </a:p>
              <a:p>
                <a:r>
                  <a:rPr lang="en-US" dirty="0"/>
                  <a:t>Given: </a:t>
                </a:r>
                <a14:m>
                  <m:oMath xmlns:m="http://schemas.openxmlformats.org/officeDocument/2006/math">
                    <m:r>
                      <a:rPr lang="en-US" altLang="zh-TW" b="1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altLang="zh-TW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𝐖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box>
                          <m:box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</m:e>
                        </m:box>
                      </m:sup>
                    </m:sSup>
                  </m:oMath>
                </a14:m>
                <a:r>
                  <a:rPr lang="en-US" dirty="0"/>
                  <a:t>  we want to compute: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altLang="zh-TW" b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𝐖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</m:oMath>
                </a14:m>
                <a:r>
                  <a:rPr lang="en-US" dirty="0"/>
                  <a:t> . From last week: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AI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𝑏𝑛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𝑏𝑛𝑑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+2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𝑏𝑛𝑑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𝑏𝑛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𝑏𝑛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5A6C990-79D8-45C2-6C4C-269E07F3F1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7ED931B-9C64-DD79-67B0-BA8F9D8B889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7065414"/>
                  </p:ext>
                </p:extLst>
              </p:nvPr>
            </p:nvGraphicFramePr>
            <p:xfrm>
              <a:off x="474134" y="2518708"/>
              <a:ext cx="7863839" cy="7829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24647">
                      <a:extLst>
                        <a:ext uri="{9D8B030D-6E8A-4147-A177-3AD203B41FA5}">
                          <a16:colId xmlns:a16="http://schemas.microsoft.com/office/drawing/2014/main" val="1401350009"/>
                        </a:ext>
                      </a:extLst>
                    </a:gridCol>
                    <a:gridCol w="2406758">
                      <a:extLst>
                        <a:ext uri="{9D8B030D-6E8A-4147-A177-3AD203B41FA5}">
                          <a16:colId xmlns:a16="http://schemas.microsoft.com/office/drawing/2014/main" val="4247523174"/>
                        </a:ext>
                      </a:extLst>
                    </a:gridCol>
                    <a:gridCol w="1675032">
                      <a:extLst>
                        <a:ext uri="{9D8B030D-6E8A-4147-A177-3AD203B41FA5}">
                          <a16:colId xmlns:a16="http://schemas.microsoft.com/office/drawing/2014/main" val="2769638561"/>
                        </a:ext>
                      </a:extLst>
                    </a:gridCol>
                    <a:gridCol w="1657402">
                      <a:extLst>
                        <a:ext uri="{9D8B030D-6E8A-4147-A177-3AD203B41FA5}">
                          <a16:colId xmlns:a16="http://schemas.microsoft.com/office/drawing/2014/main" val="3595824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Dimensions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Operation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Computations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IO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91441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1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altLang="zh-TW" b="1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altLang="zh-TW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b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𝐖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altLang="zh-TW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p>
                                </m:sSubSup>
                                <m:r>
                                  <a:rPr lang="en-US" altLang="zh-TW" b="1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altLang="zh-TW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  <m:box>
                                      <m:boxPr>
                                        <m:ctrlP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ctrlP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𝑑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TW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  <m:r>
                                    <a:rPr lang="en-US" altLang="zh-TW" b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dirty="0"/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TW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  <m:r>
                                    <a:rPr lang="en-US" altLang="zh-TW" b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dirty="0"/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TW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  <m:r>
                                    <a:rPr lang="en-US" altLang="zh-TW" b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dirty="0"/>
                            <a:t> for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baseline="0" dirty="0"/>
                            <a:t> heads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𝑏𝑛</m:t>
                                </m:r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+2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𝑏𝑛𝑑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745814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7ED931B-9C64-DD79-67B0-BA8F9D8B889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7065414"/>
                  </p:ext>
                </p:extLst>
              </p:nvPr>
            </p:nvGraphicFramePr>
            <p:xfrm>
              <a:off x="474134" y="2518708"/>
              <a:ext cx="7863839" cy="7829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24647">
                      <a:extLst>
                        <a:ext uri="{9D8B030D-6E8A-4147-A177-3AD203B41FA5}">
                          <a16:colId xmlns:a16="http://schemas.microsoft.com/office/drawing/2014/main" val="1401350009"/>
                        </a:ext>
                      </a:extLst>
                    </a:gridCol>
                    <a:gridCol w="2406758">
                      <a:extLst>
                        <a:ext uri="{9D8B030D-6E8A-4147-A177-3AD203B41FA5}">
                          <a16:colId xmlns:a16="http://schemas.microsoft.com/office/drawing/2014/main" val="4247523174"/>
                        </a:ext>
                      </a:extLst>
                    </a:gridCol>
                    <a:gridCol w="1675032">
                      <a:extLst>
                        <a:ext uri="{9D8B030D-6E8A-4147-A177-3AD203B41FA5}">
                          <a16:colId xmlns:a16="http://schemas.microsoft.com/office/drawing/2014/main" val="2769638561"/>
                        </a:ext>
                      </a:extLst>
                    </a:gridCol>
                    <a:gridCol w="1657402">
                      <a:extLst>
                        <a:ext uri="{9D8B030D-6E8A-4147-A177-3AD203B41FA5}">
                          <a16:colId xmlns:a16="http://schemas.microsoft.com/office/drawing/2014/main" val="3595824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Dimensions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Operation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Computations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IO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9144104"/>
                      </a:ext>
                    </a:extLst>
                  </a:tr>
                  <a:tr h="41211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95" t="-90909" r="-270238" b="-60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89418" t="-90909" r="-140212" b="-60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71212" t="-90909" r="-100758" b="-60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74046" t="-90909" r="-1527" b="-60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458144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87D2E39-E812-AF11-833D-6437BFA5755C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10829628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DBC0-635B-8CE5-457A-E440D09EF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8A45B34-A361-3F1F-530E-AF396AC31670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19" y="1207771"/>
                <a:ext cx="8085415" cy="3077573"/>
              </a:xfrm>
            </p:spPr>
            <p:txBody>
              <a:bodyPr/>
              <a:lstStyle/>
              <a:p>
                <a:r>
                  <a:rPr lang="en-US" dirty="0"/>
                  <a:t>Given: </a:t>
                </a:r>
                <a14:m>
                  <m:oMath xmlns:m="http://schemas.openxmlformats.org/officeDocument/2006/math">
                    <m:r>
                      <a:rPr lang="en-US" altLang="zh-TW" b="1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altLang="zh-TW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𝐖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box>
                          <m:box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</m:e>
                        </m:box>
                      </m:sup>
                    </m:sSup>
                  </m:oMath>
                </a14:m>
                <a:r>
                  <a:rPr lang="en-US" dirty="0"/>
                  <a:t>  we know that the AI for computing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altLang="zh-TW" b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𝐖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</m:oMath>
                </a14:m>
                <a:r>
                  <a:rPr lang="en-US" dirty="0"/>
                  <a:t> is: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AI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𝑏𝑛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This process is_____? </a:t>
                </a:r>
              </a:p>
              <a:p>
                <a:pPr lvl="1"/>
                <a:r>
                  <a:rPr lang="en-US" dirty="0"/>
                  <a:t>Memory-bound </a:t>
                </a:r>
              </a:p>
              <a:p>
                <a:pPr lvl="1"/>
                <a:r>
                  <a:rPr lang="en-US" dirty="0"/>
                  <a:t>Balanced</a:t>
                </a:r>
              </a:p>
              <a:p>
                <a:pPr lvl="1"/>
                <a:r>
                  <a:rPr lang="en-US" dirty="0"/>
                  <a:t>Compute-bound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b="1" dirty="0"/>
                  <a:t>Answer: </a:t>
                </a:r>
                <a:r>
                  <a:rPr lang="en-US" dirty="0"/>
                  <a:t>Our AI is </a:t>
                </a:r>
                <a:r>
                  <a:rPr lang="en-US" b="1" dirty="0"/>
                  <a:t>large</a:t>
                </a:r>
                <a:r>
                  <a:rPr lang="en-US" dirty="0"/>
                  <a:t>. Depending on </a:t>
                </a:r>
                <a:r>
                  <a:rPr lang="en-US" dirty="0" err="1"/>
                  <a:t>hyperparams</a:t>
                </a:r>
                <a:r>
                  <a:rPr lang="en-US" dirty="0"/>
                  <a:t>, this is either balanced or compute-bound.  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dirty="0"/>
                  <a:t> (sent </a:t>
                </a:r>
                <a:r>
                  <a:rPr lang="en-US" dirty="0" err="1"/>
                  <a:t>len</a:t>
                </a:r>
                <a:r>
                  <a:rPr lang="en-US" dirty="0"/>
                  <a:t>),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dirty="0"/>
                  <a:t> (batch size),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=512</m:t>
                    </m:r>
                  </m:oMath>
                </a14:m>
                <a:r>
                  <a:rPr lang="en-US" dirty="0"/>
                  <a:t> (hidden dim). Then AI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71.  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=30</m:t>
                    </m:r>
                  </m:oMath>
                </a14:m>
                <a:r>
                  <a:rPr lang="en-US" dirty="0"/>
                  <a:t> (sent </a:t>
                </a:r>
                <a:r>
                  <a:rPr lang="en-US" dirty="0" err="1"/>
                  <a:t>len</a:t>
                </a:r>
                <a:r>
                  <a:rPr lang="en-US" dirty="0"/>
                  <a:t>),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en-US" dirty="0"/>
                  <a:t> (batch size),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=512</m:t>
                    </m:r>
                  </m:oMath>
                </a14:m>
                <a:r>
                  <a:rPr lang="en-US" dirty="0"/>
                  <a:t> (hidden dim). Then AI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179.  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8A45B34-A361-3F1F-530E-AF396AC316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19" y="1207771"/>
                <a:ext cx="8085415" cy="3077573"/>
              </a:xfrm>
              <a:blipFill>
                <a:blip r:embed="rId2"/>
                <a:stretch>
                  <a:fillRect l="-471" b="-21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29BC40-EAC5-1372-C7CE-3C0043909C68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308516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54F94-2644-A5CF-EA84-8285E5389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C8255-BD9E-C14D-0E09-39C0418A0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Arithmetic Intensity of Training </a:t>
            </a:r>
            <a:br>
              <a:rPr lang="en-US" dirty="0"/>
            </a:br>
            <a:r>
              <a:rPr lang="en-US" dirty="0"/>
              <a:t>Self-Attention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F1CFE3C7-29FD-52F3-280F-994CDC1F4D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8756497"/>
                  </p:ext>
                </p:extLst>
              </p:nvPr>
            </p:nvGraphicFramePr>
            <p:xfrm>
              <a:off x="168965" y="1394460"/>
              <a:ext cx="8628526" cy="3139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07612">
                      <a:extLst>
                        <a:ext uri="{9D8B030D-6E8A-4147-A177-3AD203B41FA5}">
                          <a16:colId xmlns:a16="http://schemas.microsoft.com/office/drawing/2014/main" val="3826030811"/>
                        </a:ext>
                      </a:extLst>
                    </a:gridCol>
                    <a:gridCol w="1954016">
                      <a:extLst>
                        <a:ext uri="{9D8B030D-6E8A-4147-A177-3AD203B41FA5}">
                          <a16:colId xmlns:a16="http://schemas.microsoft.com/office/drawing/2014/main" val="4116034589"/>
                        </a:ext>
                      </a:extLst>
                    </a:gridCol>
                    <a:gridCol w="1933449">
                      <a:extLst>
                        <a:ext uri="{9D8B030D-6E8A-4147-A177-3AD203B41FA5}">
                          <a16:colId xmlns:a16="http://schemas.microsoft.com/office/drawing/2014/main" val="3308954240"/>
                        </a:ext>
                      </a:extLst>
                    </a:gridCol>
                    <a:gridCol w="1933449">
                      <a:extLst>
                        <a:ext uri="{9D8B030D-6E8A-4147-A177-3AD203B41FA5}">
                          <a16:colId xmlns:a16="http://schemas.microsoft.com/office/drawing/2014/main" val="25798941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Operation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Computations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Arithmetic Intensity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112754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TW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  <m:r>
                                    <a:rPr lang="en-US" altLang="zh-TW" b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dirty="0"/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TW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  <m:r>
                                    <a:rPr lang="en-US" altLang="zh-TW" b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dirty="0"/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TW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  <m:r>
                                    <a:rPr lang="en-US" altLang="zh-TW" b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dirty="0"/>
                            <a:t> for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baseline="0" dirty="0"/>
                            <a:t> heads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𝑏𝑛</m:t>
                                </m:r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+2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𝑏𝑛𝑑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𝑑</m:t>
                                                </m:r>
                                              </m:den>
                                            </m:f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𝑏𝑛</m:t>
                                                </m:r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724567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m:rPr>
                                  <m:sty m:val="p"/>
                                </m:rPr>
                                <a:rPr lang="en-US" smtClean="0">
                                  <a:latin typeface="Cambria Math" panose="02040503050406030204" pitchFamily="18" charset="0"/>
                                </a:rPr>
                                <m:t>softmax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zh-TW" b="1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b="1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1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altLang="zh-TW" b="1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TW" b="1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𝑲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1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T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/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</m:oMath>
                          </a14:m>
                          <a:r>
                            <a:rPr lang="en-US" dirty="0"/>
                            <a:t> for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baseline="0" dirty="0"/>
                            <a:t> heads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𝑏𝑛𝑑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𝑏𝑚</m:t>
                                </m:r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𝑚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𝑑</m:t>
                                                </m:r>
                                              </m:den>
                                            </m:f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22117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head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←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for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baseline="0" dirty="0"/>
                            <a:t> heads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𝑏𝑛𝑑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𝑏𝑚</m:t>
                                </m:r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𝑚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𝑑</m:t>
                                                </m:r>
                                              </m:den>
                                            </m:f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66851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Concat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hea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d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 …,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head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𝑏𝑛</m:t>
                                </m:r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𝑏𝑛𝑑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𝑑</m:t>
                                                </m:r>
                                              </m:den>
                                            </m:f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𝑏𝑛</m:t>
                                                </m:r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547045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ReLU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𝑾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(16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𝑏𝑛</m:t>
                                </m:r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𝑏𝑛𝑑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+8</m:t>
                                </m:r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𝑑</m:t>
                                                </m:r>
                                              </m:den>
                                            </m:f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𝑏𝑛</m:t>
                                                </m:r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740160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F1CFE3C7-29FD-52F3-280F-994CDC1F4D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8756497"/>
                  </p:ext>
                </p:extLst>
              </p:nvPr>
            </p:nvGraphicFramePr>
            <p:xfrm>
              <a:off x="168965" y="1394460"/>
              <a:ext cx="8628526" cy="3139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07612">
                      <a:extLst>
                        <a:ext uri="{9D8B030D-6E8A-4147-A177-3AD203B41FA5}">
                          <a16:colId xmlns:a16="http://schemas.microsoft.com/office/drawing/2014/main" val="3826030811"/>
                        </a:ext>
                      </a:extLst>
                    </a:gridCol>
                    <a:gridCol w="1954016">
                      <a:extLst>
                        <a:ext uri="{9D8B030D-6E8A-4147-A177-3AD203B41FA5}">
                          <a16:colId xmlns:a16="http://schemas.microsoft.com/office/drawing/2014/main" val="4116034589"/>
                        </a:ext>
                      </a:extLst>
                    </a:gridCol>
                    <a:gridCol w="1933449">
                      <a:extLst>
                        <a:ext uri="{9D8B030D-6E8A-4147-A177-3AD203B41FA5}">
                          <a16:colId xmlns:a16="http://schemas.microsoft.com/office/drawing/2014/main" val="3308954240"/>
                        </a:ext>
                      </a:extLst>
                    </a:gridCol>
                    <a:gridCol w="1933449">
                      <a:extLst>
                        <a:ext uri="{9D8B030D-6E8A-4147-A177-3AD203B41FA5}">
                          <a16:colId xmlns:a16="http://schemas.microsoft.com/office/drawing/2014/main" val="25798941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Operation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Computations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Arithmetic Intensity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11275437"/>
                      </a:ext>
                    </a:extLst>
                  </a:tr>
                  <a:tr h="553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52" t="-68182" r="-209050" b="-497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44156" t="-68182" r="-200000" b="-497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5752" t="-68182" r="-101307" b="-497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8026" t="-68182" r="-1974" b="-4977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2456772"/>
                      </a:ext>
                    </a:extLst>
                  </a:tr>
                  <a:tr h="553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52" t="-168182" r="-209050" b="-397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44156" t="-168182" r="-200000" b="-397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5752" t="-168182" r="-101307" b="-397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8026" t="-168182" r="-1974" b="-3977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2211792"/>
                      </a:ext>
                    </a:extLst>
                  </a:tr>
                  <a:tr h="553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52" t="-268182" r="-209050" b="-297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44156" t="-268182" r="-200000" b="-297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5752" t="-268182" r="-101307" b="-297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8026" t="-268182" r="-1974" b="-2977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6685110"/>
                      </a:ext>
                    </a:extLst>
                  </a:tr>
                  <a:tr h="553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52" t="-376744" r="-209050" b="-204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44156" t="-376744" r="-200000" b="-204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5752" t="-376744" r="-101307" b="-204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8026" t="-376744" r="-1974" b="-2046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4704577"/>
                      </a:ext>
                    </a:extLst>
                  </a:tr>
                  <a:tr h="553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52" t="-465909" r="-20905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44156" t="-465909" r="-2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5752" t="-465909" r="-10130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8026" t="-465909" r="-1974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40160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DC8E407-E22D-E103-95A6-8284E13D03F1}"/>
              </a:ext>
            </a:extLst>
          </p:cNvPr>
          <p:cNvSpPr txBox="1"/>
          <p:nvPr/>
        </p:nvSpPr>
        <p:spPr>
          <a:xfrm>
            <a:off x="2206486" y="4687468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hlinkClick r:id="rId4"/>
              </a:rPr>
              <a:t>https://le.qun.ch/en/blog/2023/05/13/transformer-batching/</a:t>
            </a:r>
            <a:r>
              <a:rPr lang="en-US" sz="1100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8A2D23-9E26-186F-2342-F67279C080CD}"/>
              </a:ext>
            </a:extLst>
          </p:cNvPr>
          <p:cNvSpPr/>
          <p:nvPr/>
        </p:nvSpPr>
        <p:spPr>
          <a:xfrm>
            <a:off x="6857685" y="1394459"/>
            <a:ext cx="1939806" cy="3139440"/>
          </a:xfrm>
          <a:prstGeom prst="rect">
            <a:avLst/>
          </a:prstGeom>
          <a:solidFill>
            <a:srgbClr val="C0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2F44ECD7-0AE9-74D8-0D96-E49F3558AFBA}"/>
              </a:ext>
            </a:extLst>
          </p:cNvPr>
          <p:cNvSpPr/>
          <p:nvPr/>
        </p:nvSpPr>
        <p:spPr>
          <a:xfrm>
            <a:off x="3867573" y="4027320"/>
            <a:ext cx="2936386" cy="1032089"/>
          </a:xfrm>
          <a:prstGeom prst="wedgeRoundRectCallout">
            <a:avLst>
              <a:gd name="adj1" fmla="val 53911"/>
              <a:gd name="adj2" fmla="val -32678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these AI values are large! </a:t>
            </a:r>
            <a:b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can continue running our GPUs during training! 👍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8FC4BA-838D-2994-B1A0-606B01A593D1}"/>
                  </a:ext>
                </a:extLst>
              </p:cNvPr>
              <p:cNvSpPr txBox="1"/>
              <p:nvPr/>
            </p:nvSpPr>
            <p:spPr>
              <a:xfrm>
                <a:off x="0" y="3758505"/>
                <a:ext cx="3747054" cy="138499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: batch size,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: sequence length,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: number of heads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: feature dimension in output of SA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: feature dimension inside each SA head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ff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: feature dimension inside FFN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8FC4BA-838D-2994-B1A0-606B01A59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758505"/>
                <a:ext cx="3747054" cy="1384995"/>
              </a:xfrm>
              <a:prstGeom prst="rect">
                <a:avLst/>
              </a:prstGeom>
              <a:blipFill>
                <a:blip r:embed="rId5"/>
                <a:stretch>
                  <a:fillRect t="-909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CCED5C-1B66-2284-D934-DF65F77562BE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8444275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94D8E-E952-65CB-D2B1-7FE471A5A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Self-Attention Cost of Computation During Incremental (Autoregressive) Generation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BB57C-A67D-AF82-F799-151564C275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80678"/>
            <a:ext cx="8085415" cy="3077573"/>
          </a:xfrm>
        </p:spPr>
        <p:txBody>
          <a:bodyPr/>
          <a:lstStyle/>
          <a:p>
            <a:r>
              <a:rPr lang="en-US" dirty="0"/>
              <a:t>Note that these numbers involve KV-caching.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78AEACF-3282-BE0C-22B6-41B75F9128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4908651"/>
                  </p:ext>
                </p:extLst>
              </p:nvPr>
            </p:nvGraphicFramePr>
            <p:xfrm>
              <a:off x="385709" y="1524114"/>
              <a:ext cx="8331567" cy="3139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85216">
                      <a:extLst>
                        <a:ext uri="{9D8B030D-6E8A-4147-A177-3AD203B41FA5}">
                          <a16:colId xmlns:a16="http://schemas.microsoft.com/office/drawing/2014/main" val="3826030811"/>
                        </a:ext>
                      </a:extLst>
                    </a:gridCol>
                    <a:gridCol w="1615257">
                      <a:extLst>
                        <a:ext uri="{9D8B030D-6E8A-4147-A177-3AD203B41FA5}">
                          <a16:colId xmlns:a16="http://schemas.microsoft.com/office/drawing/2014/main" val="4116034589"/>
                        </a:ext>
                      </a:extLst>
                    </a:gridCol>
                    <a:gridCol w="1965547">
                      <a:extLst>
                        <a:ext uri="{9D8B030D-6E8A-4147-A177-3AD203B41FA5}">
                          <a16:colId xmlns:a16="http://schemas.microsoft.com/office/drawing/2014/main" val="3308954240"/>
                        </a:ext>
                      </a:extLst>
                    </a:gridCol>
                    <a:gridCol w="1965547">
                      <a:extLst>
                        <a:ext uri="{9D8B030D-6E8A-4147-A177-3AD203B41FA5}">
                          <a16:colId xmlns:a16="http://schemas.microsoft.com/office/drawing/2014/main" val="33930299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Operation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Computations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Arithmetic Intensity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112754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TW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  <m:r>
                                    <a:rPr lang="en-US" altLang="zh-TW" b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dirty="0"/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TW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  <m:r>
                                    <a:rPr lang="en-US" altLang="zh-TW" b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dirty="0"/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TW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  <m:r>
                                    <a:rPr lang="en-US" altLang="zh-TW" b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dirty="0"/>
                            <a:t> for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baseline="0" dirty="0"/>
                            <a:t> heads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+2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𝑏𝑑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𝑑</m:t>
                                                </m:r>
                                              </m:den>
                                            </m:f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𝑏</m:t>
                                                </m:r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724567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m:rPr>
                                  <m:sty m:val="p"/>
                                </m:rPr>
                                <a:rPr lang="en-US" smtClean="0">
                                  <a:latin typeface="Cambria Math" panose="02040503050406030204" pitchFamily="18" charset="0"/>
                                </a:rPr>
                                <m:t>softmax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zh-TW" b="1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b="1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1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altLang="zh-TW" b="1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TW" b="1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𝑲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1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T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/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</m:oMath>
                          </a14:m>
                          <a:r>
                            <a:rPr lang="en-US" dirty="0"/>
                            <a:t> for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baseline="0" dirty="0"/>
                            <a:t> heads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𝑏𝑛𝑑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𝑏𝑛𝑚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𝑏𝑛𝑑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𝑏𝑑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1+</m:t>
                                            </m:r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𝑚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𝑑</m:t>
                                                </m:r>
                                              </m:den>
                                            </m:f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22117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head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←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for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baseline="0" dirty="0"/>
                            <a:t> heads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𝑏𝑛𝑑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𝑏𝑛𝑚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𝑏𝑛𝑑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𝑏𝑑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1+</m:t>
                                            </m:r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𝑚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𝑑</m:t>
                                                </m:r>
                                              </m:den>
                                            </m:f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66851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Concat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hea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d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 …,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latin typeface="Cambria Math" panose="02040503050406030204" pitchFamily="18" charset="0"/>
                                          </a:rPr>
                                          <m:t>head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𝑏𝑑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𝑑</m:t>
                                                </m:r>
                                              </m:den>
                                            </m:f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𝑏</m:t>
                                                </m:r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547045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ReLU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𝑾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(16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𝑏𝑑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+8</m:t>
                                </m:r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𝑑</m:t>
                                                </m:r>
                                              </m:den>
                                            </m:f>
                                            <m:r>
                                              <a:rPr lang="en-US" altLang="zh-TW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altLang="zh-TW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𝑏</m:t>
                                                </m:r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740160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78AEACF-3282-BE0C-22B6-41B75F9128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4908651"/>
                  </p:ext>
                </p:extLst>
              </p:nvPr>
            </p:nvGraphicFramePr>
            <p:xfrm>
              <a:off x="385709" y="1524114"/>
              <a:ext cx="8331567" cy="3139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85216">
                      <a:extLst>
                        <a:ext uri="{9D8B030D-6E8A-4147-A177-3AD203B41FA5}">
                          <a16:colId xmlns:a16="http://schemas.microsoft.com/office/drawing/2014/main" val="3826030811"/>
                        </a:ext>
                      </a:extLst>
                    </a:gridCol>
                    <a:gridCol w="1615257">
                      <a:extLst>
                        <a:ext uri="{9D8B030D-6E8A-4147-A177-3AD203B41FA5}">
                          <a16:colId xmlns:a16="http://schemas.microsoft.com/office/drawing/2014/main" val="4116034589"/>
                        </a:ext>
                      </a:extLst>
                    </a:gridCol>
                    <a:gridCol w="1965547">
                      <a:extLst>
                        <a:ext uri="{9D8B030D-6E8A-4147-A177-3AD203B41FA5}">
                          <a16:colId xmlns:a16="http://schemas.microsoft.com/office/drawing/2014/main" val="3308954240"/>
                        </a:ext>
                      </a:extLst>
                    </a:gridCol>
                    <a:gridCol w="1965547">
                      <a:extLst>
                        <a:ext uri="{9D8B030D-6E8A-4147-A177-3AD203B41FA5}">
                          <a16:colId xmlns:a16="http://schemas.microsoft.com/office/drawing/2014/main" val="33930299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Operation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Computations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Arithmetic Intensity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11275437"/>
                      </a:ext>
                    </a:extLst>
                  </a:tr>
                  <a:tr h="553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55" t="-68182" r="-199545" b="-4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74016" t="-68182" r="-245669" b="-4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4516" t="-68182" r="-101290" b="-4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4516" t="-68182" r="-1290" b="-49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2456772"/>
                      </a:ext>
                    </a:extLst>
                  </a:tr>
                  <a:tr h="553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55" t="-168182" r="-199545" b="-3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74016" t="-168182" r="-245669" b="-3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4516" t="-168182" r="-101290" b="-3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4516" t="-168182" r="-1290" b="-39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2211792"/>
                      </a:ext>
                    </a:extLst>
                  </a:tr>
                  <a:tr h="553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55" t="-268182" r="-199545" b="-2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74016" t="-268182" r="-245669" b="-2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4516" t="-268182" r="-101290" b="-2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4516" t="-268182" r="-1290" b="-29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6685110"/>
                      </a:ext>
                    </a:extLst>
                  </a:tr>
                  <a:tr h="553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55" t="-376744" r="-199545" b="-20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74016" t="-376744" r="-245669" b="-20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4516" t="-376744" r="-101290" b="-20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4516" t="-376744" r="-1290" b="-2023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4704577"/>
                      </a:ext>
                    </a:extLst>
                  </a:tr>
                  <a:tr h="553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55" t="-465909" r="-199545" b="-97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74016" t="-465909" r="-245669" b="-97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4516" t="-465909" r="-101290" b="-97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4516" t="-465909" r="-1290" b="-977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401602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5400C8-16CB-A3F6-5886-08806ECA88D2}"/>
                  </a:ext>
                </a:extLst>
              </p:cNvPr>
              <p:cNvSpPr txBox="1"/>
              <p:nvPr/>
            </p:nvSpPr>
            <p:spPr>
              <a:xfrm>
                <a:off x="0" y="3970545"/>
                <a:ext cx="3312525" cy="116955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: batch size,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: sequence length </a:t>
                </a:r>
                <a:r>
                  <a:rPr lang="en-US" b="1" dirty="0"/>
                  <a:t>thus far</a:t>
                </a:r>
                <a:r>
                  <a:rPr lang="en-US" dirty="0"/>
                  <a:t>,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: number of heads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: feature dimension in output of SA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ff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: feature dimension inside FFN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5400C8-16CB-A3F6-5886-08806ECA8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70545"/>
                <a:ext cx="3312525" cy="1169551"/>
              </a:xfrm>
              <a:prstGeom prst="rect">
                <a:avLst/>
              </a:prstGeom>
              <a:blipFill>
                <a:blip r:embed="rId3"/>
                <a:stretch>
                  <a:fillRect t="-1075" b="-4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0B988B03-8047-9BAA-AFB3-4F7F70215969}"/>
              </a:ext>
            </a:extLst>
          </p:cNvPr>
          <p:cNvSpPr/>
          <p:nvPr/>
        </p:nvSpPr>
        <p:spPr>
          <a:xfrm>
            <a:off x="6770697" y="1524114"/>
            <a:ext cx="1939806" cy="3139440"/>
          </a:xfrm>
          <a:prstGeom prst="rect">
            <a:avLst/>
          </a:prstGeom>
          <a:solidFill>
            <a:srgbClr val="C0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59851989-CB1E-562E-1399-5407854FFCF7}"/>
                  </a:ext>
                </a:extLst>
              </p:cNvPr>
              <p:cNvSpPr/>
              <p:nvPr/>
            </p:nvSpPr>
            <p:spPr>
              <a:xfrm>
                <a:off x="540692" y="2462643"/>
                <a:ext cx="5972377" cy="1404931"/>
              </a:xfrm>
              <a:prstGeom prst="wedgeRoundRectCallout">
                <a:avLst>
                  <a:gd name="adj1" fmla="val 54742"/>
                  <a:gd name="adj2" fmla="val -11677"/>
                  <a:gd name="adj3" fmla="val 16667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1" algn="ctr"/>
                <a:r>
                  <a:rPr 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These two rows have </a:t>
                </a:r>
                <a:r>
                  <a:rPr 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low </a:t>
                </a:r>
                <a:r>
                  <a:rPr 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AI. For example, if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(sent </a:t>
                </a:r>
                <a:r>
                  <a:rPr lang="en-US" sz="16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len</a:t>
                </a:r>
                <a:r>
                  <a:rPr 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=12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(num heads), </a:t>
                </a:r>
                <a14:m>
                  <m:oMath xmlns:m="http://schemas.openxmlformats.org/officeDocument/2006/math">
                    <m:r>
                      <a:rPr lang="en-US" altLang="zh-TW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altLang="zh-TW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=512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(hidden dim), then AI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0.93. Hence, our program is memory bound during inference! 🙀 </a:t>
                </a:r>
                <a:br>
                  <a:rPr 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Note this is partly due to the memory-bandwidth cost of repeatedly loading the large "keys" and "values" tensors.</a:t>
                </a:r>
              </a:p>
            </p:txBody>
          </p:sp>
        </mc:Choice>
        <mc:Fallback xmlns="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59851989-CB1E-562E-1399-5407854FFC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692" y="2462643"/>
                <a:ext cx="5972377" cy="1404931"/>
              </a:xfrm>
              <a:prstGeom prst="wedgeRoundRectCallout">
                <a:avLst>
                  <a:gd name="adj1" fmla="val 54742"/>
                  <a:gd name="adj2" fmla="val -11677"/>
                  <a:gd name="adj3" fmla="val 16667"/>
                </a:avLst>
              </a:prstGeom>
              <a:blipFill>
                <a:blip r:embed="rId4"/>
                <a:stretch>
                  <a:fillRect b="-2679"/>
                </a:stretch>
              </a:blipFill>
              <a:ln w="127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0A6FE4-EA8D-21E4-32CD-FBD0B87BE879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30722200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68269-BEB7-509A-197A-9570444B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KV-Cache drag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681EFD9-7D2C-6A89-2A62-A17F92FC5626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>
                    <a:effectLst/>
                  </a:rPr>
                  <a:t>Slowdown of autoregressive decoding.</a:t>
                </a:r>
              </a:p>
              <a:p>
                <a:pPr lvl="1"/>
                <a:r>
                  <a:rPr lang="en-US" sz="1400" dirty="0"/>
                  <a:t>As the sequence length grows, KV cache size increases, making cache lookup slower.</a:t>
                </a:r>
                <a:endParaRPr lang="en-US" sz="1400" dirty="0">
                  <a:effectLst/>
                </a:endParaRPr>
              </a:p>
              <a:p>
                <a:pPr lvl="1"/>
                <a:r>
                  <a:rPr lang="en-US" sz="1400" dirty="0">
                    <a:effectLst/>
                  </a:rPr>
                  <a:t>As we generate more output tokens (i.e. chatbot responding to user), throughput will slow down. </a:t>
                </a:r>
                <a:br>
                  <a:rPr lang="en-US" sz="1400" dirty="0">
                    <a:effectLst/>
                  </a:rPr>
                </a:br>
                <a:endParaRPr lang="en-US" dirty="0"/>
              </a:p>
              <a:p>
                <a:r>
                  <a:rPr lang="en-US" b="1" dirty="0">
                    <a:effectLst/>
                  </a:rPr>
                  <a:t>Simple idea: </a:t>
                </a:r>
                <a:r>
                  <a:rPr lang="en-US" dirty="0">
                    <a:effectLst/>
                  </a:rPr>
                  <a:t>Retain only the last 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𝐿</m:t>
                    </m:r>
                  </m:oMath>
                </a14:m>
                <a:r>
                  <a:rPr lang="en-US" dirty="0">
                    <a:effectLst/>
                  </a:rPr>
                  <a:t> tokens of the KV cache and compute attention based on these recent tokens:</a:t>
                </a:r>
              </a:p>
              <a:p>
                <a:pPr lvl="1"/>
                <a:r>
                  <a:rPr lang="en-US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Inference cost will be </a:t>
                </a:r>
                <a:r>
                  <a:rPr lang="en-US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constant 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𝑂</m:t>
                    </m:r>
                    <m:r>
                      <a:rPr lang="en-US" b="1" i="1" smtClean="0">
                        <a:effectLst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𝐿</m:t>
                    </m:r>
                    <m:r>
                      <a:rPr lang="en-US" b="1" i="1" smtClean="0">
                        <a:effectLst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en-US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per token </a:t>
                </a:r>
                <a:endParaRPr lang="en-US" sz="14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sz="1400" dirty="0">
                  <a:effectLst/>
                </a:endParaRPr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681EFD9-7D2C-6A89-2A62-A17F92FC56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99163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7911D-7E27-E973-F1C4-4DAC76CBB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/ sliding window attention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82F86-0ABE-575D-267C-57C9F35D5E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40522"/>
            <a:ext cx="8085415" cy="3077573"/>
          </a:xfrm>
        </p:spPr>
        <p:txBody>
          <a:bodyPr/>
          <a:lstStyle/>
          <a:p>
            <a:r>
              <a:rPr lang="en-US" sz="1400" dirty="0"/>
              <a:t>Right: Build sparse / structured attention that trades off expressiveness vs runtime.</a:t>
            </a:r>
          </a:p>
          <a:p>
            <a:r>
              <a:rPr lang="en-US" sz="1400" dirty="0"/>
              <a:t>Left: Just use the main part of the </a:t>
            </a:r>
            <a:r>
              <a:rPr lang="en-US" sz="1400" dirty="0" err="1"/>
              <a:t>strided</a:t>
            </a:r>
            <a:r>
              <a:rPr lang="en-US" sz="1400" dirty="0"/>
              <a:t> pattern – let depth extend effective context (Mistral)</a:t>
            </a:r>
          </a:p>
          <a:p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03C65E-D4B8-EC36-E3B1-D9B25D53BA2D}"/>
              </a:ext>
            </a:extLst>
          </p:cNvPr>
          <p:cNvSpPr txBox="1"/>
          <p:nvPr/>
        </p:nvSpPr>
        <p:spPr>
          <a:xfrm>
            <a:off x="2096429" y="4774771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Generating Long Sequences with Sparse Transformers, 2019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F29EA0-B4C1-B7C6-8DF6-88934EC29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120" y="1852306"/>
            <a:ext cx="4605527" cy="2330732"/>
          </a:xfrm>
          <a:prstGeom prst="rect">
            <a:avLst/>
          </a:prstGeom>
        </p:spPr>
      </p:pic>
      <p:sp>
        <p:nvSpPr>
          <p:cNvPr id="4" name="文字方塊 74">
            <a:extLst>
              <a:ext uri="{FF2B5EF4-FFF2-40B4-BE49-F238E27FC236}">
                <a16:creationId xmlns:a16="http://schemas.microsoft.com/office/drawing/2014/main" id="{5E6A8012-613B-B2D3-FF54-7448BF83E227}"/>
              </a:ext>
            </a:extLst>
          </p:cNvPr>
          <p:cNvSpPr txBox="1"/>
          <p:nvPr/>
        </p:nvSpPr>
        <p:spPr>
          <a:xfrm>
            <a:off x="7154662" y="4328481"/>
            <a:ext cx="1895745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GPT3 and Mistral (?)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9B5ED5-0B65-90F2-DA11-9C0664778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78" y="1973860"/>
            <a:ext cx="4495650" cy="186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3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BDF91-B9E1-2F11-E922-F73BC6148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71956-4FD9-57C9-35DA-1DCAF7CCB2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dirty="0">
                <a:effectLst/>
              </a:rPr>
              <a:t>What are the drawbacks of sliding window? </a:t>
            </a:r>
            <a:endParaRPr lang="en-US" dirty="0">
              <a:effectLst/>
            </a:endParaRPr>
          </a:p>
          <a:p>
            <a:pPr lvl="1">
              <a:buFont typeface="+mj-lt"/>
              <a:buAutoNum type="arabicPeriod"/>
            </a:pPr>
            <a:r>
              <a:rPr lang="en-US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the model was not trained for sliding window, generation will be out-of-distribution and unstable 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en-US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only retains local/recent information and cannot see global context 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en-US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a while, it will forget the input text (e.g. the original instruction provided by the user) 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en-US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of the above </a:t>
            </a:r>
            <a:endParaRPr lang="en-US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Google Shape;665;p81">
            <a:extLst>
              <a:ext uri="{FF2B5EF4-FFF2-40B4-BE49-F238E27FC236}">
                <a16:creationId xmlns:a16="http://schemas.microsoft.com/office/drawing/2014/main" id="{D98FA3FC-1A60-3C40-7FBC-A2F5DA01C17C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Samet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Oymak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48425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FAC57-A0A4-AA6D-CCC9-0D396423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Window Attention with “Sinks”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59576-4985-079E-B249-BF4C2C6168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Idea: </a:t>
            </a:r>
            <a:r>
              <a:rPr lang="en-US" dirty="0">
                <a:effectLst/>
              </a:rPr>
              <a:t>We should better retain the initial tokens </a:t>
            </a:r>
            <a:endParaRPr lang="en-US" sz="1400" dirty="0">
              <a:effectLst/>
            </a:endParaRPr>
          </a:p>
          <a:p>
            <a:pPr lvl="1"/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Intuition: </a:t>
            </a:r>
            <a:r>
              <a:rPr lang="en-US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model should hold on to the user prompt which kickstarted/instructed the LLM’s decoding </a:t>
            </a:r>
          </a:p>
          <a:p>
            <a:pPr lvl="1"/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During training: </a:t>
            </a:r>
            <a:r>
              <a:rPr lang="en-US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model always relies on tokens at initial positions.</a:t>
            </a:r>
          </a:p>
          <a:p>
            <a:pPr lvl="2"/>
            <a:r>
              <a:rPr lang="en-US" sz="1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can’t suddenly remove initial </a:t>
            </a:r>
            <a:r>
              <a:rPr lang="en-US" sz="1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positions </a:t>
            </a:r>
            <a:r>
              <a:rPr lang="en-US" sz="1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𝟏, 𝟐, 𝟑, ... during inference.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/>
            <a:r>
              <a:rPr lang="en-US" sz="1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Removing them results in a less stable inference (position encodings become OOD). </a:t>
            </a:r>
            <a:endParaRPr lang="en-US" sz="1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US" sz="1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788D7E-065E-A71B-419A-D163509004AA}"/>
              </a:ext>
            </a:extLst>
          </p:cNvPr>
          <p:cNvSpPr txBox="1"/>
          <p:nvPr/>
        </p:nvSpPr>
        <p:spPr>
          <a:xfrm>
            <a:off x="2316162" y="4787471"/>
            <a:ext cx="45116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 u="none" strike="noStrike" dirty="0">
                <a:effectLst/>
                <a:latin typeface="Roboto" panose="02000000000000000000" pitchFamily="2" charset="0"/>
                <a:hlinkClick r:id="rId2"/>
              </a:rPr>
              <a:t>[Efficient Streaming Language Models with Attention Sinks, 2023]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040113-1637-2D48-F318-F2B5350BD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161" y="2880689"/>
            <a:ext cx="4511676" cy="1906782"/>
          </a:xfrm>
          <a:prstGeom prst="rect">
            <a:avLst/>
          </a:prstGeom>
        </p:spPr>
      </p:pic>
      <p:sp>
        <p:nvSpPr>
          <p:cNvPr id="7" name="Google Shape;665;p81">
            <a:extLst>
              <a:ext uri="{FF2B5EF4-FFF2-40B4-BE49-F238E27FC236}">
                <a16:creationId xmlns:a16="http://schemas.microsoft.com/office/drawing/2014/main" id="{8779B5EC-2B33-E55C-29D5-EC0A3F83AC77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Samet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Oymak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2271C9C-B891-85C9-9554-D82B64A7AE4D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9123155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AD417-A379-B127-D821-7F16CDDF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04FB0-68F7-88C2-E1E6-A6346FA8A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Window Attention with “Sinks”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B86EB-379C-2498-8134-88C7EFC6D2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68400"/>
            <a:ext cx="8381481" cy="3077573"/>
          </a:xfrm>
        </p:spPr>
        <p:txBody>
          <a:bodyPr/>
          <a:lstStyle/>
          <a:p>
            <a:r>
              <a:rPr lang="en-US" b="1" dirty="0">
                <a:effectLst/>
              </a:rPr>
              <a:t>Standard Sliding Window Attention does work well </a:t>
            </a:r>
            <a:r>
              <a:rPr lang="en-US" dirty="0">
                <a:effectLst/>
              </a:rPr>
              <a:t>but it requires re-computation of KV cache to reset window’s positional encodings back to initial positions. </a:t>
            </a:r>
          </a:p>
          <a:p>
            <a:r>
              <a:rPr lang="en-US" dirty="0" err="1">
                <a:effectLst/>
              </a:rPr>
              <a:t>StreamingLLM</a:t>
            </a:r>
            <a:r>
              <a:rPr lang="en-US" dirty="0">
                <a:effectLst/>
              </a:rPr>
              <a:t> avoids this by always maintaining few initial positions (referred to as sinks). </a:t>
            </a:r>
            <a:endParaRPr lang="en-US" dirty="0"/>
          </a:p>
          <a:p>
            <a:pPr lvl="1"/>
            <a:r>
              <a:rPr lang="en-US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Keeping initial tokens results in faster and more stable inference </a:t>
            </a:r>
            <a:endParaRPr lang="en-US" sz="1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effectLst/>
            </a:endParaRPr>
          </a:p>
          <a:p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EF8231-2727-C8A1-BA4B-3AE80902BF2B}"/>
              </a:ext>
            </a:extLst>
          </p:cNvPr>
          <p:cNvSpPr txBox="1"/>
          <p:nvPr/>
        </p:nvSpPr>
        <p:spPr>
          <a:xfrm>
            <a:off x="2316162" y="4787471"/>
            <a:ext cx="45116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 u="none" strike="noStrike" dirty="0">
                <a:effectLst/>
                <a:latin typeface="Roboto" panose="02000000000000000000" pitchFamily="2" charset="0"/>
                <a:hlinkClick r:id="rId2"/>
              </a:rPr>
              <a:t>[Efficient Streaming Language Models with Attention Sinks, 2023]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7AF931-B122-0A05-5364-8B399DCB6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161" y="2880689"/>
            <a:ext cx="4511676" cy="1906782"/>
          </a:xfrm>
          <a:prstGeom prst="rect">
            <a:avLst/>
          </a:prstGeom>
        </p:spPr>
      </p:pic>
      <p:sp>
        <p:nvSpPr>
          <p:cNvPr id="7" name="Google Shape;665;p81">
            <a:extLst>
              <a:ext uri="{FF2B5EF4-FFF2-40B4-BE49-F238E27FC236}">
                <a16:creationId xmlns:a16="http://schemas.microsoft.com/office/drawing/2014/main" id="{94426767-4407-7CC4-7C8D-638567DAD137}"/>
              </a:ext>
            </a:extLst>
          </p:cNvPr>
          <p:cNvSpPr txBox="1"/>
          <p:nvPr/>
        </p:nvSpPr>
        <p:spPr>
          <a:xfrm>
            <a:off x="7295289" y="4602662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Samet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Oymak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E7EACB7-AC56-2933-0FFA-1CD366916108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17727168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168CD-4E70-79FB-3A64-EBBAA13AE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620BF-77C8-1822-8528-9A282413E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Multi-Query Attention (MQA)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FC3A1-FAC9-0BD3-0247-3D996D72D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idea is to reduce the memory-bandwidth cost of repeatedly loading the large "keys" and "values" tensors.</a:t>
            </a:r>
            <a:endParaRPr lang="en-US" b="1" dirty="0"/>
          </a:p>
          <a:p>
            <a:r>
              <a:rPr lang="en-US" b="1" dirty="0"/>
              <a:t>Key idea</a:t>
            </a:r>
            <a:r>
              <a:rPr lang="en-US" dirty="0"/>
              <a:t> – have multiple queries, but just one dimension for keys and values.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diagram of a group of colored rectangular objects&#10;&#10;Description automatically generated">
            <a:extLst>
              <a:ext uri="{FF2B5EF4-FFF2-40B4-BE49-F238E27FC236}">
                <a16:creationId xmlns:a16="http://schemas.microsoft.com/office/drawing/2014/main" id="{EBED2AE2-B385-26D7-A7AB-F44F0324D1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789"/>
          <a:stretch/>
        </p:blipFill>
        <p:spPr>
          <a:xfrm>
            <a:off x="2994723" y="2365610"/>
            <a:ext cx="1577277" cy="2214966"/>
          </a:xfrm>
          <a:prstGeom prst="rect">
            <a:avLst/>
          </a:prstGeom>
        </p:spPr>
      </p:pic>
      <p:pic>
        <p:nvPicPr>
          <p:cNvPr id="8" name="Picture 7" descr="A diagram of a group of colored rectangular objects&#10;&#10;Description automatically generated">
            <a:extLst>
              <a:ext uri="{FF2B5EF4-FFF2-40B4-BE49-F238E27FC236}">
                <a16:creationId xmlns:a16="http://schemas.microsoft.com/office/drawing/2014/main" id="{3C35A820-B825-B317-8C9A-F096989EDC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4119"/>
          <a:stretch/>
        </p:blipFill>
        <p:spPr>
          <a:xfrm>
            <a:off x="641859" y="2365610"/>
            <a:ext cx="2079827" cy="2214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AE8E90-F7C6-A8E9-3ACD-E8042436D006}"/>
              </a:ext>
            </a:extLst>
          </p:cNvPr>
          <p:cNvSpPr txBox="1"/>
          <p:nvPr/>
        </p:nvSpPr>
        <p:spPr>
          <a:xfrm>
            <a:off x="5210404" y="2503634"/>
            <a:ext cx="32094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PPL w/ MQA [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Shazeer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 2019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B83DA-9581-BC88-ADCC-FFEE64B99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528" y="2818250"/>
            <a:ext cx="4031411" cy="182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69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89809-64CA-2178-6839-151C86F4B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9" name="Content Placeholder 8" descr="Text&#10;&#10;Description automatically generated">
            <a:extLst>
              <a:ext uri="{FF2B5EF4-FFF2-40B4-BE49-F238E27FC236}">
                <a16:creationId xmlns:a16="http://schemas.microsoft.com/office/drawing/2014/main" id="{DCB80CCD-0996-4BD8-52F0-E0D98EC1C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26509" y="0"/>
            <a:ext cx="4763648" cy="5117347"/>
          </a:xfrm>
        </p:spPr>
      </p:pic>
      <p:sp>
        <p:nvSpPr>
          <p:cNvPr id="3" name="文字方塊 74">
            <a:extLst>
              <a:ext uri="{FF2B5EF4-FFF2-40B4-BE49-F238E27FC236}">
                <a16:creationId xmlns:a16="http://schemas.microsoft.com/office/drawing/2014/main" id="{FC53B0AC-B4D4-F649-D4D9-98215C561151}"/>
              </a:ext>
            </a:extLst>
          </p:cNvPr>
          <p:cNvSpPr txBox="1"/>
          <p:nvPr/>
        </p:nvSpPr>
        <p:spPr>
          <a:xfrm>
            <a:off x="6610791" y="153360"/>
            <a:ext cx="2400876" cy="783193"/>
          </a:xfrm>
          <a:prstGeom prst="wedgeRoundRectCallout">
            <a:avLst>
              <a:gd name="adj1" fmla="val 49371"/>
              <a:gd name="adj2" fmla="val -10333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76" algn="ctr">
              <a:spcBef>
                <a:spcPts val="582"/>
              </a:spcBef>
            </a:pPr>
            <a:r>
              <a:rPr lang="en-US" sz="2000" dirty="0">
                <a:latin typeface="Calibri"/>
                <a:cs typeface="Calibri"/>
              </a:rPr>
              <a:t>We will visit a few of these branches … </a:t>
            </a:r>
          </a:p>
        </p:txBody>
      </p:sp>
      <p:sp>
        <p:nvSpPr>
          <p:cNvPr id="4" name="文字方塊 74">
            <a:extLst>
              <a:ext uri="{FF2B5EF4-FFF2-40B4-BE49-F238E27FC236}">
                <a16:creationId xmlns:a16="http://schemas.microsoft.com/office/drawing/2014/main" id="{F697EF61-908B-C411-C565-10F2A42590D9}"/>
              </a:ext>
            </a:extLst>
          </p:cNvPr>
          <p:cNvSpPr txBox="1"/>
          <p:nvPr/>
        </p:nvSpPr>
        <p:spPr>
          <a:xfrm>
            <a:off x="95772" y="1462750"/>
            <a:ext cx="2257023" cy="646986"/>
          </a:xfrm>
          <a:prstGeom prst="wedgeRoundRectCallout">
            <a:avLst>
              <a:gd name="adj1" fmla="val 90584"/>
              <a:gd name="adj2" fmla="val -1777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76" algn="ctr">
              <a:spcBef>
                <a:spcPts val="582"/>
              </a:spcBef>
            </a:pPr>
            <a:r>
              <a:rPr lang="en-US" sz="1600" dirty="0">
                <a:latin typeface="Calibri"/>
                <a:cs typeface="Calibri"/>
              </a:rPr>
              <a:t>Variants of positional embeddings </a:t>
            </a:r>
          </a:p>
        </p:txBody>
      </p:sp>
      <p:sp>
        <p:nvSpPr>
          <p:cNvPr id="5" name="文字方塊 74">
            <a:extLst>
              <a:ext uri="{FF2B5EF4-FFF2-40B4-BE49-F238E27FC236}">
                <a16:creationId xmlns:a16="http://schemas.microsoft.com/office/drawing/2014/main" id="{F07C995B-C762-0DB5-5F87-923D49D2678A}"/>
              </a:ext>
            </a:extLst>
          </p:cNvPr>
          <p:cNvSpPr txBox="1"/>
          <p:nvPr/>
        </p:nvSpPr>
        <p:spPr>
          <a:xfrm>
            <a:off x="95771" y="3290048"/>
            <a:ext cx="2257023" cy="374571"/>
          </a:xfrm>
          <a:prstGeom prst="wedgeRoundRectCallout">
            <a:avLst>
              <a:gd name="adj1" fmla="val 78011"/>
              <a:gd name="adj2" fmla="val 15478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76" algn="ctr">
              <a:spcBef>
                <a:spcPts val="582"/>
              </a:spcBef>
            </a:pPr>
            <a:r>
              <a:rPr lang="en-US" sz="1600" dirty="0">
                <a:latin typeface="Calibri"/>
                <a:cs typeface="Calibri"/>
              </a:rPr>
              <a:t>Architectural choices</a:t>
            </a:r>
          </a:p>
        </p:txBody>
      </p:sp>
      <p:sp>
        <p:nvSpPr>
          <p:cNvPr id="6" name="文字方塊 74">
            <a:extLst>
              <a:ext uri="{FF2B5EF4-FFF2-40B4-BE49-F238E27FC236}">
                <a16:creationId xmlns:a16="http://schemas.microsoft.com/office/drawing/2014/main" id="{F31853B7-375B-92F0-D1B9-B6A9714BFA42}"/>
              </a:ext>
            </a:extLst>
          </p:cNvPr>
          <p:cNvSpPr txBox="1"/>
          <p:nvPr/>
        </p:nvSpPr>
        <p:spPr>
          <a:xfrm>
            <a:off x="95770" y="4511189"/>
            <a:ext cx="2257023" cy="374571"/>
          </a:xfrm>
          <a:prstGeom prst="wedgeRoundRectCallout">
            <a:avLst>
              <a:gd name="adj1" fmla="val 72423"/>
              <a:gd name="adj2" fmla="val -1567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76" algn="ctr">
              <a:spcBef>
                <a:spcPts val="582"/>
              </a:spcBef>
            </a:pPr>
            <a:r>
              <a:rPr lang="en-US" sz="1600" dirty="0">
                <a:latin typeface="Calibri"/>
                <a:cs typeface="Calibri"/>
              </a:rPr>
              <a:t>Multi-modal models</a:t>
            </a:r>
          </a:p>
        </p:txBody>
      </p:sp>
      <p:sp>
        <p:nvSpPr>
          <p:cNvPr id="7" name="文字方塊 74">
            <a:extLst>
              <a:ext uri="{FF2B5EF4-FFF2-40B4-BE49-F238E27FC236}">
                <a16:creationId xmlns:a16="http://schemas.microsoft.com/office/drawing/2014/main" id="{29D01754-5519-D8B4-F028-6C5D01C420ED}"/>
              </a:ext>
            </a:extLst>
          </p:cNvPr>
          <p:cNvSpPr txBox="1"/>
          <p:nvPr/>
        </p:nvSpPr>
        <p:spPr>
          <a:xfrm>
            <a:off x="6610791" y="1089913"/>
            <a:ext cx="2400876" cy="1123712"/>
          </a:xfrm>
          <a:prstGeom prst="wedgeRoundRectCallout">
            <a:avLst>
              <a:gd name="adj1" fmla="val 49371"/>
              <a:gd name="adj2" fmla="val -10333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76" algn="ctr">
              <a:spcBef>
                <a:spcPts val="582"/>
              </a:spcBef>
            </a:pPr>
            <a:r>
              <a:rPr lang="en-US" sz="2000" dirty="0">
                <a:latin typeface="Calibri"/>
                <a:cs typeface="Calibri"/>
              </a:rPr>
              <a:t>But there is a lot that we do </a:t>
            </a:r>
            <a:r>
              <a:rPr lang="en-US" sz="2000" b="1" dirty="0">
                <a:latin typeface="Calibri"/>
                <a:cs typeface="Calibri"/>
              </a:rPr>
              <a:t>not </a:t>
            </a:r>
            <a:r>
              <a:rPr lang="en-US" sz="2000" dirty="0">
                <a:latin typeface="Calibri"/>
                <a:cs typeface="Calibri"/>
              </a:rPr>
              <a:t>cover … </a:t>
            </a:r>
          </a:p>
        </p:txBody>
      </p:sp>
    </p:spTree>
    <p:extLst>
      <p:ext uri="{BB962C8B-B14F-4D97-AF65-F5344CB8AC3E}">
        <p14:creationId xmlns:p14="http://schemas.microsoft.com/office/powerpoint/2010/main" val="114252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9EA54-E16B-2FD3-7B1F-2019D4FF9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Grouped Query-Attention (GQA)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3E1D4-6128-F917-BC90-194C4DB64D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An interpolation between “multi-head” attention and “multi-query” attention.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Simple knob to control expressiveness (key-query ratio) and inference efficiency</a:t>
            </a:r>
          </a:p>
        </p:txBody>
      </p:sp>
      <p:pic>
        <p:nvPicPr>
          <p:cNvPr id="5" name="Picture 4" descr="A diagram of a group of colored rectangular objects&#10;&#10;Description automatically generated">
            <a:extLst>
              <a:ext uri="{FF2B5EF4-FFF2-40B4-BE49-F238E27FC236}">
                <a16:creationId xmlns:a16="http://schemas.microsoft.com/office/drawing/2014/main" id="{C1BD396F-214A-E1D8-2D60-F8A74EA89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061" y="1906032"/>
            <a:ext cx="5796455" cy="2214966"/>
          </a:xfrm>
          <a:prstGeom prst="rect">
            <a:avLst/>
          </a:prstGeom>
        </p:spPr>
      </p:pic>
      <p:sp>
        <p:nvSpPr>
          <p:cNvPr id="4" name="文字方塊 74">
            <a:extLst>
              <a:ext uri="{FF2B5EF4-FFF2-40B4-BE49-F238E27FC236}">
                <a16:creationId xmlns:a16="http://schemas.microsoft.com/office/drawing/2014/main" id="{0B3B86D5-0953-3864-5146-58F5577EF7B6}"/>
              </a:ext>
            </a:extLst>
          </p:cNvPr>
          <p:cNvSpPr txBox="1"/>
          <p:nvPr/>
        </p:nvSpPr>
        <p:spPr>
          <a:xfrm>
            <a:off x="7053553" y="2095024"/>
            <a:ext cx="1895745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Llama 2, ???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528F85-9505-1B4A-7D5A-F77523A90069}"/>
              </a:ext>
            </a:extLst>
          </p:cNvPr>
          <p:cNvSpPr txBox="1"/>
          <p:nvPr/>
        </p:nvSpPr>
        <p:spPr>
          <a:xfrm>
            <a:off x="517585" y="4784179"/>
            <a:ext cx="784141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GQA: Training generalized multi-query transformer models from multi-head checkpoints, 2023</a:t>
            </a:r>
          </a:p>
        </p:txBody>
      </p:sp>
    </p:spTree>
    <p:extLst>
      <p:ext uri="{BB962C8B-B14F-4D97-AF65-F5344CB8AC3E}">
        <p14:creationId xmlns:p14="http://schemas.microsoft.com/office/powerpoint/2010/main" val="167543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1424F-3BE9-54EB-0219-03917C585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Grouped Query-Attention (GQA)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0B6BE-B754-0FEF-C41B-092CAA721D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Does it actually work? Depends.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DE5F96-5336-0D16-987C-630E19303BA5}"/>
              </a:ext>
            </a:extLst>
          </p:cNvPr>
          <p:cNvSpPr txBox="1"/>
          <p:nvPr/>
        </p:nvSpPr>
        <p:spPr>
          <a:xfrm>
            <a:off x="517585" y="4784179"/>
            <a:ext cx="784141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GQA: Training generalized multi-query transformer models from multi-head checkpoints, 2023</a:t>
            </a:r>
          </a:p>
        </p:txBody>
      </p:sp>
      <p:pic>
        <p:nvPicPr>
          <p:cNvPr id="9" name="Picture 8" descr="A graph with a blue line and a red line&#10;&#10;Description automatically generated">
            <a:extLst>
              <a:ext uri="{FF2B5EF4-FFF2-40B4-BE49-F238E27FC236}">
                <a16:creationId xmlns:a16="http://schemas.microsoft.com/office/drawing/2014/main" id="{F27DA4EA-7925-3ED8-0B0B-FA5D46E8C9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6084"/>
          <a:stretch/>
        </p:blipFill>
        <p:spPr>
          <a:xfrm>
            <a:off x="4964615" y="2389481"/>
            <a:ext cx="3532955" cy="2102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15D5D7-1B09-F75E-C540-BEA9AEA2F853}"/>
              </a:ext>
            </a:extLst>
          </p:cNvPr>
          <p:cNvSpPr txBox="1"/>
          <p:nvPr/>
        </p:nvSpPr>
        <p:spPr>
          <a:xfrm>
            <a:off x="4572000" y="1929700"/>
            <a:ext cx="45115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Inference speed as a function of GQA group size — 8 heads gives you inference speed as good as 1 head! </a:t>
            </a:r>
          </a:p>
          <a:p>
            <a:pPr algn="ctr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E89DD9-E2D6-3DFE-DB21-6F4DB0579346}"/>
              </a:ext>
            </a:extLst>
          </p:cNvPr>
          <p:cNvGrpSpPr/>
          <p:nvPr/>
        </p:nvGrpSpPr>
        <p:grpSpPr>
          <a:xfrm>
            <a:off x="992459" y="2473003"/>
            <a:ext cx="3115285" cy="1691979"/>
            <a:chOff x="517585" y="2477338"/>
            <a:chExt cx="2764766" cy="1492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0158F78-3ACF-5C8A-C341-6A434D955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85350"/>
            <a:stretch/>
          </p:blipFill>
          <p:spPr>
            <a:xfrm>
              <a:off x="517585" y="2477338"/>
              <a:ext cx="1138687" cy="149221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9AF2A19-7876-8E18-E9B7-0335C7478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9079"/>
            <a:stretch/>
          </p:blipFill>
          <p:spPr>
            <a:xfrm>
              <a:off x="1656272" y="2477338"/>
              <a:ext cx="1626079" cy="1492214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BFB019C-A241-848F-4E6A-058373596A2F}"/>
              </a:ext>
            </a:extLst>
          </p:cNvPr>
          <p:cNvSpPr txBox="1"/>
          <p:nvPr/>
        </p:nvSpPr>
        <p:spPr>
          <a:xfrm>
            <a:off x="744306" y="1946884"/>
            <a:ext cx="3615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 quality of various models; all these SA variants are on-par on quality.</a:t>
            </a:r>
          </a:p>
        </p:txBody>
      </p:sp>
    </p:spTree>
    <p:extLst>
      <p:ext uri="{BB962C8B-B14F-4D97-AF65-F5344CB8AC3E}">
        <p14:creationId xmlns:p14="http://schemas.microsoft.com/office/powerpoint/2010/main" val="8468752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4C299-F35B-5A13-5013-5B4240101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A85D2-A7BA-87E2-3FC3-422043CE6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Roofline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61B5F-CE83-78FE-41DA-DDA78F7C5D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>
                <a:hlinkClick r:id="rId2"/>
              </a:rPr>
              <a:t>https://le.qun.ch/en/blog/2023/05/13/transformer-batching/</a:t>
            </a:r>
            <a:r>
              <a:rPr lang="en-US" b="1" dirty="0"/>
              <a:t> </a:t>
            </a:r>
          </a:p>
          <a:p>
            <a:r>
              <a:rPr lang="en-US" b="1" dirty="0">
                <a:hlinkClick r:id="rId3"/>
              </a:rPr>
              <a:t>https://crd.lbl.gov/assets/Uploads/ECP20-Roofline-1-intro.pdf</a:t>
            </a:r>
            <a:r>
              <a:rPr lang="en-US" b="1" dirty="0"/>
              <a:t> </a:t>
            </a:r>
          </a:p>
        </p:txBody>
      </p:sp>
      <p:pic>
        <p:nvPicPr>
          <p:cNvPr id="1028" name="Picture 4" descr="Roofline Performance Model - NERSC Documentation">
            <a:extLst>
              <a:ext uri="{FF2B5EF4-FFF2-40B4-BE49-F238E27FC236}">
                <a16:creationId xmlns:a16="http://schemas.microsoft.com/office/drawing/2014/main" id="{9F380A93-24E8-F54A-5179-49DB55540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159" y="2052771"/>
            <a:ext cx="4040841" cy="309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F658CEE-50FD-008F-CFC1-7EA0CDBA0290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1411535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7B18F-5D4C-FDBF-4E2C-688AE4C3F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8BDE6-0990-AB5F-6919-78ABCE01AF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Parameter tying</a:t>
            </a:r>
          </a:p>
        </p:txBody>
      </p:sp>
    </p:spTree>
    <p:extLst>
      <p:ext uri="{BB962C8B-B14F-4D97-AF65-F5344CB8AC3E}">
        <p14:creationId xmlns:p14="http://schemas.microsoft.com/office/powerpoint/2010/main" val="32145270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D2C0D-7E1F-2DEB-2768-8BF8C1B9A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Embedding parameter tying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E66E40-C3BE-8A3D-7663-538C6B23F6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0351" y="1159986"/>
            <a:ext cx="8577130" cy="3077573"/>
          </a:xfrm>
        </p:spPr>
        <p:txBody>
          <a:bodyPr/>
          <a:lstStyle/>
          <a:p>
            <a:r>
              <a:rPr lang="en-US" dirty="0"/>
              <a:t>The same weight matrix is used for both the input embeddings and the output (projection) layer.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Why? </a:t>
            </a:r>
          </a:p>
          <a:p>
            <a:pPr lvl="1"/>
            <a:r>
              <a:rPr lang="en-US" sz="1400" b="1" dirty="0"/>
              <a:t>Theoretical justification:</a:t>
            </a:r>
            <a:r>
              <a:rPr lang="en-US" sz="1400" dirty="0"/>
              <a:t> The input and output </a:t>
            </a:r>
            <a:br>
              <a:rPr lang="en-US" sz="1400" dirty="0"/>
            </a:br>
            <a:r>
              <a:rPr lang="en-US" sz="1400" dirty="0"/>
              <a:t>embeddings should exist in the same space.</a:t>
            </a:r>
            <a:endParaRPr lang="en-US" sz="1400" b="1" dirty="0"/>
          </a:p>
          <a:p>
            <a:pPr lvl="1"/>
            <a:r>
              <a:rPr lang="en-US" sz="1400" b="1" dirty="0"/>
              <a:t>Memory Efficiency:</a:t>
            </a:r>
            <a:r>
              <a:rPr lang="en-US" sz="1400" dirty="0"/>
              <a:t> reduce the # of trainable params.</a:t>
            </a:r>
          </a:p>
          <a:p>
            <a:pPr lvl="1"/>
            <a:r>
              <a:rPr lang="en-US" sz="1400" b="1" dirty="0"/>
              <a:t>Improved Generalization:</a:t>
            </a:r>
            <a:r>
              <a:rPr lang="en-US" sz="1400" dirty="0"/>
              <a:t> It enforces consistency between </a:t>
            </a:r>
            <a:br>
              <a:rPr lang="en-US" sz="1400" dirty="0"/>
            </a:br>
            <a:r>
              <a:rPr lang="en-US" sz="1400" dirty="0"/>
              <a:t>input vs output — the same representations are used in both </a:t>
            </a:r>
            <a:br>
              <a:rPr lang="en-US" sz="1400" dirty="0"/>
            </a:br>
            <a:r>
              <a:rPr lang="en-US" sz="1400" dirty="0"/>
              <a:t>encoding and decoding.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EB6A2-B8A6-0787-2419-B1E4BFA423EB}"/>
              </a:ext>
            </a:extLst>
          </p:cNvPr>
          <p:cNvSpPr txBox="1"/>
          <p:nvPr/>
        </p:nvSpPr>
        <p:spPr>
          <a:xfrm>
            <a:off x="2155253" y="4918864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Using the Output Embedding to Improve Language Models, 2017</a:t>
            </a:r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Part F. Language Modeling - EN - Deep Learning Bible - 3. Natural Language  Processing - Eng.">
            <a:extLst>
              <a:ext uri="{FF2B5EF4-FFF2-40B4-BE49-F238E27FC236}">
                <a16:creationId xmlns:a16="http://schemas.microsoft.com/office/drawing/2014/main" id="{12D9D142-C040-8AD6-A192-26CAB601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413" y="1566041"/>
            <a:ext cx="2914196" cy="307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23DB74-AD11-6D55-C097-FDB4DFA61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995" y="1582730"/>
            <a:ext cx="4169637" cy="17735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099D56-6DAB-E800-59DE-CB306621846E}"/>
              </a:ext>
            </a:extLst>
          </p:cNvPr>
          <p:cNvSpPr/>
          <p:nvPr/>
        </p:nvSpPr>
        <p:spPr>
          <a:xfrm>
            <a:off x="2061552" y="2983778"/>
            <a:ext cx="3474275" cy="347749"/>
          </a:xfrm>
          <a:prstGeom prst="rect">
            <a:avLst/>
          </a:prstGeom>
          <a:solidFill>
            <a:srgbClr val="C0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512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77751-C5BE-BB29-3971-D589725F7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8E4C36-C150-FB51-C540-F939C441D0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4000" dirty="0"/>
              <a:t>Is there a better way to encode positional information? </a:t>
            </a:r>
          </a:p>
        </p:txBody>
      </p:sp>
    </p:spTree>
    <p:extLst>
      <p:ext uri="{BB962C8B-B14F-4D97-AF65-F5344CB8AC3E}">
        <p14:creationId xmlns:p14="http://schemas.microsoft.com/office/powerpoint/2010/main" val="26550386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6CBDB-7168-29A1-C797-DB3654276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886DD183-97C8-EF79-EBD8-C10738E6F3C0}"/>
              </a:ext>
            </a:extLst>
          </p:cNvPr>
          <p:cNvSpPr/>
          <p:nvPr/>
        </p:nvSpPr>
        <p:spPr>
          <a:xfrm>
            <a:off x="2431414" y="3281063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7" name="矩形 31">
            <a:extLst>
              <a:ext uri="{FF2B5EF4-FFF2-40B4-BE49-F238E27FC236}">
                <a16:creationId xmlns:a16="http://schemas.microsoft.com/office/drawing/2014/main" id="{6F81A087-4E5E-F45B-494C-4CC97566DEEC}"/>
              </a:ext>
            </a:extLst>
          </p:cNvPr>
          <p:cNvSpPr/>
          <p:nvPr/>
        </p:nvSpPr>
        <p:spPr>
          <a:xfrm>
            <a:off x="2002130" y="3281063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9" name="矩形 33">
            <a:extLst>
              <a:ext uri="{FF2B5EF4-FFF2-40B4-BE49-F238E27FC236}">
                <a16:creationId xmlns:a16="http://schemas.microsoft.com/office/drawing/2014/main" id="{8DA0C814-F9C5-B6C1-59C6-8CB90AF2F3FA}"/>
              </a:ext>
            </a:extLst>
          </p:cNvPr>
          <p:cNvSpPr/>
          <p:nvPr/>
        </p:nvSpPr>
        <p:spPr>
          <a:xfrm>
            <a:off x="1580553" y="3281063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31" name="直線單箭頭接點 67">
            <a:extLst>
              <a:ext uri="{FF2B5EF4-FFF2-40B4-BE49-F238E27FC236}">
                <a16:creationId xmlns:a16="http://schemas.microsoft.com/office/drawing/2014/main" id="{639775B5-1BD9-5228-EA37-63E643175F60}"/>
              </a:ext>
            </a:extLst>
          </p:cNvPr>
          <p:cNvCxnSpPr>
            <a:cxnSpLocks/>
          </p:cNvCxnSpPr>
          <p:nvPr/>
        </p:nvCxnSpPr>
        <p:spPr>
          <a:xfrm flipV="1">
            <a:off x="2116571" y="3689023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68">
            <a:extLst>
              <a:ext uri="{FF2B5EF4-FFF2-40B4-BE49-F238E27FC236}">
                <a16:creationId xmlns:a16="http://schemas.microsoft.com/office/drawing/2014/main" id="{92B319D0-C434-5978-828B-AF73E8B845DF}"/>
              </a:ext>
            </a:extLst>
          </p:cNvPr>
          <p:cNvCxnSpPr>
            <a:cxnSpLocks/>
          </p:cNvCxnSpPr>
          <p:nvPr/>
        </p:nvCxnSpPr>
        <p:spPr>
          <a:xfrm>
            <a:off x="1680013" y="3898902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69">
            <a:extLst>
              <a:ext uri="{FF2B5EF4-FFF2-40B4-BE49-F238E27FC236}">
                <a16:creationId xmlns:a16="http://schemas.microsoft.com/office/drawing/2014/main" id="{F4E5B3DF-0115-A7E2-17FC-570C5FE22E5C}"/>
              </a:ext>
            </a:extLst>
          </p:cNvPr>
          <p:cNvCxnSpPr>
            <a:cxnSpLocks/>
          </p:cNvCxnSpPr>
          <p:nvPr/>
        </p:nvCxnSpPr>
        <p:spPr>
          <a:xfrm flipV="1">
            <a:off x="1680013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70">
            <a:extLst>
              <a:ext uri="{FF2B5EF4-FFF2-40B4-BE49-F238E27FC236}">
                <a16:creationId xmlns:a16="http://schemas.microsoft.com/office/drawing/2014/main" id="{911DE047-2E0B-AB54-0770-83C8713879D8}"/>
              </a:ext>
            </a:extLst>
          </p:cNvPr>
          <p:cNvCxnSpPr>
            <a:cxnSpLocks/>
          </p:cNvCxnSpPr>
          <p:nvPr/>
        </p:nvCxnSpPr>
        <p:spPr>
          <a:xfrm flipV="1">
            <a:off x="2539414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7D118AEF-C2B2-8BA3-5CD1-602EAF27F636}"/>
                  </a:ext>
                </a:extLst>
              </p:cNvPr>
              <p:cNvSpPr txBox="1"/>
              <p:nvPr/>
            </p:nvSpPr>
            <p:spPr>
              <a:xfrm>
                <a:off x="2221105" y="4766026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105" y="4766026"/>
                <a:ext cx="5363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B04ED042-153C-44F8-C7FF-7367A933E72E}"/>
              </a:ext>
            </a:extLst>
          </p:cNvPr>
          <p:cNvSpPr/>
          <p:nvPr/>
        </p:nvSpPr>
        <p:spPr>
          <a:xfrm>
            <a:off x="1949816" y="4663113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5" name="矩形 24">
            <a:extLst>
              <a:ext uri="{FF2B5EF4-FFF2-40B4-BE49-F238E27FC236}">
                <a16:creationId xmlns:a16="http://schemas.microsoft.com/office/drawing/2014/main" id="{B9E9283D-CB30-B1D7-2863-493BF4040FCE}"/>
              </a:ext>
            </a:extLst>
          </p:cNvPr>
          <p:cNvSpPr/>
          <p:nvPr/>
        </p:nvSpPr>
        <p:spPr>
          <a:xfrm>
            <a:off x="4100091" y="328299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7" name="矩形 31">
            <a:extLst>
              <a:ext uri="{FF2B5EF4-FFF2-40B4-BE49-F238E27FC236}">
                <a16:creationId xmlns:a16="http://schemas.microsoft.com/office/drawing/2014/main" id="{4893EB25-B61C-0D37-81A2-26B8C603D67C}"/>
              </a:ext>
            </a:extLst>
          </p:cNvPr>
          <p:cNvSpPr/>
          <p:nvPr/>
        </p:nvSpPr>
        <p:spPr>
          <a:xfrm>
            <a:off x="3670807" y="328299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9" name="矩形 33">
            <a:extLst>
              <a:ext uri="{FF2B5EF4-FFF2-40B4-BE49-F238E27FC236}">
                <a16:creationId xmlns:a16="http://schemas.microsoft.com/office/drawing/2014/main" id="{BB574F21-0478-855B-73A7-5C16A7626F61}"/>
              </a:ext>
            </a:extLst>
          </p:cNvPr>
          <p:cNvSpPr/>
          <p:nvPr/>
        </p:nvSpPr>
        <p:spPr>
          <a:xfrm>
            <a:off x="3249230" y="328299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11" name="直線單箭頭接點 67">
            <a:extLst>
              <a:ext uri="{FF2B5EF4-FFF2-40B4-BE49-F238E27FC236}">
                <a16:creationId xmlns:a16="http://schemas.microsoft.com/office/drawing/2014/main" id="{1A0436FF-E4D7-BE1E-F836-4DEADE96444C}"/>
              </a:ext>
            </a:extLst>
          </p:cNvPr>
          <p:cNvCxnSpPr>
            <a:cxnSpLocks/>
          </p:cNvCxnSpPr>
          <p:nvPr/>
        </p:nvCxnSpPr>
        <p:spPr>
          <a:xfrm flipV="1">
            <a:off x="3785248" y="369095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68">
            <a:extLst>
              <a:ext uri="{FF2B5EF4-FFF2-40B4-BE49-F238E27FC236}">
                <a16:creationId xmlns:a16="http://schemas.microsoft.com/office/drawing/2014/main" id="{3A8596D4-D368-3614-7402-CAA70FA2A7A3}"/>
              </a:ext>
            </a:extLst>
          </p:cNvPr>
          <p:cNvCxnSpPr>
            <a:cxnSpLocks/>
          </p:cNvCxnSpPr>
          <p:nvPr/>
        </p:nvCxnSpPr>
        <p:spPr>
          <a:xfrm>
            <a:off x="3348690" y="390083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69">
            <a:extLst>
              <a:ext uri="{FF2B5EF4-FFF2-40B4-BE49-F238E27FC236}">
                <a16:creationId xmlns:a16="http://schemas.microsoft.com/office/drawing/2014/main" id="{208FDF83-93D8-6003-D6D9-C01F2FE23930}"/>
              </a:ext>
            </a:extLst>
          </p:cNvPr>
          <p:cNvCxnSpPr>
            <a:cxnSpLocks/>
          </p:cNvCxnSpPr>
          <p:nvPr/>
        </p:nvCxnSpPr>
        <p:spPr>
          <a:xfrm flipV="1">
            <a:off x="3348690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70">
            <a:extLst>
              <a:ext uri="{FF2B5EF4-FFF2-40B4-BE49-F238E27FC236}">
                <a16:creationId xmlns:a16="http://schemas.microsoft.com/office/drawing/2014/main" id="{2D979233-6A67-FC51-5736-A770D0933E3E}"/>
              </a:ext>
            </a:extLst>
          </p:cNvPr>
          <p:cNvCxnSpPr>
            <a:cxnSpLocks/>
          </p:cNvCxnSpPr>
          <p:nvPr/>
        </p:nvCxnSpPr>
        <p:spPr>
          <a:xfrm flipV="1">
            <a:off x="4208091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9D8BA907-C738-AAE4-BE69-C3F9BACB0DC4}"/>
                  </a:ext>
                </a:extLst>
              </p:cNvPr>
              <p:cNvSpPr txBox="1"/>
              <p:nvPr/>
            </p:nvSpPr>
            <p:spPr>
              <a:xfrm>
                <a:off x="3889782" y="476795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9782" y="4767959"/>
                <a:ext cx="53637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66F2AAEF-4076-2830-771C-305A6AB7CFEF}"/>
              </a:ext>
            </a:extLst>
          </p:cNvPr>
          <p:cNvSpPr/>
          <p:nvPr/>
        </p:nvSpPr>
        <p:spPr>
          <a:xfrm>
            <a:off x="3618493" y="466504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7" name="矩形 24">
            <a:extLst>
              <a:ext uri="{FF2B5EF4-FFF2-40B4-BE49-F238E27FC236}">
                <a16:creationId xmlns:a16="http://schemas.microsoft.com/office/drawing/2014/main" id="{5BA867EF-C6F6-588E-3B13-A2B84E974502}"/>
              </a:ext>
            </a:extLst>
          </p:cNvPr>
          <p:cNvSpPr/>
          <p:nvPr/>
        </p:nvSpPr>
        <p:spPr>
          <a:xfrm>
            <a:off x="5780343" y="3284928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19" name="矩形 31">
            <a:extLst>
              <a:ext uri="{FF2B5EF4-FFF2-40B4-BE49-F238E27FC236}">
                <a16:creationId xmlns:a16="http://schemas.microsoft.com/office/drawing/2014/main" id="{22C82BB8-BC99-861E-265C-E9161AE44C28}"/>
              </a:ext>
            </a:extLst>
          </p:cNvPr>
          <p:cNvSpPr/>
          <p:nvPr/>
        </p:nvSpPr>
        <p:spPr>
          <a:xfrm>
            <a:off x="5351059" y="3284928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1" name="矩形 33">
            <a:extLst>
              <a:ext uri="{FF2B5EF4-FFF2-40B4-BE49-F238E27FC236}">
                <a16:creationId xmlns:a16="http://schemas.microsoft.com/office/drawing/2014/main" id="{00D6932A-B95B-B9FD-9DA5-1618E09895E3}"/>
              </a:ext>
            </a:extLst>
          </p:cNvPr>
          <p:cNvSpPr/>
          <p:nvPr/>
        </p:nvSpPr>
        <p:spPr>
          <a:xfrm>
            <a:off x="4929482" y="3284928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23" name="直線單箭頭接點 67">
            <a:extLst>
              <a:ext uri="{FF2B5EF4-FFF2-40B4-BE49-F238E27FC236}">
                <a16:creationId xmlns:a16="http://schemas.microsoft.com/office/drawing/2014/main" id="{3C891166-3DC7-BF43-BF3E-ED04E4B6EE1B}"/>
              </a:ext>
            </a:extLst>
          </p:cNvPr>
          <p:cNvCxnSpPr>
            <a:cxnSpLocks/>
          </p:cNvCxnSpPr>
          <p:nvPr/>
        </p:nvCxnSpPr>
        <p:spPr>
          <a:xfrm flipV="1">
            <a:off x="5465500" y="3692888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68">
            <a:extLst>
              <a:ext uri="{FF2B5EF4-FFF2-40B4-BE49-F238E27FC236}">
                <a16:creationId xmlns:a16="http://schemas.microsoft.com/office/drawing/2014/main" id="{872A4CF1-B21C-FE24-32CB-281108915B08}"/>
              </a:ext>
            </a:extLst>
          </p:cNvPr>
          <p:cNvCxnSpPr>
            <a:cxnSpLocks/>
          </p:cNvCxnSpPr>
          <p:nvPr/>
        </p:nvCxnSpPr>
        <p:spPr>
          <a:xfrm>
            <a:off x="5028942" y="3902767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69">
            <a:extLst>
              <a:ext uri="{FF2B5EF4-FFF2-40B4-BE49-F238E27FC236}">
                <a16:creationId xmlns:a16="http://schemas.microsoft.com/office/drawing/2014/main" id="{AB34F05B-74ED-E9B5-767A-45E495B4E24B}"/>
              </a:ext>
            </a:extLst>
          </p:cNvPr>
          <p:cNvCxnSpPr>
            <a:cxnSpLocks/>
          </p:cNvCxnSpPr>
          <p:nvPr/>
        </p:nvCxnSpPr>
        <p:spPr>
          <a:xfrm flipV="1">
            <a:off x="5028942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70">
            <a:extLst>
              <a:ext uri="{FF2B5EF4-FFF2-40B4-BE49-F238E27FC236}">
                <a16:creationId xmlns:a16="http://schemas.microsoft.com/office/drawing/2014/main" id="{B485F952-864B-68CD-0C77-1B62EAA10117}"/>
              </a:ext>
            </a:extLst>
          </p:cNvPr>
          <p:cNvCxnSpPr>
            <a:cxnSpLocks/>
          </p:cNvCxnSpPr>
          <p:nvPr/>
        </p:nvCxnSpPr>
        <p:spPr>
          <a:xfrm flipV="1">
            <a:off x="5888343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76544FBD-8809-A4F3-3E96-7EE0FCED5C0F}"/>
                  </a:ext>
                </a:extLst>
              </p:cNvPr>
              <p:cNvSpPr txBox="1"/>
              <p:nvPr/>
            </p:nvSpPr>
            <p:spPr>
              <a:xfrm>
                <a:off x="5570034" y="4769891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034" y="4769891"/>
                <a:ext cx="53637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EFF70E33-3534-236C-8F5F-1D74F4E89EAA}"/>
              </a:ext>
            </a:extLst>
          </p:cNvPr>
          <p:cNvSpPr/>
          <p:nvPr/>
        </p:nvSpPr>
        <p:spPr>
          <a:xfrm>
            <a:off x="5298745" y="4666978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39" name="矩形 24">
            <a:extLst>
              <a:ext uri="{FF2B5EF4-FFF2-40B4-BE49-F238E27FC236}">
                <a16:creationId xmlns:a16="http://schemas.microsoft.com/office/drawing/2014/main" id="{766D86A0-B0E6-C74C-0ABA-6FB81A3F88E8}"/>
              </a:ext>
            </a:extLst>
          </p:cNvPr>
          <p:cNvSpPr/>
          <p:nvPr/>
        </p:nvSpPr>
        <p:spPr>
          <a:xfrm>
            <a:off x="7489532" y="329264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41" name="矩形 31">
            <a:extLst>
              <a:ext uri="{FF2B5EF4-FFF2-40B4-BE49-F238E27FC236}">
                <a16:creationId xmlns:a16="http://schemas.microsoft.com/office/drawing/2014/main" id="{30E44C72-8CAE-0C7D-76F8-FF9E91A5A4EC}"/>
              </a:ext>
            </a:extLst>
          </p:cNvPr>
          <p:cNvSpPr/>
          <p:nvPr/>
        </p:nvSpPr>
        <p:spPr>
          <a:xfrm>
            <a:off x="7060248" y="329264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43" name="矩形 33">
            <a:extLst>
              <a:ext uri="{FF2B5EF4-FFF2-40B4-BE49-F238E27FC236}">
                <a16:creationId xmlns:a16="http://schemas.microsoft.com/office/drawing/2014/main" id="{9CB3D34A-8E43-CC54-89B9-5C55A3B94BF5}"/>
              </a:ext>
            </a:extLst>
          </p:cNvPr>
          <p:cNvSpPr/>
          <p:nvPr/>
        </p:nvSpPr>
        <p:spPr>
          <a:xfrm>
            <a:off x="6638671" y="329264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45" name="直線單箭頭接點 67">
            <a:extLst>
              <a:ext uri="{FF2B5EF4-FFF2-40B4-BE49-F238E27FC236}">
                <a16:creationId xmlns:a16="http://schemas.microsoft.com/office/drawing/2014/main" id="{32FF63E4-2324-EA94-9CF6-25790AE39E42}"/>
              </a:ext>
            </a:extLst>
          </p:cNvPr>
          <p:cNvCxnSpPr>
            <a:cxnSpLocks/>
          </p:cNvCxnSpPr>
          <p:nvPr/>
        </p:nvCxnSpPr>
        <p:spPr>
          <a:xfrm flipV="1">
            <a:off x="7174689" y="370060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68">
            <a:extLst>
              <a:ext uri="{FF2B5EF4-FFF2-40B4-BE49-F238E27FC236}">
                <a16:creationId xmlns:a16="http://schemas.microsoft.com/office/drawing/2014/main" id="{BA52883F-1B2C-DF44-8925-3FD157D65C19}"/>
              </a:ext>
            </a:extLst>
          </p:cNvPr>
          <p:cNvCxnSpPr>
            <a:cxnSpLocks/>
          </p:cNvCxnSpPr>
          <p:nvPr/>
        </p:nvCxnSpPr>
        <p:spPr>
          <a:xfrm>
            <a:off x="6738131" y="391048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69">
            <a:extLst>
              <a:ext uri="{FF2B5EF4-FFF2-40B4-BE49-F238E27FC236}">
                <a16:creationId xmlns:a16="http://schemas.microsoft.com/office/drawing/2014/main" id="{6083317A-CE82-3322-43A7-AEB9E3DE5BE6}"/>
              </a:ext>
            </a:extLst>
          </p:cNvPr>
          <p:cNvCxnSpPr>
            <a:cxnSpLocks/>
          </p:cNvCxnSpPr>
          <p:nvPr/>
        </p:nvCxnSpPr>
        <p:spPr>
          <a:xfrm flipV="1">
            <a:off x="6738131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70">
            <a:extLst>
              <a:ext uri="{FF2B5EF4-FFF2-40B4-BE49-F238E27FC236}">
                <a16:creationId xmlns:a16="http://schemas.microsoft.com/office/drawing/2014/main" id="{095DEA24-920D-7A4B-36B0-DDB786987F90}"/>
              </a:ext>
            </a:extLst>
          </p:cNvPr>
          <p:cNvCxnSpPr>
            <a:cxnSpLocks/>
          </p:cNvCxnSpPr>
          <p:nvPr/>
        </p:nvCxnSpPr>
        <p:spPr>
          <a:xfrm flipV="1">
            <a:off x="7597532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7A301CB8-5972-B223-12BD-75D41917784B}"/>
                  </a:ext>
                </a:extLst>
              </p:cNvPr>
              <p:cNvSpPr txBox="1"/>
              <p:nvPr/>
            </p:nvSpPr>
            <p:spPr>
              <a:xfrm>
                <a:off x="7279223" y="477760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223" y="4777609"/>
                <a:ext cx="5363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A87DAF6D-24C9-5E1E-E5B5-3F08D261CC4D}"/>
              </a:ext>
            </a:extLst>
          </p:cNvPr>
          <p:cNvSpPr/>
          <p:nvPr/>
        </p:nvSpPr>
        <p:spPr>
          <a:xfrm>
            <a:off x="7007934" y="467469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D0F59DD-ED25-4E2F-5802-B0D1CE18DE95}"/>
              </a:ext>
            </a:extLst>
          </p:cNvPr>
          <p:cNvSpPr/>
          <p:nvPr/>
        </p:nvSpPr>
        <p:spPr>
          <a:xfrm>
            <a:off x="1350934" y="4359370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0558387-B407-89F0-11B7-510083468D8D}"/>
                  </a:ext>
                </a:extLst>
              </p:cNvPr>
              <p:cNvSpPr txBox="1"/>
              <p:nvPr/>
            </p:nvSpPr>
            <p:spPr>
              <a:xfrm>
                <a:off x="1623823" y="4464145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F39D38A-EEF9-A3A8-8D4C-77807FB93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823" y="4464145"/>
                <a:ext cx="407232" cy="307777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群組 26">
            <a:extLst>
              <a:ext uri="{FF2B5EF4-FFF2-40B4-BE49-F238E27FC236}">
                <a16:creationId xmlns:a16="http://schemas.microsoft.com/office/drawing/2014/main" id="{44B28A0D-E6C8-2753-DDF3-E920FE6F1ABA}"/>
              </a:ext>
            </a:extLst>
          </p:cNvPr>
          <p:cNvGrpSpPr/>
          <p:nvPr/>
        </p:nvGrpSpPr>
        <p:grpSpPr>
          <a:xfrm rot="2711320">
            <a:off x="2039107" y="3964591"/>
            <a:ext cx="158136" cy="162320"/>
            <a:chOff x="-109645" y="1757584"/>
            <a:chExt cx="494747" cy="484515"/>
          </a:xfrm>
        </p:grpSpPr>
        <p:sp>
          <p:nvSpPr>
            <p:cNvPr id="83" name="矩形 10">
              <a:extLst>
                <a:ext uri="{FF2B5EF4-FFF2-40B4-BE49-F238E27FC236}">
                  <a16:creationId xmlns:a16="http://schemas.microsoft.com/office/drawing/2014/main" id="{D4A00953-6291-03B1-9DC5-8EA8521FF5ED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87" name="群組 23">
              <a:extLst>
                <a:ext uri="{FF2B5EF4-FFF2-40B4-BE49-F238E27FC236}">
                  <a16:creationId xmlns:a16="http://schemas.microsoft.com/office/drawing/2014/main" id="{E5CFB891-50A4-BD34-9276-C7A3DEF880F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89" name="直線接點 22">
                <a:extLst>
                  <a:ext uri="{FF2B5EF4-FFF2-40B4-BE49-F238E27FC236}">
                    <a16:creationId xmlns:a16="http://schemas.microsoft.com/office/drawing/2014/main" id="{4C895921-B4B7-5AAC-8FF4-5FB7438EFDA4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接點 118">
                <a:extLst>
                  <a:ext uri="{FF2B5EF4-FFF2-40B4-BE49-F238E27FC236}">
                    <a16:creationId xmlns:a16="http://schemas.microsoft.com/office/drawing/2014/main" id="{1AA0EDEB-6756-564B-109C-9AB3B8CD0ABC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1" name="直線單箭頭接點 69">
            <a:extLst>
              <a:ext uri="{FF2B5EF4-FFF2-40B4-BE49-F238E27FC236}">
                <a16:creationId xmlns:a16="http://schemas.microsoft.com/office/drawing/2014/main" id="{93A5251D-3FE3-E0D5-EF57-517A5948B071}"/>
              </a:ext>
            </a:extLst>
          </p:cNvPr>
          <p:cNvCxnSpPr>
            <a:cxnSpLocks/>
            <a:stCxn id="100" idx="0"/>
            <a:endCxn id="83" idx="5"/>
          </p:cNvCxnSpPr>
          <p:nvPr/>
        </p:nvCxnSpPr>
        <p:spPr>
          <a:xfrm flipV="1">
            <a:off x="1802437" y="4102744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單箭頭接點 69">
            <a:extLst>
              <a:ext uri="{FF2B5EF4-FFF2-40B4-BE49-F238E27FC236}">
                <a16:creationId xmlns:a16="http://schemas.microsoft.com/office/drawing/2014/main" id="{51CB5D72-D07F-FC12-B56D-9D285C2CA05A}"/>
              </a:ext>
            </a:extLst>
          </p:cNvPr>
          <p:cNvCxnSpPr>
            <a:cxnSpLocks/>
            <a:stCxn id="79" idx="0"/>
            <a:endCxn id="83" idx="7"/>
          </p:cNvCxnSpPr>
          <p:nvPr/>
        </p:nvCxnSpPr>
        <p:spPr>
          <a:xfrm flipH="1" flipV="1">
            <a:off x="2173678" y="4103533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4B02BA29-2D96-DDF8-51DC-49D30A139F8E}"/>
              </a:ext>
            </a:extLst>
          </p:cNvPr>
          <p:cNvSpPr/>
          <p:nvPr/>
        </p:nvSpPr>
        <p:spPr>
          <a:xfrm>
            <a:off x="3016137" y="4363848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C3A519D-EAD1-B2DC-7E0C-B64207FD9914}"/>
                  </a:ext>
                </a:extLst>
              </p:cNvPr>
              <p:cNvSpPr txBox="1"/>
              <p:nvPr/>
            </p:nvSpPr>
            <p:spPr>
              <a:xfrm>
                <a:off x="3289026" y="4468623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C94FE2C-6DF1-59FE-3AD8-F8ACD228B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026" y="4468623"/>
                <a:ext cx="407232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0" name="直線單箭頭接點 69">
            <a:extLst>
              <a:ext uri="{FF2B5EF4-FFF2-40B4-BE49-F238E27FC236}">
                <a16:creationId xmlns:a16="http://schemas.microsoft.com/office/drawing/2014/main" id="{4B621F5F-3256-1920-38D0-AC35399AABBC}"/>
              </a:ext>
            </a:extLst>
          </p:cNvPr>
          <p:cNvCxnSpPr>
            <a:cxnSpLocks/>
            <a:stCxn id="126" idx="0"/>
          </p:cNvCxnSpPr>
          <p:nvPr/>
        </p:nvCxnSpPr>
        <p:spPr>
          <a:xfrm flipV="1">
            <a:off x="3467640" y="4107222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單箭頭接點 69">
            <a:extLst>
              <a:ext uri="{FF2B5EF4-FFF2-40B4-BE49-F238E27FC236}">
                <a16:creationId xmlns:a16="http://schemas.microsoft.com/office/drawing/2014/main" id="{C7466473-F202-033F-5852-69D5F5B7FAB1}"/>
              </a:ext>
            </a:extLst>
          </p:cNvPr>
          <p:cNvCxnSpPr>
            <a:cxnSpLocks/>
          </p:cNvCxnSpPr>
          <p:nvPr/>
        </p:nvCxnSpPr>
        <p:spPr>
          <a:xfrm flipH="1" flipV="1">
            <a:off x="3838881" y="4108011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群組 26">
            <a:extLst>
              <a:ext uri="{FF2B5EF4-FFF2-40B4-BE49-F238E27FC236}">
                <a16:creationId xmlns:a16="http://schemas.microsoft.com/office/drawing/2014/main" id="{4B022B3D-6085-533A-FCBD-E2963675DEFF}"/>
              </a:ext>
            </a:extLst>
          </p:cNvPr>
          <p:cNvGrpSpPr/>
          <p:nvPr/>
        </p:nvGrpSpPr>
        <p:grpSpPr>
          <a:xfrm rot="2711320">
            <a:off x="3705971" y="4009506"/>
            <a:ext cx="158136" cy="162320"/>
            <a:chOff x="-109645" y="1757584"/>
            <a:chExt cx="494747" cy="484515"/>
          </a:xfrm>
        </p:grpSpPr>
        <p:sp>
          <p:nvSpPr>
            <p:cNvPr id="134" name="矩形 10">
              <a:extLst>
                <a:ext uri="{FF2B5EF4-FFF2-40B4-BE49-F238E27FC236}">
                  <a16:creationId xmlns:a16="http://schemas.microsoft.com/office/drawing/2014/main" id="{69482EAF-FB63-2E3B-6DA1-2FB2138D58CF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36" name="群組 23">
              <a:extLst>
                <a:ext uri="{FF2B5EF4-FFF2-40B4-BE49-F238E27FC236}">
                  <a16:creationId xmlns:a16="http://schemas.microsoft.com/office/drawing/2014/main" id="{E1C81E2E-D2AA-7526-0EE9-88ED1A3A4B7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37" name="直線接點 22">
                <a:extLst>
                  <a:ext uri="{FF2B5EF4-FFF2-40B4-BE49-F238E27FC236}">
                    <a16:creationId xmlns:a16="http://schemas.microsoft.com/office/drawing/2014/main" id="{48CA7085-8901-9C7F-D89C-DB651811F72C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接點 118">
                <a:extLst>
                  <a:ext uri="{FF2B5EF4-FFF2-40B4-BE49-F238E27FC236}">
                    <a16:creationId xmlns:a16="http://schemas.microsoft.com/office/drawing/2014/main" id="{53418163-A911-263B-848A-3EEE2EB9F38F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BF737A70-5CB8-9FD1-2642-346AFFB2CD60}"/>
              </a:ext>
            </a:extLst>
          </p:cNvPr>
          <p:cNvSpPr/>
          <p:nvPr/>
        </p:nvSpPr>
        <p:spPr>
          <a:xfrm>
            <a:off x="4694519" y="4369273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7B511176-3BCD-4713-61E8-4FC0432B8B5A}"/>
                  </a:ext>
                </a:extLst>
              </p:cNvPr>
              <p:cNvSpPr txBox="1"/>
              <p:nvPr/>
            </p:nvSpPr>
            <p:spPr>
              <a:xfrm>
                <a:off x="4967408" y="4474048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045F370-A114-D62A-C7D6-44E01284F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408" y="4474048"/>
                <a:ext cx="407232" cy="307777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直線單箭頭接點 69">
            <a:extLst>
              <a:ext uri="{FF2B5EF4-FFF2-40B4-BE49-F238E27FC236}">
                <a16:creationId xmlns:a16="http://schemas.microsoft.com/office/drawing/2014/main" id="{C0E27C1C-389E-E410-D8F8-AD433B591753}"/>
              </a:ext>
            </a:extLst>
          </p:cNvPr>
          <p:cNvCxnSpPr>
            <a:cxnSpLocks/>
            <a:stCxn id="139" idx="0"/>
          </p:cNvCxnSpPr>
          <p:nvPr/>
        </p:nvCxnSpPr>
        <p:spPr>
          <a:xfrm flipV="1">
            <a:off x="5146022" y="4112647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單箭頭接點 69">
            <a:extLst>
              <a:ext uri="{FF2B5EF4-FFF2-40B4-BE49-F238E27FC236}">
                <a16:creationId xmlns:a16="http://schemas.microsoft.com/office/drawing/2014/main" id="{9C5B592E-7B03-5A0F-D825-8E85422D573A}"/>
              </a:ext>
            </a:extLst>
          </p:cNvPr>
          <p:cNvCxnSpPr>
            <a:cxnSpLocks/>
          </p:cNvCxnSpPr>
          <p:nvPr/>
        </p:nvCxnSpPr>
        <p:spPr>
          <a:xfrm flipH="1" flipV="1">
            <a:off x="5517263" y="4113436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群組 26">
            <a:extLst>
              <a:ext uri="{FF2B5EF4-FFF2-40B4-BE49-F238E27FC236}">
                <a16:creationId xmlns:a16="http://schemas.microsoft.com/office/drawing/2014/main" id="{9A99C41E-17D8-541B-3BC0-2FFCE50C7CE4}"/>
              </a:ext>
            </a:extLst>
          </p:cNvPr>
          <p:cNvGrpSpPr/>
          <p:nvPr/>
        </p:nvGrpSpPr>
        <p:grpSpPr>
          <a:xfrm rot="2711320">
            <a:off x="5384353" y="4014931"/>
            <a:ext cx="158136" cy="162320"/>
            <a:chOff x="-109645" y="1757584"/>
            <a:chExt cx="494747" cy="484515"/>
          </a:xfrm>
        </p:grpSpPr>
        <p:sp>
          <p:nvSpPr>
            <p:cNvPr id="144" name="矩形 10">
              <a:extLst>
                <a:ext uri="{FF2B5EF4-FFF2-40B4-BE49-F238E27FC236}">
                  <a16:creationId xmlns:a16="http://schemas.microsoft.com/office/drawing/2014/main" id="{9C477221-1165-6B9E-10AA-93E7414CF95B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45" name="群組 23">
              <a:extLst>
                <a:ext uri="{FF2B5EF4-FFF2-40B4-BE49-F238E27FC236}">
                  <a16:creationId xmlns:a16="http://schemas.microsoft.com/office/drawing/2014/main" id="{0E1172F8-06D9-17C6-04BD-8116F3C95FBA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46" name="直線接點 22">
                <a:extLst>
                  <a:ext uri="{FF2B5EF4-FFF2-40B4-BE49-F238E27FC236}">
                    <a16:creationId xmlns:a16="http://schemas.microsoft.com/office/drawing/2014/main" id="{D7779448-509B-C016-84D8-90EACDD3B11C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線接點 118">
                <a:extLst>
                  <a:ext uri="{FF2B5EF4-FFF2-40B4-BE49-F238E27FC236}">
                    <a16:creationId xmlns:a16="http://schemas.microsoft.com/office/drawing/2014/main" id="{002B87DE-8969-40C8-0C3C-64B53DE8FC4F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4CF9367A-13B3-113B-3334-A70F1AD48622}"/>
              </a:ext>
            </a:extLst>
          </p:cNvPr>
          <p:cNvSpPr/>
          <p:nvPr/>
        </p:nvSpPr>
        <p:spPr>
          <a:xfrm>
            <a:off x="6401121" y="4374923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405D9318-6153-03EF-BAF8-F4BCF0D8659F}"/>
                  </a:ext>
                </a:extLst>
              </p:cNvPr>
              <p:cNvSpPr txBox="1"/>
              <p:nvPr/>
            </p:nvSpPr>
            <p:spPr>
              <a:xfrm>
                <a:off x="6674010" y="4479698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2263CDD6-08A9-6F3B-BB35-323C4B466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010" y="4479698"/>
                <a:ext cx="407232" cy="307777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0" name="直線單箭頭接點 69">
            <a:extLst>
              <a:ext uri="{FF2B5EF4-FFF2-40B4-BE49-F238E27FC236}">
                <a16:creationId xmlns:a16="http://schemas.microsoft.com/office/drawing/2014/main" id="{70584D6C-272E-D553-7E73-CCA82AACFB32}"/>
              </a:ext>
            </a:extLst>
          </p:cNvPr>
          <p:cNvCxnSpPr>
            <a:cxnSpLocks/>
            <a:stCxn id="148" idx="0"/>
          </p:cNvCxnSpPr>
          <p:nvPr/>
        </p:nvCxnSpPr>
        <p:spPr>
          <a:xfrm flipV="1">
            <a:off x="6852624" y="4118297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單箭頭接點 69">
            <a:extLst>
              <a:ext uri="{FF2B5EF4-FFF2-40B4-BE49-F238E27FC236}">
                <a16:creationId xmlns:a16="http://schemas.microsoft.com/office/drawing/2014/main" id="{5EA26604-7C81-2972-EC8C-5705418C5D59}"/>
              </a:ext>
            </a:extLst>
          </p:cNvPr>
          <p:cNvCxnSpPr>
            <a:cxnSpLocks/>
          </p:cNvCxnSpPr>
          <p:nvPr/>
        </p:nvCxnSpPr>
        <p:spPr>
          <a:xfrm flipH="1" flipV="1">
            <a:off x="7223865" y="4119086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群組 26">
            <a:extLst>
              <a:ext uri="{FF2B5EF4-FFF2-40B4-BE49-F238E27FC236}">
                <a16:creationId xmlns:a16="http://schemas.microsoft.com/office/drawing/2014/main" id="{420E3855-D36F-3170-4FDD-F49274A8DA02}"/>
              </a:ext>
            </a:extLst>
          </p:cNvPr>
          <p:cNvGrpSpPr/>
          <p:nvPr/>
        </p:nvGrpSpPr>
        <p:grpSpPr>
          <a:xfrm rot="2711320">
            <a:off x="7090955" y="4020581"/>
            <a:ext cx="158136" cy="162320"/>
            <a:chOff x="-109645" y="1757584"/>
            <a:chExt cx="494747" cy="484515"/>
          </a:xfrm>
        </p:grpSpPr>
        <p:sp>
          <p:nvSpPr>
            <p:cNvPr id="155" name="矩形 10">
              <a:extLst>
                <a:ext uri="{FF2B5EF4-FFF2-40B4-BE49-F238E27FC236}">
                  <a16:creationId xmlns:a16="http://schemas.microsoft.com/office/drawing/2014/main" id="{78F64840-1EF3-F423-FB50-3862084A5964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56" name="群組 23">
              <a:extLst>
                <a:ext uri="{FF2B5EF4-FFF2-40B4-BE49-F238E27FC236}">
                  <a16:creationId xmlns:a16="http://schemas.microsoft.com/office/drawing/2014/main" id="{E8AC2862-7809-C055-47AF-474002C87EF4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57" name="直線接點 22">
                <a:extLst>
                  <a:ext uri="{FF2B5EF4-FFF2-40B4-BE49-F238E27FC236}">
                    <a16:creationId xmlns:a16="http://schemas.microsoft.com/office/drawing/2014/main" id="{3B0E6983-6B5A-894A-A3FE-D133CBE98425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線接點 118">
                <a:extLst>
                  <a:ext uri="{FF2B5EF4-FFF2-40B4-BE49-F238E27FC236}">
                    <a16:creationId xmlns:a16="http://schemas.microsoft.com/office/drawing/2014/main" id="{F7569E52-0598-A0EC-C73D-0DABB919794E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4" name="文字方塊 74">
            <a:extLst>
              <a:ext uri="{FF2B5EF4-FFF2-40B4-BE49-F238E27FC236}">
                <a16:creationId xmlns:a16="http://schemas.microsoft.com/office/drawing/2014/main" id="{E5225011-4759-BD1B-9328-A6F61055527B}"/>
              </a:ext>
            </a:extLst>
          </p:cNvPr>
          <p:cNvSpPr txBox="1"/>
          <p:nvPr/>
        </p:nvSpPr>
        <p:spPr>
          <a:xfrm>
            <a:off x="6542630" y="3357357"/>
            <a:ext cx="2573647" cy="544830"/>
          </a:xfrm>
          <a:prstGeom prst="wedgeRoundRectCallout">
            <a:avLst>
              <a:gd name="adj1" fmla="val -39978"/>
              <a:gd name="adj2" fmla="val 1147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Allows model to learn </a:t>
            </a:r>
            <a:b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relative positioning</a:t>
            </a:r>
            <a:endParaRPr lang="zh-TW" altLang="en-US" sz="1600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字方塊 74">
                <a:extLst>
                  <a:ext uri="{FF2B5EF4-FFF2-40B4-BE49-F238E27FC236}">
                    <a16:creationId xmlns:a16="http://schemas.microsoft.com/office/drawing/2014/main" id="{BAAAD739-9656-5455-05F2-952FB529C6B7}"/>
                  </a:ext>
                </a:extLst>
              </p:cNvPr>
              <p:cNvSpPr txBox="1"/>
              <p:nvPr/>
            </p:nvSpPr>
            <p:spPr>
              <a:xfrm>
                <a:off x="86762" y="3487982"/>
                <a:ext cx="1714604" cy="544830"/>
              </a:xfrm>
              <a:prstGeom prst="wedgeRoundRectCallout">
                <a:avLst>
                  <a:gd name="adj1" fmla="val 31177"/>
                  <a:gd name="adj2" fmla="val 87610"/>
                  <a:gd name="adj3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TW" sz="16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1600" dirty="0">
                    <a:solidFill>
                      <a:schemeClr val="tx1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are positional embeddings</a:t>
                </a:r>
                <a:r>
                  <a:rPr lang="en-US" sz="1600" dirty="0">
                    <a:solidFill>
                      <a:schemeClr val="tx1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zh-TW" altLang="en-US" sz="1600" dirty="0">
                  <a:solidFill>
                    <a:schemeClr val="tx1"/>
                  </a:solidFill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文字方塊 74">
                <a:extLst>
                  <a:ext uri="{FF2B5EF4-FFF2-40B4-BE49-F238E27FC236}">
                    <a16:creationId xmlns:a16="http://schemas.microsoft.com/office/drawing/2014/main" id="{0CAE97B9-251E-F9EC-07A0-8F2846B46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62" y="3487982"/>
                <a:ext cx="1714604" cy="544830"/>
              </a:xfrm>
              <a:prstGeom prst="wedgeRoundRectCallout">
                <a:avLst>
                  <a:gd name="adj1" fmla="val 31177"/>
                  <a:gd name="adj2" fmla="val 87610"/>
                  <a:gd name="adj3" fmla="val 16667"/>
                </a:avLst>
              </a:prstGeom>
              <a:blipFill>
                <a:blip r:embed="rId11"/>
                <a:stretch>
                  <a:fillRect t="-491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BCE2969-19BB-B85E-D8F0-78CBC758B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Positional Embeddings: The Flavors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93878-0755-F1B8-3CB9-1A28A07A9C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Sine embeddings: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add sines and cosines that enable localization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380B8-6DB9-734D-1B8D-0FCEDADE93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3763" y="1863991"/>
            <a:ext cx="2603500" cy="952500"/>
          </a:xfrm>
          <a:prstGeom prst="rect">
            <a:avLst/>
          </a:prstGeom>
        </p:spPr>
      </p:pic>
      <p:sp>
        <p:nvSpPr>
          <p:cNvPr id="8" name="文字方塊 74">
            <a:extLst>
              <a:ext uri="{FF2B5EF4-FFF2-40B4-BE49-F238E27FC236}">
                <a16:creationId xmlns:a16="http://schemas.microsoft.com/office/drawing/2014/main" id="{2DBEAD77-9D45-4C4C-50D3-433E3288DA53}"/>
              </a:ext>
            </a:extLst>
          </p:cNvPr>
          <p:cNvSpPr txBox="1"/>
          <p:nvPr/>
        </p:nvSpPr>
        <p:spPr>
          <a:xfrm>
            <a:off x="7154250" y="1306692"/>
            <a:ext cx="1895745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Original Transformer </a:t>
            </a:r>
          </a:p>
        </p:txBody>
      </p:sp>
    </p:spTree>
    <p:extLst>
      <p:ext uri="{BB962C8B-B14F-4D97-AF65-F5344CB8AC3E}">
        <p14:creationId xmlns:p14="http://schemas.microsoft.com/office/powerpoint/2010/main" val="514947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BBBF9-9F3B-58ED-5FBC-3D8CE3218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76338-6679-FBAA-93A0-FB336205E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Positional Embeddings: The Flavors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D80D7-7D3C-109B-9033-EC79F4E819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Sine embeddings: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add sines and cosines that enable localization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Absolute embeddings: 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 a position vector to the embedding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Limitations: </a:t>
            </a:r>
          </a:p>
          <a:p>
            <a:pPr lvl="1"/>
            <a:r>
              <a:rPr lang="en-US" sz="1400" spc="-50" dirty="0"/>
              <a:t>We</a:t>
            </a:r>
            <a:r>
              <a:rPr lang="en-US" sz="1400" spc="-74" dirty="0"/>
              <a:t> can have fixed encoding </a:t>
            </a:r>
            <a:r>
              <a:rPr lang="en-US" sz="1400" spc="-11" dirty="0"/>
              <a:t>for each index training position </a:t>
            </a:r>
            <a:r>
              <a:rPr lang="en-US" sz="1400" spc="-29" dirty="0"/>
              <a:t>(e.g.,</a:t>
            </a:r>
            <a:r>
              <a:rPr lang="en-US" sz="1400" spc="-37" dirty="0"/>
              <a:t> </a:t>
            </a:r>
            <a:r>
              <a:rPr lang="en-US" sz="1400" dirty="0"/>
              <a:t>1,</a:t>
            </a:r>
            <a:r>
              <a:rPr lang="en-US" sz="1400" spc="-37" dirty="0"/>
              <a:t> </a:t>
            </a:r>
            <a:r>
              <a:rPr lang="en-US" sz="1400" dirty="0"/>
              <a:t>2,</a:t>
            </a:r>
            <a:r>
              <a:rPr lang="en-US" sz="1400" spc="-37" dirty="0"/>
              <a:t> </a:t>
            </a:r>
            <a:r>
              <a:rPr lang="en-US" sz="1400" dirty="0"/>
              <a:t>3,</a:t>
            </a:r>
            <a:r>
              <a:rPr lang="en-US" sz="1400" spc="-37" dirty="0"/>
              <a:t> </a:t>
            </a:r>
            <a:r>
              <a:rPr lang="en-US" sz="1400" dirty="0"/>
              <a:t>…</a:t>
            </a:r>
            <a:r>
              <a:rPr lang="en-US" sz="1400" spc="-37" dirty="0"/>
              <a:t> </a:t>
            </a:r>
            <a:r>
              <a:rPr lang="en-US" sz="1400" spc="-16" dirty="0"/>
              <a:t>1000)</a:t>
            </a:r>
            <a:r>
              <a:rPr lang="en-US" sz="1400" spc="-5" dirty="0"/>
              <a:t>. </a:t>
            </a:r>
          </a:p>
          <a:p>
            <a:pPr lvl="1"/>
            <a:r>
              <a:rPr lang="en-US" sz="1400" dirty="0"/>
              <a:t>What</a:t>
            </a:r>
            <a:r>
              <a:rPr lang="en-US" sz="1400" spc="-63" dirty="0"/>
              <a:t> </a:t>
            </a:r>
            <a:r>
              <a:rPr lang="en-US" sz="1400" spc="-16" dirty="0"/>
              <a:t>happens</a:t>
            </a:r>
            <a:r>
              <a:rPr lang="en-US" sz="1400" spc="-63" dirty="0"/>
              <a:t> </a:t>
            </a:r>
            <a:r>
              <a:rPr lang="en-US" sz="1400" dirty="0"/>
              <a:t>if</a:t>
            </a:r>
            <a:r>
              <a:rPr lang="en-US" sz="1400" spc="-63" dirty="0"/>
              <a:t> </a:t>
            </a:r>
            <a:r>
              <a:rPr lang="en-US" sz="1400" dirty="0"/>
              <a:t>we</a:t>
            </a:r>
            <a:r>
              <a:rPr lang="en-US" sz="1400" spc="-63" dirty="0"/>
              <a:t> </a:t>
            </a:r>
            <a:r>
              <a:rPr lang="en-US" sz="1400" dirty="0"/>
              <a:t>get</a:t>
            </a:r>
            <a:r>
              <a:rPr lang="en-US" sz="1400" spc="-63" dirty="0"/>
              <a:t> </a:t>
            </a:r>
            <a:r>
              <a:rPr lang="en-US" sz="1400" dirty="0"/>
              <a:t>a</a:t>
            </a:r>
            <a:r>
              <a:rPr lang="en-US" sz="1400" spc="-63" dirty="0"/>
              <a:t> </a:t>
            </a:r>
            <a:r>
              <a:rPr lang="en-US" sz="1400" spc="-26" dirty="0"/>
              <a:t>sequence</a:t>
            </a:r>
            <a:r>
              <a:rPr lang="en-US" sz="1400" spc="-63" dirty="0"/>
              <a:t> </a:t>
            </a:r>
            <a:r>
              <a:rPr lang="en-US" sz="1400" dirty="0"/>
              <a:t>with</a:t>
            </a:r>
            <a:r>
              <a:rPr lang="en-US" sz="1400" spc="-66" dirty="0"/>
              <a:t> </a:t>
            </a:r>
            <a:r>
              <a:rPr lang="en-US" sz="1400" spc="-11" dirty="0"/>
              <a:t>5000 </a:t>
            </a:r>
            <a:r>
              <a:rPr lang="en-US" sz="1400" dirty="0"/>
              <a:t>words</a:t>
            </a:r>
            <a:r>
              <a:rPr lang="en-US" sz="1400" spc="-63" dirty="0"/>
              <a:t> </a:t>
            </a:r>
            <a:r>
              <a:rPr lang="en-US" sz="1400" dirty="0"/>
              <a:t>at</a:t>
            </a:r>
            <a:r>
              <a:rPr lang="en-US" sz="1400" spc="-60" dirty="0"/>
              <a:t> </a:t>
            </a:r>
            <a:r>
              <a:rPr lang="en-US" sz="1400" dirty="0"/>
              <a:t>test</a:t>
            </a:r>
            <a:r>
              <a:rPr lang="en-US" sz="1400" spc="-60" dirty="0"/>
              <a:t> </a:t>
            </a:r>
            <a:r>
              <a:rPr lang="en-US" sz="1400" spc="-5" dirty="0"/>
              <a:t>time?</a:t>
            </a:r>
          </a:p>
          <a:p>
            <a:r>
              <a:rPr lang="en-US" spc="-5" dirty="0"/>
              <a:t>We want something that can generalize to </a:t>
            </a:r>
            <a:r>
              <a:rPr lang="en-US" u="sng" spc="-5" dirty="0"/>
              <a:t>arbitrary </a:t>
            </a:r>
            <a:r>
              <a:rPr lang="en-US" spc="-5" dirty="0"/>
              <a:t>sequence lengths. </a:t>
            </a:r>
          </a:p>
          <a:p>
            <a:pPr lvl="1"/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14D2D-BCEB-1F37-15BD-7BB86B943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946" y="1655270"/>
            <a:ext cx="2603500" cy="952500"/>
          </a:xfrm>
          <a:prstGeom prst="rect">
            <a:avLst/>
          </a:prstGeom>
        </p:spPr>
      </p:pic>
      <p:sp>
        <p:nvSpPr>
          <p:cNvPr id="8" name="文字方塊 74">
            <a:extLst>
              <a:ext uri="{FF2B5EF4-FFF2-40B4-BE49-F238E27FC236}">
                <a16:creationId xmlns:a16="http://schemas.microsoft.com/office/drawing/2014/main" id="{123BB6B8-7A08-A065-11CC-A360EBF81907}"/>
              </a:ext>
            </a:extLst>
          </p:cNvPr>
          <p:cNvSpPr txBox="1"/>
          <p:nvPr/>
        </p:nvSpPr>
        <p:spPr>
          <a:xfrm>
            <a:off x="7154250" y="1306692"/>
            <a:ext cx="1895745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Original Transformer </a:t>
            </a:r>
          </a:p>
        </p:txBody>
      </p:sp>
      <p:sp>
        <p:nvSpPr>
          <p:cNvPr id="6" name="文字方塊 74">
            <a:extLst>
              <a:ext uri="{FF2B5EF4-FFF2-40B4-BE49-F238E27FC236}">
                <a16:creationId xmlns:a16="http://schemas.microsoft.com/office/drawing/2014/main" id="{48F9077E-55CE-911E-EC58-3F24D13725DB}"/>
              </a:ext>
            </a:extLst>
          </p:cNvPr>
          <p:cNvSpPr txBox="1"/>
          <p:nvPr/>
        </p:nvSpPr>
        <p:spPr>
          <a:xfrm>
            <a:off x="7169915" y="2621321"/>
            <a:ext cx="1895745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GPT1/2/3 - OPT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033F7F-A844-0CF0-57F8-0103CA728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630" y="2956846"/>
            <a:ext cx="18669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7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11DDF-2693-2A52-DC4C-275DB9423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ABE7-8791-263D-F2F4-79E0D9FFA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Positional Embeddings: The Flavors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3EBC7-41C0-E836-9A6F-8B1D537CD7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Sine embeddings: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add sines and cosines that enable localization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Absolute embeddings: 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 a position vector to the embedding</a:t>
            </a:r>
          </a:p>
          <a:p>
            <a:endParaRPr lang="en-US" dirty="0"/>
          </a:p>
          <a:p>
            <a:r>
              <a:rPr lang="en-US" b="1" dirty="0"/>
              <a:t>Relative embeddings:</a:t>
            </a:r>
            <a:r>
              <a:rPr lang="en-US" dirty="0"/>
              <a:t> add a vector to the attention computation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sz="1400" dirty="0"/>
              <a:t>Intuition: </a:t>
            </a:r>
            <a:r>
              <a:rPr lang="en-US" sz="1400" spc="-5" dirty="0"/>
              <a:t>encoding the </a:t>
            </a:r>
            <a:r>
              <a:rPr lang="en-US" sz="1400" u="sng" spc="-5" dirty="0"/>
              <a:t>relative </a:t>
            </a:r>
            <a:r>
              <a:rPr lang="en-US" sz="1400" spc="-5" dirty="0"/>
              <a:t>positions, for example based on the distance of the tokens in a local window to the current token.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1E6EA7-DCFC-799E-6B54-60C610AC1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946" y="1655270"/>
            <a:ext cx="2603500" cy="952500"/>
          </a:xfrm>
          <a:prstGeom prst="rect">
            <a:avLst/>
          </a:prstGeom>
        </p:spPr>
      </p:pic>
      <p:sp>
        <p:nvSpPr>
          <p:cNvPr id="8" name="文字方塊 74">
            <a:extLst>
              <a:ext uri="{FF2B5EF4-FFF2-40B4-BE49-F238E27FC236}">
                <a16:creationId xmlns:a16="http://schemas.microsoft.com/office/drawing/2014/main" id="{48830F42-34E3-AC43-10E1-9E5E03B52195}"/>
              </a:ext>
            </a:extLst>
          </p:cNvPr>
          <p:cNvSpPr txBox="1"/>
          <p:nvPr/>
        </p:nvSpPr>
        <p:spPr>
          <a:xfrm>
            <a:off x="7154250" y="1306692"/>
            <a:ext cx="1895745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Original Transformer </a:t>
            </a:r>
          </a:p>
        </p:txBody>
      </p:sp>
      <p:sp>
        <p:nvSpPr>
          <p:cNvPr id="6" name="文字方塊 74">
            <a:extLst>
              <a:ext uri="{FF2B5EF4-FFF2-40B4-BE49-F238E27FC236}">
                <a16:creationId xmlns:a16="http://schemas.microsoft.com/office/drawing/2014/main" id="{E13C32BA-21A4-B2A7-3B81-899E5B963781}"/>
              </a:ext>
            </a:extLst>
          </p:cNvPr>
          <p:cNvSpPr txBox="1"/>
          <p:nvPr/>
        </p:nvSpPr>
        <p:spPr>
          <a:xfrm>
            <a:off x="7169915" y="2621321"/>
            <a:ext cx="1895745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GPT1/2/3 - OPT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F9C7C6-9D72-AED3-F3E1-C7E77A817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630" y="2956846"/>
            <a:ext cx="1866900" cy="381000"/>
          </a:xfrm>
          <a:prstGeom prst="rect">
            <a:avLst/>
          </a:prstGeom>
        </p:spPr>
      </p:pic>
      <p:sp>
        <p:nvSpPr>
          <p:cNvPr id="18" name="文字方塊 74">
            <a:extLst>
              <a:ext uri="{FF2B5EF4-FFF2-40B4-BE49-F238E27FC236}">
                <a16:creationId xmlns:a16="http://schemas.microsoft.com/office/drawing/2014/main" id="{1DD45CA9-72C8-4AB8-D4AF-59C7E54C1137}"/>
              </a:ext>
            </a:extLst>
          </p:cNvPr>
          <p:cNvSpPr txBox="1"/>
          <p:nvPr/>
        </p:nvSpPr>
        <p:spPr>
          <a:xfrm>
            <a:off x="7185580" y="3380474"/>
            <a:ext cx="1895745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T5, Gopher, Chinchilla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956EA61-623F-25A6-159B-6D2E22316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3280" y="3620400"/>
            <a:ext cx="2125618" cy="6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60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9FEA-D88A-4547-282A-6345CCC33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Unified Perspective on </a:t>
            </a:r>
            <a:br>
              <a:rPr lang="en-US" dirty="0"/>
            </a:br>
            <a:r>
              <a:rPr lang="en-US" dirty="0"/>
              <a:t>Relative Positional Encoding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8553035" cy="3077573"/>
              </a:xfrm>
            </p:spPr>
            <p:txBody>
              <a:bodyPr/>
              <a:lstStyle/>
              <a:p>
                <a:r>
                  <a:rPr lang="en-US" dirty="0"/>
                  <a:t>We are input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dirty="0"/>
                  <a:t> and </a:t>
                </a:r>
              </a:p>
              <a:p>
                <a:pPr lvl="1"/>
                <a:r>
                  <a:rPr lang="en-US" dirty="0"/>
                  <a:t>Then the unnormalized attention value between position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 is: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TW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TW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Sup>
                        <m:sSubSupPr>
                          <m:ctrlPr>
                            <a:rPr lang="en-US" altLang="zh-TW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Now also assume that positional embeddings are added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dirty="0"/>
                  <a:t>, i.e., they’re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endParaRPr lang="en-US" sz="14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sSub>
                          <m:sSubPr>
                            <m:ctrlPr>
                              <a:rPr lang="en-US" altLang="zh-TW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altLang="zh-TW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TW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1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altLang="zh-TW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zh-TW" b="1" i="1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1" i="1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d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TW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1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TW" b="1" i="1" smtClean="0"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TW" dirty="0"/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:r>
                  <a:rPr lang="en-US" altLang="zh-TW" b="1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8553035" cy="3077573"/>
              </a:xfrm>
              <a:blipFill>
                <a:blip r:embed="rId2"/>
                <a:stretch>
                  <a:fillRect l="-445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35E9B10C-09BB-D7BA-D743-BF8ADAA3CA05}"/>
                  </a:ext>
                </a:extLst>
              </p:cNvPr>
              <p:cNvSpPr/>
              <p:nvPr/>
            </p:nvSpPr>
            <p:spPr>
              <a:xfrm>
                <a:off x="945023" y="3208588"/>
                <a:ext cx="2905759" cy="884905"/>
              </a:xfrm>
              <a:prstGeom prst="wedgeRoundRectCallout">
                <a:avLst>
                  <a:gd name="adj1" fmla="val 53295"/>
                  <a:gd name="adj2" fmla="val -61775"/>
                  <a:gd name="adj3" fmla="val 16667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The original attention term: </a:t>
                </a:r>
                <a:br>
                  <a:rPr lang="en-US" sz="1600" dirty="0">
                    <a:solidFill>
                      <a:schemeClr val="tx1"/>
                    </a:solidFill>
                  </a:rPr>
                </a:br>
                <a:r>
                  <a:rPr lang="en-US" sz="1600" dirty="0">
                    <a:solidFill>
                      <a:schemeClr val="tx1"/>
                    </a:solidFill>
                  </a:rPr>
                  <a:t>how much attention should we pay to 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given 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35E9B10C-09BB-D7BA-D743-BF8ADAA3CA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023" y="3208588"/>
                <a:ext cx="2905759" cy="884905"/>
              </a:xfrm>
              <a:prstGeom prst="wedgeRoundRectCallout">
                <a:avLst>
                  <a:gd name="adj1" fmla="val 53295"/>
                  <a:gd name="adj2" fmla="val -61775"/>
                  <a:gd name="adj3" fmla="val 16667"/>
                </a:avLst>
              </a:prstGeom>
              <a:blipFill>
                <a:blip r:embed="rId3"/>
                <a:stretch>
                  <a:fillRect l="-1240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DE36A7B0-3C41-8E17-6D31-60D00100074B}"/>
                  </a:ext>
                </a:extLst>
              </p:cNvPr>
              <p:cNvSpPr/>
              <p:nvPr/>
            </p:nvSpPr>
            <p:spPr>
              <a:xfrm>
                <a:off x="4029422" y="3208588"/>
                <a:ext cx="2492141" cy="884905"/>
              </a:xfrm>
              <a:prstGeom prst="wedgeRoundRectCallout">
                <a:avLst>
                  <a:gd name="adj1" fmla="val 30058"/>
                  <a:gd name="adj2" fmla="val -58562"/>
                  <a:gd name="adj3" fmla="val 16667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How much attention should we pay to word </a:t>
                </a:r>
                <a14:m>
                  <m:oMath xmlns:m="http://schemas.openxmlformats.org/officeDocument/2006/math"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given the position </a:t>
                </a:r>
                <a14:m>
                  <m:oMath xmlns:m="http://schemas.openxmlformats.org/officeDocument/2006/math"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DE36A7B0-3C41-8E17-6D31-60D0010007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422" y="3208588"/>
                <a:ext cx="2492141" cy="884905"/>
              </a:xfrm>
              <a:prstGeom prst="wedgeRoundRectCallout">
                <a:avLst>
                  <a:gd name="adj1" fmla="val 30058"/>
                  <a:gd name="adj2" fmla="val -58562"/>
                  <a:gd name="adj3" fmla="val 16667"/>
                </a:avLst>
              </a:prstGeom>
              <a:blipFill>
                <a:blip r:embed="rId4"/>
                <a:stretch>
                  <a:fillRect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F2CFE844-D7D3-D387-4F0B-6AC67582F59C}"/>
              </a:ext>
            </a:extLst>
          </p:cNvPr>
          <p:cNvSpPr/>
          <p:nvPr/>
        </p:nvSpPr>
        <p:spPr>
          <a:xfrm rot="5400000">
            <a:off x="4461463" y="2477423"/>
            <a:ext cx="126080" cy="1106207"/>
          </a:xfrm>
          <a:prstGeom prst="rightBrace">
            <a:avLst>
              <a:gd name="adj1" fmla="val 11486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229C213F-2EBA-D9DE-53E6-6B09828354BD}"/>
              </a:ext>
            </a:extLst>
          </p:cNvPr>
          <p:cNvSpPr/>
          <p:nvPr/>
        </p:nvSpPr>
        <p:spPr>
          <a:xfrm rot="5400000">
            <a:off x="6211189" y="1931531"/>
            <a:ext cx="126082" cy="2197994"/>
          </a:xfrm>
          <a:prstGeom prst="rightBrace">
            <a:avLst>
              <a:gd name="adj1" fmla="val 11486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966A1DE9-DB27-7F24-3C2E-D0015405B313}"/>
                  </a:ext>
                </a:extLst>
              </p:cNvPr>
              <p:cNvSpPr/>
              <p:nvPr/>
            </p:nvSpPr>
            <p:spPr>
              <a:xfrm>
                <a:off x="6654196" y="3208588"/>
                <a:ext cx="2432758" cy="884905"/>
              </a:xfrm>
              <a:prstGeom prst="wedgeRoundRectCallout">
                <a:avLst>
                  <a:gd name="adj1" fmla="val -7691"/>
                  <a:gd name="adj2" fmla="val -61162"/>
                  <a:gd name="adj3" fmla="val 16667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How much attention should position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should attend to position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966A1DE9-DB27-7F24-3C2E-D0015405B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196" y="3208588"/>
                <a:ext cx="2432758" cy="884905"/>
              </a:xfrm>
              <a:prstGeom prst="wedgeRoundRectCallout">
                <a:avLst>
                  <a:gd name="adj1" fmla="val -7691"/>
                  <a:gd name="adj2" fmla="val -61162"/>
                  <a:gd name="adj3" fmla="val 16667"/>
                </a:avLst>
              </a:prstGeom>
              <a:blipFill>
                <a:blip r:embed="rId5"/>
                <a:stretch>
                  <a:fillRect l="-1031" r="-3093"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Brace 10">
            <a:extLst>
              <a:ext uri="{FF2B5EF4-FFF2-40B4-BE49-F238E27FC236}">
                <a16:creationId xmlns:a16="http://schemas.microsoft.com/office/drawing/2014/main" id="{E3B47407-F2DD-4DE6-C00C-48F23663FC9D}"/>
              </a:ext>
            </a:extLst>
          </p:cNvPr>
          <p:cNvSpPr/>
          <p:nvPr/>
        </p:nvSpPr>
        <p:spPr>
          <a:xfrm rot="5400000">
            <a:off x="7991674" y="2429553"/>
            <a:ext cx="126081" cy="1201947"/>
          </a:xfrm>
          <a:prstGeom prst="rightBrace">
            <a:avLst>
              <a:gd name="adj1" fmla="val 11486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7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E4BC2-D56C-7F73-710E-AE4E30DAA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Impact of Transformers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617F1-F6EB-C2CB-2F32-BF8892E932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7044" y="1205019"/>
            <a:ext cx="8085415" cy="3077573"/>
          </a:xfrm>
        </p:spPr>
        <p:txBody>
          <a:bodyPr/>
          <a:lstStyle/>
          <a:p>
            <a:r>
              <a:rPr lang="en-US" dirty="0"/>
              <a:t>A building block for a variety of LMs 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084D2F9B-F1C7-F0F5-EF3E-975E743EB9B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1372" y="2690958"/>
            <a:ext cx="1164467" cy="778667"/>
          </a:xfrm>
          <a:prstGeom prst="rect">
            <a:avLst/>
          </a:prstGeom>
        </p:spPr>
      </p:pic>
      <p:grpSp>
        <p:nvGrpSpPr>
          <p:cNvPr id="5" name="object 5">
            <a:extLst>
              <a:ext uri="{FF2B5EF4-FFF2-40B4-BE49-F238E27FC236}">
                <a16:creationId xmlns:a16="http://schemas.microsoft.com/office/drawing/2014/main" id="{0153ED93-1DC9-D4EA-48D3-1C4CEB55935E}"/>
              </a:ext>
            </a:extLst>
          </p:cNvPr>
          <p:cNvGrpSpPr/>
          <p:nvPr/>
        </p:nvGrpSpPr>
        <p:grpSpPr>
          <a:xfrm>
            <a:off x="755482" y="1599791"/>
            <a:ext cx="1157764" cy="771525"/>
            <a:chOff x="1007309" y="3287101"/>
            <a:chExt cx="1543685" cy="1028700"/>
          </a:xfrm>
        </p:grpSpPr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BCAB8B96-1665-77EF-37E0-8F73B564872F}"/>
                </a:ext>
              </a:extLst>
            </p:cNvPr>
            <p:cNvSpPr/>
            <p:nvPr/>
          </p:nvSpPr>
          <p:spPr>
            <a:xfrm>
              <a:off x="1007300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100" y="679716"/>
                  </a:moveTo>
                  <a:lnTo>
                    <a:pt x="189585" y="667258"/>
                  </a:lnTo>
                  <a:lnTo>
                    <a:pt x="182727" y="657085"/>
                  </a:lnTo>
                  <a:lnTo>
                    <a:pt x="172542" y="650214"/>
                  </a:lnTo>
                  <a:lnTo>
                    <a:pt x="160083" y="647700"/>
                  </a:lnTo>
                  <a:lnTo>
                    <a:pt x="32016" y="647700"/>
                  </a:lnTo>
                  <a:lnTo>
                    <a:pt x="19558" y="650214"/>
                  </a:lnTo>
                  <a:lnTo>
                    <a:pt x="9385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85" y="1019327"/>
                  </a:lnTo>
                  <a:lnTo>
                    <a:pt x="19558" y="1026185"/>
                  </a:lnTo>
                  <a:lnTo>
                    <a:pt x="32016" y="1028700"/>
                  </a:lnTo>
                  <a:lnTo>
                    <a:pt x="160083" y="1028700"/>
                  </a:lnTo>
                  <a:lnTo>
                    <a:pt x="172542" y="1026185"/>
                  </a:lnTo>
                  <a:lnTo>
                    <a:pt x="182727" y="1019327"/>
                  </a:lnTo>
                  <a:lnTo>
                    <a:pt x="189585" y="1009154"/>
                  </a:lnTo>
                  <a:lnTo>
                    <a:pt x="192100" y="996683"/>
                  </a:lnTo>
                  <a:lnTo>
                    <a:pt x="192100" y="679716"/>
                  </a:lnTo>
                  <a:close/>
                </a:path>
                <a:path w="192405" h="1028700">
                  <a:moveTo>
                    <a:pt x="192100" y="32016"/>
                  </a:moveTo>
                  <a:lnTo>
                    <a:pt x="189585" y="19558"/>
                  </a:lnTo>
                  <a:lnTo>
                    <a:pt x="182727" y="9385"/>
                  </a:lnTo>
                  <a:lnTo>
                    <a:pt x="172542" y="2527"/>
                  </a:lnTo>
                  <a:lnTo>
                    <a:pt x="160083" y="0"/>
                  </a:lnTo>
                  <a:lnTo>
                    <a:pt x="32016" y="0"/>
                  </a:lnTo>
                  <a:lnTo>
                    <a:pt x="19558" y="2527"/>
                  </a:lnTo>
                  <a:lnTo>
                    <a:pt x="9385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85" y="371627"/>
                  </a:lnTo>
                  <a:lnTo>
                    <a:pt x="19558" y="378485"/>
                  </a:lnTo>
                  <a:lnTo>
                    <a:pt x="32016" y="381000"/>
                  </a:lnTo>
                  <a:lnTo>
                    <a:pt x="160083" y="381000"/>
                  </a:lnTo>
                  <a:lnTo>
                    <a:pt x="172542" y="378485"/>
                  </a:lnTo>
                  <a:lnTo>
                    <a:pt x="182727" y="371627"/>
                  </a:lnTo>
                  <a:lnTo>
                    <a:pt x="189585" y="361454"/>
                  </a:lnTo>
                  <a:lnTo>
                    <a:pt x="192100" y="348983"/>
                  </a:lnTo>
                  <a:lnTo>
                    <a:pt x="192100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C23CD156-6A6B-E77E-2A15-39AECEAC6443}"/>
                </a:ext>
              </a:extLst>
            </p:cNvPr>
            <p:cNvSpPr/>
            <p:nvPr/>
          </p:nvSpPr>
          <p:spPr>
            <a:xfrm>
              <a:off x="1065259" y="3668101"/>
              <a:ext cx="76200" cy="266700"/>
            </a:xfrm>
            <a:custGeom>
              <a:avLst/>
              <a:gdLst/>
              <a:ahLst/>
              <a:cxnLst/>
              <a:rect l="l" t="t" r="r" b="b"/>
              <a:pathLst>
                <a:path w="76200" h="266700">
                  <a:moveTo>
                    <a:pt x="42862" y="63499"/>
                  </a:moveTo>
                  <a:lnTo>
                    <a:pt x="33337" y="63499"/>
                  </a:lnTo>
                  <a:lnTo>
                    <a:pt x="33336" y="266698"/>
                  </a:lnTo>
                  <a:lnTo>
                    <a:pt x="42861" y="266698"/>
                  </a:lnTo>
                  <a:lnTo>
                    <a:pt x="42862" y="63499"/>
                  </a:lnTo>
                  <a:close/>
                </a:path>
                <a:path w="76200" h="266700">
                  <a:moveTo>
                    <a:pt x="38100" y="0"/>
                  </a:moveTo>
                  <a:lnTo>
                    <a:pt x="0" y="76199"/>
                  </a:lnTo>
                  <a:lnTo>
                    <a:pt x="33337" y="76199"/>
                  </a:lnTo>
                  <a:lnTo>
                    <a:pt x="33337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266700">
                  <a:moveTo>
                    <a:pt x="69850" y="63499"/>
                  </a:moveTo>
                  <a:lnTo>
                    <a:pt x="42862" y="63499"/>
                  </a:lnTo>
                  <a:lnTo>
                    <a:pt x="42862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F19DDAE9-7D5E-8F70-3E11-95FA937DBF0E}"/>
                </a:ext>
              </a:extLst>
            </p:cNvPr>
            <p:cNvSpPr/>
            <p:nvPr/>
          </p:nvSpPr>
          <p:spPr>
            <a:xfrm>
              <a:off x="1351800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100" y="679716"/>
                  </a:moveTo>
                  <a:lnTo>
                    <a:pt x="189585" y="667258"/>
                  </a:lnTo>
                  <a:lnTo>
                    <a:pt x="182714" y="657085"/>
                  </a:lnTo>
                  <a:lnTo>
                    <a:pt x="172542" y="650214"/>
                  </a:lnTo>
                  <a:lnTo>
                    <a:pt x="160083" y="647700"/>
                  </a:lnTo>
                  <a:lnTo>
                    <a:pt x="32016" y="647700"/>
                  </a:lnTo>
                  <a:lnTo>
                    <a:pt x="19558" y="650214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58" y="1026185"/>
                  </a:lnTo>
                  <a:lnTo>
                    <a:pt x="32016" y="1028700"/>
                  </a:lnTo>
                  <a:lnTo>
                    <a:pt x="160083" y="1028700"/>
                  </a:lnTo>
                  <a:lnTo>
                    <a:pt x="172542" y="1026185"/>
                  </a:lnTo>
                  <a:lnTo>
                    <a:pt x="182714" y="1019327"/>
                  </a:lnTo>
                  <a:lnTo>
                    <a:pt x="189585" y="1009154"/>
                  </a:lnTo>
                  <a:lnTo>
                    <a:pt x="192100" y="996683"/>
                  </a:lnTo>
                  <a:lnTo>
                    <a:pt x="192100" y="679716"/>
                  </a:lnTo>
                  <a:close/>
                </a:path>
                <a:path w="192405" h="1028700">
                  <a:moveTo>
                    <a:pt x="192100" y="32016"/>
                  </a:moveTo>
                  <a:lnTo>
                    <a:pt x="189585" y="19558"/>
                  </a:lnTo>
                  <a:lnTo>
                    <a:pt x="182714" y="9385"/>
                  </a:lnTo>
                  <a:lnTo>
                    <a:pt x="172542" y="2527"/>
                  </a:lnTo>
                  <a:lnTo>
                    <a:pt x="160083" y="0"/>
                  </a:lnTo>
                  <a:lnTo>
                    <a:pt x="32016" y="0"/>
                  </a:lnTo>
                  <a:lnTo>
                    <a:pt x="19558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58" y="378485"/>
                  </a:lnTo>
                  <a:lnTo>
                    <a:pt x="32016" y="381000"/>
                  </a:lnTo>
                  <a:lnTo>
                    <a:pt x="160083" y="381000"/>
                  </a:lnTo>
                  <a:lnTo>
                    <a:pt x="172542" y="378485"/>
                  </a:lnTo>
                  <a:lnTo>
                    <a:pt x="182714" y="371627"/>
                  </a:lnTo>
                  <a:lnTo>
                    <a:pt x="189585" y="361454"/>
                  </a:lnTo>
                  <a:lnTo>
                    <a:pt x="192100" y="348983"/>
                  </a:lnTo>
                  <a:lnTo>
                    <a:pt x="192100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06AC9F09-6181-1543-1E92-960C264AD2FD}"/>
                </a:ext>
              </a:extLst>
            </p:cNvPr>
            <p:cNvSpPr/>
            <p:nvPr/>
          </p:nvSpPr>
          <p:spPr>
            <a:xfrm>
              <a:off x="1100443" y="3668101"/>
              <a:ext cx="347980" cy="270510"/>
            </a:xfrm>
            <a:custGeom>
              <a:avLst/>
              <a:gdLst/>
              <a:ahLst/>
              <a:cxnLst/>
              <a:rect l="l" t="t" r="r" b="b"/>
              <a:pathLst>
                <a:path w="347980" h="270510">
                  <a:moveTo>
                    <a:pt x="284243" y="42881"/>
                  </a:moveTo>
                  <a:lnTo>
                    <a:pt x="0" y="262933"/>
                  </a:lnTo>
                  <a:lnTo>
                    <a:pt x="5830" y="270465"/>
                  </a:lnTo>
                  <a:lnTo>
                    <a:pt x="290073" y="50412"/>
                  </a:lnTo>
                  <a:lnTo>
                    <a:pt x="284243" y="42881"/>
                  </a:lnTo>
                  <a:close/>
                </a:path>
                <a:path w="347980" h="270510">
                  <a:moveTo>
                    <a:pt x="330525" y="35106"/>
                  </a:moveTo>
                  <a:lnTo>
                    <a:pt x="294285" y="35106"/>
                  </a:lnTo>
                  <a:lnTo>
                    <a:pt x="300116" y="42637"/>
                  </a:lnTo>
                  <a:lnTo>
                    <a:pt x="290073" y="50412"/>
                  </a:lnTo>
                  <a:lnTo>
                    <a:pt x="310481" y="76774"/>
                  </a:lnTo>
                  <a:lnTo>
                    <a:pt x="330525" y="35106"/>
                  </a:lnTo>
                  <a:close/>
                </a:path>
                <a:path w="347980" h="270510">
                  <a:moveTo>
                    <a:pt x="294285" y="35106"/>
                  </a:moveTo>
                  <a:lnTo>
                    <a:pt x="284243" y="42881"/>
                  </a:lnTo>
                  <a:lnTo>
                    <a:pt x="290073" y="50412"/>
                  </a:lnTo>
                  <a:lnTo>
                    <a:pt x="300116" y="42637"/>
                  </a:lnTo>
                  <a:lnTo>
                    <a:pt x="294285" y="35106"/>
                  </a:lnTo>
                  <a:close/>
                </a:path>
                <a:path w="347980" h="270510">
                  <a:moveTo>
                    <a:pt x="347412" y="0"/>
                  </a:moveTo>
                  <a:lnTo>
                    <a:pt x="263834" y="16520"/>
                  </a:lnTo>
                  <a:lnTo>
                    <a:pt x="284243" y="42881"/>
                  </a:lnTo>
                  <a:lnTo>
                    <a:pt x="294285" y="35106"/>
                  </a:lnTo>
                  <a:lnTo>
                    <a:pt x="330525" y="35106"/>
                  </a:lnTo>
                  <a:lnTo>
                    <a:pt x="3474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8DFCD589-1CD6-6E24-99E5-1BBC43CFFEDA}"/>
                </a:ext>
              </a:extLst>
            </p:cNvPr>
            <p:cNvSpPr/>
            <p:nvPr/>
          </p:nvSpPr>
          <p:spPr>
            <a:xfrm>
              <a:off x="1696301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100" y="679716"/>
                  </a:moveTo>
                  <a:lnTo>
                    <a:pt x="189572" y="667258"/>
                  </a:lnTo>
                  <a:lnTo>
                    <a:pt x="182714" y="657085"/>
                  </a:lnTo>
                  <a:lnTo>
                    <a:pt x="172542" y="650214"/>
                  </a:lnTo>
                  <a:lnTo>
                    <a:pt x="160083" y="647700"/>
                  </a:lnTo>
                  <a:lnTo>
                    <a:pt x="32016" y="647700"/>
                  </a:lnTo>
                  <a:lnTo>
                    <a:pt x="19545" y="650214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16" y="1028700"/>
                  </a:lnTo>
                  <a:lnTo>
                    <a:pt x="160083" y="1028700"/>
                  </a:lnTo>
                  <a:lnTo>
                    <a:pt x="172542" y="1026185"/>
                  </a:lnTo>
                  <a:lnTo>
                    <a:pt x="182714" y="1019327"/>
                  </a:lnTo>
                  <a:lnTo>
                    <a:pt x="189572" y="1009154"/>
                  </a:lnTo>
                  <a:lnTo>
                    <a:pt x="192100" y="996683"/>
                  </a:lnTo>
                  <a:lnTo>
                    <a:pt x="192100" y="679716"/>
                  </a:lnTo>
                  <a:close/>
                </a:path>
                <a:path w="192405" h="1028700">
                  <a:moveTo>
                    <a:pt x="192100" y="32016"/>
                  </a:moveTo>
                  <a:lnTo>
                    <a:pt x="189572" y="19558"/>
                  </a:lnTo>
                  <a:lnTo>
                    <a:pt x="182714" y="9385"/>
                  </a:lnTo>
                  <a:lnTo>
                    <a:pt x="172542" y="2527"/>
                  </a:lnTo>
                  <a:lnTo>
                    <a:pt x="160083" y="0"/>
                  </a:lnTo>
                  <a:lnTo>
                    <a:pt x="32016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16" y="381000"/>
                  </a:lnTo>
                  <a:lnTo>
                    <a:pt x="160083" y="381000"/>
                  </a:lnTo>
                  <a:lnTo>
                    <a:pt x="172542" y="378485"/>
                  </a:lnTo>
                  <a:lnTo>
                    <a:pt x="182714" y="371627"/>
                  </a:lnTo>
                  <a:lnTo>
                    <a:pt x="189572" y="361454"/>
                  </a:lnTo>
                  <a:lnTo>
                    <a:pt x="192100" y="348983"/>
                  </a:lnTo>
                  <a:lnTo>
                    <a:pt x="192100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A89D59D7-0B3B-0A25-4DF6-A5B458E358B4}"/>
                </a:ext>
              </a:extLst>
            </p:cNvPr>
            <p:cNvSpPr/>
            <p:nvPr/>
          </p:nvSpPr>
          <p:spPr>
            <a:xfrm>
              <a:off x="1101639" y="3660077"/>
              <a:ext cx="690880" cy="279400"/>
            </a:xfrm>
            <a:custGeom>
              <a:avLst/>
              <a:gdLst/>
              <a:ahLst/>
              <a:cxnLst/>
              <a:rect l="l" t="t" r="r" b="b"/>
              <a:pathLst>
                <a:path w="690880" h="279400">
                  <a:moveTo>
                    <a:pt x="617932" y="31089"/>
                  </a:moveTo>
                  <a:lnTo>
                    <a:pt x="0" y="270281"/>
                  </a:lnTo>
                  <a:lnTo>
                    <a:pt x="3438" y="279165"/>
                  </a:lnTo>
                  <a:lnTo>
                    <a:pt x="621370" y="39972"/>
                  </a:lnTo>
                  <a:lnTo>
                    <a:pt x="617932" y="31089"/>
                  </a:lnTo>
                  <a:close/>
                </a:path>
                <a:path w="690880" h="279400">
                  <a:moveTo>
                    <a:pt x="673912" y="26504"/>
                  </a:moveTo>
                  <a:lnTo>
                    <a:pt x="629775" y="26504"/>
                  </a:lnTo>
                  <a:lnTo>
                    <a:pt x="633213" y="35388"/>
                  </a:lnTo>
                  <a:lnTo>
                    <a:pt x="621370" y="39972"/>
                  </a:lnTo>
                  <a:lnTo>
                    <a:pt x="633405" y="71061"/>
                  </a:lnTo>
                  <a:lnTo>
                    <a:pt x="673912" y="26504"/>
                  </a:lnTo>
                  <a:close/>
                </a:path>
                <a:path w="690880" h="279400">
                  <a:moveTo>
                    <a:pt x="629775" y="26504"/>
                  </a:moveTo>
                  <a:lnTo>
                    <a:pt x="617932" y="31089"/>
                  </a:lnTo>
                  <a:lnTo>
                    <a:pt x="621370" y="39972"/>
                  </a:lnTo>
                  <a:lnTo>
                    <a:pt x="633213" y="35388"/>
                  </a:lnTo>
                  <a:lnTo>
                    <a:pt x="629775" y="26504"/>
                  </a:lnTo>
                  <a:close/>
                </a:path>
                <a:path w="690880" h="279400">
                  <a:moveTo>
                    <a:pt x="605898" y="0"/>
                  </a:moveTo>
                  <a:lnTo>
                    <a:pt x="617932" y="31089"/>
                  </a:lnTo>
                  <a:lnTo>
                    <a:pt x="629775" y="26504"/>
                  </a:lnTo>
                  <a:lnTo>
                    <a:pt x="673912" y="26504"/>
                  </a:lnTo>
                  <a:lnTo>
                    <a:pt x="690713" y="8023"/>
                  </a:lnTo>
                  <a:lnTo>
                    <a:pt x="6058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A436AC40-14E9-4BF6-4257-A0E57FB4B5F6}"/>
                </a:ext>
              </a:extLst>
            </p:cNvPr>
            <p:cNvSpPr/>
            <p:nvPr/>
          </p:nvSpPr>
          <p:spPr>
            <a:xfrm>
              <a:off x="2040801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87" y="679716"/>
                  </a:moveTo>
                  <a:lnTo>
                    <a:pt x="189572" y="667258"/>
                  </a:lnTo>
                  <a:lnTo>
                    <a:pt x="182714" y="657085"/>
                  </a:lnTo>
                  <a:lnTo>
                    <a:pt x="172529" y="650214"/>
                  </a:lnTo>
                  <a:lnTo>
                    <a:pt x="160070" y="647700"/>
                  </a:lnTo>
                  <a:lnTo>
                    <a:pt x="32016" y="647700"/>
                  </a:lnTo>
                  <a:lnTo>
                    <a:pt x="19545" y="650214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16" y="1028700"/>
                  </a:lnTo>
                  <a:lnTo>
                    <a:pt x="160070" y="1028700"/>
                  </a:lnTo>
                  <a:lnTo>
                    <a:pt x="172529" y="1026185"/>
                  </a:lnTo>
                  <a:lnTo>
                    <a:pt x="182714" y="1019327"/>
                  </a:lnTo>
                  <a:lnTo>
                    <a:pt x="189572" y="1009154"/>
                  </a:lnTo>
                  <a:lnTo>
                    <a:pt x="192087" y="996683"/>
                  </a:lnTo>
                  <a:lnTo>
                    <a:pt x="192087" y="679716"/>
                  </a:lnTo>
                  <a:close/>
                </a:path>
                <a:path w="192405" h="1028700">
                  <a:moveTo>
                    <a:pt x="192087" y="32016"/>
                  </a:moveTo>
                  <a:lnTo>
                    <a:pt x="189572" y="19558"/>
                  </a:lnTo>
                  <a:lnTo>
                    <a:pt x="182714" y="9385"/>
                  </a:lnTo>
                  <a:lnTo>
                    <a:pt x="172529" y="2527"/>
                  </a:lnTo>
                  <a:lnTo>
                    <a:pt x="160070" y="0"/>
                  </a:lnTo>
                  <a:lnTo>
                    <a:pt x="32016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16" y="381000"/>
                  </a:lnTo>
                  <a:lnTo>
                    <a:pt x="160070" y="381000"/>
                  </a:lnTo>
                  <a:lnTo>
                    <a:pt x="172529" y="378485"/>
                  </a:lnTo>
                  <a:lnTo>
                    <a:pt x="182714" y="371627"/>
                  </a:lnTo>
                  <a:lnTo>
                    <a:pt x="189572" y="361454"/>
                  </a:lnTo>
                  <a:lnTo>
                    <a:pt x="192087" y="348983"/>
                  </a:lnTo>
                  <a:lnTo>
                    <a:pt x="192087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86BC8099-2D74-561C-74CB-C62D68A23747}"/>
                </a:ext>
              </a:extLst>
            </p:cNvPr>
            <p:cNvSpPr/>
            <p:nvPr/>
          </p:nvSpPr>
          <p:spPr>
            <a:xfrm>
              <a:off x="1446136" y="3660077"/>
              <a:ext cx="690880" cy="279400"/>
            </a:xfrm>
            <a:custGeom>
              <a:avLst/>
              <a:gdLst/>
              <a:ahLst/>
              <a:cxnLst/>
              <a:rect l="l" t="t" r="r" b="b"/>
              <a:pathLst>
                <a:path w="690880" h="279400">
                  <a:moveTo>
                    <a:pt x="617932" y="31089"/>
                  </a:moveTo>
                  <a:lnTo>
                    <a:pt x="0" y="270281"/>
                  </a:lnTo>
                  <a:lnTo>
                    <a:pt x="3439" y="279165"/>
                  </a:lnTo>
                  <a:lnTo>
                    <a:pt x="621370" y="39972"/>
                  </a:lnTo>
                  <a:lnTo>
                    <a:pt x="617932" y="31089"/>
                  </a:lnTo>
                  <a:close/>
                </a:path>
                <a:path w="690880" h="279400">
                  <a:moveTo>
                    <a:pt x="673912" y="26504"/>
                  </a:moveTo>
                  <a:lnTo>
                    <a:pt x="629776" y="26504"/>
                  </a:lnTo>
                  <a:lnTo>
                    <a:pt x="633214" y="35388"/>
                  </a:lnTo>
                  <a:lnTo>
                    <a:pt x="621370" y="39972"/>
                  </a:lnTo>
                  <a:lnTo>
                    <a:pt x="633404" y="71061"/>
                  </a:lnTo>
                  <a:lnTo>
                    <a:pt x="673912" y="26504"/>
                  </a:lnTo>
                  <a:close/>
                </a:path>
                <a:path w="690880" h="279400">
                  <a:moveTo>
                    <a:pt x="629776" y="26504"/>
                  </a:moveTo>
                  <a:lnTo>
                    <a:pt x="617932" y="31089"/>
                  </a:lnTo>
                  <a:lnTo>
                    <a:pt x="621370" y="39972"/>
                  </a:lnTo>
                  <a:lnTo>
                    <a:pt x="633214" y="35388"/>
                  </a:lnTo>
                  <a:lnTo>
                    <a:pt x="629776" y="26504"/>
                  </a:lnTo>
                  <a:close/>
                </a:path>
                <a:path w="690880" h="279400">
                  <a:moveTo>
                    <a:pt x="605897" y="0"/>
                  </a:moveTo>
                  <a:lnTo>
                    <a:pt x="617932" y="31089"/>
                  </a:lnTo>
                  <a:lnTo>
                    <a:pt x="629776" y="26504"/>
                  </a:lnTo>
                  <a:lnTo>
                    <a:pt x="673912" y="26504"/>
                  </a:lnTo>
                  <a:lnTo>
                    <a:pt x="690713" y="8023"/>
                  </a:lnTo>
                  <a:lnTo>
                    <a:pt x="6058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099BEFF8-9014-858B-25D6-272EF4692568}"/>
                </a:ext>
              </a:extLst>
            </p:cNvPr>
            <p:cNvSpPr/>
            <p:nvPr/>
          </p:nvSpPr>
          <p:spPr>
            <a:xfrm>
              <a:off x="2358301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100" y="679716"/>
                  </a:moveTo>
                  <a:lnTo>
                    <a:pt x="189585" y="667258"/>
                  </a:lnTo>
                  <a:lnTo>
                    <a:pt x="182727" y="657085"/>
                  </a:lnTo>
                  <a:lnTo>
                    <a:pt x="172542" y="650214"/>
                  </a:lnTo>
                  <a:lnTo>
                    <a:pt x="160083" y="647700"/>
                  </a:lnTo>
                  <a:lnTo>
                    <a:pt x="32016" y="647700"/>
                  </a:lnTo>
                  <a:lnTo>
                    <a:pt x="19558" y="650214"/>
                  </a:lnTo>
                  <a:lnTo>
                    <a:pt x="9385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85" y="1019327"/>
                  </a:lnTo>
                  <a:lnTo>
                    <a:pt x="19558" y="1026185"/>
                  </a:lnTo>
                  <a:lnTo>
                    <a:pt x="32016" y="1028700"/>
                  </a:lnTo>
                  <a:lnTo>
                    <a:pt x="160083" y="1028700"/>
                  </a:lnTo>
                  <a:lnTo>
                    <a:pt x="172542" y="1026185"/>
                  </a:lnTo>
                  <a:lnTo>
                    <a:pt x="182727" y="1019327"/>
                  </a:lnTo>
                  <a:lnTo>
                    <a:pt x="189585" y="1009154"/>
                  </a:lnTo>
                  <a:lnTo>
                    <a:pt x="192100" y="996683"/>
                  </a:lnTo>
                  <a:lnTo>
                    <a:pt x="192100" y="679716"/>
                  </a:lnTo>
                  <a:close/>
                </a:path>
                <a:path w="192405" h="1028700">
                  <a:moveTo>
                    <a:pt x="192100" y="32016"/>
                  </a:moveTo>
                  <a:lnTo>
                    <a:pt x="189585" y="19558"/>
                  </a:lnTo>
                  <a:lnTo>
                    <a:pt x="182727" y="9385"/>
                  </a:lnTo>
                  <a:lnTo>
                    <a:pt x="172542" y="2527"/>
                  </a:lnTo>
                  <a:lnTo>
                    <a:pt x="160083" y="0"/>
                  </a:lnTo>
                  <a:lnTo>
                    <a:pt x="32016" y="0"/>
                  </a:lnTo>
                  <a:lnTo>
                    <a:pt x="19558" y="2527"/>
                  </a:lnTo>
                  <a:lnTo>
                    <a:pt x="9385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85" y="371627"/>
                  </a:lnTo>
                  <a:lnTo>
                    <a:pt x="19558" y="378485"/>
                  </a:lnTo>
                  <a:lnTo>
                    <a:pt x="32016" y="381000"/>
                  </a:lnTo>
                  <a:lnTo>
                    <a:pt x="160083" y="381000"/>
                  </a:lnTo>
                  <a:lnTo>
                    <a:pt x="172542" y="378485"/>
                  </a:lnTo>
                  <a:lnTo>
                    <a:pt x="182727" y="371627"/>
                  </a:lnTo>
                  <a:lnTo>
                    <a:pt x="189585" y="361454"/>
                  </a:lnTo>
                  <a:lnTo>
                    <a:pt x="192100" y="348983"/>
                  </a:lnTo>
                  <a:lnTo>
                    <a:pt x="192100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CF700494-FBC2-941F-A251-BF4D25F76303}"/>
                </a:ext>
              </a:extLst>
            </p:cNvPr>
            <p:cNvSpPr/>
            <p:nvPr/>
          </p:nvSpPr>
          <p:spPr>
            <a:xfrm>
              <a:off x="1102436" y="3645484"/>
              <a:ext cx="1390015" cy="294005"/>
            </a:xfrm>
            <a:custGeom>
              <a:avLst/>
              <a:gdLst/>
              <a:ahLst/>
              <a:cxnLst/>
              <a:rect l="l" t="t" r="r" b="b"/>
              <a:pathLst>
                <a:path w="1390014" h="294004">
                  <a:moveTo>
                    <a:pt x="1390015" y="98818"/>
                  </a:moveTo>
                  <a:lnTo>
                    <a:pt x="1383665" y="86118"/>
                  </a:lnTo>
                  <a:lnTo>
                    <a:pt x="1351915" y="22618"/>
                  </a:lnTo>
                  <a:lnTo>
                    <a:pt x="1347152" y="21310"/>
                  </a:lnTo>
                  <a:lnTo>
                    <a:pt x="1347152" y="98818"/>
                  </a:lnTo>
                  <a:lnTo>
                    <a:pt x="1347152" y="279107"/>
                  </a:lnTo>
                  <a:lnTo>
                    <a:pt x="1325956" y="261315"/>
                  </a:lnTo>
                  <a:lnTo>
                    <a:pt x="1325956" y="273735"/>
                  </a:lnTo>
                  <a:lnTo>
                    <a:pt x="1279067" y="254850"/>
                  </a:lnTo>
                  <a:lnTo>
                    <a:pt x="1279067" y="265112"/>
                  </a:lnTo>
                  <a:lnTo>
                    <a:pt x="1207135" y="246062"/>
                  </a:lnTo>
                  <a:lnTo>
                    <a:pt x="1207135" y="255892"/>
                  </a:lnTo>
                  <a:lnTo>
                    <a:pt x="1105496" y="235826"/>
                  </a:lnTo>
                  <a:lnTo>
                    <a:pt x="1111707" y="230606"/>
                  </a:lnTo>
                  <a:lnTo>
                    <a:pt x="1207135" y="255892"/>
                  </a:lnTo>
                  <a:lnTo>
                    <a:pt x="1207135" y="246062"/>
                  </a:lnTo>
                  <a:lnTo>
                    <a:pt x="1120622" y="223126"/>
                  </a:lnTo>
                  <a:lnTo>
                    <a:pt x="1138199" y="208368"/>
                  </a:lnTo>
                  <a:lnTo>
                    <a:pt x="1279067" y="265112"/>
                  </a:lnTo>
                  <a:lnTo>
                    <a:pt x="1279067" y="254850"/>
                  </a:lnTo>
                  <a:lnTo>
                    <a:pt x="1146454" y="201422"/>
                  </a:lnTo>
                  <a:lnTo>
                    <a:pt x="1193152" y="162204"/>
                  </a:lnTo>
                  <a:lnTo>
                    <a:pt x="1325956" y="273735"/>
                  </a:lnTo>
                  <a:lnTo>
                    <a:pt x="1325956" y="261315"/>
                  </a:lnTo>
                  <a:lnTo>
                    <a:pt x="1200556" y="155981"/>
                  </a:lnTo>
                  <a:lnTo>
                    <a:pt x="1292402" y="78841"/>
                  </a:lnTo>
                  <a:lnTo>
                    <a:pt x="1295476" y="86436"/>
                  </a:lnTo>
                  <a:lnTo>
                    <a:pt x="1300861" y="80340"/>
                  </a:lnTo>
                  <a:lnTo>
                    <a:pt x="1314767" y="96901"/>
                  </a:lnTo>
                  <a:lnTo>
                    <a:pt x="1313815" y="98818"/>
                  </a:lnTo>
                  <a:lnTo>
                    <a:pt x="1316393" y="98818"/>
                  </a:lnTo>
                  <a:lnTo>
                    <a:pt x="1318069" y="100812"/>
                  </a:lnTo>
                  <a:lnTo>
                    <a:pt x="1318920" y="98818"/>
                  </a:lnTo>
                  <a:lnTo>
                    <a:pt x="1347152" y="98818"/>
                  </a:lnTo>
                  <a:lnTo>
                    <a:pt x="1347152" y="21310"/>
                  </a:lnTo>
                  <a:lnTo>
                    <a:pt x="1284236" y="3987"/>
                  </a:lnTo>
                  <a:lnTo>
                    <a:pt x="1284236" y="73253"/>
                  </a:lnTo>
                  <a:lnTo>
                    <a:pt x="1193165" y="149758"/>
                  </a:lnTo>
                  <a:lnTo>
                    <a:pt x="1185748" y="143535"/>
                  </a:lnTo>
                  <a:lnTo>
                    <a:pt x="1185748" y="155981"/>
                  </a:lnTo>
                  <a:lnTo>
                    <a:pt x="1136446" y="197396"/>
                  </a:lnTo>
                  <a:lnTo>
                    <a:pt x="1128191" y="194081"/>
                  </a:lnTo>
                  <a:lnTo>
                    <a:pt x="1128191" y="204330"/>
                  </a:lnTo>
                  <a:lnTo>
                    <a:pt x="1109370" y="220141"/>
                  </a:lnTo>
                  <a:lnTo>
                    <a:pt x="1100455" y="217779"/>
                  </a:lnTo>
                  <a:lnTo>
                    <a:pt x="1100455" y="227634"/>
                  </a:lnTo>
                  <a:lnTo>
                    <a:pt x="1093508" y="233464"/>
                  </a:lnTo>
                  <a:lnTo>
                    <a:pt x="1084148" y="231622"/>
                  </a:lnTo>
                  <a:lnTo>
                    <a:pt x="1084148" y="241325"/>
                  </a:lnTo>
                  <a:lnTo>
                    <a:pt x="1039164" y="279107"/>
                  </a:lnTo>
                  <a:lnTo>
                    <a:pt x="1039164" y="232435"/>
                  </a:lnTo>
                  <a:lnTo>
                    <a:pt x="1084148" y="241325"/>
                  </a:lnTo>
                  <a:lnTo>
                    <a:pt x="1084148" y="231622"/>
                  </a:lnTo>
                  <a:lnTo>
                    <a:pt x="1039164" y="222732"/>
                  </a:lnTo>
                  <a:lnTo>
                    <a:pt x="1039164" y="211391"/>
                  </a:lnTo>
                  <a:lnTo>
                    <a:pt x="1100455" y="227634"/>
                  </a:lnTo>
                  <a:lnTo>
                    <a:pt x="1100455" y="217779"/>
                  </a:lnTo>
                  <a:lnTo>
                    <a:pt x="1039164" y="201536"/>
                  </a:lnTo>
                  <a:lnTo>
                    <a:pt x="1039164" y="168465"/>
                  </a:lnTo>
                  <a:lnTo>
                    <a:pt x="1128191" y="204330"/>
                  </a:lnTo>
                  <a:lnTo>
                    <a:pt x="1128191" y="194081"/>
                  </a:lnTo>
                  <a:lnTo>
                    <a:pt x="1039164" y="158203"/>
                  </a:lnTo>
                  <a:lnTo>
                    <a:pt x="1039164" y="153758"/>
                  </a:lnTo>
                  <a:lnTo>
                    <a:pt x="1136446" y="114579"/>
                  </a:lnTo>
                  <a:lnTo>
                    <a:pt x="1185748" y="155981"/>
                  </a:lnTo>
                  <a:lnTo>
                    <a:pt x="1185748" y="143535"/>
                  </a:lnTo>
                  <a:lnTo>
                    <a:pt x="1146467" y="110540"/>
                  </a:lnTo>
                  <a:lnTo>
                    <a:pt x="1280782" y="56426"/>
                  </a:lnTo>
                  <a:lnTo>
                    <a:pt x="1280934" y="56603"/>
                  </a:lnTo>
                  <a:lnTo>
                    <a:pt x="1284236" y="73253"/>
                  </a:lnTo>
                  <a:lnTo>
                    <a:pt x="1284236" y="3987"/>
                  </a:lnTo>
                  <a:lnTo>
                    <a:pt x="1274343" y="1257"/>
                  </a:lnTo>
                  <a:lnTo>
                    <a:pt x="1274343" y="48755"/>
                  </a:lnTo>
                  <a:lnTo>
                    <a:pt x="1138212" y="103606"/>
                  </a:lnTo>
                  <a:lnTo>
                    <a:pt x="1128191" y="95199"/>
                  </a:lnTo>
                  <a:lnTo>
                    <a:pt x="1128191" y="107632"/>
                  </a:lnTo>
                  <a:lnTo>
                    <a:pt x="1039164" y="143497"/>
                  </a:lnTo>
                  <a:lnTo>
                    <a:pt x="1039164" y="110439"/>
                  </a:lnTo>
                  <a:lnTo>
                    <a:pt x="1109383" y="91833"/>
                  </a:lnTo>
                  <a:lnTo>
                    <a:pt x="1128191" y="107632"/>
                  </a:lnTo>
                  <a:lnTo>
                    <a:pt x="1128191" y="95199"/>
                  </a:lnTo>
                  <a:lnTo>
                    <a:pt x="1120648" y="88849"/>
                  </a:lnTo>
                  <a:lnTo>
                    <a:pt x="1273911" y="48234"/>
                  </a:lnTo>
                  <a:lnTo>
                    <a:pt x="1274343" y="48755"/>
                  </a:lnTo>
                  <a:lnTo>
                    <a:pt x="1274343" y="1257"/>
                  </a:lnTo>
                  <a:lnTo>
                    <a:pt x="1269784" y="0"/>
                  </a:lnTo>
                  <a:lnTo>
                    <a:pt x="1270927" y="5816"/>
                  </a:lnTo>
                  <a:lnTo>
                    <a:pt x="1268501" y="5308"/>
                  </a:lnTo>
                  <a:lnTo>
                    <a:pt x="1271358" y="16116"/>
                  </a:lnTo>
                  <a:lnTo>
                    <a:pt x="1267002" y="15760"/>
                  </a:lnTo>
                  <a:lnTo>
                    <a:pt x="1274013" y="33172"/>
                  </a:lnTo>
                  <a:lnTo>
                    <a:pt x="1207236" y="46367"/>
                  </a:lnTo>
                  <a:lnTo>
                    <a:pt x="1207236" y="56045"/>
                  </a:lnTo>
                  <a:lnTo>
                    <a:pt x="1111732" y="81368"/>
                  </a:lnTo>
                  <a:lnTo>
                    <a:pt x="1105509" y="76136"/>
                  </a:lnTo>
                  <a:lnTo>
                    <a:pt x="1207236" y="56045"/>
                  </a:lnTo>
                  <a:lnTo>
                    <a:pt x="1207236" y="46367"/>
                  </a:lnTo>
                  <a:lnTo>
                    <a:pt x="1100467" y="67449"/>
                  </a:lnTo>
                  <a:lnTo>
                    <a:pt x="1100467" y="84353"/>
                  </a:lnTo>
                  <a:lnTo>
                    <a:pt x="1076807" y="90627"/>
                  </a:lnTo>
                  <a:lnTo>
                    <a:pt x="1085684" y="80048"/>
                  </a:lnTo>
                  <a:lnTo>
                    <a:pt x="1093508" y="78511"/>
                  </a:lnTo>
                  <a:lnTo>
                    <a:pt x="1100467" y="84353"/>
                  </a:lnTo>
                  <a:lnTo>
                    <a:pt x="1100467" y="67449"/>
                  </a:lnTo>
                  <a:lnTo>
                    <a:pt x="1096162" y="68287"/>
                  </a:lnTo>
                  <a:lnTo>
                    <a:pt x="1095819" y="67983"/>
                  </a:lnTo>
                  <a:lnTo>
                    <a:pt x="1102677" y="59817"/>
                  </a:lnTo>
                  <a:lnTo>
                    <a:pt x="1117257" y="42456"/>
                  </a:lnTo>
                  <a:lnTo>
                    <a:pt x="1045806" y="25361"/>
                  </a:lnTo>
                  <a:lnTo>
                    <a:pt x="1045806" y="98818"/>
                  </a:lnTo>
                  <a:lnTo>
                    <a:pt x="1039164" y="100584"/>
                  </a:lnTo>
                  <a:lnTo>
                    <a:pt x="1039164" y="98818"/>
                  </a:lnTo>
                  <a:lnTo>
                    <a:pt x="1045806" y="98818"/>
                  </a:lnTo>
                  <a:lnTo>
                    <a:pt x="1045806" y="25361"/>
                  </a:lnTo>
                  <a:lnTo>
                    <a:pt x="1034415" y="22631"/>
                  </a:lnTo>
                  <a:lnTo>
                    <a:pt x="1034084" y="23279"/>
                  </a:lnTo>
                  <a:lnTo>
                    <a:pt x="1034402" y="22618"/>
                  </a:lnTo>
                  <a:lnTo>
                    <a:pt x="1029639" y="22174"/>
                  </a:lnTo>
                  <a:lnTo>
                    <a:pt x="1029639" y="279615"/>
                  </a:lnTo>
                  <a:lnTo>
                    <a:pt x="1005687" y="261086"/>
                  </a:lnTo>
                  <a:lnTo>
                    <a:pt x="1005687" y="273113"/>
                  </a:lnTo>
                  <a:lnTo>
                    <a:pt x="956729" y="254165"/>
                  </a:lnTo>
                  <a:lnTo>
                    <a:pt x="956729" y="264375"/>
                  </a:lnTo>
                  <a:lnTo>
                    <a:pt x="839622" y="234149"/>
                  </a:lnTo>
                  <a:lnTo>
                    <a:pt x="858748" y="226441"/>
                  </a:lnTo>
                  <a:lnTo>
                    <a:pt x="956729" y="264375"/>
                  </a:lnTo>
                  <a:lnTo>
                    <a:pt x="956729" y="254165"/>
                  </a:lnTo>
                  <a:lnTo>
                    <a:pt x="871677" y="221234"/>
                  </a:lnTo>
                  <a:lnTo>
                    <a:pt x="908100" y="206565"/>
                  </a:lnTo>
                  <a:lnTo>
                    <a:pt x="923658" y="209638"/>
                  </a:lnTo>
                  <a:lnTo>
                    <a:pt x="1005687" y="273113"/>
                  </a:lnTo>
                  <a:lnTo>
                    <a:pt x="1005687" y="261086"/>
                  </a:lnTo>
                  <a:lnTo>
                    <a:pt x="944562" y="213766"/>
                  </a:lnTo>
                  <a:lnTo>
                    <a:pt x="1029639" y="230555"/>
                  </a:lnTo>
                  <a:lnTo>
                    <a:pt x="1029639" y="220853"/>
                  </a:lnTo>
                  <a:lnTo>
                    <a:pt x="927722" y="200736"/>
                  </a:lnTo>
                  <a:lnTo>
                    <a:pt x="925969" y="199364"/>
                  </a:lnTo>
                  <a:lnTo>
                    <a:pt x="952881" y="188531"/>
                  </a:lnTo>
                  <a:lnTo>
                    <a:pt x="1029639" y="208864"/>
                  </a:lnTo>
                  <a:lnTo>
                    <a:pt x="1029639" y="199009"/>
                  </a:lnTo>
                  <a:lnTo>
                    <a:pt x="967638" y="182575"/>
                  </a:lnTo>
                  <a:lnTo>
                    <a:pt x="1020914" y="161112"/>
                  </a:lnTo>
                  <a:lnTo>
                    <a:pt x="1029639" y="164630"/>
                  </a:lnTo>
                  <a:lnTo>
                    <a:pt x="1029639" y="147332"/>
                  </a:lnTo>
                  <a:lnTo>
                    <a:pt x="1020914" y="150850"/>
                  </a:lnTo>
                  <a:lnTo>
                    <a:pt x="1008176" y="145719"/>
                  </a:lnTo>
                  <a:lnTo>
                    <a:pt x="1008176" y="155981"/>
                  </a:lnTo>
                  <a:lnTo>
                    <a:pt x="952258" y="178511"/>
                  </a:lnTo>
                  <a:lnTo>
                    <a:pt x="937514" y="174612"/>
                  </a:lnTo>
                  <a:lnTo>
                    <a:pt x="937514" y="184454"/>
                  </a:lnTo>
                  <a:lnTo>
                    <a:pt x="917257" y="192608"/>
                  </a:lnTo>
                  <a:lnTo>
                    <a:pt x="906856" y="184569"/>
                  </a:lnTo>
                  <a:lnTo>
                    <a:pt x="906856" y="196608"/>
                  </a:lnTo>
                  <a:lnTo>
                    <a:pt x="891006" y="193484"/>
                  </a:lnTo>
                  <a:lnTo>
                    <a:pt x="891006" y="203187"/>
                  </a:lnTo>
                  <a:lnTo>
                    <a:pt x="858685" y="216204"/>
                  </a:lnTo>
                  <a:lnTo>
                    <a:pt x="845756" y="211201"/>
                  </a:lnTo>
                  <a:lnTo>
                    <a:pt x="845756" y="221411"/>
                  </a:lnTo>
                  <a:lnTo>
                    <a:pt x="824090" y="230136"/>
                  </a:lnTo>
                  <a:lnTo>
                    <a:pt x="809218" y="226301"/>
                  </a:lnTo>
                  <a:lnTo>
                    <a:pt x="809218" y="236131"/>
                  </a:lnTo>
                  <a:lnTo>
                    <a:pt x="719963" y="272084"/>
                  </a:lnTo>
                  <a:lnTo>
                    <a:pt x="777100" y="227850"/>
                  </a:lnTo>
                  <a:lnTo>
                    <a:pt x="809218" y="236131"/>
                  </a:lnTo>
                  <a:lnTo>
                    <a:pt x="809218" y="226301"/>
                  </a:lnTo>
                  <a:lnTo>
                    <a:pt x="786638" y="220472"/>
                  </a:lnTo>
                  <a:lnTo>
                    <a:pt x="805535" y="205841"/>
                  </a:lnTo>
                  <a:lnTo>
                    <a:pt x="845756" y="221411"/>
                  </a:lnTo>
                  <a:lnTo>
                    <a:pt x="845756" y="211201"/>
                  </a:lnTo>
                  <a:lnTo>
                    <a:pt x="814324" y="199034"/>
                  </a:lnTo>
                  <a:lnTo>
                    <a:pt x="825627" y="190284"/>
                  </a:lnTo>
                  <a:lnTo>
                    <a:pt x="891006" y="203187"/>
                  </a:lnTo>
                  <a:lnTo>
                    <a:pt x="891006" y="193484"/>
                  </a:lnTo>
                  <a:lnTo>
                    <a:pt x="835609" y="182549"/>
                  </a:lnTo>
                  <a:lnTo>
                    <a:pt x="859764" y="163855"/>
                  </a:lnTo>
                  <a:lnTo>
                    <a:pt x="867003" y="165773"/>
                  </a:lnTo>
                  <a:lnTo>
                    <a:pt x="906856" y="196608"/>
                  </a:lnTo>
                  <a:lnTo>
                    <a:pt x="906856" y="184569"/>
                  </a:lnTo>
                  <a:lnTo>
                    <a:pt x="890676" y="172046"/>
                  </a:lnTo>
                  <a:lnTo>
                    <a:pt x="937514" y="184454"/>
                  </a:lnTo>
                  <a:lnTo>
                    <a:pt x="937514" y="174612"/>
                  </a:lnTo>
                  <a:lnTo>
                    <a:pt x="871308" y="157060"/>
                  </a:lnTo>
                  <a:lnTo>
                    <a:pt x="869937" y="155981"/>
                  </a:lnTo>
                  <a:lnTo>
                    <a:pt x="871308" y="154914"/>
                  </a:lnTo>
                  <a:lnTo>
                    <a:pt x="952284" y="133464"/>
                  </a:lnTo>
                  <a:lnTo>
                    <a:pt x="1008176" y="155981"/>
                  </a:lnTo>
                  <a:lnTo>
                    <a:pt x="1008176" y="145719"/>
                  </a:lnTo>
                  <a:lnTo>
                    <a:pt x="967651" y="129387"/>
                  </a:lnTo>
                  <a:lnTo>
                    <a:pt x="1029639" y="112966"/>
                  </a:lnTo>
                  <a:lnTo>
                    <a:pt x="1029639" y="103111"/>
                  </a:lnTo>
                  <a:lnTo>
                    <a:pt x="952893" y="123444"/>
                  </a:lnTo>
                  <a:lnTo>
                    <a:pt x="937526" y="117259"/>
                  </a:lnTo>
                  <a:lnTo>
                    <a:pt x="937526" y="127520"/>
                  </a:lnTo>
                  <a:lnTo>
                    <a:pt x="890663" y="139928"/>
                  </a:lnTo>
                  <a:lnTo>
                    <a:pt x="917257" y="119354"/>
                  </a:lnTo>
                  <a:lnTo>
                    <a:pt x="937526" y="127520"/>
                  </a:lnTo>
                  <a:lnTo>
                    <a:pt x="937526" y="117259"/>
                  </a:lnTo>
                  <a:lnTo>
                    <a:pt x="925969" y="112598"/>
                  </a:lnTo>
                  <a:lnTo>
                    <a:pt x="927747" y="111226"/>
                  </a:lnTo>
                  <a:lnTo>
                    <a:pt x="996162" y="97713"/>
                  </a:lnTo>
                  <a:lnTo>
                    <a:pt x="996581" y="98272"/>
                  </a:lnTo>
                  <a:lnTo>
                    <a:pt x="996315" y="98818"/>
                  </a:lnTo>
                  <a:lnTo>
                    <a:pt x="997026" y="98818"/>
                  </a:lnTo>
                  <a:lnTo>
                    <a:pt x="997483" y="99402"/>
                  </a:lnTo>
                  <a:lnTo>
                    <a:pt x="997762" y="98818"/>
                  </a:lnTo>
                  <a:lnTo>
                    <a:pt x="1029639" y="98818"/>
                  </a:lnTo>
                  <a:lnTo>
                    <a:pt x="1029639" y="22174"/>
                  </a:lnTo>
                  <a:lnTo>
                    <a:pt x="989660" y="18402"/>
                  </a:lnTo>
                  <a:lnTo>
                    <a:pt x="989660" y="89306"/>
                  </a:lnTo>
                  <a:lnTo>
                    <a:pt x="944562" y="98209"/>
                  </a:lnTo>
                  <a:lnTo>
                    <a:pt x="973328" y="75946"/>
                  </a:lnTo>
                  <a:lnTo>
                    <a:pt x="977099" y="85661"/>
                  </a:lnTo>
                  <a:lnTo>
                    <a:pt x="982357" y="79883"/>
                  </a:lnTo>
                  <a:lnTo>
                    <a:pt x="989660" y="89306"/>
                  </a:lnTo>
                  <a:lnTo>
                    <a:pt x="989660" y="18402"/>
                  </a:lnTo>
                  <a:lnTo>
                    <a:pt x="969733" y="16510"/>
                  </a:lnTo>
                  <a:lnTo>
                    <a:pt x="969733" y="66662"/>
                  </a:lnTo>
                  <a:lnTo>
                    <a:pt x="923658" y="102336"/>
                  </a:lnTo>
                  <a:lnTo>
                    <a:pt x="908126" y="105410"/>
                  </a:lnTo>
                  <a:lnTo>
                    <a:pt x="906856" y="104902"/>
                  </a:lnTo>
                  <a:lnTo>
                    <a:pt x="906856" y="115354"/>
                  </a:lnTo>
                  <a:lnTo>
                    <a:pt x="867003" y="146202"/>
                  </a:lnTo>
                  <a:lnTo>
                    <a:pt x="859777" y="148120"/>
                  </a:lnTo>
                  <a:lnTo>
                    <a:pt x="847661" y="138747"/>
                  </a:lnTo>
                  <a:lnTo>
                    <a:pt x="847661" y="150787"/>
                  </a:lnTo>
                  <a:lnTo>
                    <a:pt x="847648" y="161188"/>
                  </a:lnTo>
                  <a:lnTo>
                    <a:pt x="823214" y="180111"/>
                  </a:lnTo>
                  <a:lnTo>
                    <a:pt x="813231" y="178142"/>
                  </a:lnTo>
                  <a:lnTo>
                    <a:pt x="813231" y="187833"/>
                  </a:lnTo>
                  <a:lnTo>
                    <a:pt x="803948" y="195021"/>
                  </a:lnTo>
                  <a:lnTo>
                    <a:pt x="795159" y="191630"/>
                  </a:lnTo>
                  <a:lnTo>
                    <a:pt x="795159" y="201828"/>
                  </a:lnTo>
                  <a:lnTo>
                    <a:pt x="774966" y="217462"/>
                  </a:lnTo>
                  <a:lnTo>
                    <a:pt x="765441" y="215011"/>
                  </a:lnTo>
                  <a:lnTo>
                    <a:pt x="765441" y="224840"/>
                  </a:lnTo>
                  <a:lnTo>
                    <a:pt x="694677" y="279615"/>
                  </a:lnTo>
                  <a:lnTo>
                    <a:pt x="694677" y="206578"/>
                  </a:lnTo>
                  <a:lnTo>
                    <a:pt x="765441" y="224840"/>
                  </a:lnTo>
                  <a:lnTo>
                    <a:pt x="765441" y="215011"/>
                  </a:lnTo>
                  <a:lnTo>
                    <a:pt x="704189" y="199199"/>
                  </a:lnTo>
                  <a:lnTo>
                    <a:pt x="754164" y="185966"/>
                  </a:lnTo>
                  <a:lnTo>
                    <a:pt x="795159" y="201828"/>
                  </a:lnTo>
                  <a:lnTo>
                    <a:pt x="795159" y="191630"/>
                  </a:lnTo>
                  <a:lnTo>
                    <a:pt x="769823" y="181813"/>
                  </a:lnTo>
                  <a:lnTo>
                    <a:pt x="775335" y="180352"/>
                  </a:lnTo>
                  <a:lnTo>
                    <a:pt x="813231" y="187833"/>
                  </a:lnTo>
                  <a:lnTo>
                    <a:pt x="813231" y="178142"/>
                  </a:lnTo>
                  <a:lnTo>
                    <a:pt x="796315" y="174790"/>
                  </a:lnTo>
                  <a:lnTo>
                    <a:pt x="847648" y="161188"/>
                  </a:lnTo>
                  <a:lnTo>
                    <a:pt x="847648" y="150787"/>
                  </a:lnTo>
                  <a:lnTo>
                    <a:pt x="830097" y="146138"/>
                  </a:lnTo>
                  <a:lnTo>
                    <a:pt x="830097" y="155994"/>
                  </a:lnTo>
                  <a:lnTo>
                    <a:pt x="775004" y="170586"/>
                  </a:lnTo>
                  <a:lnTo>
                    <a:pt x="739051" y="163499"/>
                  </a:lnTo>
                  <a:lnTo>
                    <a:pt x="739051" y="180111"/>
                  </a:lnTo>
                  <a:lnTo>
                    <a:pt x="694677" y="191858"/>
                  </a:lnTo>
                  <a:lnTo>
                    <a:pt x="694677" y="164439"/>
                  </a:lnTo>
                  <a:lnTo>
                    <a:pt x="702576" y="165989"/>
                  </a:lnTo>
                  <a:lnTo>
                    <a:pt x="739051" y="180111"/>
                  </a:lnTo>
                  <a:lnTo>
                    <a:pt x="739051" y="163499"/>
                  </a:lnTo>
                  <a:lnTo>
                    <a:pt x="705231" y="156819"/>
                  </a:lnTo>
                  <a:lnTo>
                    <a:pt x="703097" y="155981"/>
                  </a:lnTo>
                  <a:lnTo>
                    <a:pt x="705243" y="155143"/>
                  </a:lnTo>
                  <a:lnTo>
                    <a:pt x="774979" y="141389"/>
                  </a:lnTo>
                  <a:lnTo>
                    <a:pt x="830097" y="155994"/>
                  </a:lnTo>
                  <a:lnTo>
                    <a:pt x="830097" y="146138"/>
                  </a:lnTo>
                  <a:lnTo>
                    <a:pt x="796302" y="137185"/>
                  </a:lnTo>
                  <a:lnTo>
                    <a:pt x="823226" y="131864"/>
                  </a:lnTo>
                  <a:lnTo>
                    <a:pt x="847661" y="150787"/>
                  </a:lnTo>
                  <a:lnTo>
                    <a:pt x="847661" y="138747"/>
                  </a:lnTo>
                  <a:lnTo>
                    <a:pt x="835621" y="129413"/>
                  </a:lnTo>
                  <a:lnTo>
                    <a:pt x="906856" y="115354"/>
                  </a:lnTo>
                  <a:lnTo>
                    <a:pt x="906856" y="104902"/>
                  </a:lnTo>
                  <a:lnTo>
                    <a:pt x="891032" y="98526"/>
                  </a:lnTo>
                  <a:lnTo>
                    <a:pt x="891032" y="108788"/>
                  </a:lnTo>
                  <a:lnTo>
                    <a:pt x="825639" y="121691"/>
                  </a:lnTo>
                  <a:lnTo>
                    <a:pt x="814324" y="112928"/>
                  </a:lnTo>
                  <a:lnTo>
                    <a:pt x="858685" y="95758"/>
                  </a:lnTo>
                  <a:lnTo>
                    <a:pt x="891032" y="108788"/>
                  </a:lnTo>
                  <a:lnTo>
                    <a:pt x="891032" y="98526"/>
                  </a:lnTo>
                  <a:lnTo>
                    <a:pt x="871677" y="90728"/>
                  </a:lnTo>
                  <a:lnTo>
                    <a:pt x="963295" y="55257"/>
                  </a:lnTo>
                  <a:lnTo>
                    <a:pt x="967346" y="60502"/>
                  </a:lnTo>
                  <a:lnTo>
                    <a:pt x="969733" y="66662"/>
                  </a:lnTo>
                  <a:lnTo>
                    <a:pt x="969733" y="16510"/>
                  </a:lnTo>
                  <a:lnTo>
                    <a:pt x="949591" y="14605"/>
                  </a:lnTo>
                  <a:lnTo>
                    <a:pt x="958494" y="37630"/>
                  </a:lnTo>
                  <a:lnTo>
                    <a:pt x="950836" y="39141"/>
                  </a:lnTo>
                  <a:lnTo>
                    <a:pt x="957224" y="47409"/>
                  </a:lnTo>
                  <a:lnTo>
                    <a:pt x="858761" y="85521"/>
                  </a:lnTo>
                  <a:lnTo>
                    <a:pt x="845769" y="80289"/>
                  </a:lnTo>
                  <a:lnTo>
                    <a:pt x="845769" y="90551"/>
                  </a:lnTo>
                  <a:lnTo>
                    <a:pt x="813244" y="103149"/>
                  </a:lnTo>
                  <a:lnTo>
                    <a:pt x="813244" y="124142"/>
                  </a:lnTo>
                  <a:lnTo>
                    <a:pt x="775322" y="131622"/>
                  </a:lnTo>
                  <a:lnTo>
                    <a:pt x="769810" y="130162"/>
                  </a:lnTo>
                  <a:lnTo>
                    <a:pt x="803948" y="116941"/>
                  </a:lnTo>
                  <a:lnTo>
                    <a:pt x="813244" y="124142"/>
                  </a:lnTo>
                  <a:lnTo>
                    <a:pt x="813244" y="103149"/>
                  </a:lnTo>
                  <a:lnTo>
                    <a:pt x="805535" y="106121"/>
                  </a:lnTo>
                  <a:lnTo>
                    <a:pt x="795159" y="98094"/>
                  </a:lnTo>
                  <a:lnTo>
                    <a:pt x="795159" y="110134"/>
                  </a:lnTo>
                  <a:lnTo>
                    <a:pt x="754151" y="126009"/>
                  </a:lnTo>
                  <a:lnTo>
                    <a:pt x="739038" y="122008"/>
                  </a:lnTo>
                  <a:lnTo>
                    <a:pt x="739038" y="131864"/>
                  </a:lnTo>
                  <a:lnTo>
                    <a:pt x="702576" y="145973"/>
                  </a:lnTo>
                  <a:lnTo>
                    <a:pt x="694677" y="147535"/>
                  </a:lnTo>
                  <a:lnTo>
                    <a:pt x="694677" y="120103"/>
                  </a:lnTo>
                  <a:lnTo>
                    <a:pt x="739038" y="131864"/>
                  </a:lnTo>
                  <a:lnTo>
                    <a:pt x="739038" y="122008"/>
                  </a:lnTo>
                  <a:lnTo>
                    <a:pt x="694677" y="110248"/>
                  </a:lnTo>
                  <a:lnTo>
                    <a:pt x="694677" y="98818"/>
                  </a:lnTo>
                  <a:lnTo>
                    <a:pt x="726554" y="98818"/>
                  </a:lnTo>
                  <a:lnTo>
                    <a:pt x="726846" y="99402"/>
                  </a:lnTo>
                  <a:lnTo>
                    <a:pt x="727290" y="98818"/>
                  </a:lnTo>
                  <a:lnTo>
                    <a:pt x="728014" y="98818"/>
                  </a:lnTo>
                  <a:lnTo>
                    <a:pt x="727722" y="98259"/>
                  </a:lnTo>
                  <a:lnTo>
                    <a:pt x="741299" y="80733"/>
                  </a:lnTo>
                  <a:lnTo>
                    <a:pt x="746353" y="86436"/>
                  </a:lnTo>
                  <a:lnTo>
                    <a:pt x="750671" y="75692"/>
                  </a:lnTo>
                  <a:lnTo>
                    <a:pt x="795159" y="110134"/>
                  </a:lnTo>
                  <a:lnTo>
                    <a:pt x="795159" y="98094"/>
                  </a:lnTo>
                  <a:lnTo>
                    <a:pt x="754380" y="66522"/>
                  </a:lnTo>
                  <a:lnTo>
                    <a:pt x="756627" y="60934"/>
                  </a:lnTo>
                  <a:lnTo>
                    <a:pt x="759104" y="57734"/>
                  </a:lnTo>
                  <a:lnTo>
                    <a:pt x="760336" y="56134"/>
                  </a:lnTo>
                  <a:lnTo>
                    <a:pt x="845769" y="90551"/>
                  </a:lnTo>
                  <a:lnTo>
                    <a:pt x="845769" y="80289"/>
                  </a:lnTo>
                  <a:lnTo>
                    <a:pt x="766394" y="48310"/>
                  </a:lnTo>
                  <a:lnTo>
                    <a:pt x="773493" y="39141"/>
                  </a:lnTo>
                  <a:lnTo>
                    <a:pt x="766000" y="37668"/>
                  </a:lnTo>
                  <a:lnTo>
                    <a:pt x="774827" y="15760"/>
                  </a:lnTo>
                  <a:lnTo>
                    <a:pt x="689914" y="22618"/>
                  </a:lnTo>
                  <a:lnTo>
                    <a:pt x="685152" y="23571"/>
                  </a:lnTo>
                  <a:lnTo>
                    <a:pt x="685152" y="98818"/>
                  </a:lnTo>
                  <a:lnTo>
                    <a:pt x="685152" y="107734"/>
                  </a:lnTo>
                  <a:lnTo>
                    <a:pt x="685152" y="279628"/>
                  </a:lnTo>
                  <a:lnTo>
                    <a:pt x="661174" y="261073"/>
                  </a:lnTo>
                  <a:lnTo>
                    <a:pt x="661174" y="273113"/>
                  </a:lnTo>
                  <a:lnTo>
                    <a:pt x="565302" y="236004"/>
                  </a:lnTo>
                  <a:lnTo>
                    <a:pt x="601014" y="226542"/>
                  </a:lnTo>
                  <a:lnTo>
                    <a:pt x="661174" y="273113"/>
                  </a:lnTo>
                  <a:lnTo>
                    <a:pt x="661174" y="261073"/>
                  </a:lnTo>
                  <a:lnTo>
                    <a:pt x="612609" y="223469"/>
                  </a:lnTo>
                  <a:lnTo>
                    <a:pt x="685152" y="204241"/>
                  </a:lnTo>
                  <a:lnTo>
                    <a:pt x="685152" y="194284"/>
                  </a:lnTo>
                  <a:lnTo>
                    <a:pt x="666559" y="189496"/>
                  </a:lnTo>
                  <a:lnTo>
                    <a:pt x="666559" y="199326"/>
                  </a:lnTo>
                  <a:lnTo>
                    <a:pt x="603123" y="216128"/>
                  </a:lnTo>
                  <a:lnTo>
                    <a:pt x="591527" y="207149"/>
                  </a:lnTo>
                  <a:lnTo>
                    <a:pt x="591527" y="219202"/>
                  </a:lnTo>
                  <a:lnTo>
                    <a:pt x="550189" y="230149"/>
                  </a:lnTo>
                  <a:lnTo>
                    <a:pt x="534530" y="224091"/>
                  </a:lnTo>
                  <a:lnTo>
                    <a:pt x="534530" y="234289"/>
                  </a:lnTo>
                  <a:lnTo>
                    <a:pt x="427545" y="262636"/>
                  </a:lnTo>
                  <a:lnTo>
                    <a:pt x="517652" y="227761"/>
                  </a:lnTo>
                  <a:lnTo>
                    <a:pt x="534530" y="234289"/>
                  </a:lnTo>
                  <a:lnTo>
                    <a:pt x="534530" y="224091"/>
                  </a:lnTo>
                  <a:lnTo>
                    <a:pt x="530847" y="222656"/>
                  </a:lnTo>
                  <a:lnTo>
                    <a:pt x="574281" y="205841"/>
                  </a:lnTo>
                  <a:lnTo>
                    <a:pt x="591527" y="219202"/>
                  </a:lnTo>
                  <a:lnTo>
                    <a:pt x="591527" y="207149"/>
                  </a:lnTo>
                  <a:lnTo>
                    <a:pt x="584657" y="201828"/>
                  </a:lnTo>
                  <a:lnTo>
                    <a:pt x="621309" y="187642"/>
                  </a:lnTo>
                  <a:lnTo>
                    <a:pt x="666559" y="199326"/>
                  </a:lnTo>
                  <a:lnTo>
                    <a:pt x="666559" y="189496"/>
                  </a:lnTo>
                  <a:lnTo>
                    <a:pt x="636549" y="181749"/>
                  </a:lnTo>
                  <a:lnTo>
                    <a:pt x="685152" y="162928"/>
                  </a:lnTo>
                  <a:lnTo>
                    <a:pt x="685152" y="149034"/>
                  </a:lnTo>
                  <a:lnTo>
                    <a:pt x="651903" y="136169"/>
                  </a:lnTo>
                  <a:lnTo>
                    <a:pt x="651903" y="155994"/>
                  </a:lnTo>
                  <a:lnTo>
                    <a:pt x="651446" y="156095"/>
                  </a:lnTo>
                  <a:lnTo>
                    <a:pt x="651446" y="165773"/>
                  </a:lnTo>
                  <a:lnTo>
                    <a:pt x="620737" y="177660"/>
                  </a:lnTo>
                  <a:lnTo>
                    <a:pt x="607949" y="174358"/>
                  </a:lnTo>
                  <a:lnTo>
                    <a:pt x="651446" y="165773"/>
                  </a:lnTo>
                  <a:lnTo>
                    <a:pt x="651446" y="156095"/>
                  </a:lnTo>
                  <a:lnTo>
                    <a:pt x="605497" y="165150"/>
                  </a:lnTo>
                  <a:lnTo>
                    <a:pt x="605497" y="183565"/>
                  </a:lnTo>
                  <a:lnTo>
                    <a:pt x="575868" y="195033"/>
                  </a:lnTo>
                  <a:lnTo>
                    <a:pt x="565492" y="186994"/>
                  </a:lnTo>
                  <a:lnTo>
                    <a:pt x="565492" y="199047"/>
                  </a:lnTo>
                  <a:lnTo>
                    <a:pt x="517664" y="217551"/>
                  </a:lnTo>
                  <a:lnTo>
                    <a:pt x="504482" y="212458"/>
                  </a:lnTo>
                  <a:lnTo>
                    <a:pt x="504482" y="222656"/>
                  </a:lnTo>
                  <a:lnTo>
                    <a:pt x="374154" y="273100"/>
                  </a:lnTo>
                  <a:lnTo>
                    <a:pt x="461035" y="205841"/>
                  </a:lnTo>
                  <a:lnTo>
                    <a:pt x="504482" y="222656"/>
                  </a:lnTo>
                  <a:lnTo>
                    <a:pt x="504482" y="212458"/>
                  </a:lnTo>
                  <a:lnTo>
                    <a:pt x="474243" y="200748"/>
                  </a:lnTo>
                  <a:lnTo>
                    <a:pt x="548716" y="186055"/>
                  </a:lnTo>
                  <a:lnTo>
                    <a:pt x="565492" y="199047"/>
                  </a:lnTo>
                  <a:lnTo>
                    <a:pt x="565492" y="186994"/>
                  </a:lnTo>
                  <a:lnTo>
                    <a:pt x="561124" y="183603"/>
                  </a:lnTo>
                  <a:lnTo>
                    <a:pt x="586359" y="178625"/>
                  </a:lnTo>
                  <a:lnTo>
                    <a:pt x="605497" y="183565"/>
                  </a:lnTo>
                  <a:lnTo>
                    <a:pt x="605497" y="165150"/>
                  </a:lnTo>
                  <a:lnTo>
                    <a:pt x="586638" y="168859"/>
                  </a:lnTo>
                  <a:lnTo>
                    <a:pt x="565048" y="163296"/>
                  </a:lnTo>
                  <a:lnTo>
                    <a:pt x="565048" y="173126"/>
                  </a:lnTo>
                  <a:lnTo>
                    <a:pt x="551129" y="175869"/>
                  </a:lnTo>
                  <a:lnTo>
                    <a:pt x="538835" y="166357"/>
                  </a:lnTo>
                  <a:lnTo>
                    <a:pt x="565048" y="173126"/>
                  </a:lnTo>
                  <a:lnTo>
                    <a:pt x="565048" y="163296"/>
                  </a:lnTo>
                  <a:lnTo>
                    <a:pt x="538734" y="156502"/>
                  </a:lnTo>
                  <a:lnTo>
                    <a:pt x="538734" y="178320"/>
                  </a:lnTo>
                  <a:lnTo>
                    <a:pt x="482168" y="189484"/>
                  </a:lnTo>
                  <a:lnTo>
                    <a:pt x="517664" y="162001"/>
                  </a:lnTo>
                  <a:lnTo>
                    <a:pt x="538734" y="178320"/>
                  </a:lnTo>
                  <a:lnTo>
                    <a:pt x="538734" y="156502"/>
                  </a:lnTo>
                  <a:lnTo>
                    <a:pt x="528256" y="153797"/>
                  </a:lnTo>
                  <a:lnTo>
                    <a:pt x="551129" y="136093"/>
                  </a:lnTo>
                  <a:lnTo>
                    <a:pt x="651903" y="155994"/>
                  </a:lnTo>
                  <a:lnTo>
                    <a:pt x="651903" y="136169"/>
                  </a:lnTo>
                  <a:lnTo>
                    <a:pt x="651370" y="135966"/>
                  </a:lnTo>
                  <a:lnTo>
                    <a:pt x="651370" y="146189"/>
                  </a:lnTo>
                  <a:lnTo>
                    <a:pt x="561111" y="128371"/>
                  </a:lnTo>
                  <a:lnTo>
                    <a:pt x="575868" y="116941"/>
                  </a:lnTo>
                  <a:lnTo>
                    <a:pt x="651370" y="146189"/>
                  </a:lnTo>
                  <a:lnTo>
                    <a:pt x="651370" y="135966"/>
                  </a:lnTo>
                  <a:lnTo>
                    <a:pt x="584657" y="110134"/>
                  </a:lnTo>
                  <a:lnTo>
                    <a:pt x="603110" y="95846"/>
                  </a:lnTo>
                  <a:lnTo>
                    <a:pt x="685152" y="117576"/>
                  </a:lnTo>
                  <a:lnTo>
                    <a:pt x="685152" y="107734"/>
                  </a:lnTo>
                  <a:lnTo>
                    <a:pt x="653059" y="99225"/>
                  </a:lnTo>
                  <a:lnTo>
                    <a:pt x="653262" y="98818"/>
                  </a:lnTo>
                  <a:lnTo>
                    <a:pt x="685152" y="98818"/>
                  </a:lnTo>
                  <a:lnTo>
                    <a:pt x="685152" y="23571"/>
                  </a:lnTo>
                  <a:lnTo>
                    <a:pt x="652780" y="29972"/>
                  </a:lnTo>
                  <a:lnTo>
                    <a:pt x="652780" y="99148"/>
                  </a:lnTo>
                  <a:lnTo>
                    <a:pt x="612597" y="88506"/>
                  </a:lnTo>
                  <a:lnTo>
                    <a:pt x="632574" y="73037"/>
                  </a:lnTo>
                  <a:lnTo>
                    <a:pt x="652094" y="98259"/>
                  </a:lnTo>
                  <a:lnTo>
                    <a:pt x="651814" y="98818"/>
                  </a:lnTo>
                  <a:lnTo>
                    <a:pt x="652526" y="98818"/>
                  </a:lnTo>
                  <a:lnTo>
                    <a:pt x="652780" y="99148"/>
                  </a:lnTo>
                  <a:lnTo>
                    <a:pt x="652780" y="29972"/>
                  </a:lnTo>
                  <a:lnTo>
                    <a:pt x="606336" y="39141"/>
                  </a:lnTo>
                  <a:lnTo>
                    <a:pt x="626745" y="65506"/>
                  </a:lnTo>
                  <a:lnTo>
                    <a:pt x="601002" y="85432"/>
                  </a:lnTo>
                  <a:lnTo>
                    <a:pt x="591527" y="82931"/>
                  </a:lnTo>
                  <a:lnTo>
                    <a:pt x="591527" y="92773"/>
                  </a:lnTo>
                  <a:lnTo>
                    <a:pt x="574281" y="106121"/>
                  </a:lnTo>
                  <a:lnTo>
                    <a:pt x="565492" y="102730"/>
                  </a:lnTo>
                  <a:lnTo>
                    <a:pt x="565492" y="112928"/>
                  </a:lnTo>
                  <a:lnTo>
                    <a:pt x="548716" y="125920"/>
                  </a:lnTo>
                  <a:lnTo>
                    <a:pt x="538721" y="123952"/>
                  </a:lnTo>
                  <a:lnTo>
                    <a:pt x="538721" y="133654"/>
                  </a:lnTo>
                  <a:lnTo>
                    <a:pt x="517652" y="149961"/>
                  </a:lnTo>
                  <a:lnTo>
                    <a:pt x="507060" y="141770"/>
                  </a:lnTo>
                  <a:lnTo>
                    <a:pt x="507060" y="158165"/>
                  </a:lnTo>
                  <a:lnTo>
                    <a:pt x="461276" y="193598"/>
                  </a:lnTo>
                  <a:lnTo>
                    <a:pt x="457644" y="194322"/>
                  </a:lnTo>
                  <a:lnTo>
                    <a:pt x="444449" y="189217"/>
                  </a:lnTo>
                  <a:lnTo>
                    <a:pt x="444449" y="206629"/>
                  </a:lnTo>
                  <a:lnTo>
                    <a:pt x="350177" y="279615"/>
                  </a:lnTo>
                  <a:lnTo>
                    <a:pt x="350177" y="225234"/>
                  </a:lnTo>
                  <a:lnTo>
                    <a:pt x="444449" y="206629"/>
                  </a:lnTo>
                  <a:lnTo>
                    <a:pt x="444449" y="189217"/>
                  </a:lnTo>
                  <a:lnTo>
                    <a:pt x="440169" y="187566"/>
                  </a:lnTo>
                  <a:lnTo>
                    <a:pt x="440169" y="197764"/>
                  </a:lnTo>
                  <a:lnTo>
                    <a:pt x="350177" y="215531"/>
                  </a:lnTo>
                  <a:lnTo>
                    <a:pt x="350177" y="162928"/>
                  </a:lnTo>
                  <a:lnTo>
                    <a:pt x="440169" y="197764"/>
                  </a:lnTo>
                  <a:lnTo>
                    <a:pt x="440169" y="187566"/>
                  </a:lnTo>
                  <a:lnTo>
                    <a:pt x="350177" y="152717"/>
                  </a:lnTo>
                  <a:lnTo>
                    <a:pt x="350177" y="117678"/>
                  </a:lnTo>
                  <a:lnTo>
                    <a:pt x="507060" y="158165"/>
                  </a:lnTo>
                  <a:lnTo>
                    <a:pt x="507060" y="141770"/>
                  </a:lnTo>
                  <a:lnTo>
                    <a:pt x="496443" y="133553"/>
                  </a:lnTo>
                  <a:lnTo>
                    <a:pt x="496443" y="145592"/>
                  </a:lnTo>
                  <a:lnTo>
                    <a:pt x="350177" y="107848"/>
                  </a:lnTo>
                  <a:lnTo>
                    <a:pt x="350177" y="98818"/>
                  </a:lnTo>
                  <a:lnTo>
                    <a:pt x="362318" y="98818"/>
                  </a:lnTo>
                  <a:lnTo>
                    <a:pt x="461251" y="118351"/>
                  </a:lnTo>
                  <a:lnTo>
                    <a:pt x="496443" y="145592"/>
                  </a:lnTo>
                  <a:lnTo>
                    <a:pt x="496443" y="133553"/>
                  </a:lnTo>
                  <a:lnTo>
                    <a:pt x="482142" y="122478"/>
                  </a:lnTo>
                  <a:lnTo>
                    <a:pt x="538721" y="133654"/>
                  </a:lnTo>
                  <a:lnTo>
                    <a:pt x="538721" y="123952"/>
                  </a:lnTo>
                  <a:lnTo>
                    <a:pt x="465328" y="109461"/>
                  </a:lnTo>
                  <a:lnTo>
                    <a:pt x="444436" y="93294"/>
                  </a:lnTo>
                  <a:lnTo>
                    <a:pt x="444436" y="105333"/>
                  </a:lnTo>
                  <a:lnTo>
                    <a:pt x="386588" y="93916"/>
                  </a:lnTo>
                  <a:lnTo>
                    <a:pt x="397446" y="79883"/>
                  </a:lnTo>
                  <a:lnTo>
                    <a:pt x="402717" y="85661"/>
                  </a:lnTo>
                  <a:lnTo>
                    <a:pt x="406311" y="76339"/>
                  </a:lnTo>
                  <a:lnTo>
                    <a:pt x="409308" y="78968"/>
                  </a:lnTo>
                  <a:lnTo>
                    <a:pt x="409486" y="78282"/>
                  </a:lnTo>
                  <a:lnTo>
                    <a:pt x="444436" y="105333"/>
                  </a:lnTo>
                  <a:lnTo>
                    <a:pt x="444436" y="93294"/>
                  </a:lnTo>
                  <a:lnTo>
                    <a:pt x="412140" y="68275"/>
                  </a:lnTo>
                  <a:lnTo>
                    <a:pt x="415112" y="57073"/>
                  </a:lnTo>
                  <a:lnTo>
                    <a:pt x="416521" y="55257"/>
                  </a:lnTo>
                  <a:lnTo>
                    <a:pt x="565492" y="112928"/>
                  </a:lnTo>
                  <a:lnTo>
                    <a:pt x="565492" y="102730"/>
                  </a:lnTo>
                  <a:lnTo>
                    <a:pt x="427456" y="49301"/>
                  </a:lnTo>
                  <a:lnTo>
                    <a:pt x="591527" y="92773"/>
                  </a:lnTo>
                  <a:lnTo>
                    <a:pt x="591527" y="82931"/>
                  </a:lnTo>
                  <a:lnTo>
                    <a:pt x="428536" y="39738"/>
                  </a:lnTo>
                  <a:lnTo>
                    <a:pt x="428993" y="39141"/>
                  </a:lnTo>
                  <a:lnTo>
                    <a:pt x="421309" y="37630"/>
                  </a:lnTo>
                  <a:lnTo>
                    <a:pt x="430225" y="14605"/>
                  </a:lnTo>
                  <a:lnTo>
                    <a:pt x="426262" y="14986"/>
                  </a:lnTo>
                  <a:lnTo>
                    <a:pt x="428828" y="5308"/>
                  </a:lnTo>
                  <a:lnTo>
                    <a:pt x="345414" y="22618"/>
                  </a:lnTo>
                  <a:lnTo>
                    <a:pt x="340652" y="32143"/>
                  </a:lnTo>
                  <a:lnTo>
                    <a:pt x="340652" y="98818"/>
                  </a:lnTo>
                  <a:lnTo>
                    <a:pt x="340652" y="105384"/>
                  </a:lnTo>
                  <a:lnTo>
                    <a:pt x="340652" y="279615"/>
                  </a:lnTo>
                  <a:lnTo>
                    <a:pt x="286613" y="237782"/>
                  </a:lnTo>
                  <a:lnTo>
                    <a:pt x="340652" y="227114"/>
                  </a:lnTo>
                  <a:lnTo>
                    <a:pt x="340652" y="217411"/>
                  </a:lnTo>
                  <a:lnTo>
                    <a:pt x="276618" y="230047"/>
                  </a:lnTo>
                  <a:lnTo>
                    <a:pt x="69316" y="69596"/>
                  </a:lnTo>
                  <a:lnTo>
                    <a:pt x="72136" y="55308"/>
                  </a:lnTo>
                  <a:lnTo>
                    <a:pt x="340652" y="159245"/>
                  </a:lnTo>
                  <a:lnTo>
                    <a:pt x="340652" y="149034"/>
                  </a:lnTo>
                  <a:lnTo>
                    <a:pt x="78498" y="47574"/>
                  </a:lnTo>
                  <a:lnTo>
                    <a:pt x="340652" y="115214"/>
                  </a:lnTo>
                  <a:lnTo>
                    <a:pt x="340652" y="105384"/>
                  </a:lnTo>
                  <a:lnTo>
                    <a:pt x="315226" y="98818"/>
                  </a:lnTo>
                  <a:lnTo>
                    <a:pt x="340652" y="98818"/>
                  </a:lnTo>
                  <a:lnTo>
                    <a:pt x="340652" y="32143"/>
                  </a:lnTo>
                  <a:lnTo>
                    <a:pt x="316661" y="80111"/>
                  </a:lnTo>
                  <a:lnTo>
                    <a:pt x="312254" y="79248"/>
                  </a:lnTo>
                  <a:lnTo>
                    <a:pt x="312254" y="88938"/>
                  </a:lnTo>
                  <a:lnTo>
                    <a:pt x="308216" y="97015"/>
                  </a:lnTo>
                  <a:lnTo>
                    <a:pt x="161861" y="59258"/>
                  </a:lnTo>
                  <a:lnTo>
                    <a:pt x="312254" y="88938"/>
                  </a:lnTo>
                  <a:lnTo>
                    <a:pt x="312254" y="79248"/>
                  </a:lnTo>
                  <a:lnTo>
                    <a:pt x="78574" y="33108"/>
                  </a:lnTo>
                  <a:lnTo>
                    <a:pt x="85737" y="14605"/>
                  </a:lnTo>
                  <a:lnTo>
                    <a:pt x="81572" y="14998"/>
                  </a:lnTo>
                  <a:lnTo>
                    <a:pt x="84213" y="4775"/>
                  </a:lnTo>
                  <a:lnTo>
                    <a:pt x="82016" y="5245"/>
                  </a:lnTo>
                  <a:lnTo>
                    <a:pt x="83058" y="0"/>
                  </a:lnTo>
                  <a:lnTo>
                    <a:pt x="914" y="22618"/>
                  </a:lnTo>
                  <a:lnTo>
                    <a:pt x="37846" y="99402"/>
                  </a:lnTo>
                  <a:lnTo>
                    <a:pt x="52959" y="79883"/>
                  </a:lnTo>
                  <a:lnTo>
                    <a:pt x="58229" y="85661"/>
                  </a:lnTo>
                  <a:lnTo>
                    <a:pt x="61988" y="75933"/>
                  </a:lnTo>
                  <a:lnTo>
                    <a:pt x="63627" y="77216"/>
                  </a:lnTo>
                  <a:lnTo>
                    <a:pt x="65176" y="78549"/>
                  </a:lnTo>
                  <a:lnTo>
                    <a:pt x="264223" y="232498"/>
                  </a:lnTo>
                  <a:lnTo>
                    <a:pt x="0" y="284645"/>
                  </a:lnTo>
                  <a:lnTo>
                    <a:pt x="1841" y="293992"/>
                  </a:lnTo>
                  <a:lnTo>
                    <a:pt x="274205" y="240233"/>
                  </a:lnTo>
                  <a:lnTo>
                    <a:pt x="342493" y="293090"/>
                  </a:lnTo>
                  <a:lnTo>
                    <a:pt x="345401" y="289344"/>
                  </a:lnTo>
                  <a:lnTo>
                    <a:pt x="346633" y="293928"/>
                  </a:lnTo>
                  <a:lnTo>
                    <a:pt x="549643" y="240144"/>
                  </a:lnTo>
                  <a:lnTo>
                    <a:pt x="688187" y="293763"/>
                  </a:lnTo>
                  <a:lnTo>
                    <a:pt x="689889" y="289344"/>
                  </a:lnTo>
                  <a:lnTo>
                    <a:pt x="691692" y="293738"/>
                  </a:lnTo>
                  <a:lnTo>
                    <a:pt x="824750" y="240144"/>
                  </a:lnTo>
                  <a:lnTo>
                    <a:pt x="1033221" y="293928"/>
                  </a:lnTo>
                  <a:lnTo>
                    <a:pt x="1034389" y="289369"/>
                  </a:lnTo>
                  <a:lnTo>
                    <a:pt x="1037475" y="292963"/>
                  </a:lnTo>
                  <a:lnTo>
                    <a:pt x="1096137" y="243687"/>
                  </a:lnTo>
                  <a:lnTo>
                    <a:pt x="1351000" y="293992"/>
                  </a:lnTo>
                  <a:lnTo>
                    <a:pt x="1351889" y="289356"/>
                  </a:lnTo>
                  <a:lnTo>
                    <a:pt x="1356677" y="289318"/>
                  </a:lnTo>
                  <a:lnTo>
                    <a:pt x="1356677" y="98818"/>
                  </a:lnTo>
                  <a:lnTo>
                    <a:pt x="1390015" y="988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object 16">
            <a:extLst>
              <a:ext uri="{FF2B5EF4-FFF2-40B4-BE49-F238E27FC236}">
                <a16:creationId xmlns:a16="http://schemas.microsoft.com/office/drawing/2014/main" id="{26714365-ED84-A8AD-DD94-851F7C46FE45}"/>
              </a:ext>
            </a:extLst>
          </p:cNvPr>
          <p:cNvSpPr txBox="1"/>
          <p:nvPr/>
        </p:nvSpPr>
        <p:spPr>
          <a:xfrm>
            <a:off x="2237312" y="2944145"/>
            <a:ext cx="871061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Decoders</a:t>
            </a:r>
            <a:endParaRPr sz="1725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8DDD109B-B82E-FDAE-2B56-84BFEC8DE007}"/>
              </a:ext>
            </a:extLst>
          </p:cNvPr>
          <p:cNvSpPr txBox="1"/>
          <p:nvPr/>
        </p:nvSpPr>
        <p:spPr>
          <a:xfrm>
            <a:off x="2246304" y="1854805"/>
            <a:ext cx="847249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Encoders</a:t>
            </a:r>
            <a:endParaRPr sz="1725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pic>
        <p:nvPicPr>
          <p:cNvPr id="18" name="object 20">
            <a:extLst>
              <a:ext uri="{FF2B5EF4-FFF2-40B4-BE49-F238E27FC236}">
                <a16:creationId xmlns:a16="http://schemas.microsoft.com/office/drawing/2014/main" id="{3D8E5641-0BE2-A83B-9DB2-5FB1A63DE74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8018" y="3657204"/>
            <a:ext cx="1417881" cy="1200801"/>
          </a:xfrm>
          <a:prstGeom prst="rect">
            <a:avLst/>
          </a:prstGeom>
        </p:spPr>
      </p:pic>
      <p:sp>
        <p:nvSpPr>
          <p:cNvPr id="19" name="object 22">
            <a:extLst>
              <a:ext uri="{FF2B5EF4-FFF2-40B4-BE49-F238E27FC236}">
                <a16:creationId xmlns:a16="http://schemas.microsoft.com/office/drawing/2014/main" id="{B265745C-AFE6-948F-9BE8-DE587FB73D3B}"/>
              </a:ext>
            </a:extLst>
          </p:cNvPr>
          <p:cNvSpPr txBox="1"/>
          <p:nvPr/>
        </p:nvSpPr>
        <p:spPr>
          <a:xfrm>
            <a:off x="2227851" y="3992695"/>
            <a:ext cx="871061" cy="5860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063"/>
              </a:lnSpc>
            </a:pPr>
            <a:r>
              <a:rPr sz="1725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Encoder-</a:t>
            </a:r>
            <a:endParaRPr sz="1725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  <a:p>
            <a:pPr marL="9525">
              <a:spcBef>
                <a:spcPts val="413"/>
              </a:spcBef>
            </a:pPr>
            <a:r>
              <a:rPr sz="1725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Decoders</a:t>
            </a:r>
            <a:endParaRPr sz="1725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B2EE4C14-48A0-EEDC-61B0-F35E42FF53E6}"/>
              </a:ext>
            </a:extLst>
          </p:cNvPr>
          <p:cNvSpPr txBox="1"/>
          <p:nvPr/>
        </p:nvSpPr>
        <p:spPr>
          <a:xfrm>
            <a:off x="3731091" y="2765674"/>
            <a:ext cx="6904355" cy="854721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98450" indent="-285750">
              <a:spcBef>
                <a:spcPts val="625"/>
              </a:spcBef>
              <a:buClr>
                <a:srgbClr val="8C1515"/>
              </a:buClr>
              <a:buFont typeface="Wingdings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Examples: GPT-2, GPT-3, </a:t>
            </a:r>
            <a:r>
              <a:rPr lang="en-US" dirty="0" err="1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LaMDA</a:t>
            </a:r>
            <a:endParaRPr lang="en-US" dirty="0">
              <a:solidFill>
                <a:srgbClr val="6E0806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98450" indent="-285750">
              <a:lnSpc>
                <a:spcPct val="100000"/>
              </a:lnSpc>
              <a:spcBef>
                <a:spcPts val="530"/>
              </a:spcBef>
              <a:buClr>
                <a:srgbClr val="8C1515"/>
              </a:buClr>
              <a:buFont typeface="Wingdings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name: causal or auto-regressive language model </a:t>
            </a:r>
          </a:p>
          <a:p>
            <a:pPr marL="298450" indent="-285750">
              <a:lnSpc>
                <a:spcPct val="100000"/>
              </a:lnSpc>
              <a:spcBef>
                <a:spcPts val="530"/>
              </a:spcBef>
              <a:buClr>
                <a:srgbClr val="8C1515"/>
              </a:buClr>
              <a:buFont typeface="Wingdings" pitchFamily="2" charset="2"/>
              <a:buChar char="v"/>
              <a:tabLst>
                <a:tab pos="354965" algn="l"/>
                <a:tab pos="355600" algn="l"/>
              </a:tabLst>
            </a:pPr>
            <a:r>
              <a:rPr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Nice to generate from; can’t condition on future words</a:t>
            </a: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5B342666-698F-6B05-4FD7-C970ECD7E799}"/>
              </a:ext>
            </a:extLst>
          </p:cNvPr>
          <p:cNvSpPr txBox="1"/>
          <p:nvPr/>
        </p:nvSpPr>
        <p:spPr>
          <a:xfrm>
            <a:off x="3743252" y="1665387"/>
            <a:ext cx="6605905" cy="587981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98450" indent="-285750">
              <a:spcBef>
                <a:spcPts val="625"/>
              </a:spcBef>
              <a:buClr>
                <a:srgbClr val="8C1515"/>
              </a:buClr>
              <a:buFont typeface="Wingdings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Examples: BERT, </a:t>
            </a:r>
            <a:r>
              <a:rPr lang="en-US" dirty="0" err="1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RoBERTa</a:t>
            </a:r>
            <a:r>
              <a:rPr lang="en-US"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SciBERT</a:t>
            </a:r>
            <a:r>
              <a:rPr lang="en-US"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98450" indent="-285750">
              <a:lnSpc>
                <a:spcPct val="100000"/>
              </a:lnSpc>
              <a:spcBef>
                <a:spcPts val="625"/>
              </a:spcBef>
              <a:buClr>
                <a:srgbClr val="8C1515"/>
              </a:buClr>
              <a:buFont typeface="Wingdings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Captures </a:t>
            </a:r>
            <a:r>
              <a:rPr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bidirectional context</a:t>
            </a:r>
            <a:r>
              <a:rPr lang="en-US"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Wait, how do we pretrain them?</a:t>
            </a:r>
          </a:p>
        </p:txBody>
      </p:sp>
      <p:sp>
        <p:nvSpPr>
          <p:cNvPr id="22" name="object 21">
            <a:extLst>
              <a:ext uri="{FF2B5EF4-FFF2-40B4-BE49-F238E27FC236}">
                <a16:creationId xmlns:a16="http://schemas.microsoft.com/office/drawing/2014/main" id="{9CC86EC6-0049-C9F8-F9D8-CE20AA8688F7}"/>
              </a:ext>
            </a:extLst>
          </p:cNvPr>
          <p:cNvSpPr txBox="1"/>
          <p:nvPr/>
        </p:nvSpPr>
        <p:spPr>
          <a:xfrm>
            <a:off x="3745051" y="3933346"/>
            <a:ext cx="4982845" cy="651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ts val="2750"/>
              </a:lnSpc>
              <a:buFont typeface="Wingdings" pitchFamily="2" charset="2"/>
              <a:buChar char="v"/>
              <a:tabLst>
                <a:tab pos="354965" algn="l"/>
              </a:tabLst>
            </a:pPr>
            <a:r>
              <a:rPr lang="en-US"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Examples: Transformer, T5, Meena</a:t>
            </a:r>
          </a:p>
          <a:p>
            <a:pPr marL="298450" indent="-285750">
              <a:lnSpc>
                <a:spcPct val="100000"/>
              </a:lnSpc>
              <a:spcBef>
                <a:spcPts val="550"/>
              </a:spcBef>
              <a:buFont typeface="Wingdings" pitchFamily="2" charset="2"/>
              <a:buChar char="v"/>
              <a:tabLst>
                <a:tab pos="354965" algn="l"/>
              </a:tabLst>
            </a:pPr>
            <a:r>
              <a:rPr lang="en-US"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What’s the best way to pretrain them?</a:t>
            </a:r>
            <a:r>
              <a:rPr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3932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9FEA-D88A-4547-282A-6345CCC33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Unified Perspective on </a:t>
            </a:r>
            <a:br>
              <a:rPr lang="en-US" dirty="0"/>
            </a:br>
            <a:r>
              <a:rPr lang="en-US" dirty="0"/>
              <a:t>Relative Positional Encoding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You can rewrite the statement from the previous slide in the following form:</a:t>
                </a:r>
                <a:br>
                  <a:rPr lang="en-US" dirty="0"/>
                </a:b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b>
                        <m:sSubPr>
                          <m:ctrlPr>
                            <a:rPr lang="en-US" altLang="zh-TW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1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1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altLang="zh-TW" sz="18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TW" sz="18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1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1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altLang="zh-TW" sz="18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TW" sz="1800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sz="18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TW" sz="1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altLang="zh-TW" sz="18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TW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  <a:p>
                <a:pPr marL="0" indent="0" algn="ctr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ow Positional Embeddings work in Self-Attention (code in Pytorch) | AI  Summer">
            <a:extLst>
              <a:ext uri="{FF2B5EF4-FFF2-40B4-BE49-F238E27FC236}">
                <a16:creationId xmlns:a16="http://schemas.microsoft.com/office/drawing/2014/main" id="{2D4C965E-6A81-DFBA-3505-5E2EAFE01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69" y="2332878"/>
            <a:ext cx="7517543" cy="224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01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9FEA-D88A-4547-282A-6345CCC33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Positional Encoding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465551" y="1390650"/>
                <a:ext cx="8567955" cy="3077573"/>
              </a:xfrm>
            </p:spPr>
            <p:txBody>
              <a:bodyPr/>
              <a:lstStyle/>
              <a:p>
                <a:r>
                  <a:rPr lang="en-US" b="1" dirty="0"/>
                  <a:t>High level thought process:</a:t>
                </a:r>
                <a:r>
                  <a:rPr lang="en-US" dirty="0"/>
                  <a:t> a relative position embedding should be some            </a:t>
                </a:r>
                <a:r>
                  <a:rPr lang="en-US" dirty="0" err="1"/>
                  <a:t>s.t.</a:t>
                </a:r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That is, the attention function only gets to depend on the relative position (</a:t>
                </a:r>
                <a:r>
                  <a:rPr lang="en-US" dirty="0" err="1"/>
                  <a:t>i</a:t>
                </a:r>
                <a:r>
                  <a:rPr lang="en-US" dirty="0"/>
                  <a:t>-j). 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You can rewrite the statement from the previous slide in the following form:</a:t>
                </a:r>
                <a:br>
                  <a:rPr lang="en-US" dirty="0"/>
                </a:b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b>
                        <m:sSubPr>
                          <m:ctrlPr>
                            <a:rPr lang="en-US" altLang="zh-TW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1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1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altLang="zh-TW" sz="18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TW" sz="18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1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1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altLang="zh-TW" sz="18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TW" sz="1800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sz="18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TW" sz="1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altLang="zh-TW" sz="18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TW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  <a:p>
                <a:pPr marL="0" indent="0" algn="ctr">
                  <a:buNone/>
                </a:pPr>
                <a:endParaRPr lang="en-US" sz="1800" dirty="0"/>
              </a:p>
              <a:p>
                <a:r>
                  <a:rPr lang="en-US" dirty="0"/>
                  <a:t>Note, the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TW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en-US" altLang="zh-TW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encode the relative of </a:t>
                </a:r>
                <a14:m>
                  <m:oMath xmlns:m="http://schemas.openxmlformats.org/officeDocument/2006/math"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How should we construct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TW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n-US" dirty="0"/>
                  <a:t>?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465551" y="1390650"/>
                <a:ext cx="8567955" cy="3077573"/>
              </a:xfrm>
              <a:blipFill>
                <a:blip r:embed="rId3"/>
                <a:stretch>
                  <a:fillRect l="-296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966A1DE9-DB27-7F24-3C2E-D0015405B313}"/>
                  </a:ext>
                </a:extLst>
              </p:cNvPr>
              <p:cNvSpPr/>
              <p:nvPr/>
            </p:nvSpPr>
            <p:spPr>
              <a:xfrm>
                <a:off x="6711242" y="3505646"/>
                <a:ext cx="2322264" cy="884905"/>
              </a:xfrm>
              <a:prstGeom prst="wedgeRoundRectCallout">
                <a:avLst>
                  <a:gd name="adj1" fmla="val -25082"/>
                  <a:gd name="adj2" fmla="val -64246"/>
                  <a:gd name="adj3" fmla="val 16667"/>
                </a:avLst>
              </a:prstGeom>
              <a:solidFill>
                <a:schemeClr val="bg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How much attention should position </a:t>
                </a:r>
                <a14:m>
                  <m:oMath xmlns:m="http://schemas.openxmlformats.org/officeDocument/2006/math"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should attend to position </a:t>
                </a:r>
                <a14:m>
                  <m:oMath xmlns:m="http://schemas.openxmlformats.org/officeDocument/2006/math"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966A1DE9-DB27-7F24-3C2E-D0015405B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242" y="3505646"/>
                <a:ext cx="2322264" cy="884905"/>
              </a:xfrm>
              <a:prstGeom prst="wedgeRoundRectCallout">
                <a:avLst>
                  <a:gd name="adj1" fmla="val -25082"/>
                  <a:gd name="adj2" fmla="val -64246"/>
                  <a:gd name="adj3" fmla="val 16667"/>
                </a:avLst>
              </a:prstGeom>
              <a:blipFill>
                <a:blip r:embed="rId4"/>
                <a:stretch>
                  <a:fillRect l="-1087" r="-3804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3720155-B1F8-69E2-0CD9-17FE086EC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922" y="1648271"/>
            <a:ext cx="3238500" cy="342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DAE719-495B-EE7F-5DF8-C0A67C22A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8581" y="1390650"/>
            <a:ext cx="6604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731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9FEA-D88A-4547-282A-6345CCC33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Positional Encoding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There have been various choices:</a:t>
                </a:r>
                <a:endParaRPr lang="en-US" sz="1800" dirty="0"/>
              </a:p>
              <a:p>
                <a:pPr lvl="1"/>
                <a:r>
                  <a:rPr lang="en-US" dirty="0"/>
                  <a:t>T5 models simplify this into learnable relative embeddings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TW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n-US" dirty="0"/>
                  <a:t> such that: </a:t>
                </a:r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b>
                        <m:sSubPr>
                          <m:ctrlPr>
                            <a:rPr lang="en-US" altLang="zh-TW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sz="16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TW" sz="1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altLang="zh-TW" sz="16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TW" sz="1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 err="1"/>
                  <a:t>DeBERTa</a:t>
                </a:r>
                <a:r>
                  <a:rPr lang="en-US" dirty="0"/>
                  <a:t> learns relative positional embeddings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altLang="zh-TW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such that: </a:t>
                </a:r>
              </a:p>
              <a:p>
                <a:pPr marL="3429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b>
                        <m:sSubPr>
                          <m:ctrlP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TW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altLang="zh-TW" b="1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TW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TW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̃"/>
                              <m:ctrlPr>
                                <a:rPr lang="en-US" altLang="zh-TW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m:rPr>
                          <m:nor/>
                        </m:rPr>
                        <a:rPr lang="en-US" altLang="zh-TW" dirty="0"/>
                        <m:t>+</m:t>
                      </m:r>
                      <m:sSubSup>
                        <m:sSubSupPr>
                          <m:ctrlPr>
                            <a:rPr lang="en-US" altLang="zh-TW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altLang="zh-TW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altLang="zh-TW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TW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 err="1"/>
                  <a:t>Tranformer</a:t>
                </a:r>
                <a:r>
                  <a:rPr lang="en-US" dirty="0"/>
                  <a:t>-XL learns relative positional embeddings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altLang="zh-TW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b>
                        <m: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and trainable vectors </a:t>
                </a:r>
                <a14:m>
                  <m:oMath xmlns:m="http://schemas.openxmlformats.org/officeDocument/2006/math">
                    <m:r>
                      <a:rPr lang="en-US" altLang="zh-TW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altLang="zh-TW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: </a:t>
                </a:r>
              </a:p>
              <a:p>
                <a:pPr marL="342900" lvl="1" indent="0" algn="ctr">
                  <a:buNone/>
                </a:pP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 =</m:t>
                    </m:r>
                    <m:sSubSup>
                      <m:sSubSupPr>
                        <m:ctrlPr>
                          <a:rPr lang="en-US" altLang="zh-TW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altLang="zh-TW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TW" dirty="0"/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altLang="zh-TW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 err="1"/>
                  <a:t>ALiBi</a:t>
                </a:r>
                <a:r>
                  <a:rPr lang="en-US" dirty="0"/>
                  <a:t> learns learns a scalar </a:t>
                </a:r>
                <a14:m>
                  <m:oMath xmlns:m="http://schemas.openxmlformats.org/officeDocument/2006/math">
                    <m:r>
                      <a:rPr lang="en-US" altLang="zh-TW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TW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such that:</a:t>
                </a:r>
              </a:p>
              <a:p>
                <a:pPr marL="6858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b>
                        <m:sSubPr>
                          <m:ctrlPr>
                            <a:rPr lang="en-US" altLang="zh-TW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sz="16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TW" sz="1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altLang="zh-TW" sz="16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  <a:p>
                <a:pPr marL="685800" lvl="2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3"/>
                <a:stretch>
                  <a:fillRect l="-471" t="-1235" r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bject 3">
            <a:extLst>
              <a:ext uri="{FF2B5EF4-FFF2-40B4-BE49-F238E27FC236}">
                <a16:creationId xmlns:a16="http://schemas.microsoft.com/office/drawing/2014/main" id="{30827A80-4D14-E1A4-2252-C8DDE642441E}"/>
              </a:ext>
            </a:extLst>
          </p:cNvPr>
          <p:cNvSpPr txBox="1"/>
          <p:nvPr/>
        </p:nvSpPr>
        <p:spPr>
          <a:xfrm>
            <a:off x="2045019" y="4776673"/>
            <a:ext cx="5023360" cy="26534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 algn="ctr">
              <a:spcBef>
                <a:spcPts val="59"/>
              </a:spcBef>
            </a:pPr>
            <a:r>
              <a:rPr lang="en-US" sz="796" spc="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Exploring the Limits of Transfer Learning with a Unified Text-to-Text Transformer, 2020</a:t>
            </a:r>
          </a:p>
          <a:p>
            <a:pPr marL="5776" algn="ctr">
              <a:spcBef>
                <a:spcPts val="59"/>
              </a:spcBef>
            </a:pPr>
            <a:r>
              <a:rPr lang="en-US" sz="796" spc="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</a:t>
            </a:r>
            <a:r>
              <a:rPr lang="en-US" sz="796" spc="3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Short,</a:t>
            </a:r>
            <a:r>
              <a:rPr lang="en-US" sz="796" spc="3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</a:t>
            </a:r>
            <a:r>
              <a:rPr lang="en-US" sz="796" spc="3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Long:</a:t>
            </a:r>
            <a:r>
              <a:rPr lang="en-US"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3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Attention </a:t>
            </a:r>
            <a:r>
              <a:rPr lang="en-US" sz="796" spc="4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en-US"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Linear</a:t>
            </a:r>
            <a:r>
              <a:rPr lang="en-US"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-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Bia</a:t>
            </a:r>
            <a:r>
              <a:rPr lang="en-US" sz="989" spc="-68" baseline="383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796" spc="-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989" spc="-68" baseline="383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796" spc="-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</a:t>
            </a:r>
            <a:r>
              <a:rPr lang="en-US"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5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Enables</a:t>
            </a:r>
            <a:r>
              <a:rPr lang="en-US"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</a:t>
            </a:r>
            <a:r>
              <a:rPr lang="en-US"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Length</a:t>
            </a:r>
            <a:r>
              <a:rPr lang="en-US"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4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Extrapolation</a:t>
            </a:r>
            <a:r>
              <a:rPr lang="en-US"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(2022)</a:t>
            </a:r>
            <a:endParaRPr lang="en-US" sz="79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8756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7B482-BDBF-A480-83A0-024F95748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DA70B-2D5F-0EBB-5612-0C4FE33AB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78EB0-0EA8-A182-96D1-446F008721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Sine embeddings: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add sines and cosines that enable localization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Absolute embeddings: 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 a position vector to the embedding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b="1" dirty="0"/>
              <a:t>Relative embeddings:</a:t>
            </a:r>
            <a:r>
              <a:rPr lang="en-US" dirty="0"/>
              <a:t> add a vector to the attention computation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b="1" dirty="0" err="1"/>
              <a:t>RoPE</a:t>
            </a:r>
            <a:r>
              <a:rPr lang="en-US" b="1" dirty="0"/>
              <a:t> embeddings:  </a:t>
            </a:r>
            <a:r>
              <a:rPr lang="en-US" dirty="0"/>
              <a:t>(next slide)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文字方塊 74">
            <a:extLst>
              <a:ext uri="{FF2B5EF4-FFF2-40B4-BE49-F238E27FC236}">
                <a16:creationId xmlns:a16="http://schemas.microsoft.com/office/drawing/2014/main" id="{C2B52DDA-5A8D-FCB3-3762-69DCC7E3699F}"/>
              </a:ext>
            </a:extLst>
          </p:cNvPr>
          <p:cNvSpPr txBox="1"/>
          <p:nvPr/>
        </p:nvSpPr>
        <p:spPr>
          <a:xfrm>
            <a:off x="7154250" y="1306692"/>
            <a:ext cx="1895745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Original Transformer </a:t>
            </a:r>
          </a:p>
        </p:txBody>
      </p:sp>
      <p:sp>
        <p:nvSpPr>
          <p:cNvPr id="6" name="文字方塊 74">
            <a:extLst>
              <a:ext uri="{FF2B5EF4-FFF2-40B4-BE49-F238E27FC236}">
                <a16:creationId xmlns:a16="http://schemas.microsoft.com/office/drawing/2014/main" id="{FD02791C-061E-3B8D-81D5-98DF32F1B734}"/>
              </a:ext>
            </a:extLst>
          </p:cNvPr>
          <p:cNvSpPr txBox="1"/>
          <p:nvPr/>
        </p:nvSpPr>
        <p:spPr>
          <a:xfrm>
            <a:off x="7169915" y="2159846"/>
            <a:ext cx="1895745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GPT1/2/3 - OPT</a:t>
            </a:r>
          </a:p>
        </p:txBody>
      </p:sp>
      <p:sp>
        <p:nvSpPr>
          <p:cNvPr id="18" name="文字方塊 74">
            <a:extLst>
              <a:ext uri="{FF2B5EF4-FFF2-40B4-BE49-F238E27FC236}">
                <a16:creationId xmlns:a16="http://schemas.microsoft.com/office/drawing/2014/main" id="{9A511AB6-6EEA-7205-97D5-145DE5B01369}"/>
              </a:ext>
            </a:extLst>
          </p:cNvPr>
          <p:cNvSpPr txBox="1"/>
          <p:nvPr/>
        </p:nvSpPr>
        <p:spPr>
          <a:xfrm>
            <a:off x="7185580" y="2850637"/>
            <a:ext cx="1895745" cy="953453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T5, Gopher, Chinchilla, </a:t>
            </a:r>
            <a:r>
              <a:rPr lang="en-US" dirty="0" err="1"/>
              <a:t>Deberta</a:t>
            </a:r>
            <a:r>
              <a:rPr lang="en-US" dirty="0"/>
              <a:t> </a:t>
            </a:r>
            <a:r>
              <a:rPr lang="en-US" dirty="0" err="1"/>
              <a:t>Tranformer</a:t>
            </a:r>
            <a:r>
              <a:rPr lang="en-US" dirty="0"/>
              <a:t>-XL,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文字方塊 74">
            <a:extLst>
              <a:ext uri="{FF2B5EF4-FFF2-40B4-BE49-F238E27FC236}">
                <a16:creationId xmlns:a16="http://schemas.microsoft.com/office/drawing/2014/main" id="{553A77D7-E559-3018-3BE7-6666F8A14D51}"/>
              </a:ext>
            </a:extLst>
          </p:cNvPr>
          <p:cNvSpPr txBox="1"/>
          <p:nvPr/>
        </p:nvSpPr>
        <p:spPr>
          <a:xfrm>
            <a:off x="7154249" y="3940759"/>
            <a:ext cx="1895745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GPTJ,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PaLM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LLaMA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657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8" grpId="0" animBg="1"/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CBF6-B9A6-2F3D-093E-4DE1AD2AD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Rotary</a:t>
            </a:r>
            <a:r>
              <a:rPr lang="en-US" spc="-59" dirty="0"/>
              <a:t> </a:t>
            </a:r>
            <a:r>
              <a:rPr lang="en-US" dirty="0"/>
              <a:t>Positional</a:t>
            </a:r>
            <a:r>
              <a:rPr lang="en-US" spc="-57" dirty="0"/>
              <a:t> </a:t>
            </a:r>
            <a:r>
              <a:rPr lang="en-US" dirty="0"/>
              <a:t>Encoding</a:t>
            </a:r>
            <a:r>
              <a:rPr lang="en-US" spc="-57" dirty="0"/>
              <a:t> </a:t>
            </a:r>
            <a:r>
              <a:rPr lang="en-US" spc="-5" dirty="0"/>
              <a:t>(</a:t>
            </a:r>
            <a:r>
              <a:rPr lang="en-US" spc="-5" dirty="0" err="1"/>
              <a:t>RoPE</a:t>
            </a:r>
            <a:r>
              <a:rPr lang="en-US" spc="-5" dirty="0"/>
              <a:t>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41C26-980D-65FB-D233-0CF75F0BB0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We want our embeddings to be invariant to absolute position. </a:t>
            </a:r>
          </a:p>
          <a:p>
            <a:r>
              <a:rPr lang="en-US" dirty="0"/>
              <a:t>We know that inner products are invariant to arbitrary rotation.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0A461-E7FD-0FB3-0E83-534364F7F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34" y="2148787"/>
            <a:ext cx="7772400" cy="2503509"/>
          </a:xfrm>
          <a:prstGeom prst="rect">
            <a:avLst/>
          </a:prstGeom>
        </p:spPr>
      </p:pic>
      <p:sp>
        <p:nvSpPr>
          <p:cNvPr id="6" name="Google Shape;665;p81">
            <a:extLst>
              <a:ext uri="{FF2B5EF4-FFF2-40B4-BE49-F238E27FC236}">
                <a16:creationId xmlns:a16="http://schemas.microsoft.com/office/drawing/2014/main" id="{AADF5E0D-25D2-756A-BEFB-CC3674694C9E}"/>
              </a:ext>
            </a:extLst>
          </p:cNvPr>
          <p:cNvSpPr txBox="1"/>
          <p:nvPr/>
        </p:nvSpPr>
        <p:spPr>
          <a:xfrm>
            <a:off x="7414932" y="4568478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D4A9DD1-E3F7-FD57-8F1F-1DDCDA1081DC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8413492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1846E-8E1E-5991-62AE-EA00B41D3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About Rotation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E7EBAC5-0548-9E17-6EE9-3BCCA5DC1FBD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In 2D, a rotation matrix can be defined in the following form: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altLang="zh-TW" dirty="0">
                    <a:solidFill>
                      <a:schemeClr val="tx1"/>
                    </a:solidFill>
                  </a:rPr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en-US" altLang="zh-TW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altLang="zh-TW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lang="en-US" altLang="zh-TW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altLang="zh-TW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altLang="zh-TW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The rotation increases with increasing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E7EBAC5-0548-9E17-6EE9-3BCCA5DC1F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5A1138E-3C09-A486-8231-4F28F8A26460}"/>
              </a:ext>
            </a:extLst>
          </p:cNvPr>
          <p:cNvCxnSpPr/>
          <p:nvPr/>
        </p:nvCxnSpPr>
        <p:spPr>
          <a:xfrm flipV="1">
            <a:off x="6862354" y="1875699"/>
            <a:ext cx="0" cy="1375954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AE056E2-3D9E-01A4-1B98-66EEA5129D36}"/>
              </a:ext>
            </a:extLst>
          </p:cNvPr>
          <p:cNvCxnSpPr>
            <a:cxnSpLocks/>
          </p:cNvCxnSpPr>
          <p:nvPr/>
        </p:nvCxnSpPr>
        <p:spPr>
          <a:xfrm>
            <a:off x="6853645" y="3242944"/>
            <a:ext cx="1480457" cy="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8D044D-D87E-7B44-2A14-3CE610F9B4F3}"/>
              </a:ext>
            </a:extLst>
          </p:cNvPr>
          <p:cNvCxnSpPr>
            <a:cxnSpLocks/>
          </p:cNvCxnSpPr>
          <p:nvPr/>
        </p:nvCxnSpPr>
        <p:spPr>
          <a:xfrm flipV="1">
            <a:off x="6862354" y="2986881"/>
            <a:ext cx="1120599" cy="248248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F849F8-580E-D0A4-4A9C-169BEA18DB7D}"/>
              </a:ext>
            </a:extLst>
          </p:cNvPr>
          <p:cNvCxnSpPr>
            <a:cxnSpLocks/>
          </p:cNvCxnSpPr>
          <p:nvPr/>
        </p:nvCxnSpPr>
        <p:spPr>
          <a:xfrm flipV="1">
            <a:off x="6871064" y="2171700"/>
            <a:ext cx="359856" cy="1079953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25BD82-9CC1-9F36-5C49-C6AE9B4571FB}"/>
                  </a:ext>
                </a:extLst>
              </p:cNvPr>
              <p:cNvSpPr txBox="1"/>
              <p:nvPr/>
            </p:nvSpPr>
            <p:spPr>
              <a:xfrm>
                <a:off x="7879995" y="2675909"/>
                <a:ext cx="1280161" cy="5103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altLang="zh-TW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25BD82-9CC1-9F36-5C49-C6AE9B457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9995" y="2675909"/>
                <a:ext cx="1280161" cy="510396"/>
              </a:xfrm>
              <a:prstGeom prst="rect">
                <a:avLst/>
              </a:prstGeom>
              <a:blipFill>
                <a:blip r:embed="rId3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7B6DC7-B984-BA73-0D90-2ABC84241F7E}"/>
                  </a:ext>
                </a:extLst>
              </p:cNvPr>
              <p:cNvSpPr txBox="1"/>
              <p:nvPr/>
            </p:nvSpPr>
            <p:spPr>
              <a:xfrm>
                <a:off x="6929472" y="1665279"/>
                <a:ext cx="1280157" cy="5752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zh-TW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TW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altLang="zh-TW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altLang="zh-TW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7B6DC7-B984-BA73-0D90-2ABC84241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472" y="1665279"/>
                <a:ext cx="1280157" cy="575286"/>
              </a:xfrm>
              <a:prstGeom prst="rect">
                <a:avLst/>
              </a:prstGeom>
              <a:blipFill>
                <a:blip r:embed="rId4"/>
                <a:stretch>
                  <a:fillRect b="-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4ACFEACE-3290-54C6-99C5-43C685740DDE}"/>
              </a:ext>
            </a:extLst>
          </p:cNvPr>
          <p:cNvSpPr/>
          <p:nvPr/>
        </p:nvSpPr>
        <p:spPr>
          <a:xfrm>
            <a:off x="6606655" y="2582066"/>
            <a:ext cx="958024" cy="852952"/>
          </a:xfrm>
          <a:prstGeom prst="arc">
            <a:avLst>
              <a:gd name="adj1" fmla="val 16200000"/>
              <a:gd name="adj2" fmla="val 467158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DD90E13-E540-D941-548A-8E9508272DAA}"/>
                  </a:ext>
                </a:extLst>
              </p:cNvPr>
              <p:cNvSpPr txBox="1"/>
              <p:nvPr/>
            </p:nvSpPr>
            <p:spPr>
              <a:xfrm>
                <a:off x="7029076" y="2446539"/>
                <a:ext cx="1524548" cy="2852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 </m:t>
                          </m:r>
                          <m: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TW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DD90E13-E540-D941-548A-8E9508272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076" y="2446539"/>
                <a:ext cx="1524548" cy="285206"/>
              </a:xfrm>
              <a:prstGeom prst="rect">
                <a:avLst/>
              </a:prstGeom>
              <a:blipFill>
                <a:blip r:embed="rId5"/>
                <a:stretch>
                  <a:fillRect b="-4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8481C47-E3B2-C92A-2533-3531683A36B8}"/>
                  </a:ext>
                </a:extLst>
              </p:cNvPr>
              <p:cNvSpPr txBox="1"/>
              <p:nvPr/>
            </p:nvSpPr>
            <p:spPr>
              <a:xfrm>
                <a:off x="7032644" y="2755491"/>
                <a:ext cx="415630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8481C47-E3B2-C92A-2533-3531683A3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644" y="2755491"/>
                <a:ext cx="415630" cy="2539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2AAA67A-2EC6-2F9D-7650-A79F802671BE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13389639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96872"/>
            <a:ext cx="8085415" cy="467789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dirty="0"/>
              <a:t>Rotary</a:t>
            </a:r>
            <a:r>
              <a:rPr spc="-59" dirty="0"/>
              <a:t> </a:t>
            </a:r>
            <a:r>
              <a:rPr dirty="0"/>
              <a:t>Positional</a:t>
            </a:r>
            <a:r>
              <a:rPr spc="-57" dirty="0"/>
              <a:t> </a:t>
            </a:r>
            <a:r>
              <a:rPr lang="en-US" dirty="0"/>
              <a:t>Encoding</a:t>
            </a:r>
            <a:r>
              <a:rPr spc="-57" dirty="0"/>
              <a:t> </a:t>
            </a:r>
            <a:r>
              <a:rPr spc="-5" dirty="0"/>
              <a:t>(</a:t>
            </a:r>
            <a:r>
              <a:rPr spc="-5" dirty="0" err="1"/>
              <a:t>R</a:t>
            </a:r>
            <a:r>
              <a:rPr lang="en-US" spc="-5" dirty="0" err="1"/>
              <a:t>o</a:t>
            </a:r>
            <a:r>
              <a:rPr spc="-5" dirty="0" err="1"/>
              <a:t>PE</a:t>
            </a:r>
            <a:r>
              <a:rPr spc="-5" dirty="0"/>
              <a:t>)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4294967295"/>
          </p:nvPr>
        </p:nvSpPr>
        <p:spPr>
          <a:xfrm>
            <a:off x="8799513" y="10642600"/>
            <a:ext cx="344487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95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65100">
              <a:lnSpc>
                <a:spcPts val="1975"/>
              </a:lnSpc>
            </a:pPr>
            <a:fld id="{81D60167-4931-47E6-BA6A-407CBD079E47}" type="slidenum">
              <a:rPr lang="en-US" spc="10" smtClean="0"/>
              <a:pPr marL="165100">
                <a:lnSpc>
                  <a:spcPts val="1975"/>
                </a:lnSpc>
              </a:pPr>
              <a:t>86</a:t>
            </a:fld>
            <a:endParaRPr spc="-11" dirty="0"/>
          </a:p>
        </p:txBody>
      </p:sp>
      <p:sp>
        <p:nvSpPr>
          <p:cNvPr id="9" name="object 9"/>
          <p:cNvSpPr txBox="1"/>
          <p:nvPr/>
        </p:nvSpPr>
        <p:spPr>
          <a:xfrm>
            <a:off x="455785" y="4811251"/>
            <a:ext cx="3911775" cy="12655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043" rIns="0" bIns="0" rtlCol="0">
            <a:spAutoFit/>
          </a:bodyPr>
          <a:lstStyle/>
          <a:p>
            <a:pPr marL="5776" algn="ctr">
              <a:spcBef>
                <a:spcPts val="32"/>
              </a:spcBef>
            </a:pPr>
            <a:r>
              <a:rPr lang="en-US" sz="796" spc="27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RoFormer</a:t>
            </a:r>
            <a:r>
              <a:rPr lang="en-US" sz="796" spc="2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796" spc="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4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Enhanced</a:t>
            </a:r>
            <a:r>
              <a:rPr lang="en-US" sz="796" spc="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5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Transformer</a:t>
            </a:r>
            <a:r>
              <a:rPr lang="en-US" sz="796" spc="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4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en-US" sz="796" spc="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4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Rotary</a:t>
            </a:r>
            <a:r>
              <a:rPr lang="en-US" sz="796" spc="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4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Position</a:t>
            </a:r>
            <a:r>
              <a:rPr lang="en-US" sz="796" spc="3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6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</a:t>
            </a:r>
            <a:r>
              <a:rPr lang="en-US" sz="796" spc="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4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(2022)</a:t>
            </a:r>
            <a:endParaRPr lang="en-US" sz="79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DA74277-9619-CC13-75AD-7E42BCF60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" t="4957" r="1762" b="1544"/>
          <a:stretch/>
        </p:blipFill>
        <p:spPr bwMode="auto">
          <a:xfrm>
            <a:off x="5318150" y="1151809"/>
            <a:ext cx="3825848" cy="370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9">
            <a:extLst>
              <a:ext uri="{FF2B5EF4-FFF2-40B4-BE49-F238E27FC236}">
                <a16:creationId xmlns:a16="http://schemas.microsoft.com/office/drawing/2014/main" id="{D221E3B7-DA14-2541-689D-35108851970C}"/>
              </a:ext>
            </a:extLst>
          </p:cNvPr>
          <p:cNvSpPr txBox="1"/>
          <p:nvPr/>
        </p:nvSpPr>
        <p:spPr>
          <a:xfrm>
            <a:off x="4968044" y="4858932"/>
            <a:ext cx="3911775" cy="126552"/>
          </a:xfrm>
          <a:prstGeom prst="rect">
            <a:avLst/>
          </a:prstGeom>
        </p:spPr>
        <p:txBody>
          <a:bodyPr vert="horz" wrap="square" lIns="0" tIns="4043" rIns="0" bIns="0" rtlCol="0">
            <a:spAutoFit/>
          </a:bodyPr>
          <a:lstStyle/>
          <a:p>
            <a:pPr marL="5776" algn="ctr">
              <a:spcBef>
                <a:spcPts val="32"/>
              </a:spcBef>
            </a:pPr>
            <a:r>
              <a:rPr lang="en-US" sz="79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Figure source</a:t>
            </a:r>
            <a:endParaRPr lang="en-US" sz="79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Placeholder 9">
                <a:extLst>
                  <a:ext uri="{FF2B5EF4-FFF2-40B4-BE49-F238E27FC236}">
                    <a16:creationId xmlns:a16="http://schemas.microsoft.com/office/drawing/2014/main" id="{575E1DC1-1765-7604-58F6-050845D1952B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346057" y="1151810"/>
                <a:ext cx="4833105" cy="3077573"/>
              </a:xfrm>
            </p:spPr>
            <p:txBody>
              <a:bodyPr/>
              <a:lstStyle/>
              <a:p>
                <a:r>
                  <a:rPr lang="en-US" sz="1600" dirty="0"/>
                  <a:t>Drop the additive positional encoding and make it multiplicative. </a:t>
                </a:r>
                <a:br>
                  <a:rPr lang="en-US" sz="1600" dirty="0"/>
                </a:br>
                <a:endParaRPr lang="en-US" sz="16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en-US" altLang="zh-TW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𝑚𝑛</m:t>
                          </m:r>
                        </m:sub>
                      </m:sSub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altLang="zh-TW" b="0" i="1" smtClean="0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  <m:t>,  </m:t>
                                  </m:r>
                                  <m:r>
                                    <a:rPr lang="en-US" altLang="zh-TW" b="0" i="1" smtClean="0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1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i="1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altLang="zh-TW" b="0" i="1" smtClean="0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sz="16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r>
                  <a:rPr lang="en-US" altLang="zh-TW" sz="1600" b="0" dirty="0"/>
                  <a:t> </a:t>
                </a:r>
                <a14:m>
                  <m:oMath xmlns:m="http://schemas.openxmlformats.org/officeDocument/2006/math">
                    <m:r>
                      <a:rPr lang="en-US" altLang="zh-TW" sz="16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TW" b="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Sup>
                      <m:sSubSupPr>
                        <m:ctrlPr>
                          <a:rPr lang="en-US" altLang="zh-TW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Sup>
                      <m:sSubSupPr>
                        <m:ctrlPr>
                          <a:rPr lang="en-US" altLang="zh-TW" b="0" i="1" smtClean="0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altLang="zh-TW" b="0" i="1" smtClean="0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altLang="zh-TW" b="0" i="1" smtClean="0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endParaRPr lang="en-US" altLang="zh-TW" b="1" dirty="0"/>
              </a:p>
              <a:p>
                <a:pPr marL="0" indent="0" algn="ctr">
                  <a:buNone/>
                </a:pPr>
                <a:endParaRPr lang="en-US" sz="1600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0F9352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: the size of rotation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: rotation matrix, rotates a vector it gets multiplied to proportional to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0F9352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TW" i="1">
                        <a:solidFill>
                          <a:srgbClr val="0F935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the position index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0F9352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.  </a:t>
                </a:r>
              </a:p>
              <a:p>
                <a:r>
                  <a:rPr lang="en-US" dirty="0"/>
                  <a:t>Intuition: </a:t>
                </a:r>
                <a:r>
                  <a:rPr lang="en-US" b="1" dirty="0"/>
                  <a:t>nearby </a:t>
                </a:r>
                <a:r>
                  <a:rPr lang="en-US" dirty="0"/>
                  <a:t>words have </a:t>
                </a:r>
                <a:r>
                  <a:rPr lang="en-US" b="1" dirty="0"/>
                  <a:t>smaller relative rotation</a:t>
                </a:r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sz="1600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13" name="Text Placeholder 9">
                <a:extLst>
                  <a:ext uri="{FF2B5EF4-FFF2-40B4-BE49-F238E27FC236}">
                    <a16:creationId xmlns:a16="http://schemas.microsoft.com/office/drawing/2014/main" id="{575E1DC1-1765-7604-58F6-050845D195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346057" y="1151810"/>
                <a:ext cx="4833105" cy="3077573"/>
              </a:xfrm>
              <a:blipFill>
                <a:blip r:embed="rId4"/>
                <a:stretch>
                  <a:fillRect l="-524" t="-1230" r="-524" b="-7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B7EC0F2-4787-7CC9-009B-92364BDB5EEE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32411795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1846E-8E1E-5991-62AE-EA00B41D3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About Rotation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E7EBAC5-0548-9E17-6EE9-3BCCA5DC1FBD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In practice, we are rotating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dimensional embedding matrices. </a:t>
                </a:r>
              </a:p>
              <a:p>
                <a:r>
                  <a:rPr lang="en-US" dirty="0"/>
                  <a:t>Idea: rotate different dimensions with different angles: 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…, 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altLang="zh-TW" dirty="0">
                    <a:solidFill>
                      <a:schemeClr val="tx1"/>
                    </a:solidFill>
                  </a:rPr>
                  <a:t>          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E7EBAC5-0548-9E17-6EE9-3BCCA5DC1F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group of numbers and symbols&#10;&#10;Description automatically generated">
            <a:extLst>
              <a:ext uri="{FF2B5EF4-FFF2-40B4-BE49-F238E27FC236}">
                <a16:creationId xmlns:a16="http://schemas.microsoft.com/office/drawing/2014/main" id="{CAEF5688-8508-BC33-E308-D8B2F5FD0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75" y="2393075"/>
            <a:ext cx="7818368" cy="2378622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51933C6-8191-23FC-5ED6-994479C73166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8574135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70F44-D9D8-D200-ADA2-159B89838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RoPE</a:t>
            </a:r>
            <a:r>
              <a:rPr lang="en-US" dirty="0"/>
              <a:t> in its General 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28D9B0E-F2A3-5775-3BBA-D35A24534510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20" y="1390650"/>
                <a:ext cx="8085414" cy="3077573"/>
              </a:xfrm>
            </p:spPr>
            <p:txBody>
              <a:bodyPr/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en-US" altLang="zh-TW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𝑚𝑛</m:t>
                          </m:r>
                        </m:sub>
                      </m:sSub>
                      <m:r>
                        <m:rPr>
                          <m:nor/>
                        </m:rPr>
                        <a:rPr lang="en-US" altLang="zh-TW" sz="2000" dirty="0"/>
                        <m:t> 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2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sz="2000" b="0" i="1" smtClean="0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000" i="1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sz="2000" b="0" i="0" smtClean="0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  <m:r>
                                    <a:rPr lang="en-US" altLang="zh-TW" sz="2000" i="1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  <m:t>,  </m:t>
                                  </m:r>
                                  <m:r>
                                    <a:rPr lang="en-US" altLang="zh-TW" sz="2000" i="1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altLang="zh-TW" sz="2000" b="0" i="1" smtClean="0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zh-TW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sz="2000" i="1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2000" i="1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  <m:r>
                                <a:rPr lang="en-US" altLang="zh-TW" sz="2000" i="1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altLang="zh-TW" sz="2000" i="1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altLang="zh-TW" sz="2000" i="1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zh-TW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TW" sz="2000" b="1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TW" sz="2000" b="1" dirty="0"/>
              </a:p>
              <a:p>
                <a:r>
                  <a:rPr lang="en-US" altLang="zh-TW" dirty="0"/>
                  <a:t>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en-US" altLang="zh-TW" dirty="0"/>
                  <a:t> is a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altLang="zh-TW" dirty="0"/>
                  <a:t>-dimensional rotation matrix. </a:t>
                </a:r>
              </a:p>
              <a:p>
                <a:r>
                  <a:rPr lang="en-US" altLang="zh-TW" dirty="0"/>
                  <a:t>Since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en-US" altLang="zh-TW" dirty="0"/>
                  <a:t> is a sparce matrix, its multiplication is implemented via dense operations:  </a:t>
                </a:r>
              </a:p>
              <a:p>
                <a:endParaRPr lang="en-US" altLang="zh-TW" sz="2000" dirty="0"/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28D9B0E-F2A3-5775-3BBA-D35A245345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20" y="1390650"/>
                <a:ext cx="8085414" cy="3077573"/>
              </a:xfrm>
              <a:blipFill>
                <a:blip r:embed="rId2"/>
                <a:stretch>
                  <a:fillRect l="-471" r="-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1CC043F8-CA3A-5CB3-5BE0-55182F5F9B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80"/>
          <a:stretch/>
        </p:blipFill>
        <p:spPr>
          <a:xfrm>
            <a:off x="1690438" y="2517321"/>
            <a:ext cx="5588951" cy="253506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40B693-E1BE-0CC1-5167-D5750ACBDA7A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19578216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F44A-17BE-8D50-2F71-DF161F4B9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and code for </a:t>
            </a:r>
            <a:r>
              <a:rPr lang="en-US" dirty="0" err="1"/>
              <a:t>RoPE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17FE0-45F2-6AB8-CE26-B3E412D184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Note: embedding at each attention operation to enforce position invariance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E3CFE-4DD0-9CDE-6DE1-1D045E366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32317"/>
            <a:ext cx="7772400" cy="3049785"/>
          </a:xfrm>
          <a:prstGeom prst="rect">
            <a:avLst/>
          </a:prstGeom>
        </p:spPr>
      </p:pic>
      <p:sp>
        <p:nvSpPr>
          <p:cNvPr id="5" name="Google Shape;665;p81">
            <a:extLst>
              <a:ext uri="{FF2B5EF4-FFF2-40B4-BE49-F238E27FC236}">
                <a16:creationId xmlns:a16="http://schemas.microsoft.com/office/drawing/2014/main" id="{679DA193-C769-4667-7BD1-FA01E55DDFF5}"/>
              </a:ext>
            </a:extLst>
          </p:cNvPr>
          <p:cNvSpPr txBox="1"/>
          <p:nvPr/>
        </p:nvSpPr>
        <p:spPr>
          <a:xfrm>
            <a:off x="7414932" y="4568478"/>
            <a:ext cx="182912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[Slide credit: </a:t>
            </a:r>
            <a:r>
              <a:rPr lang="en-US" sz="9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Tatsu</a:t>
            </a:r>
            <a:r>
              <a:rPr lang="en-US" sz="9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Hashimoto] </a:t>
            </a:r>
            <a:endParaRPr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B3006EC-644A-E4A3-59EB-9764B833EE11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91128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551B7-4FAA-F174-C34D-5112CF5DB5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Encoder-Decoder Family of Transformers </a:t>
            </a:r>
          </a:p>
        </p:txBody>
      </p:sp>
      <p:pic>
        <p:nvPicPr>
          <p:cNvPr id="15" name="object 20">
            <a:extLst>
              <a:ext uri="{FF2B5EF4-FFF2-40B4-BE49-F238E27FC236}">
                <a16:creationId xmlns:a16="http://schemas.microsoft.com/office/drawing/2014/main" id="{B3C25244-4CB7-772B-7F89-8EFBBA4ABB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8394" y="3467097"/>
            <a:ext cx="1417881" cy="1200801"/>
          </a:xfrm>
          <a:prstGeom prst="rect">
            <a:avLst/>
          </a:prstGeom>
        </p:spPr>
      </p:pic>
      <p:sp>
        <p:nvSpPr>
          <p:cNvPr id="16" name="object 22">
            <a:extLst>
              <a:ext uri="{FF2B5EF4-FFF2-40B4-BE49-F238E27FC236}">
                <a16:creationId xmlns:a16="http://schemas.microsoft.com/office/drawing/2014/main" id="{C4ABC8F8-2FEE-1CB0-0CC1-1C4C950321CC}"/>
              </a:ext>
            </a:extLst>
          </p:cNvPr>
          <p:cNvSpPr txBox="1"/>
          <p:nvPr/>
        </p:nvSpPr>
        <p:spPr>
          <a:xfrm>
            <a:off x="4928227" y="3802588"/>
            <a:ext cx="871061" cy="5860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063"/>
              </a:lnSpc>
            </a:pPr>
            <a:r>
              <a:rPr sz="1725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Encoder-</a:t>
            </a:r>
            <a:endParaRPr sz="1725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  <a:p>
            <a:pPr marL="9525">
              <a:spcBef>
                <a:spcPts val="413"/>
              </a:spcBef>
            </a:pPr>
            <a:r>
              <a:rPr sz="1725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Decoders</a:t>
            </a:r>
            <a:endParaRPr sz="1725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47631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D00FF-EA05-2A19-83C5-412EB2BF1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2C2EE-9F55-1D47-05B4-850D72C24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FBD2B-132A-6A90-78EA-1AF56035A4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Sine embeddings: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add sines and cosines that enable localization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Absolute embeddings: 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 a position vector to the embedding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b="1" dirty="0"/>
              <a:t>Relative embeddings:</a:t>
            </a:r>
            <a:r>
              <a:rPr lang="en-US" dirty="0"/>
              <a:t> add a vector to the attention computation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b="1" dirty="0" err="1"/>
              <a:t>RoPE</a:t>
            </a:r>
            <a:r>
              <a:rPr lang="en-US" b="1" dirty="0"/>
              <a:t> embeddings: </a:t>
            </a:r>
            <a:r>
              <a:rPr lang="en-US" dirty="0"/>
              <a:t>uses rotations to encode relative distances.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文字方塊 74">
            <a:extLst>
              <a:ext uri="{FF2B5EF4-FFF2-40B4-BE49-F238E27FC236}">
                <a16:creationId xmlns:a16="http://schemas.microsoft.com/office/drawing/2014/main" id="{E984B465-DBBC-C4C7-941F-B84A9D53D9D9}"/>
              </a:ext>
            </a:extLst>
          </p:cNvPr>
          <p:cNvSpPr txBox="1"/>
          <p:nvPr/>
        </p:nvSpPr>
        <p:spPr>
          <a:xfrm>
            <a:off x="7154250" y="1306692"/>
            <a:ext cx="1895745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Original Transformer </a:t>
            </a:r>
          </a:p>
        </p:txBody>
      </p:sp>
      <p:sp>
        <p:nvSpPr>
          <p:cNvPr id="6" name="文字方塊 74">
            <a:extLst>
              <a:ext uri="{FF2B5EF4-FFF2-40B4-BE49-F238E27FC236}">
                <a16:creationId xmlns:a16="http://schemas.microsoft.com/office/drawing/2014/main" id="{0BF2E063-CEFC-3969-4A52-B648F9649C50}"/>
              </a:ext>
            </a:extLst>
          </p:cNvPr>
          <p:cNvSpPr txBox="1"/>
          <p:nvPr/>
        </p:nvSpPr>
        <p:spPr>
          <a:xfrm>
            <a:off x="7169915" y="2159846"/>
            <a:ext cx="1895745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GPT1/2/3 - OPT</a:t>
            </a:r>
          </a:p>
        </p:txBody>
      </p:sp>
      <p:sp>
        <p:nvSpPr>
          <p:cNvPr id="18" name="文字方塊 74">
            <a:extLst>
              <a:ext uri="{FF2B5EF4-FFF2-40B4-BE49-F238E27FC236}">
                <a16:creationId xmlns:a16="http://schemas.microsoft.com/office/drawing/2014/main" id="{FE40E909-DF1A-BC9D-5C8A-5B361CE231A5}"/>
              </a:ext>
            </a:extLst>
          </p:cNvPr>
          <p:cNvSpPr txBox="1"/>
          <p:nvPr/>
        </p:nvSpPr>
        <p:spPr>
          <a:xfrm>
            <a:off x="7185580" y="2850637"/>
            <a:ext cx="1895745" cy="953453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T5, Gopher, Chinchilla, </a:t>
            </a:r>
            <a:r>
              <a:rPr lang="en-US" dirty="0" err="1"/>
              <a:t>Deberta</a:t>
            </a:r>
            <a:r>
              <a:rPr lang="en-US" dirty="0"/>
              <a:t> </a:t>
            </a:r>
            <a:r>
              <a:rPr lang="en-US" dirty="0" err="1"/>
              <a:t>Tranformer</a:t>
            </a:r>
            <a:r>
              <a:rPr lang="en-US" dirty="0"/>
              <a:t>-XL,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文字方塊 74">
            <a:extLst>
              <a:ext uri="{FF2B5EF4-FFF2-40B4-BE49-F238E27FC236}">
                <a16:creationId xmlns:a16="http://schemas.microsoft.com/office/drawing/2014/main" id="{CE70D228-73FF-47F4-D53D-3CDB251C3C5B}"/>
              </a:ext>
            </a:extLst>
          </p:cNvPr>
          <p:cNvSpPr txBox="1"/>
          <p:nvPr/>
        </p:nvSpPr>
        <p:spPr>
          <a:xfrm>
            <a:off x="7154249" y="3940759"/>
            <a:ext cx="1895745" cy="476726"/>
          </a:xfrm>
          <a:prstGeom prst="wedgeRoundRectCallout">
            <a:avLst>
              <a:gd name="adj1" fmla="val -58830"/>
              <a:gd name="adj2" fmla="val 1377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Notable models: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GPTJ,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PaLM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LLaMA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688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8" grpId="0" animBg="1"/>
      <p:bldP spid="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85F6E4-91F7-E838-3F6F-D059BF41D3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Which overall architecture should I use? </a:t>
            </a:r>
          </a:p>
        </p:txBody>
      </p:sp>
    </p:spTree>
    <p:extLst>
      <p:ext uri="{BB962C8B-B14F-4D97-AF65-F5344CB8AC3E}">
        <p14:creationId xmlns:p14="http://schemas.microsoft.com/office/powerpoint/2010/main" val="24052756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E4A6D-4020-BE5E-00FD-0A985DFAA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Architectures: Different Choices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34DFE-2675-89D0-9068-6D21F038D7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D886FAC-DF99-304E-1785-ECB08FAED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283" y="1954334"/>
            <a:ext cx="4864100" cy="20366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873451-60C8-86EC-8B42-4E4F1690A7DF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21A9F0E-3142-3966-F055-D250E27B6080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11024729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E4A6D-4020-BE5E-00FD-0A985DFAA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Architectures: Different Attention Masks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DC8CBD-2662-FB92-C4AB-651E4B2637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69670"/>
            <a:ext cx="8085415" cy="3077573"/>
          </a:xfrm>
        </p:spPr>
        <p:txBody>
          <a:bodyPr/>
          <a:lstStyle/>
          <a:p>
            <a:r>
              <a:rPr lang="en-US" b="1" dirty="0"/>
              <a:t>Fully visible</a:t>
            </a:r>
            <a:r>
              <a:rPr lang="en-US" dirty="0"/>
              <a:t> mask allows the self attention mechanism to attend to the full input.</a:t>
            </a:r>
          </a:p>
          <a:p>
            <a:r>
              <a:rPr lang="en-US" dirty="0"/>
              <a:t>A </a:t>
            </a:r>
            <a:r>
              <a:rPr lang="en-US" b="1" dirty="0"/>
              <a:t>causal mask </a:t>
            </a:r>
            <a:r>
              <a:rPr lang="en-US" dirty="0"/>
              <a:t>doesn’t allow output elements to look into the future.</a:t>
            </a:r>
          </a:p>
          <a:p>
            <a:r>
              <a:rPr lang="en-US" b="1" dirty="0"/>
              <a:t>Causal mask </a:t>
            </a:r>
            <a:r>
              <a:rPr lang="en-US" dirty="0"/>
              <a:t>with prefix allows to fully-visible masking on a portion of input.</a:t>
            </a:r>
          </a:p>
        </p:txBody>
      </p:sp>
      <p:pic>
        <p:nvPicPr>
          <p:cNvPr id="8" name="Content Placeholder 4" descr="A picture containing text, outdoor object&#10;&#10;Description automatically generated">
            <a:extLst>
              <a:ext uri="{FF2B5EF4-FFF2-40B4-BE49-F238E27FC236}">
                <a16:creationId xmlns:a16="http://schemas.microsoft.com/office/drawing/2014/main" id="{30861F03-B631-2B25-262E-22370CB2D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818" y="2195467"/>
            <a:ext cx="4660358" cy="17783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93E600-69E9-006C-F30C-311C59D91779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204A740-EE0E-655C-DF50-694E45F43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3934450"/>
            <a:ext cx="2138889" cy="89559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0F005A2-63E8-DBE9-8FA0-C6F2996CD93A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14905524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/>
              <a:t>Architectural</a:t>
            </a:r>
            <a:r>
              <a:rPr spc="-5" dirty="0"/>
              <a:t> </a:t>
            </a:r>
            <a:r>
              <a:rPr spc="-20" dirty="0"/>
              <a:t>Variants</a:t>
            </a:r>
            <a:r>
              <a:rPr lang="en-US" spc="-20" dirty="0"/>
              <a:t>: Experiments</a:t>
            </a:r>
            <a:endParaRPr spc="-2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3C85D8-A6B1-B23A-C0C2-7D65B5AC0A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419860"/>
            <a:chOff x="279675" y="1358538"/>
            <a:chExt cx="8775065" cy="1419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1942174"/>
              <a:ext cx="8521065" cy="782320"/>
            </a:xfrm>
            <a:custGeom>
              <a:avLst/>
              <a:gdLst/>
              <a:ahLst/>
              <a:cxnLst/>
              <a:rect l="l" t="t" r="r" b="b"/>
              <a:pathLst>
                <a:path w="8521065" h="782319">
                  <a:moveTo>
                    <a:pt x="8520599" y="781799"/>
                  </a:moveTo>
                  <a:lnTo>
                    <a:pt x="0" y="7817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7817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6125" y="2935949"/>
            <a:ext cx="1347634" cy="21109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360B0-A37D-D0B7-C645-6D30F98D287A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B7D9DB52-D99C-AE75-91DB-310695ACE7AF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3BFB9D3-8D5D-2324-D164-DFDAC9A7E822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49544670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6F009C-AD1B-7258-0890-846CCCBE0E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419860"/>
            <a:chOff x="279675" y="1358538"/>
            <a:chExt cx="8775065" cy="1419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1942174"/>
              <a:ext cx="8521065" cy="782320"/>
            </a:xfrm>
            <a:custGeom>
              <a:avLst/>
              <a:gdLst/>
              <a:ahLst/>
              <a:cxnLst/>
              <a:rect l="l" t="t" r="r" b="b"/>
              <a:pathLst>
                <a:path w="8521065" h="782319">
                  <a:moveTo>
                    <a:pt x="8520599" y="781799"/>
                  </a:moveTo>
                  <a:lnTo>
                    <a:pt x="0" y="7817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7817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6125" y="2935949"/>
            <a:ext cx="1347634" cy="211094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59825" y="2164825"/>
            <a:ext cx="3979545" cy="510396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78740" rIns="0" bIns="0" rtlCol="0">
            <a:spAutoFit/>
          </a:bodyPr>
          <a:lstStyle/>
          <a:p>
            <a:pPr marL="85090" marR="180975">
              <a:lnSpc>
                <a:spcPct val="100000"/>
              </a:lnSpc>
              <a:spcBef>
                <a:spcPts val="620"/>
              </a:spcBef>
            </a:pP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Input:</a:t>
            </a:r>
            <a:r>
              <a:rPr sz="1400" spc="-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</a:t>
            </a:r>
            <a:r>
              <a:rPr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</a:t>
            </a:r>
            <a:r>
              <a:rPr sz="1400" spc="-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&lt;X&gt;</a:t>
            </a:r>
            <a:r>
              <a:rPr sz="1400" spc="-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</a:t>
            </a:r>
            <a:r>
              <a:rPr sz="1400" spc="-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</a:t>
            </a:r>
            <a:r>
              <a:rPr sz="1400" spc="-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party</a:t>
            </a:r>
            <a:r>
              <a:rPr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&lt;Y&gt;. </a:t>
            </a:r>
            <a:r>
              <a:rPr sz="1400" spc="-3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3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Target:</a:t>
            </a:r>
            <a:r>
              <a:rPr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&lt;X&gt; inviting</a:t>
            </a:r>
            <a:r>
              <a:rPr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&lt;Y&gt; last</a:t>
            </a:r>
            <a:r>
              <a:rPr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week.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406604" y="1942337"/>
            <a:ext cx="41275" cy="301625"/>
            <a:chOff x="2406604" y="1942337"/>
            <a:chExt cx="41275" cy="301625"/>
          </a:xfrm>
        </p:grpSpPr>
        <p:sp>
          <p:nvSpPr>
            <p:cNvPr id="9" name="object 9"/>
            <p:cNvSpPr/>
            <p:nvPr/>
          </p:nvSpPr>
          <p:spPr>
            <a:xfrm>
              <a:off x="2427099" y="1990324"/>
              <a:ext cx="0" cy="253365"/>
            </a:xfrm>
            <a:custGeom>
              <a:avLst/>
              <a:gdLst/>
              <a:ahLst/>
              <a:cxnLst/>
              <a:rect l="l" t="t" r="r" b="b"/>
              <a:pathLst>
                <a:path h="253364">
                  <a:moveTo>
                    <a:pt x="0" y="2533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411367" y="1947099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411367" y="1947099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CED33C-7FC6-536C-3A01-1BDE53F92C78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CB76A6D1-0FC9-4C2F-35C4-17692DE40AE8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E3F2D2A-A03D-1673-8A19-D3BAC5E34A39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4244094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04030C-9FB0-AF76-A8DD-AE4915A817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419860"/>
            <a:chOff x="279675" y="1358538"/>
            <a:chExt cx="8775065" cy="1419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1942174"/>
              <a:ext cx="8521065" cy="782320"/>
            </a:xfrm>
            <a:custGeom>
              <a:avLst/>
              <a:gdLst/>
              <a:ahLst/>
              <a:cxnLst/>
              <a:rect l="l" t="t" r="r" b="b"/>
              <a:pathLst>
                <a:path w="8521065" h="782319">
                  <a:moveTo>
                    <a:pt x="8520599" y="781799"/>
                  </a:moveTo>
                  <a:lnTo>
                    <a:pt x="0" y="7817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7817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6125" y="2935949"/>
            <a:ext cx="1347634" cy="211094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628375" y="2935950"/>
            <a:ext cx="1442720" cy="50975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78105" rIns="0" bIns="0" rtlCol="0">
            <a:spAutoFit/>
          </a:bodyPr>
          <a:lstStyle/>
          <a:p>
            <a:pPr marL="85725" marR="449580">
              <a:lnSpc>
                <a:spcPct val="100000"/>
              </a:lnSpc>
              <a:spcBef>
                <a:spcPts val="615"/>
              </a:spcBef>
            </a:pP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Number of </a:t>
            </a:r>
            <a:r>
              <a:rPr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parameters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344662" y="1918936"/>
            <a:ext cx="672465" cy="1022350"/>
            <a:chOff x="2344662" y="1918936"/>
            <a:chExt cx="672465" cy="1022350"/>
          </a:xfrm>
        </p:grpSpPr>
        <p:sp>
          <p:nvSpPr>
            <p:cNvPr id="9" name="object 9"/>
            <p:cNvSpPr/>
            <p:nvPr/>
          </p:nvSpPr>
          <p:spPr>
            <a:xfrm>
              <a:off x="2349425" y="1959860"/>
              <a:ext cx="639445" cy="976630"/>
            </a:xfrm>
            <a:custGeom>
              <a:avLst/>
              <a:gdLst/>
              <a:ahLst/>
              <a:cxnLst/>
              <a:rect l="l" t="t" r="r" b="b"/>
              <a:pathLst>
                <a:path w="639444" h="976630">
                  <a:moveTo>
                    <a:pt x="0" y="976089"/>
                  </a:moveTo>
                  <a:lnTo>
                    <a:pt x="639191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975454" y="1923699"/>
              <a:ext cx="37465" cy="45085"/>
            </a:xfrm>
            <a:custGeom>
              <a:avLst/>
              <a:gdLst/>
              <a:ahLst/>
              <a:cxnLst/>
              <a:rect l="l" t="t" r="r" b="b"/>
              <a:pathLst>
                <a:path w="37464" h="45085">
                  <a:moveTo>
                    <a:pt x="26323" y="44780"/>
                  </a:moveTo>
                  <a:lnTo>
                    <a:pt x="0" y="27542"/>
                  </a:lnTo>
                  <a:lnTo>
                    <a:pt x="36842" y="0"/>
                  </a:lnTo>
                  <a:lnTo>
                    <a:pt x="26323" y="4478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975454" y="1923699"/>
              <a:ext cx="37465" cy="45085"/>
            </a:xfrm>
            <a:custGeom>
              <a:avLst/>
              <a:gdLst/>
              <a:ahLst/>
              <a:cxnLst/>
              <a:rect l="l" t="t" r="r" b="b"/>
              <a:pathLst>
                <a:path w="37464" h="45085">
                  <a:moveTo>
                    <a:pt x="26323" y="44780"/>
                  </a:moveTo>
                  <a:lnTo>
                    <a:pt x="36842" y="0"/>
                  </a:lnTo>
                  <a:lnTo>
                    <a:pt x="0" y="27542"/>
                  </a:lnTo>
                  <a:lnTo>
                    <a:pt x="26323" y="4478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8826420-2756-A5DD-6C99-FD78256E3DE9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8D4627C0-A108-A27A-2305-661AEAF0C62C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2830845-B15C-2644-9231-BE8872C5A349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188511875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700290-0C58-9CD3-06BC-AEFA8657D6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419860"/>
            <a:chOff x="279675" y="1358538"/>
            <a:chExt cx="8775065" cy="1419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1942174"/>
              <a:ext cx="8521065" cy="782320"/>
            </a:xfrm>
            <a:custGeom>
              <a:avLst/>
              <a:gdLst/>
              <a:ahLst/>
              <a:cxnLst/>
              <a:rect l="l" t="t" r="r" b="b"/>
              <a:pathLst>
                <a:path w="8521065" h="782319">
                  <a:moveTo>
                    <a:pt x="8520599" y="781799"/>
                  </a:moveTo>
                  <a:lnTo>
                    <a:pt x="0" y="7817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7817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6125" y="2935949"/>
            <a:ext cx="1347634" cy="211094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628374" y="3830275"/>
            <a:ext cx="1748169" cy="294953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78740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620"/>
              </a:spcBef>
            </a:pP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Number</a:t>
            </a:r>
            <a:r>
              <a:rPr sz="1400" spc="-3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sz="1400" spc="-3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FLOPS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344662" y="1911500"/>
            <a:ext cx="1356360" cy="1924050"/>
            <a:chOff x="2344662" y="1911500"/>
            <a:chExt cx="1356360" cy="1924050"/>
          </a:xfrm>
        </p:grpSpPr>
        <p:sp>
          <p:nvSpPr>
            <p:cNvPr id="9" name="object 9"/>
            <p:cNvSpPr/>
            <p:nvPr/>
          </p:nvSpPr>
          <p:spPr>
            <a:xfrm>
              <a:off x="2349425" y="1951613"/>
              <a:ext cx="1322070" cy="1878964"/>
            </a:xfrm>
            <a:custGeom>
              <a:avLst/>
              <a:gdLst/>
              <a:ahLst/>
              <a:cxnLst/>
              <a:rect l="l" t="t" r="r" b="b"/>
              <a:pathLst>
                <a:path w="1322070" h="1878964">
                  <a:moveTo>
                    <a:pt x="0" y="1878661"/>
                  </a:moveTo>
                  <a:lnTo>
                    <a:pt x="1321912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658470" y="1916262"/>
              <a:ext cx="38100" cy="44450"/>
            </a:xfrm>
            <a:custGeom>
              <a:avLst/>
              <a:gdLst/>
              <a:ahLst/>
              <a:cxnLst/>
              <a:rect l="l" t="t" r="r" b="b"/>
              <a:pathLst>
                <a:path w="38100" h="44450">
                  <a:moveTo>
                    <a:pt x="25733" y="44404"/>
                  </a:moveTo>
                  <a:lnTo>
                    <a:pt x="0" y="26297"/>
                  </a:lnTo>
                  <a:lnTo>
                    <a:pt x="37740" y="0"/>
                  </a:lnTo>
                  <a:lnTo>
                    <a:pt x="25733" y="4440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658470" y="1916262"/>
              <a:ext cx="38100" cy="44450"/>
            </a:xfrm>
            <a:custGeom>
              <a:avLst/>
              <a:gdLst/>
              <a:ahLst/>
              <a:cxnLst/>
              <a:rect l="l" t="t" r="r" b="b"/>
              <a:pathLst>
                <a:path w="38100" h="44450">
                  <a:moveTo>
                    <a:pt x="25733" y="44404"/>
                  </a:moveTo>
                  <a:lnTo>
                    <a:pt x="37740" y="0"/>
                  </a:lnTo>
                  <a:lnTo>
                    <a:pt x="0" y="26297"/>
                  </a:lnTo>
                  <a:lnTo>
                    <a:pt x="25733" y="44404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EB8045D-1843-7783-43D0-BE7A3B24FE71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7BB32086-DB69-442F-1F20-FBF24073255A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7AE4211-089F-AF19-D7BD-ED66BA2CDDEA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56929218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7BF711-2A85-AFDC-8EAA-7EC53DC10B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419860"/>
            <a:chOff x="279675" y="1358538"/>
            <a:chExt cx="8775065" cy="1419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2123974"/>
              <a:ext cx="8521065" cy="600075"/>
            </a:xfrm>
            <a:custGeom>
              <a:avLst/>
              <a:gdLst/>
              <a:ahLst/>
              <a:cxnLst/>
              <a:rect l="l" t="t" r="r" b="b"/>
              <a:pathLst>
                <a:path w="8521065" h="600075">
                  <a:moveTo>
                    <a:pt x="8520599" y="599999"/>
                  </a:moveTo>
                  <a:lnTo>
                    <a:pt x="0" y="5999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599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726125" y="2935949"/>
            <a:ext cx="1348105" cy="2111375"/>
            <a:chOff x="3726125" y="2935949"/>
            <a:chExt cx="1348105" cy="211137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6125" y="2935949"/>
              <a:ext cx="1347634" cy="21109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22400" y="3134925"/>
              <a:ext cx="243599" cy="2663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8264" y="3134925"/>
              <a:ext cx="243599" cy="2663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4139" y="3134925"/>
              <a:ext cx="243599" cy="2663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22400" y="3615225"/>
              <a:ext cx="243599" cy="2663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8275" y="3615225"/>
              <a:ext cx="243599" cy="2663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4150" y="3615225"/>
              <a:ext cx="243599" cy="26637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D96FB96-E8BF-F411-7770-3206291F59BC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667396B0-2D7A-B10E-E553-AE359B7F22AA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3524ACE-034B-2CFD-8604-8821594BBEF9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33310080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844A1AE-627C-0651-53C3-E8B99D798E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419860"/>
            <a:chOff x="279675" y="1358538"/>
            <a:chExt cx="8775065" cy="1419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2323774"/>
              <a:ext cx="8521065" cy="400685"/>
            </a:xfrm>
            <a:custGeom>
              <a:avLst/>
              <a:gdLst/>
              <a:ahLst/>
              <a:cxnLst/>
              <a:rect l="l" t="t" r="r" b="b"/>
              <a:pathLst>
                <a:path w="8521065" h="400685">
                  <a:moveTo>
                    <a:pt x="8520599" y="400199"/>
                  </a:moveTo>
                  <a:lnTo>
                    <a:pt x="0" y="4001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400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726125" y="2848165"/>
            <a:ext cx="1394460" cy="2213610"/>
            <a:chOff x="3726125" y="2848165"/>
            <a:chExt cx="1394460" cy="221361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6125" y="2935949"/>
              <a:ext cx="1347634" cy="211094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113000" y="2852927"/>
              <a:ext cx="890269" cy="770890"/>
            </a:xfrm>
            <a:custGeom>
              <a:avLst/>
              <a:gdLst/>
              <a:ahLst/>
              <a:cxnLst/>
              <a:rect l="l" t="t" r="r" b="b"/>
              <a:pathLst>
                <a:path w="890270" h="770889">
                  <a:moveTo>
                    <a:pt x="890099" y="770399"/>
                  </a:moveTo>
                  <a:lnTo>
                    <a:pt x="0" y="770399"/>
                  </a:lnTo>
                  <a:lnTo>
                    <a:pt x="0" y="0"/>
                  </a:lnTo>
                  <a:lnTo>
                    <a:pt x="890099" y="0"/>
                  </a:lnTo>
                  <a:lnTo>
                    <a:pt x="890099" y="770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113000" y="2852927"/>
              <a:ext cx="890269" cy="770890"/>
            </a:xfrm>
            <a:custGeom>
              <a:avLst/>
              <a:gdLst/>
              <a:ahLst/>
              <a:cxnLst/>
              <a:rect l="l" t="t" r="r" b="b"/>
              <a:pathLst>
                <a:path w="890270" h="770889">
                  <a:moveTo>
                    <a:pt x="0" y="0"/>
                  </a:moveTo>
                  <a:lnTo>
                    <a:pt x="890099" y="0"/>
                  </a:lnTo>
                  <a:lnTo>
                    <a:pt x="890099" y="770399"/>
                  </a:lnTo>
                  <a:lnTo>
                    <a:pt x="0" y="7703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974975" y="4364749"/>
              <a:ext cx="1141095" cy="692150"/>
            </a:xfrm>
            <a:custGeom>
              <a:avLst/>
              <a:gdLst/>
              <a:ahLst/>
              <a:cxnLst/>
              <a:rect l="l" t="t" r="r" b="b"/>
              <a:pathLst>
                <a:path w="1141095" h="692150">
                  <a:moveTo>
                    <a:pt x="1140599" y="692099"/>
                  </a:moveTo>
                  <a:lnTo>
                    <a:pt x="0" y="692099"/>
                  </a:lnTo>
                  <a:lnTo>
                    <a:pt x="0" y="0"/>
                  </a:lnTo>
                  <a:lnTo>
                    <a:pt x="1140599" y="0"/>
                  </a:lnTo>
                  <a:lnTo>
                    <a:pt x="1140599" y="692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974975" y="4364749"/>
              <a:ext cx="1141095" cy="692150"/>
            </a:xfrm>
            <a:custGeom>
              <a:avLst/>
              <a:gdLst/>
              <a:ahLst/>
              <a:cxnLst/>
              <a:rect l="l" t="t" r="r" b="b"/>
              <a:pathLst>
                <a:path w="1141095" h="692150">
                  <a:moveTo>
                    <a:pt x="0" y="0"/>
                  </a:moveTo>
                  <a:lnTo>
                    <a:pt x="1140599" y="0"/>
                  </a:lnTo>
                  <a:lnTo>
                    <a:pt x="1140599" y="692099"/>
                  </a:lnTo>
                  <a:lnTo>
                    <a:pt x="0" y="6920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55187" y="3411494"/>
              <a:ext cx="768249" cy="19603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10025" y="4413150"/>
              <a:ext cx="1058600" cy="20157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5E894EA-1573-A11B-EE69-E765CA19DF6B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47FEE086-27D9-CB5E-8696-B398E47D2DD6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5566AB9-B01E-AFE1-A107-040B66735B18}"/>
              </a:ext>
            </a:extLst>
          </p:cNvPr>
          <p:cNvSpPr/>
          <p:nvPr/>
        </p:nvSpPr>
        <p:spPr>
          <a:xfrm>
            <a:off x="8147715" y="163773"/>
            <a:ext cx="743802" cy="3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7080474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1DA3CB7E-C32A-49A7-98EB-D75F62038548}"/>
    </a:ext>
  </a:extLst>
</a:theme>
</file>

<file path=ppt/theme/theme3.xml><?xml version="1.0" encoding="utf-8"?>
<a:theme xmlns:a="http://schemas.openxmlformats.org/drawingml/2006/main" name="1_EP Presentation Theme - Fancy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4ACD9E1F-F7BA-4DD0-8386-01C6CAF66E67}"/>
    </a:ext>
  </a:extLst>
</a:theme>
</file>

<file path=ppt/theme/theme4.xml><?xml version="1.0" encoding="utf-8"?>
<a:theme xmlns:a="http://schemas.openxmlformats.org/drawingml/2006/main" name="2_EP Presentation Theme - Special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B8BE566C-E38C-42A4-8497-C5271E1B54DC}"/>
    </a:ext>
  </a:extLst>
</a:theme>
</file>

<file path=ppt/theme/theme5.xml><?xml version="1.0" encoding="utf-8"?>
<a:theme xmlns:a="http://schemas.openxmlformats.org/drawingml/2006/main" name="1_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A478289B-0551-445A-87D8-8747BC8109D2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20089</TotalTime>
  <Words>12751</Words>
  <Application>Microsoft Macintosh PowerPoint</Application>
  <PresentationFormat>On-screen Show (16:9)</PresentationFormat>
  <Paragraphs>1851</Paragraphs>
  <Slides>226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226</vt:i4>
      </vt:variant>
    </vt:vector>
  </HeadingPairs>
  <TitlesOfParts>
    <vt:vector size="246" baseType="lpstr">
      <vt:lpstr>Tahoma</vt:lpstr>
      <vt:lpstr>Avenir</vt:lpstr>
      <vt:lpstr>Source Sans Pro</vt:lpstr>
      <vt:lpstr>Source Serif Pro</vt:lpstr>
      <vt:lpstr>Consolas</vt:lpstr>
      <vt:lpstr>Cambria Math</vt:lpstr>
      <vt:lpstr>Roboto</vt:lpstr>
      <vt:lpstr>Comic Sans MS</vt:lpstr>
      <vt:lpstr>Corbel</vt:lpstr>
      <vt:lpstr>Calibri</vt:lpstr>
      <vt:lpstr>Wingdings</vt:lpstr>
      <vt:lpstr>Trebuchet MS</vt:lpstr>
      <vt:lpstr>Times New Roman</vt:lpstr>
      <vt:lpstr>Courier New</vt:lpstr>
      <vt:lpstr>Arial</vt:lpstr>
      <vt:lpstr>Simple Light</vt:lpstr>
      <vt:lpstr>EP Presentation Theme - Simple</vt:lpstr>
      <vt:lpstr>1_EP Presentation Theme - Fancy</vt:lpstr>
      <vt:lpstr>2_EP Presentation Theme - Special</vt:lpstr>
      <vt:lpstr>1_EP Presentation Theme - Simple</vt:lpstr>
      <vt:lpstr>Transformer Language Models</vt:lpstr>
      <vt:lpstr>Transformers: Recap </vt:lpstr>
      <vt:lpstr>After Transformer …</vt:lpstr>
      <vt:lpstr>PowerPoint Presentation</vt:lpstr>
      <vt:lpstr>Chapter Plan </vt:lpstr>
      <vt:lpstr>PowerPoint Presentation</vt:lpstr>
      <vt:lpstr>PowerPoint Presentation</vt:lpstr>
      <vt:lpstr>Impact of Transformers </vt:lpstr>
      <vt:lpstr>PowerPoint Presentation</vt:lpstr>
      <vt:lpstr>Encoder-Decoder models: T5</vt:lpstr>
      <vt:lpstr>Encoder-Decoder models: T5</vt:lpstr>
      <vt:lpstr>Encoder-Decoder models: T5</vt:lpstr>
      <vt:lpstr>Recap: Enc-dec models</vt:lpstr>
      <vt:lpstr>PowerPoint Presentation</vt:lpstr>
      <vt:lpstr>Encoder-only models (BERT)</vt:lpstr>
      <vt:lpstr>Encoder-only models (BERT):  Probing its predictions </vt:lpstr>
      <vt:lpstr>Encoder-only models (BERT):  Probing its predictions </vt:lpstr>
      <vt:lpstr>Encoder-only models (BERT):  Pre-training Objectives </vt:lpstr>
      <vt:lpstr>Encoder-only models (BERT):  Pre-training Objectives </vt:lpstr>
      <vt:lpstr>Encoder-only models (BERT):  Pre-training Objectives </vt:lpstr>
      <vt:lpstr>Encoder-only models (BERT): One of the Early Signs on the Effectiveness of Scale</vt:lpstr>
      <vt:lpstr>Encoder-only models (ModernBERT):  Recent Reincarnation of BERT</vt:lpstr>
      <vt:lpstr>Recap: Encoder-only models</vt:lpstr>
      <vt:lpstr>PowerPoint Presentation</vt:lpstr>
      <vt:lpstr>Decoder-only (GPT)</vt:lpstr>
      <vt:lpstr>GPT4</vt:lpstr>
      <vt:lpstr>Other Available [Decoder] LMs</vt:lpstr>
      <vt:lpstr>LMSys ChatArena</vt:lpstr>
      <vt:lpstr>Summary: Existing models </vt:lpstr>
      <vt:lpstr>PowerPoint Presentation</vt:lpstr>
      <vt:lpstr>Training Pipeline for LLMs</vt:lpstr>
      <vt:lpstr>PowerPoint Presentation</vt:lpstr>
      <vt:lpstr>Another View of Architectural Variations </vt:lpstr>
      <vt:lpstr>PowerPoint Presentation</vt:lpstr>
      <vt:lpstr>Quiz: Pre-norm vs Post-norm </vt:lpstr>
      <vt:lpstr>Pre-norm vs Post-norm </vt:lpstr>
      <vt:lpstr>Pre-norm vs Post-norm — Explanation? </vt:lpstr>
      <vt:lpstr>Layer Norm vs RMSNorm </vt:lpstr>
      <vt:lpstr>Why RMSNorm? </vt:lpstr>
      <vt:lpstr>Why RMSNorm? </vt:lpstr>
      <vt:lpstr>PowerPoint Presentation</vt:lpstr>
      <vt:lpstr>The Bias Terms </vt:lpstr>
      <vt:lpstr>Recap so far </vt:lpstr>
      <vt:lpstr>PowerPoint Presentation</vt:lpstr>
      <vt:lpstr>Activations </vt:lpstr>
      <vt:lpstr>Activations: ReLU vs GeLU</vt:lpstr>
      <vt:lpstr>GELU, in details </vt:lpstr>
      <vt:lpstr>Activations: Gated activations (*GLU)</vt:lpstr>
      <vt:lpstr>Activations: Gated activations variants</vt:lpstr>
      <vt:lpstr>Do Gated Linear Units work? </vt:lpstr>
      <vt:lpstr>Do gated linear units work? </vt:lpstr>
      <vt:lpstr>Recap: Gating, activations </vt:lpstr>
      <vt:lpstr>PowerPoint Presentation</vt:lpstr>
      <vt:lpstr>Serial vs Parallel Layer </vt:lpstr>
      <vt:lpstr>Recap</vt:lpstr>
      <vt:lpstr>PowerPoint Presentation</vt:lpstr>
      <vt:lpstr>Self-Attention layer variations </vt:lpstr>
      <vt:lpstr>Diversion: Arithmetic Intensity  </vt:lpstr>
      <vt:lpstr>Quiz </vt:lpstr>
      <vt:lpstr>Arithmetic Intensity: An example</vt:lpstr>
      <vt:lpstr>Quiz </vt:lpstr>
      <vt:lpstr>Arithmetic Intensity of Training  Self-Attention</vt:lpstr>
      <vt:lpstr>Self-Attention Cost of Computation During Incremental (Autoregressive) Generation</vt:lpstr>
      <vt:lpstr>KV-Cache drag  </vt:lpstr>
      <vt:lpstr>Sparse / sliding window attention</vt:lpstr>
      <vt:lpstr>Quiz </vt:lpstr>
      <vt:lpstr>Sliding Window Attention with “Sinks”</vt:lpstr>
      <vt:lpstr>Sliding Window Attention with “Sinks”</vt:lpstr>
      <vt:lpstr>Multi-Query Attention (MQA)</vt:lpstr>
      <vt:lpstr>Grouped Query-Attention (GQA)</vt:lpstr>
      <vt:lpstr>Grouped Query-Attention (GQA)</vt:lpstr>
      <vt:lpstr>Roofline model</vt:lpstr>
      <vt:lpstr>PowerPoint Presentation</vt:lpstr>
      <vt:lpstr>Embedding parameter tying </vt:lpstr>
      <vt:lpstr>PowerPoint Presentation</vt:lpstr>
      <vt:lpstr>Positional Embeddings: The Flavors</vt:lpstr>
      <vt:lpstr>Positional Embeddings: The Flavors</vt:lpstr>
      <vt:lpstr>Positional Embeddings: The Flavors</vt:lpstr>
      <vt:lpstr>A Unified Perspective on  Relative Positional Encoding</vt:lpstr>
      <vt:lpstr>A Unified Perspective on  Relative Positional Encoding</vt:lpstr>
      <vt:lpstr>Relative Positional Encoding</vt:lpstr>
      <vt:lpstr>Relative Positional Encoding</vt:lpstr>
      <vt:lpstr>Recap </vt:lpstr>
      <vt:lpstr>Rotary Positional Encoding (RoPE)</vt:lpstr>
      <vt:lpstr>Thinking About Rotation Matrix</vt:lpstr>
      <vt:lpstr>Rotary Positional Encoding (RoPE)</vt:lpstr>
      <vt:lpstr>Thinking About Rotation Matrix</vt:lpstr>
      <vt:lpstr>RoPE in its General Form</vt:lpstr>
      <vt:lpstr>Implementation and code for RoPE</vt:lpstr>
      <vt:lpstr>Recap </vt:lpstr>
      <vt:lpstr>PowerPoint Presentation</vt:lpstr>
      <vt:lpstr>Architectures: Different Choices</vt:lpstr>
      <vt:lpstr>Architectures: Different Attention Masks 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PowerPoint Presentation</vt:lpstr>
      <vt:lpstr>Architecture Hyperparams </vt:lpstr>
      <vt:lpstr>The Surprising Consensus #1:  Model Dimension Ratio </vt:lpstr>
      <vt:lpstr>Exception #1 — GLU variants </vt:lpstr>
      <vt:lpstr>Exception #2 - T5 </vt:lpstr>
      <vt:lpstr>Why this range of multipliers? </vt:lpstr>
      <vt:lpstr>The Surprising Consensus #2:  Model Dimension Ratio </vt:lpstr>
      <vt:lpstr>Heads vs model dim </vt:lpstr>
      <vt:lpstr>Aspect radios </vt:lpstr>
      <vt:lpstr>Considerations about aspect ratio</vt:lpstr>
      <vt:lpstr>Evidence on aspect ratio scaling </vt:lpstr>
      <vt:lpstr>Recap of architecture hyperparams</vt:lpstr>
      <vt:lpstr>PowerPoint Presentation</vt:lpstr>
      <vt:lpstr>Tokenizers </vt:lpstr>
      <vt:lpstr>What are typical vocabulary sizes?</vt:lpstr>
      <vt:lpstr>Dealing with white spaces </vt:lpstr>
      <vt:lpstr>Tokenizers </vt:lpstr>
      <vt:lpstr>Summary of LLM architectures </vt:lpstr>
      <vt:lpstr>PowerPoint Presentation</vt:lpstr>
      <vt:lpstr>The pre-training data size and sources</vt:lpstr>
      <vt:lpstr>Where do we begin to collect data? </vt:lpstr>
      <vt:lpstr>Robots.txt</vt:lpstr>
      <vt:lpstr>Robots.txt’s are becoming  increasingly more restrictive</vt:lpstr>
      <vt:lpstr>CommonCrawl </vt:lpstr>
      <vt:lpstr>PowerPoint Presentation</vt:lpstr>
      <vt:lpstr>PowerPoint Presentation</vt:lpstr>
      <vt:lpstr>Few cleaned-up pre-training datasets</vt:lpstr>
      <vt:lpstr>The Pile </vt:lpstr>
      <vt:lpstr>C4: A cleaned up pre-training dataset</vt:lpstr>
      <vt:lpstr>C4: The Data</vt:lpstr>
      <vt:lpstr>Pre-training Data: Experiment </vt:lpstr>
      <vt:lpstr>PowerPoint Presentation</vt:lpstr>
      <vt:lpstr>Pre-training Data Duplicates </vt:lpstr>
      <vt:lpstr>Pre-training Data Duplicates </vt:lpstr>
      <vt:lpstr>Deduplicating Data Improves LMs</vt:lpstr>
      <vt:lpstr>Deduplicating Data Improves LMs</vt:lpstr>
      <vt:lpstr>PowerPoint Presentation</vt:lpstr>
      <vt:lpstr>How do you scale data deduplication? </vt:lpstr>
      <vt:lpstr>The simplest: hashing documents</vt:lpstr>
      <vt:lpstr>What are Suffix Arrays? </vt:lpstr>
      <vt:lpstr>What are Suffix Arrays? </vt:lpstr>
      <vt:lpstr>Suffix arrays: querying</vt:lpstr>
      <vt:lpstr>LCS with SuffixArrays</vt:lpstr>
      <vt:lpstr>Deduplication with Suffix Arrays</vt:lpstr>
      <vt:lpstr>Deduplication with MinHash</vt:lpstr>
      <vt:lpstr>Deduplication with BloomFilters</vt:lpstr>
      <vt:lpstr>Comparison between dedup algorithms</vt:lpstr>
      <vt:lpstr>Deduplication in embedding space </vt:lpstr>
      <vt:lpstr>Deduplication: Recap </vt:lpstr>
      <vt:lpstr>PowerPoint Presentation</vt:lpstr>
      <vt:lpstr>Prevalence of stale data </vt:lpstr>
      <vt:lpstr>PowerPoint Presentation</vt:lpstr>
      <vt:lpstr>Data Mixtures </vt:lpstr>
      <vt:lpstr>Language filtering</vt:lpstr>
      <vt:lpstr>PowerPoint Presentation</vt:lpstr>
      <vt:lpstr>LLaMA 1’s Data Pipeline </vt:lpstr>
      <vt:lpstr>LLaMA 1’s Data Pipeline </vt:lpstr>
      <vt:lpstr>LLaMA 1’s Data Pipeline </vt:lpstr>
      <vt:lpstr>LLaMA 1’s Data Pipeline </vt:lpstr>
      <vt:lpstr>DataDecomp-LM filtering pipeline</vt:lpstr>
      <vt:lpstr>Summary: preparing pre-training data</vt:lpstr>
      <vt:lpstr>PowerPoint Presentation</vt:lpstr>
      <vt:lpstr>PowerPoint Presentation</vt:lpstr>
      <vt:lpstr>On Pre-training Objectives</vt:lpstr>
      <vt:lpstr>Objectives</vt:lpstr>
      <vt:lpstr>Objectives: Experiments </vt:lpstr>
      <vt:lpstr>PowerPoint Presentation</vt:lpstr>
      <vt:lpstr>IsoPlots: Tradeoffs at a smaller scale</vt:lpstr>
      <vt:lpstr>PowerPoint Presentation</vt:lpstr>
      <vt:lpstr>Optimizers </vt:lpstr>
      <vt:lpstr>Batching Data</vt:lpstr>
      <vt:lpstr>Convergence </vt:lpstr>
      <vt:lpstr>Can I fit this model in which GPU?</vt:lpstr>
      <vt:lpstr>The Memory Usage </vt:lpstr>
      <vt:lpstr>How many parameters does my Transformer have? </vt:lpstr>
      <vt:lpstr>Dropout and other regularization</vt:lpstr>
      <vt:lpstr>Dropout and weight decay in practice</vt:lpstr>
      <vt:lpstr>Why weight decay LLMs?</vt:lpstr>
      <vt:lpstr>Staged pre-training </vt:lpstr>
      <vt:lpstr>Recap of training LLMs</vt:lpstr>
      <vt:lpstr>PowerPoint Presentation</vt:lpstr>
      <vt:lpstr>Mixture of Experts (MoE)</vt:lpstr>
      <vt:lpstr>Mixture of Experts (MoE)</vt:lpstr>
      <vt:lpstr>Why are MoE’s getting popular? </vt:lpstr>
      <vt:lpstr>Why are MoE’s getting popular? </vt:lpstr>
      <vt:lpstr>Why are MoE’s getting popular? </vt:lpstr>
      <vt:lpstr>Why are MoE’s getting popular? </vt:lpstr>
      <vt:lpstr>MoE variants</vt:lpstr>
      <vt:lpstr>Top-k routing, intuitively</vt:lpstr>
      <vt:lpstr>Top-k routing, in detail </vt:lpstr>
      <vt:lpstr>Recent variations: shared experts</vt:lpstr>
      <vt:lpstr>Various ablations from the DeepSeek paper</vt:lpstr>
      <vt:lpstr>Why haven’t MoEs been more popular?</vt:lpstr>
      <vt:lpstr>Why haven’t MoEs been more popular?</vt:lpstr>
      <vt:lpstr>Side issue – stochasticity of MoE models</vt:lpstr>
      <vt:lpstr>Summary </vt:lpstr>
      <vt:lpstr>PowerPoint Presentation</vt:lpstr>
      <vt:lpstr>Mixture of Experts (MoE)</vt:lpstr>
      <vt:lpstr>MoE variants</vt:lpstr>
      <vt:lpstr>Variations of routing function </vt:lpstr>
      <vt:lpstr>Routing function </vt:lpstr>
      <vt:lpstr>Common routing variants</vt:lpstr>
      <vt:lpstr>Other routing variants</vt:lpstr>
      <vt:lpstr>Some recent MoE results </vt:lpstr>
      <vt:lpstr>Some recent MoE results – Qwen </vt:lpstr>
      <vt:lpstr>Some recent MoE results – DeepSeek </vt:lpstr>
      <vt:lpstr>How do we train MoEs?</vt:lpstr>
      <vt:lpstr>How do we train MoEs?</vt:lpstr>
      <vt:lpstr>Stochastic approximation</vt:lpstr>
      <vt:lpstr>Stochastic approximation</vt:lpstr>
      <vt:lpstr>Load balancing losses</vt:lpstr>
      <vt:lpstr>Recent Extensions of Load Balancing </vt:lpstr>
      <vt:lpstr>Training MoEs – the systems side</vt:lpstr>
      <vt:lpstr>Training MoEs – the systems side</vt:lpstr>
      <vt:lpstr>Side issue – stability </vt:lpstr>
      <vt:lpstr>Issues with MoEs — fine-tuning </vt:lpstr>
      <vt:lpstr>Other training methods — Upcycling </vt:lpstr>
      <vt:lpstr>Upcycling example - MiniCPM</vt:lpstr>
      <vt:lpstr>Upcycling example – Qwen MoE</vt:lpstr>
      <vt:lpstr>Upcycling example (?) Mixtral</vt:lpstr>
      <vt:lpstr>Why haven’t MoEs been more popular?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Daniel Khashabi</cp:lastModifiedBy>
  <cp:revision>32</cp:revision>
  <cp:lastPrinted>2025-02-28T19:13:07Z</cp:lastPrinted>
  <dcterms:modified xsi:type="dcterms:W3CDTF">2025-02-28T19:14:26Z</dcterms:modified>
</cp:coreProperties>
</file>