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7.jpg" ContentType="image/jpg"/>
  <Override PartName="/ppt/media/image8.jpg" ContentType="image/jpg"/>
  <Override PartName="/ppt/media/image11.jpg" ContentType="image/jpg"/>
  <Override PartName="/ppt/media/image12.jpg" ContentType="image/jpg"/>
  <Override PartName="/ppt/media/image13.jpg" ContentType="image/jpg"/>
  <Override PartName="/ppt/notesSlides/notesSlide1.xml" ContentType="application/vnd.openxmlformats-officedocument.presentationml.notesSlide+xml"/>
  <Override PartName="/ppt/comments/modernComment_8D5_493BFD71.xml" ContentType="application/vnd.ms-powerpoint.comments+xml"/>
  <Override PartName="/ppt/notesSlides/notesSlide2.xml" ContentType="application/vnd.openxmlformats-officedocument.presentationml.notesSlide+xml"/>
  <Override PartName="/ppt/comments/modernComment_8D7_96D63182.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61_8863F933.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70_3CA7421.xml" ContentType="application/vnd.ms-powerpoint.comments+xml"/>
  <Override PartName="/ppt/comments/modernComment_749_9478AE33.xml" ContentType="application/vnd.ms-powerpoint.comments+xml"/>
  <Override PartName="/ppt/comments/modernComment_74D_A2567818.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8D2_2EC9A714.xml" ContentType="application/vnd.ms-powerpoint.comments+xml"/>
  <Override PartName="/ppt/media/image79.jpg" ContentType="image/jpg"/>
  <Override PartName="/ppt/media/image80.jpg" ContentType="image/jpg"/>
  <Override PartName="/ppt/media/image81.jpg" ContentType="image/jpg"/>
  <Override PartName="/ppt/media/image82.jpg" ContentType="image/jpg"/>
  <Override PartName="/ppt/media/image83.jpg" ContentType="image/jpg"/>
  <Override PartName="/ppt/media/image84.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31.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24_7CD8B548.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700" r:id="rId3"/>
    <p:sldMasterId id="2147483711" r:id="rId4"/>
    <p:sldMasterId id="2147483741" r:id="rId5"/>
  </p:sldMasterIdLst>
  <p:notesMasterIdLst>
    <p:notesMasterId r:id="rId184"/>
  </p:notesMasterIdLst>
  <p:sldIdLst>
    <p:sldId id="2038" r:id="rId6"/>
    <p:sldId id="2380" r:id="rId7"/>
    <p:sldId id="1843" r:id="rId8"/>
    <p:sldId id="1844" r:id="rId9"/>
    <p:sldId id="1845" r:id="rId10"/>
    <p:sldId id="1846" r:id="rId11"/>
    <p:sldId id="2044" r:id="rId12"/>
    <p:sldId id="312" r:id="rId13"/>
    <p:sldId id="2041" r:id="rId14"/>
    <p:sldId id="2045" r:id="rId15"/>
    <p:sldId id="1848" r:id="rId16"/>
    <p:sldId id="306" r:id="rId17"/>
    <p:sldId id="2057" r:id="rId18"/>
    <p:sldId id="1855" r:id="rId19"/>
    <p:sldId id="290" r:id="rId20"/>
    <p:sldId id="2382" r:id="rId21"/>
    <p:sldId id="2261" r:id="rId22"/>
    <p:sldId id="2263" r:id="rId23"/>
    <p:sldId id="1859" r:id="rId24"/>
    <p:sldId id="2256" r:id="rId25"/>
    <p:sldId id="2257" r:id="rId26"/>
    <p:sldId id="2264" r:id="rId27"/>
    <p:sldId id="294" r:id="rId28"/>
    <p:sldId id="295" r:id="rId29"/>
    <p:sldId id="296" r:id="rId30"/>
    <p:sldId id="297" r:id="rId31"/>
    <p:sldId id="298" r:id="rId32"/>
    <p:sldId id="1888" r:id="rId33"/>
    <p:sldId id="1889" r:id="rId34"/>
    <p:sldId id="2266" r:id="rId35"/>
    <p:sldId id="2327" r:id="rId36"/>
    <p:sldId id="2267" r:id="rId37"/>
    <p:sldId id="1866" r:id="rId38"/>
    <p:sldId id="2274" r:id="rId39"/>
    <p:sldId id="2384" r:id="rId40"/>
    <p:sldId id="2385" r:id="rId41"/>
    <p:sldId id="2383" r:id="rId42"/>
    <p:sldId id="2387" r:id="rId43"/>
    <p:sldId id="2386" r:id="rId44"/>
    <p:sldId id="2275" r:id="rId45"/>
    <p:sldId id="2276" r:id="rId46"/>
    <p:sldId id="2416" r:id="rId47"/>
    <p:sldId id="1863" r:id="rId48"/>
    <p:sldId id="2270" r:id="rId49"/>
    <p:sldId id="1904" r:id="rId50"/>
    <p:sldId id="1864" r:id="rId51"/>
    <p:sldId id="1865" r:id="rId52"/>
    <p:sldId id="2277" r:id="rId53"/>
    <p:sldId id="2278" r:id="rId54"/>
    <p:sldId id="2279" r:id="rId55"/>
    <p:sldId id="2280" r:id="rId56"/>
    <p:sldId id="2281" r:id="rId57"/>
    <p:sldId id="2282" r:id="rId58"/>
    <p:sldId id="1869" r:id="rId59"/>
    <p:sldId id="1870" r:id="rId60"/>
    <p:sldId id="1994" r:id="rId61"/>
    <p:sldId id="2242" r:id="rId62"/>
    <p:sldId id="2243" r:id="rId63"/>
    <p:sldId id="1876" r:id="rId64"/>
    <p:sldId id="2448" r:id="rId65"/>
    <p:sldId id="2381" r:id="rId66"/>
    <p:sldId id="2434" r:id="rId67"/>
    <p:sldId id="2435" r:id="rId68"/>
    <p:sldId id="2436" r:id="rId69"/>
    <p:sldId id="2328" r:id="rId70"/>
    <p:sldId id="2410" r:id="rId71"/>
    <p:sldId id="2408" r:id="rId72"/>
    <p:sldId id="2409" r:id="rId73"/>
    <p:sldId id="319" r:id="rId74"/>
    <p:sldId id="2432" r:id="rId75"/>
    <p:sldId id="2258" r:id="rId76"/>
    <p:sldId id="2292" r:id="rId77"/>
    <p:sldId id="2294" r:id="rId78"/>
    <p:sldId id="2295" r:id="rId79"/>
    <p:sldId id="2297" r:id="rId80"/>
    <p:sldId id="2296" r:id="rId81"/>
    <p:sldId id="2324" r:id="rId82"/>
    <p:sldId id="2449" r:id="rId83"/>
    <p:sldId id="2411" r:id="rId84"/>
    <p:sldId id="2452" r:id="rId85"/>
    <p:sldId id="2451" r:id="rId86"/>
    <p:sldId id="2290" r:id="rId87"/>
    <p:sldId id="2446" r:id="rId88"/>
    <p:sldId id="2447" r:id="rId89"/>
    <p:sldId id="2389" r:id="rId90"/>
    <p:sldId id="2399" r:id="rId91"/>
    <p:sldId id="2326" r:id="rId92"/>
    <p:sldId id="2402" r:id="rId93"/>
    <p:sldId id="2265" r:id="rId94"/>
    <p:sldId id="2400" r:id="rId95"/>
    <p:sldId id="2401" r:id="rId96"/>
    <p:sldId id="2388" r:id="rId97"/>
    <p:sldId id="2336" r:id="rId98"/>
    <p:sldId id="2403" r:id="rId99"/>
    <p:sldId id="2405" r:id="rId100"/>
    <p:sldId id="2406" r:id="rId101"/>
    <p:sldId id="2442" r:id="rId102"/>
    <p:sldId id="2332" r:id="rId103"/>
    <p:sldId id="2404" r:id="rId104"/>
    <p:sldId id="2345" r:id="rId105"/>
    <p:sldId id="2346" r:id="rId106"/>
    <p:sldId id="2391" r:id="rId107"/>
    <p:sldId id="2372" r:id="rId108"/>
    <p:sldId id="2373" r:id="rId109"/>
    <p:sldId id="2374" r:id="rId110"/>
    <p:sldId id="2376" r:id="rId111"/>
    <p:sldId id="2393" r:id="rId112"/>
    <p:sldId id="2338" r:id="rId113"/>
    <p:sldId id="2340" r:id="rId114"/>
    <p:sldId id="2392" r:id="rId115"/>
    <p:sldId id="2441" r:id="rId116"/>
    <p:sldId id="2440" r:id="rId117"/>
    <p:sldId id="2407" r:id="rId118"/>
    <p:sldId id="2450" r:id="rId119"/>
    <p:sldId id="2422" r:id="rId120"/>
    <p:sldId id="2423" r:id="rId121"/>
    <p:sldId id="2428" r:id="rId122"/>
    <p:sldId id="2427" r:id="rId123"/>
    <p:sldId id="2430" r:id="rId124"/>
    <p:sldId id="2425" r:id="rId125"/>
    <p:sldId id="2426" r:id="rId126"/>
    <p:sldId id="2424" r:id="rId127"/>
    <p:sldId id="2429" r:id="rId128"/>
    <p:sldId id="2431" r:id="rId129"/>
    <p:sldId id="2284" r:id="rId130"/>
    <p:sldId id="1894" r:id="rId131"/>
    <p:sldId id="2306" r:id="rId132"/>
    <p:sldId id="1880" r:id="rId133"/>
    <p:sldId id="2371" r:id="rId134"/>
    <p:sldId id="2445" r:id="rId135"/>
    <p:sldId id="2370" r:id="rId136"/>
    <p:sldId id="2369" r:id="rId137"/>
    <p:sldId id="2438" r:id="rId138"/>
    <p:sldId id="2439" r:id="rId139"/>
    <p:sldId id="2329" r:id="rId140"/>
    <p:sldId id="2255" r:id="rId141"/>
    <p:sldId id="1886" r:id="rId142"/>
    <p:sldId id="301" r:id="rId143"/>
    <p:sldId id="2181" r:id="rId144"/>
    <p:sldId id="2182" r:id="rId145"/>
    <p:sldId id="2185" r:id="rId146"/>
    <p:sldId id="2186" r:id="rId147"/>
    <p:sldId id="2180" r:id="rId148"/>
    <p:sldId id="2184" r:id="rId149"/>
    <p:sldId id="2248" r:id="rId150"/>
    <p:sldId id="292" r:id="rId151"/>
    <p:sldId id="2359" r:id="rId152"/>
    <p:sldId id="2360" r:id="rId153"/>
    <p:sldId id="2415" r:id="rId154"/>
    <p:sldId id="1916" r:id="rId155"/>
    <p:sldId id="2304" r:id="rId156"/>
    <p:sldId id="2319" r:id="rId157"/>
    <p:sldId id="2322" r:id="rId158"/>
    <p:sldId id="2321" r:id="rId159"/>
    <p:sldId id="2323" r:id="rId160"/>
    <p:sldId id="2302" r:id="rId161"/>
    <p:sldId id="2307" r:id="rId162"/>
    <p:sldId id="1892" r:id="rId163"/>
    <p:sldId id="269" r:id="rId164"/>
    <p:sldId id="2308" r:id="rId165"/>
    <p:sldId id="1887" r:id="rId166"/>
    <p:sldId id="1898" r:id="rId167"/>
    <p:sldId id="1897" r:id="rId168"/>
    <p:sldId id="1899" r:id="rId169"/>
    <p:sldId id="2312" r:id="rId170"/>
    <p:sldId id="2363" r:id="rId171"/>
    <p:sldId id="2364" r:id="rId172"/>
    <p:sldId id="2368" r:id="rId173"/>
    <p:sldId id="2314" r:id="rId174"/>
    <p:sldId id="2318" r:id="rId175"/>
    <p:sldId id="2437" r:id="rId176"/>
    <p:sldId id="2420" r:id="rId177"/>
    <p:sldId id="2421" r:id="rId178"/>
    <p:sldId id="2419" r:id="rId179"/>
    <p:sldId id="2433" r:id="rId180"/>
    <p:sldId id="2418" r:id="rId181"/>
    <p:sldId id="2310" r:id="rId182"/>
    <p:sldId id="2042" r:id="rId183"/>
  </p:sldIdLst>
  <p:sldSz cx="9144000" cy="5143500" type="screen16x9"/>
  <p:notesSz cx="6858000" cy="9144000"/>
  <p:embeddedFontLst>
    <p:embeddedFont>
      <p:font typeface="Avenir Book" panose="02000503020000020003" pitchFamily="2" charset="0"/>
      <p:regular r:id="rId185"/>
      <p:italic r:id="rId186"/>
    </p:embeddedFont>
    <p:embeddedFont>
      <p:font typeface="Cambria Math" panose="02040503050406030204" pitchFamily="18" charset="0"/>
      <p:regular r:id="rId187"/>
    </p:embeddedFont>
    <p:embeddedFont>
      <p:font typeface="Consolas" panose="020B0609020204030204" pitchFamily="49" charset="0"/>
      <p:regular r:id="rId188"/>
      <p:bold r:id="rId189"/>
      <p:italic r:id="rId190"/>
      <p:boldItalic r:id="rId191"/>
    </p:embeddedFont>
    <p:embeddedFont>
      <p:font typeface="Corbel" panose="020B0503020204020204" pitchFamily="34" charset="0"/>
      <p:regular r:id="rId192"/>
      <p:bold r:id="rId193"/>
      <p:italic r:id="rId194"/>
      <p:boldItalic r:id="rId195"/>
    </p:embeddedFont>
    <p:embeddedFont>
      <p:font typeface="Roboto" panose="02000000000000000000" pitchFamily="2" charset="0"/>
      <p:regular r:id="rId196"/>
      <p:bold r:id="rId197"/>
      <p:italic r:id="rId198"/>
      <p:boldItalic r:id="rId199"/>
    </p:embeddedFont>
    <p:embeddedFont>
      <p:font typeface="Source Sans Pro" panose="020B0503030403020204" pitchFamily="34" charset="0"/>
      <p:regular r:id="rId200"/>
      <p:bold r:id="rId201"/>
      <p:italic r:id="rId202"/>
      <p:boldItalic r:id="rId203"/>
    </p:embeddedFont>
    <p:embeddedFont>
      <p:font typeface="Source Serif Pro" panose="02040603050405020204" pitchFamily="18" charset="0"/>
      <p:regular r:id="rId204"/>
      <p:bold r:id="rId205"/>
      <p:italic r:id="rId206"/>
      <p:boldItalic r:id="rId207"/>
    </p:embeddedFont>
    <p:embeddedFont>
      <p:font typeface="Tahoma" panose="020B0604030504040204" pitchFamily="34" charset="0"/>
      <p:regular r:id="rId208"/>
      <p:bold r:id="rId2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E7FF"/>
    <a:srgbClr val="ECEEFD"/>
    <a:srgbClr val="418FDF"/>
    <a:srgbClr val="E4FFDE"/>
    <a:srgbClr val="0E0CC0"/>
    <a:srgbClr val="F6F6F4"/>
    <a:srgbClr val="EAE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74"/>
    <p:restoredTop sz="85154"/>
  </p:normalViewPr>
  <p:slideViewPr>
    <p:cSldViewPr snapToGrid="0">
      <p:cViewPr varScale="1">
        <p:scale>
          <a:sx n="127" d="100"/>
          <a:sy n="127" d="100"/>
        </p:scale>
        <p:origin x="200" y="7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font" Target="fonts/font7.fntdata"/><Relationship Id="rId205" Type="http://schemas.openxmlformats.org/officeDocument/2006/relationships/font" Target="fonts/font21.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font" Target="fonts/font8.fntdata"/><Relationship Id="rId206" Type="http://schemas.openxmlformats.org/officeDocument/2006/relationships/font" Target="fonts/font22.fntdata"/><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font" Target="fonts/font9.fntdata"/><Relationship Id="rId207" Type="http://schemas.openxmlformats.org/officeDocument/2006/relationships/font" Target="fonts/font23.fntdata"/><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font" Target="fonts/font10.fntdata"/><Relationship Id="rId208" Type="http://schemas.openxmlformats.org/officeDocument/2006/relationships/font" Target="fonts/font2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notesMaster" Target="notesMasters/notesMaster1.xml"/><Relationship Id="rId189" Type="http://schemas.openxmlformats.org/officeDocument/2006/relationships/font" Target="fonts/font5.fntdata"/><Relationship Id="rId3" Type="http://schemas.openxmlformats.org/officeDocument/2006/relationships/slideMaster" Target="slideMasters/slideMaster3.xml"/><Relationship Id="rId214" Type="http://schemas.microsoft.com/office/2018/10/relationships/authors" Target="author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font" Target="fonts/font11.fntdata"/><Relationship Id="rId209" Type="http://schemas.openxmlformats.org/officeDocument/2006/relationships/font" Target="fonts/font25.fntdata"/><Relationship Id="rId190" Type="http://schemas.openxmlformats.org/officeDocument/2006/relationships/font" Target="fonts/font6.fntdata"/><Relationship Id="rId204" Type="http://schemas.openxmlformats.org/officeDocument/2006/relationships/font" Target="fonts/font20.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presProps" Target="presProp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font" Target="fonts/font12.fntdata"/><Relationship Id="rId200" Type="http://schemas.openxmlformats.org/officeDocument/2006/relationships/font" Target="fonts/font16.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font" Target="fonts/font2.fntdata"/><Relationship Id="rId211" Type="http://schemas.openxmlformats.org/officeDocument/2006/relationships/viewProps" Target="viewProp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font" Target="fonts/font13.fntdata"/><Relationship Id="rId201" Type="http://schemas.openxmlformats.org/officeDocument/2006/relationships/font" Target="fonts/font17.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font" Target="fonts/font3.fntdata"/><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font" Target="fonts/font14.fntdata"/><Relationship Id="rId202" Type="http://schemas.openxmlformats.org/officeDocument/2006/relationships/font" Target="fonts/font18.fntdata"/><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font" Target="fonts/font4.fntdata"/><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font" Target="fonts/font15.fntdata"/><Relationship Id="rId203" Type="http://schemas.openxmlformats.org/officeDocument/2006/relationships/font" Target="fonts/font19.fntdata"/></Relationships>
</file>

<file path=ppt/comments/modernComment_124_7CD8B548.xml><?xml version="1.0" encoding="utf-8"?>
<p188:cmLst xmlns:a="http://schemas.openxmlformats.org/drawingml/2006/main" xmlns:r="http://schemas.openxmlformats.org/officeDocument/2006/relationships" xmlns:p188="http://schemas.microsoft.com/office/powerpoint/2018/8/main">
  <p188:cm id="{67866DFF-9EB3-354B-9457-03477C77A8EE}" authorId="{AC97BE05-7214-46BD-569F-A0959E827800}" status="resolved" created="2023-04-24T14:18:13.453">
    <pc:sldMkLst xmlns:pc="http://schemas.microsoft.com/office/powerpoint/2013/main/command">
      <pc:docMk/>
      <pc:sldMk cId="2094576968" sldId="292"/>
    </pc:sldMkLst>
    <p188:txBody>
      <a:bodyPr/>
      <a:lstStyle/>
      <a:p>
        <a:r>
          <a:rPr lang="en-US"/>
          <a:t>I wanna highlight: 
 - massive open-source impact of this work (e.g., Stanford Alpaca) 
 - I wanna highlight related work.
</a:t>
        </a:r>
      </a:p>
    </p188:txBody>
  </p188:cm>
  <p188:cm id="{FA23BABD-797A-734A-A4D9-CBAAD8A1B207}" authorId="{AC97BE05-7214-46BD-569F-A0959E827800}" status="resolved" created="2023-04-24T22:26:00.304">
    <pc:sldMkLst xmlns:pc="http://schemas.microsoft.com/office/powerpoint/2013/main/command">
      <pc:docMk/>
      <pc:sldMk cId="2094576968" sldId="292"/>
    </pc:sldMkLst>
    <p188:txBody>
      <a:bodyPr/>
      <a:lstStyle/>
      <a:p>
        <a:r>
          <a:rPr lang="en-US"/>
          <a:t> I wanna highlight related work.
</a:t>
        </a:r>
      </a:p>
    </p188:txBody>
  </p188:cm>
</p188:cmLst>
</file>

<file path=ppt/comments/modernComment_749_9478AE33.xml><?xml version="1.0" encoding="utf-8"?>
<p188:cmLst xmlns:a="http://schemas.openxmlformats.org/drawingml/2006/main" xmlns:r="http://schemas.openxmlformats.org/officeDocument/2006/relationships" xmlns:p188="http://schemas.microsoft.com/office/powerpoint/2018/8/main">
  <p188:cm id="{21DCE049-40B3-E04C-918A-74B32C4A423F}" authorId="{AC97BE05-7214-46BD-569F-A0959E827800}" created="2025-04-03T14:53:55.362">
    <pc:sldMkLst xmlns:pc="http://schemas.microsoft.com/office/powerpoint/2013/main/command">
      <pc:docMk/>
      <pc:sldMk cId="2490936883" sldId="1865"/>
    </pc:sldMkLst>
    <p188:txBody>
      <a:bodyPr/>
      <a:lstStyle/>
      <a:p>
        <a:r>
          <a:rPr lang="en-US"/>
          <a:t>Perhaps I should also sample prompts and include it in the summation. </a:t>
        </a:r>
      </a:p>
    </p188:txBody>
  </p188:cm>
</p188:cmLst>
</file>

<file path=ppt/comments/modernComment_74D_A2567818.xml><?xml version="1.0" encoding="utf-8"?>
<p188:cmLst xmlns:a="http://schemas.openxmlformats.org/drawingml/2006/main" xmlns:r="http://schemas.openxmlformats.org/officeDocument/2006/relationships" xmlns:p188="http://schemas.microsoft.com/office/powerpoint/2018/8/main">
  <p188:cm id="{25B85ED0-BB24-8949-89D5-4AE72196C2A5}" authorId="{AC97BE05-7214-46BD-569F-A0959E827800}" status="resolved" created="2023-12-31T15:30:46.091" complete="100000">
    <pc:sldMkLst xmlns:pc="http://schemas.microsoft.com/office/powerpoint/2013/main/command">
      <pc:docMk/>
      <pc:sldMk cId="2723575832" sldId="1869"/>
    </pc:sldMkLst>
    <p188:txBody>
      <a:bodyPr/>
      <a:lstStyle/>
      <a:p>
        <a:r>
          <a:rPr lang="en-US"/>
          <a:t>The objective is not quite KL divergence. Need to figure out the discrepency. </a:t>
        </a:r>
      </a:p>
    </p188:txBody>
  </p188:cm>
</p188:cmLst>
</file>

<file path=ppt/comments/modernComment_761_8863F933.xml><?xml version="1.0" encoding="utf-8"?>
<p188:cmLst xmlns:a="http://schemas.openxmlformats.org/drawingml/2006/main" xmlns:r="http://schemas.openxmlformats.org/officeDocument/2006/relationships" xmlns:p188="http://schemas.microsoft.com/office/powerpoint/2018/8/main">
  <p188:cm id="{0B3F6D99-4D72-E149-AE52-5D82F8BD82BE}" authorId="{AC97BE05-7214-46BD-569F-A0959E827800}" created="2025-04-03T14:49:52.196">
    <pc:sldMkLst xmlns:pc="http://schemas.microsoft.com/office/powerpoint/2013/main/command">
      <pc:docMk/>
      <pc:sldMk cId="2288253235" sldId="1889"/>
    </pc:sldMkLst>
    <p188:txBody>
      <a:bodyPr/>
      <a:lstStyle/>
      <a:p>
        <a:r>
          <a:rPr lang="en-US"/>
          <a:t>The notation of sumbols are not consistent (\pi vs p)  and (a vs s) and (r vs R). Change the figure. </a:t>
        </a:r>
      </a:p>
    </p188:txBody>
  </p188:cm>
</p188:cmLst>
</file>

<file path=ppt/comments/modernComment_770_3CA7421.xml><?xml version="1.0" encoding="utf-8"?>
<p188:cmLst xmlns:a="http://schemas.openxmlformats.org/drawingml/2006/main" xmlns:r="http://schemas.openxmlformats.org/officeDocument/2006/relationships" xmlns:p188="http://schemas.microsoft.com/office/powerpoint/2018/8/main">
  <p188:cm id="{933C297D-1DF0-5442-9E43-242198F68295}" authorId="{AC97BE05-7214-46BD-569F-A0959E827800}" created="2025-04-03T14:53:32.484">
    <pc:sldMkLst xmlns:pc="http://schemas.microsoft.com/office/powerpoint/2013/main/command">
      <pc:docMk/>
      <pc:sldMk cId="63599649" sldId="1904"/>
    </pc:sldMkLst>
    <p188:txBody>
      <a:bodyPr/>
      <a:lstStyle/>
      <a:p>
        <a:r>
          <a:rPr lang="en-US"/>
          <a:t>Define n is over what. </a:t>
        </a:r>
      </a:p>
    </p188:txBody>
  </p188:cm>
</p188:cmLst>
</file>

<file path=ppt/comments/modernComment_8D2_2EC9A714.xml><?xml version="1.0" encoding="utf-8"?>
<p188:cmLst xmlns:a="http://schemas.openxmlformats.org/drawingml/2006/main" xmlns:r="http://schemas.openxmlformats.org/officeDocument/2006/relationships" xmlns:p188="http://schemas.microsoft.com/office/powerpoint/2018/8/main">
  <p188:cm id="{0339F0D5-9E03-BB44-B1C2-AF82D16FCBFD}" authorId="{AC97BE05-7214-46BD-569F-A0959E827800}" status="resolved" created="2023-12-31T16:34:39.552">
    <pc:sldMkLst xmlns:pc="http://schemas.microsoft.com/office/powerpoint/2013/main/command">
      <pc:docMk/>
      <pc:sldMk cId="604372188" sldId="2258"/>
    </pc:sldMkLst>
    <p188:txBody>
      <a:bodyPr/>
      <a:lstStyle/>
      <a:p>
        <a:r>
          <a:rPr lang="en-US"/>
          <a:t>I may want to merge this into other chapters. </a:t>
        </a:r>
      </a:p>
    </p188:txBody>
  </p188:cm>
</p188:cmLst>
</file>

<file path=ppt/comments/modernComment_8D5_493BFD71.xml><?xml version="1.0" encoding="utf-8"?>
<p188:cmLst xmlns:a="http://schemas.openxmlformats.org/drawingml/2006/main" xmlns:r="http://schemas.openxmlformats.org/officeDocument/2006/relationships" xmlns:p188="http://schemas.microsoft.com/office/powerpoint/2018/8/main">
  <p188:cm id="{687207E0-7FFE-9A44-A999-16551EDB9AF0}" authorId="{AC97BE05-7214-46BD-569F-A0959E827800}" status="resolved" created="2023-04-24T15:12:31.534">
    <pc:sldMkLst xmlns:pc="http://schemas.microsoft.com/office/powerpoint/2013/main/command">
      <pc:docMk/>
      <pc:sldMk cId="273686170" sldId="1989"/>
    </pc:sldMkLst>
    <p188:txBody>
      <a:bodyPr/>
      <a:lstStyle/>
      <a:p>
        <a:r>
          <a:rPr lang="en-US"/>
          <a:t>Also known as “Behavior Cloning” </a:t>
        </a:r>
      </a:p>
    </p188:txBody>
  </p188:cm>
</p188:cmLst>
</file>

<file path=ppt/comments/modernComment_8D7_96D63182.xml><?xml version="1.0" encoding="utf-8"?>
<p188:cmLst xmlns:a="http://schemas.openxmlformats.org/drawingml/2006/main" xmlns:r="http://schemas.openxmlformats.org/officeDocument/2006/relationships" xmlns:p188="http://schemas.microsoft.com/office/powerpoint/2018/8/main">
  <p188:cm id="{248BE723-1D5F-DA43-ADB6-71F7F911A56A}" authorId="{AC97BE05-7214-46BD-569F-A0959E827800}" status="resolved" created="2023-04-24T15:12:31.534">
    <pc:sldMkLst xmlns:pc="http://schemas.microsoft.com/office/powerpoint/2013/main/command">
      <pc:docMk/>
      <pc:sldMk cId="273686170" sldId="1989"/>
    </pc:sldMkLst>
    <p188:txBody>
      <a:bodyPr/>
      <a:lstStyle/>
      <a:p>
        <a:r>
          <a:rPr lang="en-US"/>
          <a:t>Also known as “Behavior Cloning”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92736-9163-5E44-B940-F3F4CF8F5651}" type="doc">
      <dgm:prSet loTypeId="urn:microsoft.com/office/officeart/2005/8/layout/process1" loCatId="" qsTypeId="urn:microsoft.com/office/officeart/2005/8/quickstyle/simple1" qsCatId="simple" csTypeId="urn:microsoft.com/office/officeart/2005/8/colors/accent1_2" csCatId="accent1" phldr="1"/>
      <dgm:spPr/>
    </dgm:pt>
    <dgm:pt modelId="{EFD45820-6CB5-6E46-892C-40C79EC88D49}">
      <dgm:prSet phldrT="[Text]"/>
      <dgm:spPr/>
      <dgm:t>
        <a:bodyPr/>
        <a:lstStyle/>
        <a:p>
          <a:pPr rtl="0"/>
          <a:r>
            <a:rPr lang="en-US" dirty="0">
              <a:latin typeface="Avenir Book" panose="02000503020000020003" pitchFamily="2" charset="0"/>
            </a:rPr>
            <a:t>Pre-train</a:t>
          </a:r>
        </a:p>
      </dgm:t>
    </dgm:pt>
    <dgm:pt modelId="{43FA1DA3-81DE-BF42-8095-2370761DFF57}" type="parTrans" cxnId="{E645B731-36DC-EF48-954B-2F2ACDBE082C}">
      <dgm:prSet/>
      <dgm:spPr/>
      <dgm:t>
        <a:bodyPr/>
        <a:lstStyle/>
        <a:p>
          <a:endParaRPr lang="en-US">
            <a:latin typeface="Avenir Book" panose="02000503020000020003" pitchFamily="2" charset="0"/>
          </a:endParaRPr>
        </a:p>
      </dgm:t>
    </dgm:pt>
    <dgm:pt modelId="{31D3B1CD-47A5-8145-A9E5-8C3719C062BB}" type="sibTrans" cxnId="{E645B731-36DC-EF48-954B-2F2ACDBE082C}">
      <dgm:prSet/>
      <dgm:spPr/>
      <dgm:t>
        <a:bodyPr/>
        <a:lstStyle/>
        <a:p>
          <a:endParaRPr lang="en-US">
            <a:latin typeface="Avenir Book" panose="02000503020000020003" pitchFamily="2" charset="0"/>
          </a:endParaRPr>
        </a:p>
      </dgm:t>
    </dgm:pt>
    <dgm:pt modelId="{2FAC68C7-A55A-EF40-87EE-A1F96207CF08}">
      <dgm:prSet phldrT="[Text]"/>
      <dgm:spPr/>
      <dgm:t>
        <a:bodyPr/>
        <a:lstStyle/>
        <a:p>
          <a:pPr rtl="0"/>
          <a:r>
            <a:rPr lang="en-US" dirty="0">
              <a:latin typeface="Avenir Book" panose="02000503020000020003" pitchFamily="2" charset="0"/>
            </a:rPr>
            <a:t>Align </a:t>
          </a:r>
          <a:br>
            <a:rPr lang="en-US" dirty="0">
              <a:latin typeface="Avenir Book" panose="02000503020000020003" pitchFamily="2" charset="0"/>
            </a:rPr>
          </a:br>
          <a:r>
            <a:rPr lang="en-US" dirty="0">
              <a:latin typeface="Avenir Book" panose="02000503020000020003" pitchFamily="2" charset="0"/>
            </a:rPr>
            <a:t>(instruct-tune)</a:t>
          </a:r>
        </a:p>
      </dgm:t>
    </dgm:pt>
    <dgm:pt modelId="{16831F9D-2B7F-6440-A8B5-544769798531}" type="parTrans" cxnId="{846A8516-ED33-DB4B-A99B-82A562C8C9B0}">
      <dgm:prSet/>
      <dgm:spPr/>
      <dgm:t>
        <a:bodyPr/>
        <a:lstStyle/>
        <a:p>
          <a:endParaRPr lang="en-US">
            <a:latin typeface="Avenir Book" panose="02000503020000020003" pitchFamily="2" charset="0"/>
          </a:endParaRPr>
        </a:p>
      </dgm:t>
    </dgm:pt>
    <dgm:pt modelId="{491EEE02-9E9A-F94E-94DB-315E9CA71098}" type="sibTrans" cxnId="{846A8516-ED33-DB4B-A99B-82A562C8C9B0}">
      <dgm:prSet/>
      <dgm:spPr/>
      <dgm:t>
        <a:bodyPr/>
        <a:lstStyle/>
        <a:p>
          <a:endParaRPr lang="en-US">
            <a:latin typeface="Avenir Book" panose="02000503020000020003" pitchFamily="2" charset="0"/>
          </a:endParaRPr>
        </a:p>
      </dgm:t>
    </dgm:pt>
    <dgm:pt modelId="{ACA7207C-512F-4740-BB70-87E43F2A26DD}">
      <dgm:prSet phldrT="[Text]"/>
      <dgm:spPr/>
      <dgm:t>
        <a:bodyPr/>
        <a:lstStyle/>
        <a:p>
          <a:pPr rtl="0"/>
          <a:r>
            <a:rPr lang="en-US" dirty="0">
              <a:latin typeface="Avenir Book" panose="02000503020000020003" pitchFamily="2" charset="0"/>
            </a:rPr>
            <a:t>Align </a:t>
          </a:r>
          <a:br>
            <a:rPr lang="en-US" dirty="0">
              <a:latin typeface="Avenir Book" panose="02000503020000020003" pitchFamily="2" charset="0"/>
            </a:rPr>
          </a:br>
          <a:r>
            <a:rPr lang="en-US" dirty="0">
              <a:latin typeface="Avenir Book" panose="02000503020000020003" pitchFamily="2" charset="0"/>
            </a:rPr>
            <a:t>(RLHF)</a:t>
          </a:r>
        </a:p>
      </dgm:t>
    </dgm:pt>
    <dgm:pt modelId="{E0058778-DDBF-FA40-810C-8A9CD4FBD9B3}" type="parTrans" cxnId="{30DD7969-2F2D-FF49-9FD1-09E5220FC76B}">
      <dgm:prSet/>
      <dgm:spPr/>
      <dgm:t>
        <a:bodyPr/>
        <a:lstStyle/>
        <a:p>
          <a:endParaRPr lang="en-US"/>
        </a:p>
      </dgm:t>
    </dgm:pt>
    <dgm:pt modelId="{7DD0E8AD-E604-774F-8DF1-004A6F78C0C3}" type="sibTrans" cxnId="{30DD7969-2F2D-FF49-9FD1-09E5220FC76B}">
      <dgm:prSet/>
      <dgm:spPr/>
      <dgm:t>
        <a:bodyPr/>
        <a:lstStyle/>
        <a:p>
          <a:endParaRPr lang="en-US"/>
        </a:p>
      </dgm:t>
    </dgm:pt>
    <dgm:pt modelId="{7E47E4EC-78B8-FE4B-99C1-86EFE752885F}" type="pres">
      <dgm:prSet presAssocID="{31792736-9163-5E44-B940-F3F4CF8F5651}" presName="Name0" presStyleCnt="0">
        <dgm:presLayoutVars>
          <dgm:dir/>
          <dgm:resizeHandles val="exact"/>
        </dgm:presLayoutVars>
      </dgm:prSet>
      <dgm:spPr/>
    </dgm:pt>
    <dgm:pt modelId="{9446EEE7-DB1E-7347-87BD-0552F95AF0A2}" type="pres">
      <dgm:prSet presAssocID="{EFD45820-6CB5-6E46-892C-40C79EC88D49}" presName="node" presStyleLbl="node1" presStyleIdx="0" presStyleCnt="3" custScaleX="69022">
        <dgm:presLayoutVars>
          <dgm:bulletEnabled val="1"/>
        </dgm:presLayoutVars>
      </dgm:prSet>
      <dgm:spPr/>
    </dgm:pt>
    <dgm:pt modelId="{53DA70F4-85DF-894C-BBEB-17AB10B12C30}" type="pres">
      <dgm:prSet presAssocID="{31D3B1CD-47A5-8145-A9E5-8C3719C062BB}" presName="sibTrans" presStyleLbl="sibTrans2D1" presStyleIdx="0" presStyleCnt="2"/>
      <dgm:spPr/>
    </dgm:pt>
    <dgm:pt modelId="{CD1E78D9-1C37-0641-952A-363FF533EAA3}" type="pres">
      <dgm:prSet presAssocID="{31D3B1CD-47A5-8145-A9E5-8C3719C062BB}" presName="connectorText" presStyleLbl="sibTrans2D1" presStyleIdx="0" presStyleCnt="2"/>
      <dgm:spPr/>
    </dgm:pt>
    <dgm:pt modelId="{3737C87E-1F59-9341-8BF7-2EFEB10C6D28}" type="pres">
      <dgm:prSet presAssocID="{2FAC68C7-A55A-EF40-87EE-A1F96207CF08}" presName="node" presStyleLbl="node1" presStyleIdx="1" presStyleCnt="3" custScaleX="100206">
        <dgm:presLayoutVars>
          <dgm:bulletEnabled val="1"/>
        </dgm:presLayoutVars>
      </dgm:prSet>
      <dgm:spPr/>
    </dgm:pt>
    <dgm:pt modelId="{71B8B649-A719-7F41-8717-F08186FF8D5B}" type="pres">
      <dgm:prSet presAssocID="{491EEE02-9E9A-F94E-94DB-315E9CA71098}" presName="sibTrans" presStyleLbl="sibTrans2D1" presStyleIdx="1" presStyleCnt="2"/>
      <dgm:spPr/>
    </dgm:pt>
    <dgm:pt modelId="{387B484B-331D-B74F-9C41-F8EB9565E08A}" type="pres">
      <dgm:prSet presAssocID="{491EEE02-9E9A-F94E-94DB-315E9CA71098}" presName="connectorText" presStyleLbl="sibTrans2D1" presStyleIdx="1" presStyleCnt="2"/>
      <dgm:spPr/>
    </dgm:pt>
    <dgm:pt modelId="{47024574-A5B6-6B49-B865-CA0FB3195B71}" type="pres">
      <dgm:prSet presAssocID="{ACA7207C-512F-4740-BB70-87E43F2A26DD}" presName="node" presStyleLbl="node1" presStyleIdx="2" presStyleCnt="3" custScaleX="70889">
        <dgm:presLayoutVars>
          <dgm:bulletEnabled val="1"/>
        </dgm:presLayoutVars>
      </dgm:prSet>
      <dgm:spPr/>
    </dgm:pt>
  </dgm:ptLst>
  <dgm:cxnLst>
    <dgm:cxn modelId="{39919A15-8E83-3F44-8757-A0ED12AB0630}" type="presOf" srcId="{ACA7207C-512F-4740-BB70-87E43F2A26DD}" destId="{47024574-A5B6-6B49-B865-CA0FB3195B71}" srcOrd="0" destOrd="0" presId="urn:microsoft.com/office/officeart/2005/8/layout/process1"/>
    <dgm:cxn modelId="{846A8516-ED33-DB4B-A99B-82A562C8C9B0}" srcId="{31792736-9163-5E44-B940-F3F4CF8F5651}" destId="{2FAC68C7-A55A-EF40-87EE-A1F96207CF08}" srcOrd="1" destOrd="0" parTransId="{16831F9D-2B7F-6440-A8B5-544769798531}" sibTransId="{491EEE02-9E9A-F94E-94DB-315E9CA71098}"/>
    <dgm:cxn modelId="{972C3221-14DA-B149-9DFF-B7BCE391220C}" type="presOf" srcId="{31D3B1CD-47A5-8145-A9E5-8C3719C062BB}" destId="{CD1E78D9-1C37-0641-952A-363FF533EAA3}" srcOrd="1" destOrd="0" presId="urn:microsoft.com/office/officeart/2005/8/layout/process1"/>
    <dgm:cxn modelId="{4D7E632E-0FA5-4441-B84C-5998E1FE81B5}" type="presOf" srcId="{31D3B1CD-47A5-8145-A9E5-8C3719C062BB}" destId="{53DA70F4-85DF-894C-BBEB-17AB10B12C30}" srcOrd="0" destOrd="0" presId="urn:microsoft.com/office/officeart/2005/8/layout/process1"/>
    <dgm:cxn modelId="{E645B731-36DC-EF48-954B-2F2ACDBE082C}" srcId="{31792736-9163-5E44-B940-F3F4CF8F5651}" destId="{EFD45820-6CB5-6E46-892C-40C79EC88D49}" srcOrd="0" destOrd="0" parTransId="{43FA1DA3-81DE-BF42-8095-2370761DFF57}" sibTransId="{31D3B1CD-47A5-8145-A9E5-8C3719C062BB}"/>
    <dgm:cxn modelId="{62C86654-A9A7-F049-B00B-60246CC72737}" type="presOf" srcId="{491EEE02-9E9A-F94E-94DB-315E9CA71098}" destId="{387B484B-331D-B74F-9C41-F8EB9565E08A}" srcOrd="1" destOrd="0" presId="urn:microsoft.com/office/officeart/2005/8/layout/process1"/>
    <dgm:cxn modelId="{30DD7969-2F2D-FF49-9FD1-09E5220FC76B}" srcId="{31792736-9163-5E44-B940-F3F4CF8F5651}" destId="{ACA7207C-512F-4740-BB70-87E43F2A26DD}" srcOrd="2" destOrd="0" parTransId="{E0058778-DDBF-FA40-810C-8A9CD4FBD9B3}" sibTransId="{7DD0E8AD-E604-774F-8DF1-004A6F78C0C3}"/>
    <dgm:cxn modelId="{88A6BEA9-684D-4845-AF3C-15CC8A5C5703}" type="presOf" srcId="{2FAC68C7-A55A-EF40-87EE-A1F96207CF08}" destId="{3737C87E-1F59-9341-8BF7-2EFEB10C6D28}" srcOrd="0" destOrd="0" presId="urn:microsoft.com/office/officeart/2005/8/layout/process1"/>
    <dgm:cxn modelId="{6799EBB3-CE3A-1046-B3B2-20C5ED206B18}" type="presOf" srcId="{491EEE02-9E9A-F94E-94DB-315E9CA71098}" destId="{71B8B649-A719-7F41-8717-F08186FF8D5B}" srcOrd="0" destOrd="0" presId="urn:microsoft.com/office/officeart/2005/8/layout/process1"/>
    <dgm:cxn modelId="{70B299B4-5F37-B649-9F6E-BC525602D5EF}" type="presOf" srcId="{EFD45820-6CB5-6E46-892C-40C79EC88D49}" destId="{9446EEE7-DB1E-7347-87BD-0552F95AF0A2}" srcOrd="0" destOrd="0" presId="urn:microsoft.com/office/officeart/2005/8/layout/process1"/>
    <dgm:cxn modelId="{FABEFEDA-DE78-F745-AE2A-EBA75C23B19F}" type="presOf" srcId="{31792736-9163-5E44-B940-F3F4CF8F5651}" destId="{7E47E4EC-78B8-FE4B-99C1-86EFE752885F}" srcOrd="0" destOrd="0" presId="urn:microsoft.com/office/officeart/2005/8/layout/process1"/>
    <dgm:cxn modelId="{286DBBD8-0E63-6E48-BCB6-B7585EA05337}" type="presParOf" srcId="{7E47E4EC-78B8-FE4B-99C1-86EFE752885F}" destId="{9446EEE7-DB1E-7347-87BD-0552F95AF0A2}" srcOrd="0" destOrd="0" presId="urn:microsoft.com/office/officeart/2005/8/layout/process1"/>
    <dgm:cxn modelId="{D64856D7-2144-4C49-BF4D-7B68E98700CA}" type="presParOf" srcId="{7E47E4EC-78B8-FE4B-99C1-86EFE752885F}" destId="{53DA70F4-85DF-894C-BBEB-17AB10B12C30}" srcOrd="1" destOrd="0" presId="urn:microsoft.com/office/officeart/2005/8/layout/process1"/>
    <dgm:cxn modelId="{CB000023-BCD0-0848-AF41-F853A2804FF2}" type="presParOf" srcId="{53DA70F4-85DF-894C-BBEB-17AB10B12C30}" destId="{CD1E78D9-1C37-0641-952A-363FF533EAA3}" srcOrd="0" destOrd="0" presId="urn:microsoft.com/office/officeart/2005/8/layout/process1"/>
    <dgm:cxn modelId="{E413F1CD-A165-D845-A32B-493626E3567A}" type="presParOf" srcId="{7E47E4EC-78B8-FE4B-99C1-86EFE752885F}" destId="{3737C87E-1F59-9341-8BF7-2EFEB10C6D28}" srcOrd="2" destOrd="0" presId="urn:microsoft.com/office/officeart/2005/8/layout/process1"/>
    <dgm:cxn modelId="{2147F441-4C47-374E-9C6C-06E8E2D9866E}" type="presParOf" srcId="{7E47E4EC-78B8-FE4B-99C1-86EFE752885F}" destId="{71B8B649-A719-7F41-8717-F08186FF8D5B}" srcOrd="3" destOrd="0" presId="urn:microsoft.com/office/officeart/2005/8/layout/process1"/>
    <dgm:cxn modelId="{CFCFD8B8-10E6-B841-AF30-CED363896EEC}" type="presParOf" srcId="{71B8B649-A719-7F41-8717-F08186FF8D5B}" destId="{387B484B-331D-B74F-9C41-F8EB9565E08A}" srcOrd="0" destOrd="0" presId="urn:microsoft.com/office/officeart/2005/8/layout/process1"/>
    <dgm:cxn modelId="{7AD14E56-FAAE-9B45-A5B2-B2EB99366A8E}" type="presParOf" srcId="{7E47E4EC-78B8-FE4B-99C1-86EFE752885F}" destId="{47024574-A5B6-6B49-B865-CA0FB3195B7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792736-9163-5E44-B940-F3F4CF8F5651}" type="doc">
      <dgm:prSet loTypeId="urn:microsoft.com/office/officeart/2005/8/layout/process1" loCatId="" qsTypeId="urn:microsoft.com/office/officeart/2005/8/quickstyle/simple1" qsCatId="simple" csTypeId="urn:microsoft.com/office/officeart/2005/8/colors/accent1_2" csCatId="accent1" phldr="1"/>
      <dgm:spPr/>
    </dgm:pt>
    <dgm:pt modelId="{EFD45820-6CB5-6E46-892C-40C79EC88D49}">
      <dgm:prSet phldrT="[Text]"/>
      <dgm:spPr/>
      <dgm:t>
        <a:bodyPr/>
        <a:lstStyle/>
        <a:p>
          <a:pPr rtl="0"/>
          <a:r>
            <a:rPr lang="en-US" dirty="0">
              <a:latin typeface="Avenir Book" panose="02000503020000020003" pitchFamily="2" charset="0"/>
            </a:rPr>
            <a:t>Pre-train</a:t>
          </a:r>
        </a:p>
      </dgm:t>
    </dgm:pt>
    <dgm:pt modelId="{43FA1DA3-81DE-BF42-8095-2370761DFF57}" type="parTrans" cxnId="{E645B731-36DC-EF48-954B-2F2ACDBE082C}">
      <dgm:prSet/>
      <dgm:spPr/>
      <dgm:t>
        <a:bodyPr/>
        <a:lstStyle/>
        <a:p>
          <a:endParaRPr lang="en-US">
            <a:latin typeface="Avenir Book" panose="02000503020000020003" pitchFamily="2" charset="0"/>
          </a:endParaRPr>
        </a:p>
      </dgm:t>
    </dgm:pt>
    <dgm:pt modelId="{31D3B1CD-47A5-8145-A9E5-8C3719C062BB}" type="sibTrans" cxnId="{E645B731-36DC-EF48-954B-2F2ACDBE082C}">
      <dgm:prSet/>
      <dgm:spPr/>
      <dgm:t>
        <a:bodyPr/>
        <a:lstStyle/>
        <a:p>
          <a:endParaRPr lang="en-US">
            <a:latin typeface="Avenir Book" panose="02000503020000020003" pitchFamily="2" charset="0"/>
          </a:endParaRPr>
        </a:p>
      </dgm:t>
    </dgm:pt>
    <dgm:pt modelId="{2FAC68C7-A55A-EF40-87EE-A1F96207CF08}">
      <dgm:prSet phldrT="[Text]"/>
      <dgm:spPr/>
      <dgm:t>
        <a:bodyPr/>
        <a:lstStyle/>
        <a:p>
          <a:pPr rtl="0"/>
          <a:r>
            <a:rPr lang="en-US" dirty="0">
              <a:latin typeface="Avenir Book" panose="02000503020000020003" pitchFamily="2" charset="0"/>
            </a:rPr>
            <a:t>Align </a:t>
          </a:r>
          <a:br>
            <a:rPr lang="en-US" dirty="0">
              <a:latin typeface="Avenir Book" panose="02000503020000020003" pitchFamily="2" charset="0"/>
            </a:rPr>
          </a:br>
          <a:r>
            <a:rPr lang="en-US" dirty="0">
              <a:latin typeface="Avenir Book" panose="02000503020000020003" pitchFamily="2" charset="0"/>
            </a:rPr>
            <a:t>(instruct-tune)</a:t>
          </a:r>
        </a:p>
      </dgm:t>
    </dgm:pt>
    <dgm:pt modelId="{16831F9D-2B7F-6440-A8B5-544769798531}" type="parTrans" cxnId="{846A8516-ED33-DB4B-A99B-82A562C8C9B0}">
      <dgm:prSet/>
      <dgm:spPr/>
      <dgm:t>
        <a:bodyPr/>
        <a:lstStyle/>
        <a:p>
          <a:endParaRPr lang="en-US">
            <a:latin typeface="Avenir Book" panose="02000503020000020003" pitchFamily="2" charset="0"/>
          </a:endParaRPr>
        </a:p>
      </dgm:t>
    </dgm:pt>
    <dgm:pt modelId="{491EEE02-9E9A-F94E-94DB-315E9CA71098}" type="sibTrans" cxnId="{846A8516-ED33-DB4B-A99B-82A562C8C9B0}">
      <dgm:prSet/>
      <dgm:spPr/>
      <dgm:t>
        <a:bodyPr/>
        <a:lstStyle/>
        <a:p>
          <a:endParaRPr lang="en-US">
            <a:latin typeface="Avenir Book" panose="02000503020000020003" pitchFamily="2" charset="0"/>
          </a:endParaRPr>
        </a:p>
      </dgm:t>
    </dgm:pt>
    <dgm:pt modelId="{ACA7207C-512F-4740-BB70-87E43F2A26DD}">
      <dgm:prSet phldrT="[Text]"/>
      <dgm:spPr/>
      <dgm:t>
        <a:bodyPr/>
        <a:lstStyle/>
        <a:p>
          <a:pPr rtl="0"/>
          <a:r>
            <a:rPr lang="en-US" dirty="0">
              <a:latin typeface="Avenir Book" panose="02000503020000020003" pitchFamily="2" charset="0"/>
            </a:rPr>
            <a:t>Align </a:t>
          </a:r>
          <a:br>
            <a:rPr lang="en-US" dirty="0">
              <a:latin typeface="Avenir Book" panose="02000503020000020003" pitchFamily="2" charset="0"/>
            </a:rPr>
          </a:br>
          <a:r>
            <a:rPr lang="en-US" dirty="0">
              <a:latin typeface="Avenir Book" panose="02000503020000020003" pitchFamily="2" charset="0"/>
            </a:rPr>
            <a:t>(RLHF)</a:t>
          </a:r>
        </a:p>
      </dgm:t>
    </dgm:pt>
    <dgm:pt modelId="{E0058778-DDBF-FA40-810C-8A9CD4FBD9B3}" type="parTrans" cxnId="{30DD7969-2F2D-FF49-9FD1-09E5220FC76B}">
      <dgm:prSet/>
      <dgm:spPr/>
      <dgm:t>
        <a:bodyPr/>
        <a:lstStyle/>
        <a:p>
          <a:endParaRPr lang="en-US"/>
        </a:p>
      </dgm:t>
    </dgm:pt>
    <dgm:pt modelId="{7DD0E8AD-E604-774F-8DF1-004A6F78C0C3}" type="sibTrans" cxnId="{30DD7969-2F2D-FF49-9FD1-09E5220FC76B}">
      <dgm:prSet/>
      <dgm:spPr/>
      <dgm:t>
        <a:bodyPr/>
        <a:lstStyle/>
        <a:p>
          <a:endParaRPr lang="en-US"/>
        </a:p>
      </dgm:t>
    </dgm:pt>
    <dgm:pt modelId="{7E47E4EC-78B8-FE4B-99C1-86EFE752885F}" type="pres">
      <dgm:prSet presAssocID="{31792736-9163-5E44-B940-F3F4CF8F5651}" presName="Name0" presStyleCnt="0">
        <dgm:presLayoutVars>
          <dgm:dir/>
          <dgm:resizeHandles val="exact"/>
        </dgm:presLayoutVars>
      </dgm:prSet>
      <dgm:spPr/>
    </dgm:pt>
    <dgm:pt modelId="{9446EEE7-DB1E-7347-87BD-0552F95AF0A2}" type="pres">
      <dgm:prSet presAssocID="{EFD45820-6CB5-6E46-892C-40C79EC88D49}" presName="node" presStyleLbl="node1" presStyleIdx="0" presStyleCnt="3" custScaleX="69022">
        <dgm:presLayoutVars>
          <dgm:bulletEnabled val="1"/>
        </dgm:presLayoutVars>
      </dgm:prSet>
      <dgm:spPr/>
    </dgm:pt>
    <dgm:pt modelId="{53DA70F4-85DF-894C-BBEB-17AB10B12C30}" type="pres">
      <dgm:prSet presAssocID="{31D3B1CD-47A5-8145-A9E5-8C3719C062BB}" presName="sibTrans" presStyleLbl="sibTrans2D1" presStyleIdx="0" presStyleCnt="2"/>
      <dgm:spPr/>
    </dgm:pt>
    <dgm:pt modelId="{CD1E78D9-1C37-0641-952A-363FF533EAA3}" type="pres">
      <dgm:prSet presAssocID="{31D3B1CD-47A5-8145-A9E5-8C3719C062BB}" presName="connectorText" presStyleLbl="sibTrans2D1" presStyleIdx="0" presStyleCnt="2"/>
      <dgm:spPr/>
    </dgm:pt>
    <dgm:pt modelId="{3737C87E-1F59-9341-8BF7-2EFEB10C6D28}" type="pres">
      <dgm:prSet presAssocID="{2FAC68C7-A55A-EF40-87EE-A1F96207CF08}" presName="node" presStyleLbl="node1" presStyleIdx="1" presStyleCnt="3" custScaleX="100206">
        <dgm:presLayoutVars>
          <dgm:bulletEnabled val="1"/>
        </dgm:presLayoutVars>
      </dgm:prSet>
      <dgm:spPr/>
    </dgm:pt>
    <dgm:pt modelId="{71B8B649-A719-7F41-8717-F08186FF8D5B}" type="pres">
      <dgm:prSet presAssocID="{491EEE02-9E9A-F94E-94DB-315E9CA71098}" presName="sibTrans" presStyleLbl="sibTrans2D1" presStyleIdx="1" presStyleCnt="2"/>
      <dgm:spPr/>
    </dgm:pt>
    <dgm:pt modelId="{387B484B-331D-B74F-9C41-F8EB9565E08A}" type="pres">
      <dgm:prSet presAssocID="{491EEE02-9E9A-F94E-94DB-315E9CA71098}" presName="connectorText" presStyleLbl="sibTrans2D1" presStyleIdx="1" presStyleCnt="2"/>
      <dgm:spPr/>
    </dgm:pt>
    <dgm:pt modelId="{47024574-A5B6-6B49-B865-CA0FB3195B71}" type="pres">
      <dgm:prSet presAssocID="{ACA7207C-512F-4740-BB70-87E43F2A26DD}" presName="node" presStyleLbl="node1" presStyleIdx="2" presStyleCnt="3" custScaleX="70889">
        <dgm:presLayoutVars>
          <dgm:bulletEnabled val="1"/>
        </dgm:presLayoutVars>
      </dgm:prSet>
      <dgm:spPr/>
    </dgm:pt>
  </dgm:ptLst>
  <dgm:cxnLst>
    <dgm:cxn modelId="{39919A15-8E83-3F44-8757-A0ED12AB0630}" type="presOf" srcId="{ACA7207C-512F-4740-BB70-87E43F2A26DD}" destId="{47024574-A5B6-6B49-B865-CA0FB3195B71}" srcOrd="0" destOrd="0" presId="urn:microsoft.com/office/officeart/2005/8/layout/process1"/>
    <dgm:cxn modelId="{846A8516-ED33-DB4B-A99B-82A562C8C9B0}" srcId="{31792736-9163-5E44-B940-F3F4CF8F5651}" destId="{2FAC68C7-A55A-EF40-87EE-A1F96207CF08}" srcOrd="1" destOrd="0" parTransId="{16831F9D-2B7F-6440-A8B5-544769798531}" sibTransId="{491EEE02-9E9A-F94E-94DB-315E9CA71098}"/>
    <dgm:cxn modelId="{972C3221-14DA-B149-9DFF-B7BCE391220C}" type="presOf" srcId="{31D3B1CD-47A5-8145-A9E5-8C3719C062BB}" destId="{CD1E78D9-1C37-0641-952A-363FF533EAA3}" srcOrd="1" destOrd="0" presId="urn:microsoft.com/office/officeart/2005/8/layout/process1"/>
    <dgm:cxn modelId="{4D7E632E-0FA5-4441-B84C-5998E1FE81B5}" type="presOf" srcId="{31D3B1CD-47A5-8145-A9E5-8C3719C062BB}" destId="{53DA70F4-85DF-894C-BBEB-17AB10B12C30}" srcOrd="0" destOrd="0" presId="urn:microsoft.com/office/officeart/2005/8/layout/process1"/>
    <dgm:cxn modelId="{E645B731-36DC-EF48-954B-2F2ACDBE082C}" srcId="{31792736-9163-5E44-B940-F3F4CF8F5651}" destId="{EFD45820-6CB5-6E46-892C-40C79EC88D49}" srcOrd="0" destOrd="0" parTransId="{43FA1DA3-81DE-BF42-8095-2370761DFF57}" sibTransId="{31D3B1CD-47A5-8145-A9E5-8C3719C062BB}"/>
    <dgm:cxn modelId="{62C86654-A9A7-F049-B00B-60246CC72737}" type="presOf" srcId="{491EEE02-9E9A-F94E-94DB-315E9CA71098}" destId="{387B484B-331D-B74F-9C41-F8EB9565E08A}" srcOrd="1" destOrd="0" presId="urn:microsoft.com/office/officeart/2005/8/layout/process1"/>
    <dgm:cxn modelId="{30DD7969-2F2D-FF49-9FD1-09E5220FC76B}" srcId="{31792736-9163-5E44-B940-F3F4CF8F5651}" destId="{ACA7207C-512F-4740-BB70-87E43F2A26DD}" srcOrd="2" destOrd="0" parTransId="{E0058778-DDBF-FA40-810C-8A9CD4FBD9B3}" sibTransId="{7DD0E8AD-E604-774F-8DF1-004A6F78C0C3}"/>
    <dgm:cxn modelId="{88A6BEA9-684D-4845-AF3C-15CC8A5C5703}" type="presOf" srcId="{2FAC68C7-A55A-EF40-87EE-A1F96207CF08}" destId="{3737C87E-1F59-9341-8BF7-2EFEB10C6D28}" srcOrd="0" destOrd="0" presId="urn:microsoft.com/office/officeart/2005/8/layout/process1"/>
    <dgm:cxn modelId="{6799EBB3-CE3A-1046-B3B2-20C5ED206B18}" type="presOf" srcId="{491EEE02-9E9A-F94E-94DB-315E9CA71098}" destId="{71B8B649-A719-7F41-8717-F08186FF8D5B}" srcOrd="0" destOrd="0" presId="urn:microsoft.com/office/officeart/2005/8/layout/process1"/>
    <dgm:cxn modelId="{70B299B4-5F37-B649-9F6E-BC525602D5EF}" type="presOf" srcId="{EFD45820-6CB5-6E46-892C-40C79EC88D49}" destId="{9446EEE7-DB1E-7347-87BD-0552F95AF0A2}" srcOrd="0" destOrd="0" presId="urn:microsoft.com/office/officeart/2005/8/layout/process1"/>
    <dgm:cxn modelId="{FABEFEDA-DE78-F745-AE2A-EBA75C23B19F}" type="presOf" srcId="{31792736-9163-5E44-B940-F3F4CF8F5651}" destId="{7E47E4EC-78B8-FE4B-99C1-86EFE752885F}" srcOrd="0" destOrd="0" presId="urn:microsoft.com/office/officeart/2005/8/layout/process1"/>
    <dgm:cxn modelId="{286DBBD8-0E63-6E48-BCB6-B7585EA05337}" type="presParOf" srcId="{7E47E4EC-78B8-FE4B-99C1-86EFE752885F}" destId="{9446EEE7-DB1E-7347-87BD-0552F95AF0A2}" srcOrd="0" destOrd="0" presId="urn:microsoft.com/office/officeart/2005/8/layout/process1"/>
    <dgm:cxn modelId="{D64856D7-2144-4C49-BF4D-7B68E98700CA}" type="presParOf" srcId="{7E47E4EC-78B8-FE4B-99C1-86EFE752885F}" destId="{53DA70F4-85DF-894C-BBEB-17AB10B12C30}" srcOrd="1" destOrd="0" presId="urn:microsoft.com/office/officeart/2005/8/layout/process1"/>
    <dgm:cxn modelId="{CB000023-BCD0-0848-AF41-F853A2804FF2}" type="presParOf" srcId="{53DA70F4-85DF-894C-BBEB-17AB10B12C30}" destId="{CD1E78D9-1C37-0641-952A-363FF533EAA3}" srcOrd="0" destOrd="0" presId="urn:microsoft.com/office/officeart/2005/8/layout/process1"/>
    <dgm:cxn modelId="{E413F1CD-A165-D845-A32B-493626E3567A}" type="presParOf" srcId="{7E47E4EC-78B8-FE4B-99C1-86EFE752885F}" destId="{3737C87E-1F59-9341-8BF7-2EFEB10C6D28}" srcOrd="2" destOrd="0" presId="urn:microsoft.com/office/officeart/2005/8/layout/process1"/>
    <dgm:cxn modelId="{2147F441-4C47-374E-9C6C-06E8E2D9866E}" type="presParOf" srcId="{7E47E4EC-78B8-FE4B-99C1-86EFE752885F}" destId="{71B8B649-A719-7F41-8717-F08186FF8D5B}" srcOrd="3" destOrd="0" presId="urn:microsoft.com/office/officeart/2005/8/layout/process1"/>
    <dgm:cxn modelId="{CFCFD8B8-10E6-B841-AF30-CED363896EEC}" type="presParOf" srcId="{71B8B649-A719-7F41-8717-F08186FF8D5B}" destId="{387B484B-331D-B74F-9C41-F8EB9565E08A}" srcOrd="0" destOrd="0" presId="urn:microsoft.com/office/officeart/2005/8/layout/process1"/>
    <dgm:cxn modelId="{7AD14E56-FAAE-9B45-A5B2-B2EB99366A8E}" type="presParOf" srcId="{7E47E4EC-78B8-FE4B-99C1-86EFE752885F}" destId="{47024574-A5B6-6B49-B865-CA0FB3195B7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6EEE7-DB1E-7347-87BD-0552F95AF0A2}">
      <dsp:nvSpPr>
        <dsp:cNvPr id="0" name=""/>
        <dsp:cNvSpPr/>
      </dsp:nvSpPr>
      <dsp:spPr>
        <a:xfrm>
          <a:off x="5083" y="577245"/>
          <a:ext cx="1828464"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venir Book" panose="02000503020000020003" pitchFamily="2" charset="0"/>
            </a:rPr>
            <a:t>Pre-train</a:t>
          </a:r>
        </a:p>
      </dsp:txBody>
      <dsp:txXfrm>
        <a:off x="51637" y="623799"/>
        <a:ext cx="1735356" cy="1496354"/>
      </dsp:txXfrm>
    </dsp:sp>
    <dsp:sp modelId="{53DA70F4-85DF-894C-BBEB-17AB10B12C30}">
      <dsp:nvSpPr>
        <dsp:cNvPr id="0" name=""/>
        <dsp:cNvSpPr/>
      </dsp:nvSpPr>
      <dsp:spPr>
        <a:xfrm>
          <a:off x="2098457"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2098457" y="1174882"/>
        <a:ext cx="393126" cy="394187"/>
      </dsp:txXfrm>
    </dsp:sp>
    <dsp:sp modelId="{3737C87E-1F59-9341-8BF7-2EFEB10C6D28}">
      <dsp:nvSpPr>
        <dsp:cNvPr id="0" name=""/>
        <dsp:cNvSpPr/>
      </dsp:nvSpPr>
      <dsp:spPr>
        <a:xfrm>
          <a:off x="2893188" y="577245"/>
          <a:ext cx="2654560"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venir Book" panose="02000503020000020003" pitchFamily="2" charset="0"/>
            </a:rPr>
            <a:t>Align </a:t>
          </a:r>
          <a:br>
            <a:rPr lang="en-US" sz="2900" kern="1200" dirty="0">
              <a:latin typeface="Avenir Book" panose="02000503020000020003" pitchFamily="2" charset="0"/>
            </a:rPr>
          </a:br>
          <a:r>
            <a:rPr lang="en-US" sz="2900" kern="1200" dirty="0">
              <a:latin typeface="Avenir Book" panose="02000503020000020003" pitchFamily="2" charset="0"/>
            </a:rPr>
            <a:t>(instruct-tune)</a:t>
          </a:r>
        </a:p>
      </dsp:txBody>
      <dsp:txXfrm>
        <a:off x="2939742" y="623799"/>
        <a:ext cx="2561452" cy="1496354"/>
      </dsp:txXfrm>
    </dsp:sp>
    <dsp:sp modelId="{71B8B649-A719-7F41-8717-F08186FF8D5B}">
      <dsp:nvSpPr>
        <dsp:cNvPr id="0" name=""/>
        <dsp:cNvSpPr/>
      </dsp:nvSpPr>
      <dsp:spPr>
        <a:xfrm>
          <a:off x="5812659"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5812659" y="1174882"/>
        <a:ext cx="393126" cy="394187"/>
      </dsp:txXfrm>
    </dsp:sp>
    <dsp:sp modelId="{47024574-A5B6-6B49-B865-CA0FB3195B71}">
      <dsp:nvSpPr>
        <dsp:cNvPr id="0" name=""/>
        <dsp:cNvSpPr/>
      </dsp:nvSpPr>
      <dsp:spPr>
        <a:xfrm>
          <a:off x="6607390" y="577245"/>
          <a:ext cx="1877922"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venir Book" panose="02000503020000020003" pitchFamily="2" charset="0"/>
            </a:rPr>
            <a:t>Align </a:t>
          </a:r>
          <a:br>
            <a:rPr lang="en-US" sz="2900" kern="1200" dirty="0">
              <a:latin typeface="Avenir Book" panose="02000503020000020003" pitchFamily="2" charset="0"/>
            </a:rPr>
          </a:br>
          <a:r>
            <a:rPr lang="en-US" sz="2900" kern="1200" dirty="0">
              <a:latin typeface="Avenir Book" panose="02000503020000020003" pitchFamily="2" charset="0"/>
            </a:rPr>
            <a:t>(RLHF)</a:t>
          </a:r>
        </a:p>
      </dsp:txBody>
      <dsp:txXfrm>
        <a:off x="6653944" y="623799"/>
        <a:ext cx="1784814" cy="1496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6EEE7-DB1E-7347-87BD-0552F95AF0A2}">
      <dsp:nvSpPr>
        <dsp:cNvPr id="0" name=""/>
        <dsp:cNvSpPr/>
      </dsp:nvSpPr>
      <dsp:spPr>
        <a:xfrm>
          <a:off x="5083" y="577245"/>
          <a:ext cx="1828464"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venir Book" panose="02000503020000020003" pitchFamily="2" charset="0"/>
            </a:rPr>
            <a:t>Pre-train</a:t>
          </a:r>
        </a:p>
      </dsp:txBody>
      <dsp:txXfrm>
        <a:off x="51637" y="623799"/>
        <a:ext cx="1735356" cy="1496354"/>
      </dsp:txXfrm>
    </dsp:sp>
    <dsp:sp modelId="{53DA70F4-85DF-894C-BBEB-17AB10B12C30}">
      <dsp:nvSpPr>
        <dsp:cNvPr id="0" name=""/>
        <dsp:cNvSpPr/>
      </dsp:nvSpPr>
      <dsp:spPr>
        <a:xfrm>
          <a:off x="2098457"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2098457" y="1174882"/>
        <a:ext cx="393126" cy="394187"/>
      </dsp:txXfrm>
    </dsp:sp>
    <dsp:sp modelId="{3737C87E-1F59-9341-8BF7-2EFEB10C6D28}">
      <dsp:nvSpPr>
        <dsp:cNvPr id="0" name=""/>
        <dsp:cNvSpPr/>
      </dsp:nvSpPr>
      <dsp:spPr>
        <a:xfrm>
          <a:off x="2893188" y="577245"/>
          <a:ext cx="2654560"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venir Book" panose="02000503020000020003" pitchFamily="2" charset="0"/>
            </a:rPr>
            <a:t>Align </a:t>
          </a:r>
          <a:br>
            <a:rPr lang="en-US" sz="2900" kern="1200" dirty="0">
              <a:latin typeface="Avenir Book" panose="02000503020000020003" pitchFamily="2" charset="0"/>
            </a:rPr>
          </a:br>
          <a:r>
            <a:rPr lang="en-US" sz="2900" kern="1200" dirty="0">
              <a:latin typeface="Avenir Book" panose="02000503020000020003" pitchFamily="2" charset="0"/>
            </a:rPr>
            <a:t>(instruct-tune)</a:t>
          </a:r>
        </a:p>
      </dsp:txBody>
      <dsp:txXfrm>
        <a:off x="2939742" y="623799"/>
        <a:ext cx="2561452" cy="1496354"/>
      </dsp:txXfrm>
    </dsp:sp>
    <dsp:sp modelId="{71B8B649-A719-7F41-8717-F08186FF8D5B}">
      <dsp:nvSpPr>
        <dsp:cNvPr id="0" name=""/>
        <dsp:cNvSpPr/>
      </dsp:nvSpPr>
      <dsp:spPr>
        <a:xfrm>
          <a:off x="5812659" y="1043487"/>
          <a:ext cx="561609" cy="6569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Avenir Book" panose="02000503020000020003" pitchFamily="2" charset="0"/>
          </a:endParaRPr>
        </a:p>
      </dsp:txBody>
      <dsp:txXfrm>
        <a:off x="5812659" y="1174882"/>
        <a:ext cx="393126" cy="394187"/>
      </dsp:txXfrm>
    </dsp:sp>
    <dsp:sp modelId="{47024574-A5B6-6B49-B865-CA0FB3195B71}">
      <dsp:nvSpPr>
        <dsp:cNvPr id="0" name=""/>
        <dsp:cNvSpPr/>
      </dsp:nvSpPr>
      <dsp:spPr>
        <a:xfrm>
          <a:off x="6607390" y="577245"/>
          <a:ext cx="1877922" cy="1589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venir Book" panose="02000503020000020003" pitchFamily="2" charset="0"/>
            </a:rPr>
            <a:t>Align </a:t>
          </a:r>
          <a:br>
            <a:rPr lang="en-US" sz="2900" kern="1200" dirty="0">
              <a:latin typeface="Avenir Book" panose="02000503020000020003" pitchFamily="2" charset="0"/>
            </a:rPr>
          </a:br>
          <a:r>
            <a:rPr lang="en-US" sz="2900" kern="1200" dirty="0">
              <a:latin typeface="Avenir Book" panose="02000503020000020003" pitchFamily="2" charset="0"/>
            </a:rPr>
            <a:t>(RLHF)</a:t>
          </a:r>
        </a:p>
      </dsp:txBody>
      <dsp:txXfrm>
        <a:off x="6653944" y="623799"/>
        <a:ext cx="1784814" cy="14963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”behavior cloning” is a great starting point for enable models to follow human instructions,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pPr/>
              <a:t>17</a:t>
            </a:fld>
            <a:endParaRPr lang="en-US" dirty="0"/>
          </a:p>
        </p:txBody>
      </p:sp>
    </p:spTree>
    <p:extLst>
      <p:ext uri="{BB962C8B-B14F-4D97-AF65-F5344CB8AC3E}">
        <p14:creationId xmlns:p14="http://schemas.microsoft.com/office/powerpoint/2010/main" val="42931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22D8-C5F3-F649-C2B1-227345526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6D8F3-51BA-8EDB-A073-0C47FB2811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0AA177-EBBC-C603-344C-A80EF94E42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46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20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326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Putting all these together, we get this recipe for building our ChatGPT in our kitchens…. </a:t>
            </a:r>
          </a:p>
        </p:txBody>
      </p:sp>
      <p:sp>
        <p:nvSpPr>
          <p:cNvPr id="4" name="Slide Number Placeholder 3"/>
          <p:cNvSpPr>
            <a:spLocks noGrp="1"/>
          </p:cNvSpPr>
          <p:nvPr>
            <p:ph type="sldNum" sz="quarter" idx="5"/>
          </p:nvPr>
        </p:nvSpPr>
        <p:spPr/>
        <p:txBody>
          <a:bodyPr/>
          <a:lstStyle/>
          <a:p>
            <a:fld id="{7E3EFFCD-2707-464E-8668-7D1BDDA9873E}" type="slidenum">
              <a:rPr lang="en-US" smtClean="0"/>
              <a:t>56</a:t>
            </a:fld>
            <a:endParaRPr lang="en-US"/>
          </a:p>
        </p:txBody>
      </p:sp>
    </p:spTree>
    <p:extLst>
      <p:ext uri="{BB962C8B-B14F-4D97-AF65-F5344CB8AC3E}">
        <p14:creationId xmlns:p14="http://schemas.microsoft.com/office/powerpoint/2010/main" val="247258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57</a:t>
            </a:fld>
            <a:endParaRPr lang="en-US"/>
          </a:p>
        </p:txBody>
      </p:sp>
    </p:spTree>
    <p:extLst>
      <p:ext uri="{BB962C8B-B14F-4D97-AF65-F5344CB8AC3E}">
        <p14:creationId xmlns:p14="http://schemas.microsoft.com/office/powerpoint/2010/main" val="115796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cake genoise: learning representation of the world. </a:t>
            </a:r>
          </a:p>
          <a:p>
            <a:r>
              <a:rPr lang="en-US" dirty="0"/>
              <a:t>- Icing (predicting human-supplied data)</a:t>
            </a:r>
          </a:p>
          <a:p>
            <a:r>
              <a:rPr lang="en-US" dirty="0"/>
              <a:t>- cherry on the topic  </a:t>
            </a:r>
          </a:p>
        </p:txBody>
      </p:sp>
      <p:sp>
        <p:nvSpPr>
          <p:cNvPr id="4" name="Slide Number Placeholder 3"/>
          <p:cNvSpPr>
            <a:spLocks noGrp="1"/>
          </p:cNvSpPr>
          <p:nvPr>
            <p:ph type="sldNum" sz="quarter" idx="5"/>
          </p:nvPr>
        </p:nvSpPr>
        <p:spPr/>
        <p:txBody>
          <a:bodyPr/>
          <a:lstStyle/>
          <a:p>
            <a:fld id="{7E3EFFCD-2707-464E-8668-7D1BDDA9873E}" type="slidenum">
              <a:rPr lang="en-US" smtClean="0"/>
              <a:t>58</a:t>
            </a:fld>
            <a:endParaRPr lang="en-US"/>
          </a:p>
        </p:txBody>
      </p:sp>
    </p:spTree>
    <p:extLst>
      <p:ext uri="{BB962C8B-B14F-4D97-AF65-F5344CB8AC3E}">
        <p14:creationId xmlns:p14="http://schemas.microsoft.com/office/powerpoint/2010/main" val="3325167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7840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a:extLst>
            <a:ext uri="{FF2B5EF4-FFF2-40B4-BE49-F238E27FC236}">
              <a16:creationId xmlns:a16="http://schemas.microsoft.com/office/drawing/2014/main" id="{55DDE51B-1CD5-6EAA-4A85-54C3E846CF1B}"/>
            </a:ext>
          </a:extLst>
        </p:cNvPr>
        <p:cNvGrpSpPr/>
        <p:nvPr/>
      </p:nvGrpSpPr>
      <p:grpSpPr>
        <a:xfrm>
          <a:off x="0" y="0"/>
          <a:ext cx="0" cy="0"/>
          <a:chOff x="0" y="0"/>
          <a:chExt cx="0" cy="0"/>
        </a:xfrm>
      </p:grpSpPr>
      <p:sp>
        <p:nvSpPr>
          <p:cNvPr id="2453" name="Google Shape;2453;g25b1de9dd72_1_19:notes">
            <a:extLst>
              <a:ext uri="{FF2B5EF4-FFF2-40B4-BE49-F238E27FC236}">
                <a16:creationId xmlns:a16="http://schemas.microsoft.com/office/drawing/2014/main" id="{E8E8090B-1AC0-4CA7-8DC8-495D93367B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25b1de9dd72_1_19:notes">
            <a:extLst>
              <a:ext uri="{FF2B5EF4-FFF2-40B4-BE49-F238E27FC236}">
                <a16:creationId xmlns:a16="http://schemas.microsoft.com/office/drawing/2014/main" id="{794F8AD2-1015-05D5-6E69-EF593396721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13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6008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EE5FF-2F77-9B67-04BF-C3CF1687B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968C8-EA0D-CCA5-1A61-4F13821908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C3CA3A-FE76-D7CB-0615-FB0FEF69E4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813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”behavior cloning” is a great starting point for enable models to follow human instructions,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pPr/>
              <a:t>18</a:t>
            </a:fld>
            <a:endParaRPr lang="en-US" dirty="0"/>
          </a:p>
        </p:txBody>
      </p:sp>
    </p:spTree>
    <p:extLst>
      <p:ext uri="{BB962C8B-B14F-4D97-AF65-F5344CB8AC3E}">
        <p14:creationId xmlns:p14="http://schemas.microsoft.com/office/powerpoint/2010/main" val="2733108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3506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9297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name of this game is: Coast-runner </a:t>
            </a:r>
          </a:p>
        </p:txBody>
      </p:sp>
    </p:spTree>
    <p:extLst>
      <p:ext uri="{BB962C8B-B14F-4D97-AF65-F5344CB8AC3E}">
        <p14:creationId xmlns:p14="http://schemas.microsoft.com/office/powerpoint/2010/main" val="2192905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9590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pPr/>
              <a:t>143</a:t>
            </a:fld>
            <a:endParaRPr lang="en-US" dirty="0"/>
          </a:p>
        </p:txBody>
      </p:sp>
    </p:spTree>
    <p:extLst>
      <p:ext uri="{BB962C8B-B14F-4D97-AF65-F5344CB8AC3E}">
        <p14:creationId xmlns:p14="http://schemas.microsoft.com/office/powerpoint/2010/main" val="4120275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pPr/>
              <a:t>144</a:t>
            </a:fld>
            <a:endParaRPr lang="en-US" dirty="0"/>
          </a:p>
        </p:txBody>
      </p:sp>
    </p:spTree>
    <p:extLst>
      <p:ext uri="{BB962C8B-B14F-4D97-AF65-F5344CB8AC3E}">
        <p14:creationId xmlns:p14="http://schemas.microsoft.com/office/powerpoint/2010/main" val="1205576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pPr/>
              <a:t>145</a:t>
            </a:fld>
            <a:endParaRPr lang="en-US" dirty="0"/>
          </a:p>
        </p:txBody>
      </p:sp>
    </p:spTree>
    <p:extLst>
      <p:ext uri="{BB962C8B-B14F-4D97-AF65-F5344CB8AC3E}">
        <p14:creationId xmlns:p14="http://schemas.microsoft.com/office/powerpoint/2010/main" val="876981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19c2465423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19c2465423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2836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Since the release of this work, there has been a major adoption: </a:t>
            </a:r>
          </a:p>
          <a:p>
            <a:r>
              <a:rPr lang="en-US" dirty="0"/>
              <a:t>- There have been multiple open-source models that have adopted “Self-Instruct”-like data generation process.</a:t>
            </a:r>
          </a:p>
          <a:p>
            <a:r>
              <a:rPr lang="en-US" dirty="0"/>
              <a:t>- Furthermore, follow-up extensions skip the data generation step and directly use the LLM as a reward model for alignment.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pPr/>
              <a:t>147</a:t>
            </a:fld>
            <a:endParaRPr lang="en-US" dirty="0"/>
          </a:p>
        </p:txBody>
      </p:sp>
    </p:spTree>
    <p:extLst>
      <p:ext uri="{BB962C8B-B14F-4D97-AF65-F5344CB8AC3E}">
        <p14:creationId xmlns:p14="http://schemas.microsoft.com/office/powerpoint/2010/main" val="3882693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But the bad news is that, despite all these are great advances, there are fundamental bottlenecks in all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several ones that I would like to point out quickly: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 Using model feedback amplifies existing biases in the model, which is a concern for their safety.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 But more concerning is that, the model’s ability to diversify human annotations is limited. Why?</a:t>
            </a:r>
            <a:br>
              <a:rPr lang="en-US"/>
            </a:br>
            <a:r>
              <a:rPr lang="en-US"/>
              <a:t> - Model generations are limited to the implicit boundaries defined by the “seed” human annotations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 Because LLMs work best in high-data regimes. Various studies, including ours, have shown a direct relationship between model accuracy and the popularity/frequency of the inputs in pre-training. Their quality will be low when the input instructions are observed less in their pre-training.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all to say that, training with self-feedback (despite its potentials) is unlikely to be the path to the moon. </a:t>
            </a:r>
          </a:p>
        </p:txBody>
      </p:sp>
      <p:sp>
        <p:nvSpPr>
          <p:cNvPr id="4" name="Slide Number Placeholder 3"/>
          <p:cNvSpPr>
            <a:spLocks noGrp="1"/>
          </p:cNvSpPr>
          <p:nvPr>
            <p:ph type="sldNum" sz="quarter" idx="5"/>
          </p:nvPr>
        </p:nvSpPr>
        <p:spPr/>
        <p:txBody>
          <a:bodyPr/>
          <a:lstStyle/>
          <a:p>
            <a:fld id="{7E3EFFCD-2707-464E-8668-7D1BDDA9873E}" type="slidenum">
              <a:rPr lang="en-US" smtClean="0"/>
              <a:pPr/>
              <a:t>148</a:t>
            </a:fld>
            <a:endParaRPr lang="en-US"/>
          </a:p>
        </p:txBody>
      </p:sp>
    </p:spTree>
    <p:extLst>
      <p:ext uri="{BB962C8B-B14F-4D97-AF65-F5344CB8AC3E}">
        <p14:creationId xmlns:p14="http://schemas.microsoft.com/office/powerpoint/2010/main" val="100876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3681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991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25af54eadd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9" name="Google Shape;1899;g25af54eadd6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425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27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259dff5847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259dff58475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259dff58475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2" name="Google Shape;2162;g259dff58475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59dff5847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1" name="Google Shape;2171;g259dff58475_0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259dff584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259dff58475_0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259dff58475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1" name="Google Shape;2191;g259dff58475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
              <a:t>Forward pointer for who annotates and what the conditions of that are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345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4/10/25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509281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4090748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746779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89725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464186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1800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95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43962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97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921609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718613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58078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70424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515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dirty="0">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178332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061308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4/10/25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34105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07666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dirty="0"/>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dirty="0"/>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49703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15358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63880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952178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915311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7137895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35658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72354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1285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896061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428454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023298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dirty="0"/>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58688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dirty="0"/>
              <a:t>Click to add bullets</a:t>
            </a:r>
          </a:p>
          <a:p>
            <a:pPr lvl="1"/>
            <a:r>
              <a:rPr lang="en-US" noProof="0" dirty="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2809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1476662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12706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9079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74819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20421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2098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87246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51416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560304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32952887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7020284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14450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58591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67494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03767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339821258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784589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536654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35001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9128259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45890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71151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349649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36142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69626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0900364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0243777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29265281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3325735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16419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7562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60903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52332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3482951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688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335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theme" Target="../theme/theme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5.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76" r:id="rId3"/>
    <p:sldLayoutId id="2147483677" r:id="rId4"/>
    <p:sldLayoutId id="2147483678" r:id="rId5"/>
    <p:sldLayoutId id="2147483679" r:id="rId6"/>
    <p:sldLayoutId id="2147483655" r:id="rId7"/>
    <p:sldLayoutId id="2147483656" r:id="rId8"/>
    <p:sldLayoutId id="2147483680" r:id="rId9"/>
    <p:sldLayoutId id="2147483681" r:id="rId10"/>
    <p:sldLayoutId id="2147483683" r:id="rId11"/>
    <p:sldLayoutId id="2147483672" r:id="rId12"/>
    <p:sldLayoutId id="214748375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35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53" r:id="rId15"/>
    <p:sldLayoutId id="2147483755" r:id="rId16"/>
    <p:sldLayoutId id="214748375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8824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5176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57" r:id="rId30"/>
    <p:sldLayoutId id="2147483758" r:id="rId3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248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80.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hyperlink" Target="https://arxiv.org/abs/1707.06347" TargetMode="External"/><Relationship Id="rId2" Type="http://schemas.openxmlformats.org/officeDocument/2006/relationships/image" Target="../media/image1020.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030.png"/><Relationship Id="rId1" Type="http://schemas.openxmlformats.org/officeDocument/2006/relationships/slideLayout" Target="../slideLayouts/slideLayout15.xml"/><Relationship Id="rId5" Type="http://schemas.openxmlformats.org/officeDocument/2006/relationships/hyperlink" Target="https://arxiv.org/abs/1707.06347" TargetMode="External"/><Relationship Id="rId4" Type="http://schemas.openxmlformats.org/officeDocument/2006/relationships/image" Target="../media/image1050.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060.png"/><Relationship Id="rId1" Type="http://schemas.openxmlformats.org/officeDocument/2006/relationships/slideLayout" Target="../slideLayouts/slideLayout15.xml"/><Relationship Id="rId4" Type="http://schemas.openxmlformats.org/officeDocument/2006/relationships/hyperlink" Target="https://arxiv.org/abs/1707.06347"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070.png"/><Relationship Id="rId1" Type="http://schemas.openxmlformats.org/officeDocument/2006/relationships/slideLayout" Target="../slideLayouts/slideLayout15.xml"/><Relationship Id="rId5" Type="http://schemas.openxmlformats.org/officeDocument/2006/relationships/image" Target="../media/image109.png"/><Relationship Id="rId4" Type="http://schemas.openxmlformats.org/officeDocument/2006/relationships/hyperlink" Target="https://arxiv.org/abs/1707.06347"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11.png"/></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arxiv.org/abs/1707.06347"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15.png"/><Relationship Id="rId5" Type="http://schemas.openxmlformats.org/officeDocument/2006/relationships/image" Target="../media/image901.png"/><Relationship Id="rId4" Type="http://schemas.openxmlformats.org/officeDocument/2006/relationships/hyperlink" Target="https://spinningup.openai.com/en/latest/algorithms/ppo.html"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hyperlink" Target="https://iclr-blogposts.github.io/2024/blog/the-n-implementation-details-of-rlhf-with-ppo/" TargetMode="External"/><Relationship Id="rId2" Type="http://schemas.openxmlformats.org/officeDocument/2006/relationships/hyperlink" Target="https://iclr-blog-track.github.io/2022/03/25/ppo-implementation-details/" TargetMode="Externa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hyperlink" Target="https://iclr-blog-track.github.io/2022/03/25/ppo-implementation-details/" TargetMode="External"/><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5.xml"/><Relationship Id="rId4" Type="http://schemas.openxmlformats.org/officeDocument/2006/relationships/hyperlink" Target="https://arxiv.org/pdf/2402.03300"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5.xml"/><Relationship Id="rId4" Type="http://schemas.openxmlformats.org/officeDocument/2006/relationships/hyperlink" Target="https://arxiv.org/pdf/2402.03300"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 Id="rId4" Type="http://schemas.openxmlformats.org/officeDocument/2006/relationships/hyperlink" Target="https://arxiv.org/pdf/2402.03300"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png"/><Relationship Id="rId1" Type="http://schemas.openxmlformats.org/officeDocument/2006/relationships/slideLayout" Target="../slideLayouts/slideLayout15.xml"/><Relationship Id="rId4" Type="http://schemas.openxmlformats.org/officeDocument/2006/relationships/hyperlink" Target="https://huggingface.co/docs/trl/main/en/grpo_traine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3" Type="http://schemas.openxmlformats.org/officeDocument/2006/relationships/hyperlink" Target="https://arxiv.org/pdf/2402.03300" TargetMode="External"/><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6.png"/><Relationship Id="rId1" Type="http://schemas.openxmlformats.org/officeDocument/2006/relationships/slideLayout" Target="../slideLayouts/slideLayout15.xml"/><Relationship Id="rId4" Type="http://schemas.openxmlformats.org/officeDocument/2006/relationships/hyperlink" Target="https://arxiv.org/pdf/2402.03300"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arxiv.org/pdf/2501.12948#page=5.24" TargetMode="External"/><Relationship Id="rId2" Type="http://schemas.openxmlformats.org/officeDocument/2006/relationships/image" Target="../media/image127.png"/><Relationship Id="rId1" Type="http://schemas.openxmlformats.org/officeDocument/2006/relationships/slideLayout" Target="../slideLayouts/slideLayout15.xml"/><Relationship Id="rId5" Type="http://schemas.openxmlformats.org/officeDocument/2006/relationships/image" Target="../media/image128.png"/><Relationship Id="rId4" Type="http://schemas.openxmlformats.org/officeDocument/2006/relationships/hyperlink" Target="https://gist.github.com/willccbb/4676755236bb08cab5f4e54a0475d6fb#file-grpo_demo-py-L64-L88"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hyperlink" Target="https://huggingface.co/docs/trl/index" TargetMode="Externa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9.png"/><Relationship Id="rId5" Type="http://schemas.openxmlformats.org/officeDocument/2006/relationships/hyperlink" Target="https://arxiv.org/pdf/1606.06565.pdf" TargetMode="External"/><Relationship Id="rId4" Type="http://schemas.openxmlformats.org/officeDocument/2006/relationships/notesSlide" Target="../notesSlides/notesSlide2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0.xml"/><Relationship Id="rId1" Type="http://schemas.openxmlformats.org/officeDocument/2006/relationships/video" Target="https://www.youtube.com/embed/tlOIHko8ySg?feature=oembed" TargetMode="External"/><Relationship Id="rId5" Type="http://schemas.openxmlformats.org/officeDocument/2006/relationships/hyperlink" Target="https://openai.com/research/faulty-reward-functions" TargetMode="External"/><Relationship Id="rId4" Type="http://schemas.openxmlformats.org/officeDocument/2006/relationships/image" Target="../media/image130.jpeg"/></Relationships>
</file>

<file path=ppt/slides/_rels/slide128.xml.rels><?xml version="1.0" encoding="UTF-8" standalone="yes"?>
<Relationships xmlns="http://schemas.openxmlformats.org/package/2006/relationships"><Relationship Id="rId2" Type="http://schemas.openxmlformats.org/officeDocument/2006/relationships/hyperlink" Target="https://www.youtube.com/watch?v=hhiLw5Q_UFg" TargetMode="External"/><Relationship Id="rId1" Type="http://schemas.openxmlformats.org/officeDocument/2006/relationships/slideLayout" Target="../slideLayouts/slideLayout70.xml"/></Relationships>
</file>

<file path=ppt/slides/_rels/slide129.xml.rels><?xml version="1.0" encoding="UTF-8" standalone="yes"?>
<Relationships xmlns="http://schemas.openxmlformats.org/package/2006/relationships"><Relationship Id="rId3" Type="http://schemas.openxmlformats.org/officeDocument/2006/relationships/hyperlink" Target="https://arxiv.org/pdf/2210.10760.pdf" TargetMode="External"/><Relationship Id="rId2" Type="http://schemas.openxmlformats.org/officeDocument/2006/relationships/image" Target="../media/image131.jpg"/><Relationship Id="rId1" Type="http://schemas.openxmlformats.org/officeDocument/2006/relationships/slideLayout" Target="../slideLayouts/slideLayout70.xml"/><Relationship Id="rId4" Type="http://schemas.openxmlformats.org/officeDocument/2006/relationships/image" Target="../media/image90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rxiv.org/abs/2104.08773" TargetMode="Externa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0.xml"/></Relationships>
</file>

<file path=ppt/slides/_rels/slide131.xml.rels><?xml version="1.0" encoding="UTF-8" standalone="yes"?>
<Relationships xmlns="http://schemas.openxmlformats.org/package/2006/relationships"><Relationship Id="rId2" Type="http://schemas.openxmlformats.org/officeDocument/2006/relationships/hyperlink" Target="https://www.youtube.com/watch?v=hhiLw5Q_UFg" TargetMode="External"/><Relationship Id="rId1" Type="http://schemas.openxmlformats.org/officeDocument/2006/relationships/slideLayout" Target="../slideLayouts/slideLayout70.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0.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0.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7.xml.rels><?xml version="1.0" encoding="UTF-8" standalone="yes"?>
<Relationships xmlns="http://schemas.openxmlformats.org/package/2006/relationships"><Relationship Id="rId8" Type="http://schemas.openxmlformats.org/officeDocument/2006/relationships/hyperlink" Target="https://arxiv.org/abs/2203.14465" TargetMode="External"/><Relationship Id="rId3" Type="http://schemas.openxmlformats.org/officeDocument/2006/relationships/hyperlink" Target="https://arxiv.org/abs/2212.10560" TargetMode="External"/><Relationship Id="rId7" Type="http://schemas.openxmlformats.org/officeDocument/2006/relationships/hyperlink" Target="https://openreview.net/forum?id=NiEtU7blzN"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hyperlink" Target="https://arxiv.org/abs/2204.05862" TargetMode="External"/><Relationship Id="rId5" Type="http://schemas.openxmlformats.org/officeDocument/2006/relationships/hyperlink" Target="https://arxiv.org/pdf/2304.01196.pdf" TargetMode="External"/><Relationship Id="rId4" Type="http://schemas.openxmlformats.org/officeDocument/2006/relationships/hyperlink" Target="https://arxiv.org/abs/2212.09689"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rxiv.org/abs/2210.11416" TargetMode="Externa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37.png"/></Relationships>
</file>

<file path=ppt/slides/_rels/slide1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37.png"/></Relationships>
</file>

<file path=ppt/slides/_rels/slide1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37.png"/></Relationships>
</file>

<file path=ppt/slides/_rels/slide146.xml.rels><?xml version="1.0" encoding="UTF-8" standalone="yes"?>
<Relationships xmlns="http://schemas.openxmlformats.org/package/2006/relationships"><Relationship Id="rId3" Type="http://schemas.microsoft.com/office/2018/10/relationships/comments" Target="../comments/modernComment_124_7CD8B548.xm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2" Type="http://schemas.openxmlformats.org/officeDocument/2006/relationships/hyperlink" Target="https://arxiv.org/pdf/2112.00861.pdf" TargetMode="External"/><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arxiv.org/pdf/2205.12688.pdf" TargetMode="External"/><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arxiv.org/pdf/2302.07459.pdf" TargetMode="External"/><Relationship Id="rId1" Type="http://schemas.openxmlformats.org/officeDocument/2006/relationships/slideLayout" Target="../slideLayouts/slideLayout15.xml"/><Relationship Id="rId4" Type="http://schemas.openxmlformats.org/officeDocument/2006/relationships/image" Target="../media/image148.png"/></Relationships>
</file>

<file path=ppt/slides/_rels/slide164.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8D5_493BFD71.xm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arxiv.org/abs/2303.17548" TargetMode="External"/><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3" Type="http://schemas.openxmlformats.org/officeDocument/2006/relationships/hyperlink" Target="https://arxiv.org/pdf/2209.14375" TargetMode="External"/><Relationship Id="rId2" Type="http://schemas.openxmlformats.org/officeDocument/2006/relationships/image" Target="../media/image151.png"/><Relationship Id="rId1" Type="http://schemas.openxmlformats.org/officeDocument/2006/relationships/slideLayout" Target="../slideLayouts/slideLayout15.xml"/><Relationship Id="rId4" Type="http://schemas.openxmlformats.org/officeDocument/2006/relationships/image" Target="../media/image152.png"/></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arxiv.org/abs/2212.08073" TargetMode="External"/><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arxiv.org/abs/2407.12043" TargetMode="External"/><Relationship Id="rId1" Type="http://schemas.openxmlformats.org/officeDocument/2006/relationships/slideLayout" Target="../slideLayouts/slideLayout15.xml"/><Relationship Id="rId4" Type="http://schemas.openxmlformats.org/officeDocument/2006/relationships/hyperlink" Target="https://www.reddit.com/r/LocalLLaMA/comments/180p17f/new_claude_21_refuses_to_kill_a_python_process/"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arxiv.org/pdf/2405.20947" TargetMode="External"/><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3" Type="http://schemas.openxmlformats.org/officeDocument/2006/relationships/hyperlink" Target="https://arxiv.org/pdf/2202.03286"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15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8D7_96D63182.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analyticsvidhya.com/blog/2021/02/introduction-to-reinforcement-learning-for-beginners/"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hyperlink" Target="https://www.amazon.com/Reinforcement-Learning-Introduction-Adaptive-Computation/dp/0262193981" TargetMode="External"/><Relationship Id="rId2" Type="http://schemas.openxmlformats.org/officeDocument/2006/relationships/hyperlink" Target="https://link.springer.com/article/10.1007/BF00992696" TargetMode="Externa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hyperlink" Target="https://arxiv.org/abs/1707.06347" TargetMode="External"/><Relationship Id="rId4" Type="http://schemas.openxmlformats.org/officeDocument/2006/relationships/hyperlink" Target="https://arxiv.org/abs/1312.5602" TargetMode="External"/></Relationships>
</file>

<file path=ppt/slides/_rels/slide29.xml.rels><?xml version="1.0" encoding="UTF-8" standalone="yes"?>
<Relationships xmlns="http://schemas.openxmlformats.org/package/2006/relationships"><Relationship Id="rId3" Type="http://schemas.microsoft.com/office/2018/10/relationships/comments" Target="../comments/modernComment_761_8863F933.xml"/><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0.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5.xml"/><Relationship Id="rId5" Type="http://schemas.openxmlformats.org/officeDocument/2006/relationships/image" Target="../media/image43.png"/><Relationship Id="rId10" Type="http://schemas.openxmlformats.org/officeDocument/2006/relationships/image" Target="../media/image22.png"/><Relationship Id="rId4" Type="http://schemas.openxmlformats.org/officeDocument/2006/relationships/image" Target="../media/image420.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420.png"/><Relationship Id="rId10" Type="http://schemas.openxmlformats.org/officeDocument/2006/relationships/image" Target="../media/image22.png"/><Relationship Id="rId4" Type="http://schemas.openxmlformats.org/officeDocument/2006/relationships/image" Target="../media/image410.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0.png"/><Relationship Id="rId12" Type="http://schemas.openxmlformats.org/officeDocument/2006/relationships/image" Target="../media/image22.png"/><Relationship Id="rId2" Type="http://schemas.openxmlformats.org/officeDocument/2006/relationships/image" Target="../media/image470.png"/><Relationship Id="rId1" Type="http://schemas.openxmlformats.org/officeDocument/2006/relationships/slideLayout" Target="../slideLayouts/slideLayout15.xml"/><Relationship Id="rId6" Type="http://schemas.openxmlformats.org/officeDocument/2006/relationships/image" Target="../media/image31.png"/><Relationship Id="rId11" Type="http://schemas.openxmlformats.org/officeDocument/2006/relationships/image" Target="../media/image45.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image" Target="../media/image420.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53.png"/><Relationship Id="rId12" Type="http://schemas.openxmlformats.org/officeDocument/2006/relationships/image" Target="../media/image51.png"/><Relationship Id="rId2" Type="http://schemas.openxmlformats.org/officeDocument/2006/relationships/image" Target="../media/image470.png"/><Relationship Id="rId1" Type="http://schemas.openxmlformats.org/officeDocument/2006/relationships/slideLayout" Target="../slideLayouts/slideLayout15.xml"/><Relationship Id="rId6" Type="http://schemas.openxmlformats.org/officeDocument/2006/relationships/image" Target="../media/image52.png"/><Relationship Id="rId1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31.png"/><Relationship Id="rId9" Type="http://schemas.openxmlformats.org/officeDocument/2006/relationships/image" Target="../media/image420.png"/><Relationship Id="rId1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7" Type="http://schemas.openxmlformats.org/officeDocument/2006/relationships/image" Target="../media/image22.png"/><Relationship Id="rId2" Type="http://schemas.openxmlformats.org/officeDocument/2006/relationships/image" Target="../media/image550.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560.png"/></Relationships>
</file>

<file path=ppt/slides/_rels/slide44.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50.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ep.jhu.edu/courses/705741-reinforcement-learning/" TargetMode="External"/><Relationship Id="rId7" Type="http://schemas.openxmlformats.org/officeDocument/2006/relationships/image" Target="../media/image60.png"/><Relationship Id="rId2" Type="http://schemas.microsoft.com/office/2018/10/relationships/comments" Target="../comments/modernComment_770_3CA7421.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40.png"/><Relationship Id="rId4" Type="http://schemas.openxmlformats.org/officeDocument/2006/relationships/hyperlink" Target="https://www.andrew.cmu.edu/course/10-703/textbook/BartoSutton.pdf" TargetMode="External"/><Relationship Id="rId9"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1.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749_9478AE33.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22.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22.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74D_A2567818.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arxiv.org/abs/2009.01325"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pdf/2203.02155" TargetMode="External"/><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pdf/2203.02155" TargetMode="External"/><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hyperlink" Target="https://arxiv.org/pdf/2203.02155" TargetMode="External"/><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307.09288" TargetMode="Externa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rxiv.org/pdf/2307.09288" TargetMode="Externa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huggingface.co/docs/trl/main/en/best_of_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huggingface.co/docs/trl/index" TargetMode="Externa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microsoft.com/office/2018/10/relationships/comments" Target="../comments/modernComment_8D2_2EC9A714.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6.xml"/><Relationship Id="rId6" Type="http://schemas.openxmlformats.org/officeDocument/2006/relationships/image" Target="../media/image960.png"/><Relationship Id="rId5" Type="http://schemas.openxmlformats.org/officeDocument/2006/relationships/image" Target="../media/image82.jpg"/><Relationship Id="rId4" Type="http://schemas.openxmlformats.org/officeDocument/2006/relationships/image" Target="../media/image81.jpg"/></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9.jpg"/><Relationship Id="rId1" Type="http://schemas.openxmlformats.org/officeDocument/2006/relationships/slideLayout" Target="../slideLayouts/slideLayout26.xml"/><Relationship Id="rId5" Type="http://schemas.openxmlformats.org/officeDocument/2006/relationships/image" Target="../media/image84.jpg"/><Relationship Id="rId4" Type="http://schemas.openxmlformats.org/officeDocument/2006/relationships/image" Target="../media/image83.jpg"/></Relationships>
</file>

<file path=ppt/slides/_rels/slide7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9.jp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9.jp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990.png"/><Relationship Id="rId1" Type="http://schemas.openxmlformats.org/officeDocument/2006/relationships/slideLayout" Target="../slideLayouts/slideLayout15.xml"/><Relationship Id="rId4" Type="http://schemas.openxmlformats.org/officeDocument/2006/relationships/image" Target="../media/image82.jp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5.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 Id="rId4" Type="http://schemas.openxmlformats.org/officeDocument/2006/relationships/hyperlink" Target="https://arxiv.org/pdf/2412.17696"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arxiv.org/pdf/2412.17696" TargetMode="External"/><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50.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hyperlink" Target="https://spinningup.openai.com/en/latest/spinningup/rl_intro2.html" TargetMode="External"/><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870.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8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902.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910.png"/><Relationship Id="rId5" Type="http://schemas.openxmlformats.org/officeDocument/2006/relationships/image" Target="../media/image99.png"/><Relationship Id="rId4" Type="http://schemas.openxmlformats.org/officeDocument/2006/relationships/hyperlink" Target="https://link.springer.com/article/10.1007/BF00992696"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link.springer.com/article/10.1007/BF00992696" TargetMode="External"/><Relationship Id="rId2" Type="http://schemas.openxmlformats.org/officeDocument/2006/relationships/image" Target="../media/image920.png"/><Relationship Id="rId1" Type="http://schemas.openxmlformats.org/officeDocument/2006/relationships/slideLayout" Target="../slideLayouts/slideLayout15.xml"/><Relationship Id="rId4" Type="http://schemas.openxmlformats.org/officeDocument/2006/relationships/image" Target="../media/image99.png"/></Relationships>
</file>

<file path=ppt/slides/_rels/slide94.xml.rels><?xml version="1.0" encoding="UTF-8" standalone="yes"?>
<Relationships xmlns="http://schemas.openxmlformats.org/package/2006/relationships"><Relationship Id="rId2" Type="http://schemas.openxmlformats.org/officeDocument/2006/relationships/image" Target="../media/image930.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40.png"/><Relationship Id="rId1" Type="http://schemas.openxmlformats.org/officeDocument/2006/relationships/slideLayout" Target="../slideLayouts/slideLayout15.xml"/><Relationship Id="rId4" Type="http://schemas.openxmlformats.org/officeDocument/2006/relationships/hyperlink" Target="https://arxiv.org/abs/1502.05477"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arxiv.org/abs/1502.05477" TargetMode="External"/><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hyperlink" Target="https://arxiv.org/abs/1707.06347" TargetMode="Externa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hyperlink" Target="https://arxiv.org/abs/1707.06347" TargetMode="External"/><Relationship Id="rId2" Type="http://schemas.openxmlformats.org/officeDocument/2006/relationships/image" Target="../media/image10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B9A7-69AF-FDB2-97C4-3CECFD796B57}"/>
              </a:ext>
            </a:extLst>
          </p:cNvPr>
          <p:cNvSpPr>
            <a:spLocks noGrp="1"/>
          </p:cNvSpPr>
          <p:nvPr>
            <p:ph type="title"/>
          </p:nvPr>
        </p:nvSpPr>
        <p:spPr>
          <a:xfrm>
            <a:off x="467750" y="1716055"/>
            <a:ext cx="8556979" cy="544124"/>
          </a:xfrm>
        </p:spPr>
        <p:txBody>
          <a:bodyPr>
            <a:normAutofit fontScale="90000"/>
          </a:bodyPr>
          <a:lstStyle/>
          <a:p>
            <a:r>
              <a:rPr lang="en" sz="4400" dirty="0"/>
              <a:t>Aligning Self-Supervised Models with Human Intents</a:t>
            </a:r>
            <a:endParaRPr lang="en-US" dirty="0"/>
          </a:p>
        </p:txBody>
      </p:sp>
      <p:sp>
        <p:nvSpPr>
          <p:cNvPr id="3" name="Text Placeholder 2">
            <a:extLst>
              <a:ext uri="{FF2B5EF4-FFF2-40B4-BE49-F238E27FC236}">
                <a16:creationId xmlns:a16="http://schemas.microsoft.com/office/drawing/2014/main" id="{CE583A9C-81D0-55EB-DD2E-68AF01942D15}"/>
              </a:ext>
            </a:extLst>
          </p:cNvPr>
          <p:cNvSpPr>
            <a:spLocks noGrp="1"/>
          </p:cNvSpPr>
          <p:nvPr>
            <p:ph type="body" sz="quarter" idx="10"/>
          </p:nvPr>
        </p:nvSpPr>
        <p:spPr/>
        <p:txBody>
          <a:bodyPr>
            <a:normAutofit fontScale="92500" lnSpcReduction="10000"/>
          </a:bodyPr>
          <a:lstStyle/>
          <a:p>
            <a:r>
              <a:rPr lang="en-US" sz="2400"/>
              <a:t>CSCI 601-471/671 (NLP: Self-Supervised Models)</a:t>
            </a:r>
          </a:p>
          <a:p>
            <a:endParaRPr lang="en-US" sz="2400" dirty="0"/>
          </a:p>
        </p:txBody>
      </p:sp>
      <p:sp>
        <p:nvSpPr>
          <p:cNvPr id="4" name="TextBox 3">
            <a:extLst>
              <a:ext uri="{FF2B5EF4-FFF2-40B4-BE49-F238E27FC236}">
                <a16:creationId xmlns:a16="http://schemas.microsoft.com/office/drawing/2014/main" id="{9292EE4A-5362-D474-8238-D9A011A8EA0A}"/>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https://self-</a:t>
            </a:r>
            <a:r>
              <a:rPr lang="en-US" dirty="0" err="1">
                <a:solidFill>
                  <a:schemeClr val="bg1"/>
                </a:solidFill>
                <a:latin typeface="Consolas" panose="020B0609020204030204" pitchFamily="49" charset="0"/>
                <a:ea typeface="Tahoma" panose="020B0604030504040204" pitchFamily="34" charset="0"/>
                <a:cs typeface="Consolas" panose="020B0609020204030204" pitchFamily="49" charset="0"/>
              </a:rPr>
              <a:t>supervised.cs.jhu.edu</a:t>
            </a: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/sp2025/</a:t>
            </a:r>
          </a:p>
        </p:txBody>
      </p:sp>
    </p:spTree>
    <p:extLst>
      <p:ext uri="{BB962C8B-B14F-4D97-AF65-F5344CB8AC3E}">
        <p14:creationId xmlns:p14="http://schemas.microsoft.com/office/powerpoint/2010/main" val="1646973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DD062-5FB9-B2BB-7FEF-07E9DC7DA1B0}"/>
              </a:ext>
            </a:extLst>
          </p:cNvPr>
          <p:cNvSpPr>
            <a:spLocks noGrp="1"/>
          </p:cNvSpPr>
          <p:nvPr>
            <p:ph type="title"/>
          </p:nvPr>
        </p:nvSpPr>
        <p:spPr/>
        <p:txBody>
          <a:bodyPr>
            <a:normAutofit/>
          </a:bodyPr>
          <a:lstStyle/>
          <a:p>
            <a:r>
              <a:rPr lang="en-US" dirty="0"/>
              <a:t>Instruction-tuning </a:t>
            </a:r>
          </a:p>
        </p:txBody>
      </p:sp>
      <p:sp>
        <p:nvSpPr>
          <p:cNvPr id="3" name="Text Placeholder 2">
            <a:extLst>
              <a:ext uri="{FF2B5EF4-FFF2-40B4-BE49-F238E27FC236}">
                <a16:creationId xmlns:a16="http://schemas.microsoft.com/office/drawing/2014/main" id="{90A02527-021D-6CAA-ACD2-3D38D64FFDEB}"/>
              </a:ext>
            </a:extLst>
          </p:cNvPr>
          <p:cNvSpPr>
            <a:spLocks noGrp="1"/>
          </p:cNvSpPr>
          <p:nvPr>
            <p:ph type="body" sz="quarter" idx="16"/>
          </p:nvPr>
        </p:nvSpPr>
        <p:spPr/>
        <p:txBody>
          <a:bodyPr/>
          <a:lstStyle/>
          <a:p>
            <a:r>
              <a:rPr lang="en-US" dirty="0">
                <a:solidFill>
                  <a:srgbClr val="C00000"/>
                </a:solidFill>
              </a:rPr>
              <a:t>Finetuning </a:t>
            </a:r>
            <a:r>
              <a:rPr lang="en-US" dirty="0"/>
              <a:t>pre-trained LMs to map </a:t>
            </a:r>
            <a:r>
              <a:rPr lang="en-US" dirty="0">
                <a:solidFill>
                  <a:srgbClr val="C00000"/>
                </a:solidFill>
              </a:rPr>
              <a:t>instructions </a:t>
            </a:r>
            <a:r>
              <a:rPr lang="en-US" dirty="0"/>
              <a:t>to their corresponding </a:t>
            </a:r>
            <a:r>
              <a:rPr lang="en-US" dirty="0">
                <a:solidFill>
                  <a:srgbClr val="C00000"/>
                </a:solidFill>
              </a:rPr>
              <a:t>responses</a:t>
            </a:r>
            <a:r>
              <a:rPr lang="en-US" dirty="0"/>
              <a:t>. </a:t>
            </a:r>
          </a:p>
        </p:txBody>
      </p:sp>
      <p:sp>
        <p:nvSpPr>
          <p:cNvPr id="13" name="object 9">
            <a:extLst>
              <a:ext uri="{FF2B5EF4-FFF2-40B4-BE49-F238E27FC236}">
                <a16:creationId xmlns:a16="http://schemas.microsoft.com/office/drawing/2014/main" id="{B428504E-7162-E734-98AA-4BA5921DC98A}"/>
              </a:ext>
            </a:extLst>
          </p:cNvPr>
          <p:cNvSpPr/>
          <p:nvPr/>
        </p:nvSpPr>
        <p:spPr>
          <a:xfrm>
            <a:off x="3914188" y="2286124"/>
            <a:ext cx="3585650" cy="241665"/>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sp>
        <p:nvSpPr>
          <p:cNvPr id="14" name="object 9">
            <a:extLst>
              <a:ext uri="{FF2B5EF4-FFF2-40B4-BE49-F238E27FC236}">
                <a16:creationId xmlns:a16="http://schemas.microsoft.com/office/drawing/2014/main" id="{8E853AD7-40B8-7BF2-782A-DA99114F7196}"/>
              </a:ext>
            </a:extLst>
          </p:cNvPr>
          <p:cNvSpPr/>
          <p:nvPr/>
        </p:nvSpPr>
        <p:spPr>
          <a:xfrm>
            <a:off x="4363314" y="3639267"/>
            <a:ext cx="2072655" cy="726217"/>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grpSp>
        <p:nvGrpSpPr>
          <p:cNvPr id="28" name="object 3">
            <a:extLst>
              <a:ext uri="{FF2B5EF4-FFF2-40B4-BE49-F238E27FC236}">
                <a16:creationId xmlns:a16="http://schemas.microsoft.com/office/drawing/2014/main" id="{4A6BD1D7-4B9D-D115-10C3-96AFB052125E}"/>
              </a:ext>
            </a:extLst>
          </p:cNvPr>
          <p:cNvGrpSpPr/>
          <p:nvPr/>
        </p:nvGrpSpPr>
        <p:grpSpPr>
          <a:xfrm>
            <a:off x="409496" y="1651536"/>
            <a:ext cx="7907635" cy="2713948"/>
            <a:chOff x="1254263" y="1339596"/>
            <a:chExt cx="9394839" cy="3422985"/>
          </a:xfrm>
        </p:grpSpPr>
        <p:pic>
          <p:nvPicPr>
            <p:cNvPr id="29" name="object 4">
              <a:extLst>
                <a:ext uri="{FF2B5EF4-FFF2-40B4-BE49-F238E27FC236}">
                  <a16:creationId xmlns:a16="http://schemas.microsoft.com/office/drawing/2014/main" id="{B3684436-8CEC-6843-5F61-00F0F10BA39C}"/>
                </a:ext>
              </a:extLst>
            </p:cNvPr>
            <p:cNvPicPr/>
            <p:nvPr/>
          </p:nvPicPr>
          <p:blipFill>
            <a:blip r:embed="rId2" cstate="print"/>
            <a:stretch>
              <a:fillRect/>
            </a:stretch>
          </p:blipFill>
          <p:spPr>
            <a:xfrm>
              <a:off x="1441851" y="1462403"/>
              <a:ext cx="9207251" cy="3271140"/>
            </a:xfrm>
            <a:prstGeom prst="rect">
              <a:avLst/>
            </a:prstGeom>
          </p:spPr>
        </p:pic>
        <p:sp>
          <p:nvSpPr>
            <p:cNvPr id="30" name="object 5">
              <a:extLst>
                <a:ext uri="{FF2B5EF4-FFF2-40B4-BE49-F238E27FC236}">
                  <a16:creationId xmlns:a16="http://schemas.microsoft.com/office/drawing/2014/main" id="{F5E6900D-846B-94CB-AD1F-FFC87E5830B4}"/>
                </a:ext>
              </a:extLst>
            </p:cNvPr>
            <p:cNvSpPr/>
            <p:nvPr/>
          </p:nvSpPr>
          <p:spPr>
            <a:xfrm>
              <a:off x="2077211" y="1339596"/>
              <a:ext cx="2493645" cy="378460"/>
            </a:xfrm>
            <a:custGeom>
              <a:avLst/>
              <a:gdLst/>
              <a:ahLst/>
              <a:cxnLst/>
              <a:rect l="l" t="t" r="r" b="b"/>
              <a:pathLst>
                <a:path w="2493645" h="378460">
                  <a:moveTo>
                    <a:pt x="2493264" y="0"/>
                  </a:moveTo>
                  <a:lnTo>
                    <a:pt x="0" y="0"/>
                  </a:lnTo>
                  <a:lnTo>
                    <a:pt x="0" y="377951"/>
                  </a:lnTo>
                  <a:lnTo>
                    <a:pt x="2493264" y="377951"/>
                  </a:lnTo>
                  <a:lnTo>
                    <a:pt x="2493264" y="0"/>
                  </a:lnTo>
                  <a:close/>
                </a:path>
              </a:pathLst>
            </a:custGeom>
            <a:solidFill>
              <a:srgbClr val="FFFFFF"/>
            </a:solidFill>
          </p:spPr>
          <p:txBody>
            <a:bodyPr wrap="square" lIns="0" tIns="0" rIns="0" bIns="0" rtlCol="0"/>
            <a:lstStyle/>
            <a:p>
              <a:endParaRPr sz="1050"/>
            </a:p>
          </p:txBody>
        </p:sp>
        <p:sp>
          <p:nvSpPr>
            <p:cNvPr id="31" name="object 6">
              <a:extLst>
                <a:ext uri="{FF2B5EF4-FFF2-40B4-BE49-F238E27FC236}">
                  <a16:creationId xmlns:a16="http://schemas.microsoft.com/office/drawing/2014/main" id="{F4E1852A-59DB-E067-5029-B79761181377}"/>
                </a:ext>
              </a:extLst>
            </p:cNvPr>
            <p:cNvSpPr/>
            <p:nvPr/>
          </p:nvSpPr>
          <p:spPr>
            <a:xfrm>
              <a:off x="2077211" y="1339596"/>
              <a:ext cx="2493645" cy="378460"/>
            </a:xfrm>
            <a:custGeom>
              <a:avLst/>
              <a:gdLst/>
              <a:ahLst/>
              <a:cxnLst/>
              <a:rect l="l" t="t" r="r" b="b"/>
              <a:pathLst>
                <a:path w="2493645" h="378460">
                  <a:moveTo>
                    <a:pt x="0" y="377951"/>
                  </a:moveTo>
                  <a:lnTo>
                    <a:pt x="2493264" y="377951"/>
                  </a:lnTo>
                  <a:lnTo>
                    <a:pt x="2493264" y="0"/>
                  </a:lnTo>
                  <a:lnTo>
                    <a:pt x="0" y="0"/>
                  </a:lnTo>
                  <a:lnTo>
                    <a:pt x="0" y="377951"/>
                  </a:lnTo>
                  <a:close/>
                </a:path>
              </a:pathLst>
            </a:custGeom>
            <a:ln w="9525">
              <a:solidFill>
                <a:srgbClr val="FFFFFF"/>
              </a:solidFill>
            </a:ln>
          </p:spPr>
          <p:txBody>
            <a:bodyPr wrap="square" lIns="0" tIns="0" rIns="0" bIns="0" rtlCol="0"/>
            <a:lstStyle/>
            <a:p>
              <a:endParaRPr sz="1050"/>
            </a:p>
          </p:txBody>
        </p:sp>
        <p:sp>
          <p:nvSpPr>
            <p:cNvPr id="32" name="object 7">
              <a:extLst>
                <a:ext uri="{FF2B5EF4-FFF2-40B4-BE49-F238E27FC236}">
                  <a16:creationId xmlns:a16="http://schemas.microsoft.com/office/drawing/2014/main" id="{8FE43899-B1E0-2512-C745-5CD774FCB5BD}"/>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a:p>
          </p:txBody>
        </p:sp>
        <p:sp>
          <p:nvSpPr>
            <p:cNvPr id="33" name="object 8">
              <a:extLst>
                <a:ext uri="{FF2B5EF4-FFF2-40B4-BE49-F238E27FC236}">
                  <a16:creationId xmlns:a16="http://schemas.microsoft.com/office/drawing/2014/main" id="{02411F00-A085-C1D7-0EA8-A6C5D904CEE5}"/>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a:p>
          </p:txBody>
        </p:sp>
        <p:sp>
          <p:nvSpPr>
            <p:cNvPr id="34" name="object 9">
              <a:extLst>
                <a:ext uri="{FF2B5EF4-FFF2-40B4-BE49-F238E27FC236}">
                  <a16:creationId xmlns:a16="http://schemas.microsoft.com/office/drawing/2014/main" id="{9E5D19D2-3EF4-F39A-62B8-DB49D459E431}"/>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grpSp>
    </p:spTree>
    <p:extLst>
      <p:ext uri="{BB962C8B-B14F-4D97-AF65-F5344CB8AC3E}">
        <p14:creationId xmlns:p14="http://schemas.microsoft.com/office/powerpoint/2010/main" val="7073686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525E-EEC4-B928-1DFD-D8C811406065}"/>
              </a:ext>
            </a:extLst>
          </p:cNvPr>
          <p:cNvSpPr>
            <a:spLocks noGrp="1"/>
          </p:cNvSpPr>
          <p:nvPr>
            <p:ph type="title"/>
          </p:nvPr>
        </p:nvSpPr>
        <p:spPr/>
        <p:txBody>
          <a:bodyPr/>
          <a:lstStyle/>
          <a:p>
            <a:r>
              <a:rPr lang="en-US" dirty="0"/>
              <a:t>PPO with Adaptive KL Penalty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051F99C-D1D7-D7A9-2F3E-64B0CCF85FA3}"/>
                  </a:ext>
                </a:extLst>
              </p:cNvPr>
              <p:cNvSpPr>
                <a:spLocks noGrp="1"/>
              </p:cNvSpPr>
              <p:nvPr>
                <p:ph type="body" sz="quarter" idx="16"/>
              </p:nvPr>
            </p:nvSpPr>
            <p:spPr/>
            <p:txBody>
              <a:bodyPr/>
              <a:lstStyle/>
              <a:p>
                <a:endParaRPr lang="en-US" dirty="0"/>
              </a:p>
              <a:p>
                <a:endParaRPr lang="en-US" dirty="0"/>
              </a:p>
              <a:p>
                <a:endParaRPr lang="en-US" dirty="0"/>
              </a:p>
              <a:p>
                <a:endParaRPr lang="en-US" dirty="0"/>
              </a:p>
              <a:p>
                <a:r>
                  <a:rPr lang="en-US" dirty="0"/>
                  <a:t>How do you pick </a:t>
                </a:r>
                <a14:m>
                  <m:oMath xmlns:m="http://schemas.openxmlformats.org/officeDocument/2006/math">
                    <m:r>
                      <a:rPr lang="en-US" b="0" i="1" smtClean="0">
                        <a:latin typeface="Cambria Math" panose="02040503050406030204" pitchFamily="18" charset="0"/>
                      </a:rPr>
                      <m:t>𝛽</m:t>
                    </m:r>
                  </m:oMath>
                </a14:m>
                <a:r>
                  <a:rPr lang="en-US" dirty="0"/>
                  <a:t>? Use adaptive </a:t>
                </a:r>
                <a14:m>
                  <m:oMath xmlns:m="http://schemas.openxmlformats.org/officeDocument/2006/math">
                    <m:r>
                      <a:rPr lang="en-US" i="1">
                        <a:latin typeface="Cambria Math" panose="02040503050406030204" pitchFamily="18" charset="0"/>
                      </a:rPr>
                      <m:t>𝛽</m:t>
                    </m:r>
                  </m:oMath>
                </a14:m>
                <a:r>
                  <a:rPr lang="en-US" dirty="0"/>
                  <a:t>. </a:t>
                </a:r>
              </a:p>
              <a:p>
                <a:endParaRPr lang="en-US" dirty="0"/>
              </a:p>
            </p:txBody>
          </p:sp>
        </mc:Choice>
        <mc:Fallback xmlns="">
          <p:sp>
            <p:nvSpPr>
              <p:cNvPr id="3" name="Text Placeholder 2">
                <a:extLst>
                  <a:ext uri="{FF2B5EF4-FFF2-40B4-BE49-F238E27FC236}">
                    <a16:creationId xmlns:a16="http://schemas.microsoft.com/office/drawing/2014/main" id="{4051F99C-D1D7-D7A9-2F3E-64B0CCF85FA3}"/>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a:stretch>
              </a:blipFill>
            </p:spPr>
            <p:txBody>
              <a:bodyPr/>
              <a:lstStyle/>
              <a:p>
                <a:r>
                  <a:rPr lang="en-US">
                    <a:noFill/>
                  </a:rPr>
                  <a:t> </a:t>
                </a:r>
              </a:p>
            </p:txBody>
          </p:sp>
        </mc:Fallback>
      </mc:AlternateContent>
      <p:pic>
        <p:nvPicPr>
          <p:cNvPr id="5" name="Picture 4" descr="A math equations and numbers&#10;&#10;Description automatically generated with medium confidence">
            <a:extLst>
              <a:ext uri="{FF2B5EF4-FFF2-40B4-BE49-F238E27FC236}">
                <a16:creationId xmlns:a16="http://schemas.microsoft.com/office/drawing/2014/main" id="{BA25EF1D-59F7-BD5A-487C-5B1BF0F71AE2}"/>
              </a:ext>
            </a:extLst>
          </p:cNvPr>
          <p:cNvPicPr>
            <a:picLocks noChangeAspect="1"/>
          </p:cNvPicPr>
          <p:nvPr/>
        </p:nvPicPr>
        <p:blipFill>
          <a:blip r:embed="rId3"/>
          <a:srcRect t="49234" b="19584"/>
          <a:stretch/>
        </p:blipFill>
        <p:spPr>
          <a:xfrm>
            <a:off x="1379614" y="3189063"/>
            <a:ext cx="6384771" cy="1017767"/>
          </a:xfrm>
          <a:prstGeom prst="rect">
            <a:avLst/>
          </a:prstGeom>
        </p:spPr>
      </p:pic>
      <p:pic>
        <p:nvPicPr>
          <p:cNvPr id="6" name="Picture 5" descr="A math equations and numbers&#10;&#10;Description automatically generated with medium confidence">
            <a:extLst>
              <a:ext uri="{FF2B5EF4-FFF2-40B4-BE49-F238E27FC236}">
                <a16:creationId xmlns:a16="http://schemas.microsoft.com/office/drawing/2014/main" id="{CD551279-8202-B14E-6EDB-CB2698EAD01A}"/>
              </a:ext>
            </a:extLst>
          </p:cNvPr>
          <p:cNvPicPr>
            <a:picLocks noChangeAspect="1"/>
          </p:cNvPicPr>
          <p:nvPr/>
        </p:nvPicPr>
        <p:blipFill>
          <a:blip r:embed="rId3"/>
          <a:srcRect b="75925"/>
          <a:stretch/>
        </p:blipFill>
        <p:spPr>
          <a:xfrm>
            <a:off x="1538640" y="1702954"/>
            <a:ext cx="6384771" cy="785805"/>
          </a:xfrm>
          <a:prstGeom prst="rect">
            <a:avLst/>
          </a:prstGeom>
        </p:spPr>
      </p:pic>
      <p:sp>
        <p:nvSpPr>
          <p:cNvPr id="4" name="Rounded Rectangle 3">
            <a:extLst>
              <a:ext uri="{FF2B5EF4-FFF2-40B4-BE49-F238E27FC236}">
                <a16:creationId xmlns:a16="http://schemas.microsoft.com/office/drawing/2014/main" id="{03C716AF-CA3E-C1FE-0FF0-2C78B2B88E7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4965349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B3CB-F089-D67C-7F37-84D54409048C}"/>
              </a:ext>
            </a:extLst>
          </p:cNvPr>
          <p:cNvSpPr>
            <a:spLocks noGrp="1"/>
          </p:cNvSpPr>
          <p:nvPr>
            <p:ph type="title"/>
          </p:nvPr>
        </p:nvSpPr>
        <p:spPr/>
        <p:txBody>
          <a:bodyPr/>
          <a:lstStyle/>
          <a:p>
            <a:r>
              <a:rPr lang="en-US" dirty="0"/>
              <a:t>PPO with Adaptive KL Penalty</a:t>
            </a:r>
          </a:p>
        </p:txBody>
      </p:sp>
      <p:sp>
        <p:nvSpPr>
          <p:cNvPr id="3" name="Text Placeholder 2">
            <a:extLst>
              <a:ext uri="{FF2B5EF4-FFF2-40B4-BE49-F238E27FC236}">
                <a16:creationId xmlns:a16="http://schemas.microsoft.com/office/drawing/2014/main" id="{9471E101-B592-2CFC-B9AA-7FB407174617}"/>
              </a:ext>
            </a:extLst>
          </p:cNvPr>
          <p:cNvSpPr>
            <a:spLocks noGrp="1"/>
          </p:cNvSpPr>
          <p:nvPr>
            <p:ph type="body" sz="quarter" idx="16"/>
          </p:nvPr>
        </p:nvSpPr>
        <p:spPr/>
        <p:txBody>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9A5F543-E936-C6DA-4EB6-47E681C76A46}"/>
              </a:ext>
            </a:extLst>
          </p:cNvPr>
          <p:cNvPicPr>
            <a:picLocks noChangeAspect="1"/>
          </p:cNvPicPr>
          <p:nvPr/>
        </p:nvPicPr>
        <p:blipFill>
          <a:blip r:embed="rId2"/>
          <a:stretch>
            <a:fillRect/>
          </a:stretch>
        </p:blipFill>
        <p:spPr>
          <a:xfrm>
            <a:off x="1169376" y="1178695"/>
            <a:ext cx="6365631" cy="3501481"/>
          </a:xfrm>
          <a:prstGeom prst="rect">
            <a:avLst/>
          </a:prstGeom>
        </p:spPr>
      </p:pic>
      <p:sp>
        <p:nvSpPr>
          <p:cNvPr id="4" name="Rounded Rectangle 3">
            <a:extLst>
              <a:ext uri="{FF2B5EF4-FFF2-40B4-BE49-F238E27FC236}">
                <a16:creationId xmlns:a16="http://schemas.microsoft.com/office/drawing/2014/main" id="{72C10FA9-8FBA-AC41-4F05-10F392BC1DA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8971617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ACD6-8663-31FE-2BF3-3C76C267424E}"/>
              </a:ext>
            </a:extLst>
          </p:cNvPr>
          <p:cNvSpPr>
            <a:spLocks noGrp="1"/>
          </p:cNvSpPr>
          <p:nvPr>
            <p:ph type="title"/>
          </p:nvPr>
        </p:nvSpPr>
        <p:spPr/>
        <p:txBody>
          <a:bodyPr/>
          <a:lstStyle/>
          <a:p>
            <a:r>
              <a:rPr lang="en-US" dirty="0"/>
              <a:t>PPO Objective </a:t>
            </a:r>
          </a:p>
        </p:txBody>
      </p:sp>
      <p:sp>
        <p:nvSpPr>
          <p:cNvPr id="3" name="Text Placeholder 2">
            <a:extLst>
              <a:ext uri="{FF2B5EF4-FFF2-40B4-BE49-F238E27FC236}">
                <a16:creationId xmlns:a16="http://schemas.microsoft.com/office/drawing/2014/main" id="{001FCFC6-75F3-3FCB-514E-2D9BEBF6C231}"/>
              </a:ext>
            </a:extLst>
          </p:cNvPr>
          <p:cNvSpPr>
            <a:spLocks noGrp="1"/>
          </p:cNvSpPr>
          <p:nvPr>
            <p:ph type="body" sz="quarter" idx="16"/>
          </p:nvPr>
        </p:nvSpPr>
        <p:spPr/>
        <p:txBody>
          <a:bodyPr/>
          <a:lstStyle/>
          <a:p>
            <a:r>
              <a:rPr lang="en-US" dirty="0"/>
              <a:t>PPO balances between: </a:t>
            </a:r>
          </a:p>
          <a:p>
            <a:pPr lvl="1"/>
            <a:r>
              <a:rPr lang="en-US" dirty="0"/>
              <a:t>Significant changes to the policy (i.e., to increase expected reward)</a:t>
            </a:r>
          </a:p>
          <a:p>
            <a:pPr lvl="1"/>
            <a:r>
              <a:rPr lang="en-US" dirty="0"/>
              <a:t>Keeping the policy as close as possible to the original policy to maintain stability</a:t>
            </a:r>
          </a:p>
          <a:p>
            <a:r>
              <a:rPr lang="en-US" dirty="0"/>
              <a:t>It is based on optimizing a penalized objective: </a:t>
            </a:r>
          </a:p>
        </p:txBody>
      </p:sp>
      <p:pic>
        <p:nvPicPr>
          <p:cNvPr id="4" name="Picture 3">
            <a:extLst>
              <a:ext uri="{FF2B5EF4-FFF2-40B4-BE49-F238E27FC236}">
                <a16:creationId xmlns:a16="http://schemas.microsoft.com/office/drawing/2014/main" id="{359AF790-586C-E116-65A7-D460AA9DB0C8}"/>
              </a:ext>
            </a:extLst>
          </p:cNvPr>
          <p:cNvPicPr>
            <a:picLocks noChangeAspect="1"/>
          </p:cNvPicPr>
          <p:nvPr/>
        </p:nvPicPr>
        <p:blipFill>
          <a:blip r:embed="rId2"/>
          <a:stretch>
            <a:fillRect/>
          </a:stretch>
        </p:blipFill>
        <p:spPr>
          <a:xfrm>
            <a:off x="1296670" y="2929436"/>
            <a:ext cx="6794500" cy="965200"/>
          </a:xfrm>
          <a:prstGeom prst="rect">
            <a:avLst/>
          </a:prstGeom>
        </p:spPr>
      </p:pic>
      <p:sp>
        <p:nvSpPr>
          <p:cNvPr id="5" name="Rounded Rectangle 4">
            <a:extLst>
              <a:ext uri="{FF2B5EF4-FFF2-40B4-BE49-F238E27FC236}">
                <a16:creationId xmlns:a16="http://schemas.microsoft.com/office/drawing/2014/main" id="{61CA0187-22C7-3613-A5E3-AD50CFB1139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219425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5881-3717-26D6-D0D8-C44005392EFD}"/>
              </a:ext>
            </a:extLst>
          </p:cNvPr>
          <p:cNvSpPr>
            <a:spLocks noGrp="1"/>
          </p:cNvSpPr>
          <p:nvPr>
            <p:ph type="title"/>
          </p:nvPr>
        </p:nvSpPr>
        <p:spPr/>
        <p:txBody>
          <a:bodyPr/>
          <a:lstStyle/>
          <a:p>
            <a:r>
              <a:rPr lang="en-US" dirty="0"/>
              <a:t>PPO Objective </a:t>
            </a:r>
          </a:p>
        </p:txBody>
      </p:sp>
      <p:sp>
        <p:nvSpPr>
          <p:cNvPr id="3" name="Text Placeholder 2">
            <a:extLst>
              <a:ext uri="{FF2B5EF4-FFF2-40B4-BE49-F238E27FC236}">
                <a16:creationId xmlns:a16="http://schemas.microsoft.com/office/drawing/2014/main" id="{2945BE9F-E3A1-D374-CD21-2D59B8C08586}"/>
              </a:ext>
            </a:extLst>
          </p:cNvPr>
          <p:cNvSpPr>
            <a:spLocks noGrp="1"/>
          </p:cNvSpPr>
          <p:nvPr>
            <p:ph type="body" sz="quarter" idx="16"/>
          </p:nvPr>
        </p:nvSpPr>
        <p:spPr>
          <a:xfrm>
            <a:off x="226577" y="1390650"/>
            <a:ext cx="8512822" cy="3077573"/>
          </a:xfrm>
        </p:spPr>
        <p:txBody>
          <a:bodyPr/>
          <a:lstStyle/>
          <a:p>
            <a:r>
              <a:rPr lang="en-US" dirty="0"/>
              <a:t>PPO balances between: </a:t>
            </a:r>
          </a:p>
          <a:p>
            <a:pPr lvl="1"/>
            <a:r>
              <a:rPr lang="en-US" b="1" dirty="0"/>
              <a:t>Plasticity:</a:t>
            </a:r>
            <a:r>
              <a:rPr lang="en-US" dirty="0"/>
              <a:t> Changes to the policy (i.e., to increase expected reward).</a:t>
            </a:r>
          </a:p>
          <a:p>
            <a:pPr lvl="1"/>
            <a:r>
              <a:rPr lang="en-US" b="1" dirty="0"/>
              <a:t>Elasticity:</a:t>
            </a:r>
            <a:r>
              <a:rPr lang="en-US" dirty="0"/>
              <a:t> Keeping the policy as close as possible to the original policy to maintain stability.</a:t>
            </a:r>
          </a:p>
          <a:p>
            <a:r>
              <a:rPr lang="en-US" dirty="0"/>
              <a:t>The objective function (</a:t>
            </a:r>
            <a:r>
              <a:rPr lang="en-CA" i="1" dirty="0"/>
              <a:t>clipped surrogate objective function) </a:t>
            </a:r>
            <a:r>
              <a:rPr lang="en-CA" dirty="0"/>
              <a:t>constrain the policy change in a small range using “clipping”:</a:t>
            </a:r>
          </a:p>
          <a:p>
            <a:endParaRPr lang="en-CA" dirty="0"/>
          </a:p>
          <a:p>
            <a:endParaRPr lang="en-CA" dirty="0"/>
          </a:p>
          <a:p>
            <a:endParaRPr lang="en-CA" dirty="0"/>
          </a:p>
          <a:p>
            <a:r>
              <a:rPr lang="en-CA" dirty="0"/>
              <a:t>Let’s unpack this.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D33F57-D1B9-7CC3-34F8-D8EA15D495A9}"/>
                  </a:ext>
                </a:extLst>
              </p:cNvPr>
              <p:cNvSpPr txBox="1"/>
              <p:nvPr/>
            </p:nvSpPr>
            <p:spPr>
              <a:xfrm>
                <a:off x="1557717" y="3319929"/>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dirty="0"/>
              </a:p>
            </p:txBody>
          </p:sp>
        </mc:Choice>
        <mc:Fallback xmlns="">
          <p:sp>
            <p:nvSpPr>
              <p:cNvPr id="5" name="TextBox 4">
                <a:extLst>
                  <a:ext uri="{FF2B5EF4-FFF2-40B4-BE49-F238E27FC236}">
                    <a16:creationId xmlns:a16="http://schemas.microsoft.com/office/drawing/2014/main" id="{ECD33F57-D1B9-7CC3-34F8-D8EA15D495A9}"/>
                  </a:ext>
                </a:extLst>
              </p:cNvPr>
              <p:cNvSpPr txBox="1">
                <a:spLocks noRot="1" noChangeAspect="1" noMove="1" noResize="1" noEditPoints="1" noAdjustHandles="1" noChangeArrowheads="1" noChangeShapeType="1" noTextEdit="1"/>
              </p:cNvSpPr>
              <p:nvPr/>
            </p:nvSpPr>
            <p:spPr>
              <a:xfrm>
                <a:off x="1557717" y="3319929"/>
                <a:ext cx="5850541" cy="404983"/>
              </a:xfrm>
              <a:prstGeom prst="rect">
                <a:avLst/>
              </a:prstGeom>
              <a:blipFill>
                <a:blip r:embed="rId2"/>
                <a:stretch>
                  <a:fillRect b="-121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82AD21A-95E1-70F0-9473-3861C3CC6757}"/>
              </a:ext>
            </a:extLst>
          </p:cNvPr>
          <p:cNvSpPr txBox="1"/>
          <p:nvPr/>
        </p:nvSpPr>
        <p:spPr>
          <a:xfrm>
            <a:off x="2286000" y="4835723"/>
            <a:ext cx="4572000" cy="261610"/>
          </a:xfrm>
          <a:prstGeom prst="rect">
            <a:avLst/>
          </a:prstGeom>
          <a:noFill/>
        </p:spPr>
        <p:txBody>
          <a:bodyPr wrap="square">
            <a:spAutoFit/>
          </a:bodyPr>
          <a:lstStyle/>
          <a:p>
            <a:pPr algn="ctr"/>
            <a:r>
              <a:rPr lang="en-US" sz="1100" dirty="0">
                <a:hlinkClick r:id="rId3"/>
              </a:rPr>
              <a:t>Schulman et al. 2017, Proximal Policy Optimization Algorithms</a:t>
            </a:r>
            <a:endParaRPr lang="en-US" sz="1100" dirty="0"/>
          </a:p>
        </p:txBody>
      </p:sp>
      <p:sp>
        <p:nvSpPr>
          <p:cNvPr id="7" name="Rounded Rectangle 6">
            <a:extLst>
              <a:ext uri="{FF2B5EF4-FFF2-40B4-BE49-F238E27FC236}">
                <a16:creationId xmlns:a16="http://schemas.microsoft.com/office/drawing/2014/main" id="{6CD07325-8EBA-C15C-8AEB-88EE1026958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879910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9AF1-EC8A-C18A-D838-0C34BB6D0AFE}"/>
              </a:ext>
            </a:extLst>
          </p:cNvPr>
          <p:cNvSpPr>
            <a:spLocks noGrp="1"/>
          </p:cNvSpPr>
          <p:nvPr>
            <p:ph type="title"/>
          </p:nvPr>
        </p:nvSpPr>
        <p:spPr/>
        <p:txBody>
          <a:bodyPr/>
          <a:lstStyle/>
          <a:p>
            <a:r>
              <a:rPr lang="en-US" dirty="0"/>
              <a:t>PPO Objective: The Ratio Function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174B1DD-5834-84B9-647A-EC217F3A8C6D}"/>
                  </a:ext>
                </a:extLst>
              </p:cNvPr>
              <p:cNvSpPr>
                <a:spLocks noGrp="1"/>
              </p:cNvSpPr>
              <p:nvPr>
                <p:ph type="body" sz="quarter" idx="16"/>
              </p:nvPr>
            </p:nvSpPr>
            <p:spPr>
              <a:xfrm>
                <a:off x="533919" y="1390650"/>
                <a:ext cx="8521069" cy="3077573"/>
              </a:xfrm>
            </p:spPr>
            <p:txBody>
              <a:bodyPr/>
              <a:lstStyle/>
              <a:p>
                <a:r>
                  <a:rPr lang="en-CA" sz="1400" dirty="0"/>
                  <a:t>It’s the probability of taking action </a:t>
                </a:r>
                <a14:m>
                  <m:oMath xmlns:m="http://schemas.openxmlformats.org/officeDocument/2006/math">
                    <m:sSub>
                      <m:sSubPr>
                        <m:ctrlPr>
                          <a:rPr lang="en-CA" sz="1400" i="1" dirty="0">
                            <a:latin typeface="Cambria Math" panose="02040503050406030204" pitchFamily="18" charset="0"/>
                          </a:rPr>
                        </m:ctrlPr>
                      </m:sSubPr>
                      <m:e>
                        <m:r>
                          <a:rPr lang="en-CA" sz="1400" b="0" i="1" dirty="0" smtClean="0">
                            <a:latin typeface="Cambria Math" panose="02040503050406030204" pitchFamily="18" charset="0"/>
                          </a:rPr>
                          <m:t>𝑎</m:t>
                        </m:r>
                      </m:e>
                      <m:sub>
                        <m:r>
                          <a:rPr lang="en-CA" sz="1400" i="1" dirty="0">
                            <a:latin typeface="Cambria Math" panose="02040503050406030204" pitchFamily="18" charset="0"/>
                          </a:rPr>
                          <m:t>𝑡</m:t>
                        </m:r>
                      </m:sub>
                    </m:sSub>
                  </m:oMath>
                </a14:m>
                <a:r>
                  <a:rPr lang="en-CA" sz="1400" dirty="0"/>
                  <a:t>​ at state </a:t>
                </a:r>
                <a14:m>
                  <m:oMath xmlns:m="http://schemas.openxmlformats.org/officeDocument/2006/math">
                    <m:sSub>
                      <m:sSubPr>
                        <m:ctrlPr>
                          <a:rPr lang="en-CA" sz="1400" i="1" dirty="0" smtClean="0">
                            <a:latin typeface="Cambria Math" panose="02040503050406030204" pitchFamily="18" charset="0"/>
                          </a:rPr>
                        </m:ctrlPr>
                      </m:sSubPr>
                      <m:e>
                        <m:r>
                          <a:rPr lang="en-CA" sz="1400" b="0" i="1" dirty="0" smtClean="0">
                            <a:latin typeface="Cambria Math" panose="02040503050406030204" pitchFamily="18" charset="0"/>
                          </a:rPr>
                          <m:t>𝑠</m:t>
                        </m:r>
                      </m:e>
                      <m:sub>
                        <m:r>
                          <a:rPr lang="en-CA" sz="1400" b="0" i="1" dirty="0" smtClean="0">
                            <a:latin typeface="Cambria Math" panose="02040503050406030204" pitchFamily="18" charset="0"/>
                          </a:rPr>
                          <m:t>𝑡</m:t>
                        </m:r>
                      </m:sub>
                    </m:sSub>
                  </m:oMath>
                </a14:m>
                <a:r>
                  <a:rPr lang="en-CA" sz="1400" dirty="0"/>
                  <a:t>​ in the current policy divided by the previous one</a:t>
                </a:r>
              </a:p>
              <a:p>
                <a:pPr lvl="1"/>
                <a:r>
                  <a:rPr lang="en-CA" sz="1300" dirty="0"/>
                  <a:t>If </a:t>
                </a:r>
                <a14:m>
                  <m:oMath xmlns:m="http://schemas.openxmlformats.org/officeDocument/2006/math">
                    <m:sSub>
                      <m:sSubPr>
                        <m:ctrlPr>
                          <a:rPr lang="en-US" sz="1300" i="1" smtClean="0">
                            <a:latin typeface="Cambria Math" panose="02040503050406030204" pitchFamily="18" charset="0"/>
                          </a:rPr>
                        </m:ctrlPr>
                      </m:sSubPr>
                      <m:e>
                        <m:r>
                          <a:rPr lang="en-CA" sz="1300" b="0" i="1" smtClean="0">
                            <a:latin typeface="Cambria Math" panose="02040503050406030204" pitchFamily="18" charset="0"/>
                          </a:rPr>
                          <m:t>𝑟</m:t>
                        </m:r>
                      </m:e>
                      <m:sub>
                        <m:r>
                          <a:rPr lang="en-CA" sz="1300" b="0" i="1" smtClean="0">
                            <a:latin typeface="Cambria Math" panose="02040503050406030204" pitchFamily="18" charset="0"/>
                          </a:rPr>
                          <m:t>𝑡</m:t>
                        </m:r>
                      </m:sub>
                    </m:sSub>
                    <m:d>
                      <m:dPr>
                        <m:ctrlPr>
                          <a:rPr lang="en-CA" sz="1300" b="0" i="1" smtClean="0">
                            <a:latin typeface="Cambria Math" panose="02040503050406030204" pitchFamily="18" charset="0"/>
                          </a:rPr>
                        </m:ctrlPr>
                      </m:dPr>
                      <m:e>
                        <m:r>
                          <a:rPr lang="en-CA" sz="1300" b="0" i="1" smtClean="0">
                            <a:latin typeface="Cambria Math" panose="02040503050406030204" pitchFamily="18" charset="0"/>
                            <a:ea typeface="Cambria Math" panose="02040503050406030204" pitchFamily="18" charset="0"/>
                          </a:rPr>
                          <m:t>𝜃</m:t>
                        </m:r>
                      </m:e>
                    </m:d>
                    <m:r>
                      <a:rPr lang="en-CA" sz="1300" b="0" i="1" smtClean="0">
                        <a:latin typeface="Cambria Math" panose="02040503050406030204" pitchFamily="18" charset="0"/>
                        <a:ea typeface="Cambria Math" panose="02040503050406030204" pitchFamily="18" charset="0"/>
                      </a:rPr>
                      <m:t>&gt;1</m:t>
                    </m:r>
                  </m:oMath>
                </a14:m>
                <a:r>
                  <a:rPr lang="en-CA" sz="1300" dirty="0"/>
                  <a:t>, then the action </a:t>
                </a:r>
                <a14:m>
                  <m:oMath xmlns:m="http://schemas.openxmlformats.org/officeDocument/2006/math">
                    <m:sSub>
                      <m:sSubPr>
                        <m:ctrlPr>
                          <a:rPr lang="en-CA" sz="1300" i="1" dirty="0">
                            <a:latin typeface="Cambria Math" panose="02040503050406030204" pitchFamily="18" charset="0"/>
                          </a:rPr>
                        </m:ctrlPr>
                      </m:sSubPr>
                      <m:e>
                        <m:r>
                          <a:rPr lang="en-CA" sz="1300" i="1" dirty="0">
                            <a:latin typeface="Cambria Math" panose="02040503050406030204" pitchFamily="18" charset="0"/>
                          </a:rPr>
                          <m:t>𝑎</m:t>
                        </m:r>
                      </m:e>
                      <m:sub>
                        <m:r>
                          <a:rPr lang="en-CA" sz="1300" i="1" dirty="0">
                            <a:latin typeface="Cambria Math" panose="02040503050406030204" pitchFamily="18" charset="0"/>
                          </a:rPr>
                          <m:t>𝑡</m:t>
                        </m:r>
                      </m:sub>
                    </m:sSub>
                  </m:oMath>
                </a14:m>
                <a:r>
                  <a:rPr lang="en-CA" sz="1300" dirty="0"/>
                  <a:t>​ at state </a:t>
                </a:r>
                <a14:m>
                  <m:oMath xmlns:m="http://schemas.openxmlformats.org/officeDocument/2006/math">
                    <m:sSub>
                      <m:sSubPr>
                        <m:ctrlPr>
                          <a:rPr lang="en-CA" sz="1300" i="1" dirty="0">
                            <a:latin typeface="Cambria Math" panose="02040503050406030204" pitchFamily="18" charset="0"/>
                          </a:rPr>
                        </m:ctrlPr>
                      </m:sSubPr>
                      <m:e>
                        <m:r>
                          <a:rPr lang="en-CA" sz="1300" i="1" dirty="0">
                            <a:latin typeface="Cambria Math" panose="02040503050406030204" pitchFamily="18" charset="0"/>
                          </a:rPr>
                          <m:t>𝑠</m:t>
                        </m:r>
                      </m:e>
                      <m:sub>
                        <m:r>
                          <a:rPr lang="en-CA" sz="1300" i="1" dirty="0">
                            <a:latin typeface="Cambria Math" panose="02040503050406030204" pitchFamily="18" charset="0"/>
                          </a:rPr>
                          <m:t>𝑡</m:t>
                        </m:r>
                      </m:sub>
                    </m:sSub>
                  </m:oMath>
                </a14:m>
                <a:r>
                  <a:rPr lang="en-CA" sz="1300" dirty="0"/>
                  <a:t>​ is likelier in the current policy than the old one.</a:t>
                </a:r>
              </a:p>
              <a:p>
                <a:pPr lvl="1"/>
                <a:r>
                  <a:rPr lang="en-CA" sz="1300" dirty="0"/>
                  <a:t>If </a:t>
                </a:r>
                <a14:m>
                  <m:oMath xmlns:m="http://schemas.openxmlformats.org/officeDocument/2006/math">
                    <m:r>
                      <a:rPr lang="en-CA" sz="1300" b="0" i="0" smtClean="0">
                        <a:latin typeface="Cambria Math" panose="02040503050406030204" pitchFamily="18" charset="0"/>
                      </a:rPr>
                      <m:t>0</m:t>
                    </m:r>
                    <m:sSub>
                      <m:sSubPr>
                        <m:ctrlPr>
                          <a:rPr lang="en-US" sz="1300" i="1" smtClean="0">
                            <a:latin typeface="Cambria Math" panose="02040503050406030204" pitchFamily="18" charset="0"/>
                          </a:rPr>
                        </m:ctrlPr>
                      </m:sSubPr>
                      <m:e>
                        <m:r>
                          <a:rPr lang="en-CA" sz="1300" b="0" i="1" smtClean="0">
                            <a:latin typeface="Cambria Math" panose="02040503050406030204" pitchFamily="18" charset="0"/>
                          </a:rPr>
                          <m:t>&lt;</m:t>
                        </m:r>
                        <m:r>
                          <a:rPr lang="en-CA" sz="1300" b="0" i="1" smtClean="0">
                            <a:latin typeface="Cambria Math" panose="02040503050406030204" pitchFamily="18" charset="0"/>
                          </a:rPr>
                          <m:t>𝑟</m:t>
                        </m:r>
                      </m:e>
                      <m:sub>
                        <m:r>
                          <a:rPr lang="en-CA" sz="1300" b="0" i="1" smtClean="0">
                            <a:latin typeface="Cambria Math" panose="02040503050406030204" pitchFamily="18" charset="0"/>
                          </a:rPr>
                          <m:t>𝑡</m:t>
                        </m:r>
                      </m:sub>
                    </m:sSub>
                    <m:d>
                      <m:dPr>
                        <m:ctrlPr>
                          <a:rPr lang="en-CA" sz="1300" b="0" i="1" smtClean="0">
                            <a:latin typeface="Cambria Math" panose="02040503050406030204" pitchFamily="18" charset="0"/>
                          </a:rPr>
                        </m:ctrlPr>
                      </m:dPr>
                      <m:e>
                        <m:r>
                          <a:rPr lang="en-CA" sz="1300" b="0" i="1" smtClean="0">
                            <a:latin typeface="Cambria Math" panose="02040503050406030204" pitchFamily="18" charset="0"/>
                            <a:ea typeface="Cambria Math" panose="02040503050406030204" pitchFamily="18" charset="0"/>
                          </a:rPr>
                          <m:t>𝜃</m:t>
                        </m:r>
                      </m:e>
                    </m:d>
                    <m:r>
                      <a:rPr lang="en-CA" sz="1300" b="0" i="1" smtClean="0">
                        <a:latin typeface="Cambria Math" panose="02040503050406030204" pitchFamily="18" charset="0"/>
                        <a:ea typeface="Cambria Math" panose="02040503050406030204" pitchFamily="18" charset="0"/>
                      </a:rPr>
                      <m:t>&lt;1</m:t>
                    </m:r>
                  </m:oMath>
                </a14:m>
                <a:r>
                  <a:rPr lang="en-CA" sz="1300" dirty="0"/>
                  <a:t>, then the action </a:t>
                </a:r>
                <a14:m>
                  <m:oMath xmlns:m="http://schemas.openxmlformats.org/officeDocument/2006/math">
                    <m:sSub>
                      <m:sSubPr>
                        <m:ctrlPr>
                          <a:rPr lang="en-CA" sz="1300" i="1" dirty="0">
                            <a:latin typeface="Cambria Math" panose="02040503050406030204" pitchFamily="18" charset="0"/>
                          </a:rPr>
                        </m:ctrlPr>
                      </m:sSubPr>
                      <m:e>
                        <m:r>
                          <a:rPr lang="en-CA" sz="1300" i="1" dirty="0">
                            <a:latin typeface="Cambria Math" panose="02040503050406030204" pitchFamily="18" charset="0"/>
                          </a:rPr>
                          <m:t>𝑎</m:t>
                        </m:r>
                      </m:e>
                      <m:sub>
                        <m:r>
                          <a:rPr lang="en-CA" sz="1300" i="1" dirty="0">
                            <a:latin typeface="Cambria Math" panose="02040503050406030204" pitchFamily="18" charset="0"/>
                          </a:rPr>
                          <m:t>𝑡</m:t>
                        </m:r>
                      </m:sub>
                    </m:sSub>
                  </m:oMath>
                </a14:m>
                <a:r>
                  <a:rPr lang="en-CA" sz="1300" dirty="0"/>
                  <a:t>​ at state </a:t>
                </a:r>
                <a14:m>
                  <m:oMath xmlns:m="http://schemas.openxmlformats.org/officeDocument/2006/math">
                    <m:sSub>
                      <m:sSubPr>
                        <m:ctrlPr>
                          <a:rPr lang="en-CA" sz="1300" i="1" dirty="0">
                            <a:latin typeface="Cambria Math" panose="02040503050406030204" pitchFamily="18" charset="0"/>
                          </a:rPr>
                        </m:ctrlPr>
                      </m:sSubPr>
                      <m:e>
                        <m:r>
                          <a:rPr lang="en-CA" sz="1300" i="1" dirty="0">
                            <a:latin typeface="Cambria Math" panose="02040503050406030204" pitchFamily="18" charset="0"/>
                          </a:rPr>
                          <m:t>𝑠</m:t>
                        </m:r>
                      </m:e>
                      <m:sub>
                        <m:r>
                          <a:rPr lang="en-CA" sz="1300" i="1" dirty="0">
                            <a:latin typeface="Cambria Math" panose="02040503050406030204" pitchFamily="18" charset="0"/>
                          </a:rPr>
                          <m:t>𝑡</m:t>
                        </m:r>
                      </m:sub>
                    </m:sSub>
                  </m:oMath>
                </a14:m>
                <a:r>
                  <a:rPr lang="en-CA" sz="1300" dirty="0"/>
                  <a:t>​ is less likely in the current policy than the old policy.</a:t>
                </a:r>
              </a:p>
              <a:p>
                <a:r>
                  <a:rPr lang="en-CA" sz="1400" dirty="0"/>
                  <a:t>Easy way to estimate the divergence between policies:  </a:t>
                </a:r>
              </a:p>
              <a:p>
                <a:pPr marL="0" indent="0">
                  <a:buNone/>
                </a:pPr>
                <a:endParaRPr lang="en-CA" i="1" dirty="0">
                  <a:latin typeface="Cambria Math" panose="02040503050406030204" pitchFamily="18"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Text Placeholder 2">
                <a:extLst>
                  <a:ext uri="{FF2B5EF4-FFF2-40B4-BE49-F238E27FC236}">
                    <a16:creationId xmlns:a16="http://schemas.microsoft.com/office/drawing/2014/main" id="{0174B1DD-5834-84B9-647A-EC217F3A8C6D}"/>
                  </a:ext>
                </a:extLst>
              </p:cNvPr>
              <p:cNvSpPr>
                <a:spLocks noGrp="1" noRot="1" noChangeAspect="1" noMove="1" noResize="1" noEditPoints="1" noAdjustHandles="1" noChangeArrowheads="1" noChangeShapeType="1" noTextEdit="1"/>
              </p:cNvSpPr>
              <p:nvPr>
                <p:ph type="body" sz="quarter" idx="16"/>
              </p:nvPr>
            </p:nvSpPr>
            <p:spPr>
              <a:xfrm>
                <a:off x="533919" y="1390650"/>
                <a:ext cx="8521069" cy="3077573"/>
              </a:xfrm>
              <a:blipFill>
                <a:blip r:embed="rId2"/>
                <a:stretch>
                  <a:fillRect l="-298"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FD4013F-C9E3-5DA1-57AF-5108C29DA42B}"/>
                  </a:ext>
                </a:extLst>
              </p:cNvPr>
              <p:cNvSpPr txBox="1"/>
              <p:nvPr/>
            </p:nvSpPr>
            <p:spPr>
              <a:xfrm>
                <a:off x="1557717" y="3328021"/>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dirty="0"/>
              </a:p>
            </p:txBody>
          </p:sp>
        </mc:Choice>
        <mc:Fallback xmlns="">
          <p:sp>
            <p:nvSpPr>
              <p:cNvPr id="6" name="TextBox 5">
                <a:extLst>
                  <a:ext uri="{FF2B5EF4-FFF2-40B4-BE49-F238E27FC236}">
                    <a16:creationId xmlns:a16="http://schemas.microsoft.com/office/drawing/2014/main" id="{AFD4013F-C9E3-5DA1-57AF-5108C29DA42B}"/>
                  </a:ext>
                </a:extLst>
              </p:cNvPr>
              <p:cNvSpPr txBox="1">
                <a:spLocks noRot="1" noChangeAspect="1" noMove="1" noResize="1" noEditPoints="1" noAdjustHandles="1" noChangeArrowheads="1" noChangeShapeType="1" noTextEdit="1"/>
              </p:cNvSpPr>
              <p:nvPr/>
            </p:nvSpPr>
            <p:spPr>
              <a:xfrm>
                <a:off x="1557717" y="3328021"/>
                <a:ext cx="5850541" cy="404983"/>
              </a:xfrm>
              <a:prstGeom prst="rect">
                <a:avLst/>
              </a:prstGeom>
              <a:blipFill>
                <a:blip r:embed="rId3"/>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A88239-735F-E927-3E49-A733DC6E5635}"/>
                  </a:ext>
                </a:extLst>
              </p:cNvPr>
              <p:cNvSpPr txBox="1"/>
              <p:nvPr/>
            </p:nvSpPr>
            <p:spPr>
              <a:xfrm>
                <a:off x="2342644" y="2509392"/>
                <a:ext cx="4572000" cy="7043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CA" sz="1800" b="0" i="1" smtClean="0">
                              <a:latin typeface="Cambria Math" panose="02040503050406030204" pitchFamily="18" charset="0"/>
                            </a:rPr>
                            <m:t>𝑟</m:t>
                          </m:r>
                        </m:e>
                        <m:sub>
                          <m:r>
                            <a:rPr lang="en-CA" sz="1800" b="0" i="1" smtClean="0">
                              <a:latin typeface="Cambria Math" panose="02040503050406030204" pitchFamily="18" charset="0"/>
                            </a:rPr>
                            <m:t>𝑡</m:t>
                          </m:r>
                        </m:sub>
                      </m:sSub>
                      <m:d>
                        <m:dPr>
                          <m:ctrlPr>
                            <a:rPr lang="en-CA" sz="180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f>
                        <m:fPr>
                          <m:ctrlPr>
                            <a:rPr lang="en-CA" sz="1800" i="1" smtClean="0">
                              <a:latin typeface="Cambria Math" panose="02040503050406030204" pitchFamily="18" charset="0"/>
                              <a:ea typeface="Cambria Math" panose="02040503050406030204" pitchFamily="18" charset="0"/>
                            </a:rPr>
                          </m:ctrlPr>
                        </m:fPr>
                        <m:num>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b="0" i="1" smtClean="0">
                                  <a:latin typeface="Cambria Math" panose="02040503050406030204" pitchFamily="18" charset="0"/>
                                  <a:ea typeface="Cambria Math" panose="02040503050406030204" pitchFamily="18" charset="0"/>
                                </a:rPr>
                                <m:t>𝜃</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𝑎</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𝑠</m:t>
                              </m:r>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num>
                        <m:den>
                          <m:sSub>
                            <m:sSubPr>
                              <m:ctrlPr>
                                <a:rPr lang="en-CA" sz="1800" i="1" smtClean="0">
                                  <a:latin typeface="Cambria Math" panose="02040503050406030204" pitchFamily="18" charset="0"/>
                                  <a:ea typeface="Cambria Math" panose="02040503050406030204" pitchFamily="18" charset="0"/>
                                </a:rPr>
                              </m:ctrlPr>
                            </m:sSubPr>
                            <m:e>
                              <m:sSub>
                                <m:sSubPr>
                                  <m:ctrlPr>
                                    <a:rPr lang="en-CA" sz="180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𝜋</m:t>
                                  </m:r>
                                </m:e>
                                <m:sub>
                                  <m:r>
                                    <a:rPr lang="en-CA" sz="1800" b="0" i="1" smtClean="0">
                                      <a:latin typeface="Cambria Math" panose="02040503050406030204" pitchFamily="18" charset="0"/>
                                      <a:ea typeface="Cambria Math" panose="02040503050406030204" pitchFamily="18" charset="0"/>
                                    </a:rPr>
                                    <m:t>𝜃</m:t>
                                  </m:r>
                                </m:sub>
                              </m:sSub>
                            </m:e>
                            <m:sub>
                              <m:r>
                                <a:rPr lang="en-CA" sz="1800" b="0" i="1" smtClean="0">
                                  <a:latin typeface="Cambria Math" panose="02040503050406030204" pitchFamily="18" charset="0"/>
                                  <a:ea typeface="Cambria Math" panose="02040503050406030204" pitchFamily="18" charset="0"/>
                                </a:rPr>
                                <m:t>𝑜𝑙𝑑</m:t>
                              </m:r>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𝑎</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sSub>
                            <m:sSubPr>
                              <m:ctrlPr>
                                <a:rPr lang="en-CA" sz="1800" i="1">
                                  <a:latin typeface="Cambria Math" panose="02040503050406030204" pitchFamily="18" charset="0"/>
                                  <a:ea typeface="Cambria Math" panose="02040503050406030204" pitchFamily="18" charset="0"/>
                                </a:rPr>
                              </m:ctrlPr>
                            </m:sSubPr>
                            <m:e>
                              <m:r>
                                <a:rPr lang="en-CA" sz="1800" b="0" i="1">
                                  <a:latin typeface="Cambria Math" panose="02040503050406030204" pitchFamily="18" charset="0"/>
                                  <a:ea typeface="Cambria Math" panose="02040503050406030204" pitchFamily="18" charset="0"/>
                                </a:rPr>
                                <m:t>𝑠</m:t>
                              </m:r>
                            </m:e>
                            <m:sub>
                              <m:r>
                                <a:rPr lang="en-CA" sz="1800" b="0" i="1">
                                  <a:latin typeface="Cambria Math" panose="02040503050406030204" pitchFamily="18" charset="0"/>
                                  <a:ea typeface="Cambria Math" panose="02040503050406030204" pitchFamily="18" charset="0"/>
                                </a:rPr>
                                <m:t>𝑡</m:t>
                              </m:r>
                            </m:sub>
                          </m:sSub>
                          <m:r>
                            <a:rPr lang="en-CA" sz="1800" b="0" i="1">
                              <a:latin typeface="Cambria Math" panose="02040503050406030204" pitchFamily="18" charset="0"/>
                              <a:ea typeface="Cambria Math" panose="02040503050406030204" pitchFamily="18" charset="0"/>
                            </a:rPr>
                            <m:t>)</m:t>
                          </m:r>
                        </m:den>
                      </m:f>
                    </m:oMath>
                  </m:oMathPara>
                </a14:m>
                <a:endParaRPr lang="en-US" sz="1800" dirty="0"/>
              </a:p>
            </p:txBody>
          </p:sp>
        </mc:Choice>
        <mc:Fallback xmlns="">
          <p:sp>
            <p:nvSpPr>
              <p:cNvPr id="8" name="TextBox 7">
                <a:extLst>
                  <a:ext uri="{FF2B5EF4-FFF2-40B4-BE49-F238E27FC236}">
                    <a16:creationId xmlns:a16="http://schemas.microsoft.com/office/drawing/2014/main" id="{93A88239-735F-E927-3E49-A733DC6E5635}"/>
                  </a:ext>
                </a:extLst>
              </p:cNvPr>
              <p:cNvSpPr txBox="1">
                <a:spLocks noRot="1" noChangeAspect="1" noMove="1" noResize="1" noEditPoints="1" noAdjustHandles="1" noChangeArrowheads="1" noChangeShapeType="1" noTextEdit="1"/>
              </p:cNvSpPr>
              <p:nvPr/>
            </p:nvSpPr>
            <p:spPr>
              <a:xfrm>
                <a:off x="2342644" y="2509392"/>
                <a:ext cx="4572000" cy="704360"/>
              </a:xfrm>
              <a:prstGeom prst="rect">
                <a:avLst/>
              </a:prstGeom>
              <a:blipFill>
                <a:blip r:embed="rId4"/>
                <a:stretch>
                  <a:fillRect b="-3571"/>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BC19FCA-AF7E-9543-A19F-AD80D97E2D75}"/>
              </a:ext>
            </a:extLst>
          </p:cNvPr>
          <p:cNvSpPr/>
          <p:nvPr/>
        </p:nvSpPr>
        <p:spPr>
          <a:xfrm>
            <a:off x="3714244" y="3366075"/>
            <a:ext cx="493614"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8D9F0C-865D-7A91-90D7-9436A7CBDC9A}"/>
              </a:ext>
            </a:extLst>
          </p:cNvPr>
          <p:cNvSpPr/>
          <p:nvPr/>
        </p:nvSpPr>
        <p:spPr>
          <a:xfrm>
            <a:off x="4986716" y="3366075"/>
            <a:ext cx="493614"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B6E5A9-DDAF-D914-E89D-C2D5EA4BFE11}"/>
              </a:ext>
            </a:extLst>
          </p:cNvPr>
          <p:cNvSpPr txBox="1"/>
          <p:nvPr/>
        </p:nvSpPr>
        <p:spPr>
          <a:xfrm>
            <a:off x="2286000" y="4835723"/>
            <a:ext cx="4572000" cy="261610"/>
          </a:xfrm>
          <a:prstGeom prst="rect">
            <a:avLst/>
          </a:prstGeom>
          <a:noFill/>
        </p:spPr>
        <p:txBody>
          <a:bodyPr wrap="square">
            <a:spAutoFit/>
          </a:bodyPr>
          <a:lstStyle/>
          <a:p>
            <a:pPr algn="ctr"/>
            <a:r>
              <a:rPr lang="en-US" sz="1100" dirty="0">
                <a:hlinkClick r:id="rId5"/>
              </a:rPr>
              <a:t>Schulman et al. 2017, Proximal Policy Optimization Algorithms</a:t>
            </a:r>
            <a:endParaRPr lang="en-US" sz="1100" dirty="0"/>
          </a:p>
        </p:txBody>
      </p:sp>
      <p:sp>
        <p:nvSpPr>
          <p:cNvPr id="12" name="Rounded Rectangle 11">
            <a:extLst>
              <a:ext uri="{FF2B5EF4-FFF2-40B4-BE49-F238E27FC236}">
                <a16:creationId xmlns:a16="http://schemas.microsoft.com/office/drawing/2014/main" id="{66E24E72-BD2A-019F-B90C-B39BBF5663E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5794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8146-8DED-80A3-7A4A-A331B62D988E}"/>
              </a:ext>
            </a:extLst>
          </p:cNvPr>
          <p:cNvSpPr>
            <a:spLocks noGrp="1"/>
          </p:cNvSpPr>
          <p:nvPr>
            <p:ph type="title"/>
          </p:nvPr>
        </p:nvSpPr>
        <p:spPr/>
        <p:txBody>
          <a:bodyPr/>
          <a:lstStyle/>
          <a:p>
            <a:r>
              <a:rPr lang="en-US" dirty="0"/>
              <a:t>PPO Objective: The Unclipped Part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8447D6B-C737-6ECA-ABC9-94958858EEEA}"/>
                  </a:ext>
                </a:extLst>
              </p:cNvPr>
              <p:cNvSpPr>
                <a:spLocks noGrp="1"/>
              </p:cNvSpPr>
              <p:nvPr>
                <p:ph type="body" sz="quarter" idx="16"/>
              </p:nvPr>
            </p:nvSpPr>
            <p:spPr/>
            <p:txBody>
              <a:bodyPr/>
              <a:lstStyle/>
              <a:p>
                <a:r>
                  <a:rPr lang="en-CA" sz="1400" dirty="0"/>
                  <a:t>Conservative Policy Iteration (CPI):    </a:t>
                </a:r>
                <a14:m>
                  <m:oMath xmlns:m="http://schemas.openxmlformats.org/officeDocument/2006/math">
                    <m:sSup>
                      <m:sSupPr>
                        <m:ctrlPr>
                          <a:rPr lang="en-CA" sz="1400" i="1" smtClean="0">
                            <a:latin typeface="Cambria Math" panose="02040503050406030204" pitchFamily="18" charset="0"/>
                          </a:rPr>
                        </m:ctrlPr>
                      </m:sSupPr>
                      <m:e>
                        <m:r>
                          <a:rPr lang="en-CA" sz="1400" b="0" i="1" smtClean="0">
                            <a:latin typeface="Cambria Math" panose="02040503050406030204" pitchFamily="18" charset="0"/>
                          </a:rPr>
                          <m:t>𝐿</m:t>
                        </m:r>
                      </m:e>
                      <m:sup>
                        <m:r>
                          <a:rPr lang="en-CA" sz="1400" b="0" i="1" smtClean="0">
                            <a:latin typeface="Cambria Math" panose="02040503050406030204" pitchFamily="18" charset="0"/>
                          </a:rPr>
                          <m:t>𝐶𝑃𝐼</m:t>
                        </m:r>
                      </m:sup>
                    </m:sSup>
                    <m:d>
                      <m:dPr>
                        <m:ctrlPr>
                          <a:rPr lang="en-CA" sz="1400" i="1" smtClean="0">
                            <a:latin typeface="Cambria Math" panose="02040503050406030204" pitchFamily="18" charset="0"/>
                          </a:rPr>
                        </m:ctrlPr>
                      </m:dPr>
                      <m:e>
                        <m:r>
                          <a:rPr lang="en-CA" sz="1400" b="0" i="1" smtClean="0">
                            <a:latin typeface="Cambria Math" panose="02040503050406030204" pitchFamily="18" charset="0"/>
                            <a:ea typeface="Cambria Math" panose="02040503050406030204" pitchFamily="18" charset="0"/>
                          </a:rPr>
                          <m:t>𝜃</m:t>
                        </m:r>
                      </m:e>
                    </m:d>
                    <m:r>
                      <a:rPr lang="en-CA" sz="1400" b="0" i="1" smtClean="0">
                        <a:latin typeface="Cambria Math" panose="02040503050406030204" pitchFamily="18" charset="0"/>
                        <a:ea typeface="Cambria Math" panose="02040503050406030204" pitchFamily="18" charset="0"/>
                      </a:rPr>
                      <m:t>= </m:t>
                    </m:r>
                    <m:sSub>
                      <m:sSubPr>
                        <m:ctrlPr>
                          <a:rPr lang="en-CA" sz="1400" i="1" smtClean="0">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b="0" i="1">
                                <a:latin typeface="Cambria Math" panose="02040503050406030204" pitchFamily="18" charset="0"/>
                                <a:ea typeface="Cambria Math" panose="02040503050406030204" pitchFamily="18" charset="0"/>
                              </a:rPr>
                              <m:t>𝔼</m:t>
                            </m:r>
                          </m:e>
                        </m:acc>
                      </m:e>
                      <m:sub>
                        <m:r>
                          <a:rPr lang="en-CA" sz="1400" b="0" i="1" smtClean="0">
                            <a:latin typeface="Cambria Math" panose="02040503050406030204" pitchFamily="18" charset="0"/>
                            <a:ea typeface="Cambria Math" panose="02040503050406030204" pitchFamily="18" charset="0"/>
                          </a:rPr>
                          <m:t>𝑡</m:t>
                        </m:r>
                      </m:sub>
                    </m:sSub>
                    <m:r>
                      <a:rPr lang="en-CA" sz="1400" b="0" i="1" smtClean="0">
                        <a:latin typeface="Cambria Math" panose="02040503050406030204" pitchFamily="18" charset="0"/>
                        <a:ea typeface="Cambria Math" panose="02040503050406030204" pitchFamily="18" charset="0"/>
                      </a:rPr>
                      <m:t>[</m:t>
                    </m:r>
                    <m:sSub>
                      <m:sSubPr>
                        <m:ctrlPr>
                          <a:rPr lang="en-CA" sz="1400" i="1">
                            <a:latin typeface="Cambria Math" panose="02040503050406030204" pitchFamily="18" charset="0"/>
                            <a:ea typeface="Cambria Math" panose="02040503050406030204" pitchFamily="18" charset="0"/>
                          </a:rPr>
                        </m:ctrlPr>
                      </m:sSubPr>
                      <m:e>
                        <m:r>
                          <a:rPr lang="en-CA" sz="1400" b="0" i="1">
                            <a:latin typeface="Cambria Math" panose="02040503050406030204" pitchFamily="18" charset="0"/>
                            <a:ea typeface="Cambria Math" panose="02040503050406030204" pitchFamily="18" charset="0"/>
                          </a:rPr>
                          <m:t>𝑟</m:t>
                        </m:r>
                      </m:e>
                      <m:sub>
                        <m:r>
                          <a:rPr lang="en-CA" sz="1400" b="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b="0" i="1">
                            <a:latin typeface="Cambria Math" panose="02040503050406030204" pitchFamily="18" charset="0"/>
                            <a:ea typeface="Cambria Math" panose="02040503050406030204" pitchFamily="18" charset="0"/>
                          </a:rPr>
                          <m:t>𝜃</m:t>
                        </m:r>
                      </m:e>
                    </m:d>
                    <m:sSub>
                      <m:sSubPr>
                        <m:ctrlPr>
                          <a:rPr lang="en-CA" sz="1400" i="1">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b="0" i="1">
                                <a:latin typeface="Cambria Math" panose="02040503050406030204" pitchFamily="18" charset="0"/>
                                <a:ea typeface="Cambria Math" panose="02040503050406030204" pitchFamily="18" charset="0"/>
                              </a:rPr>
                              <m:t>𝐴</m:t>
                            </m:r>
                          </m:e>
                        </m:acc>
                      </m:e>
                      <m:sub>
                        <m:r>
                          <a:rPr lang="en-CA" sz="1400" b="0" i="1">
                            <a:latin typeface="Cambria Math" panose="02040503050406030204" pitchFamily="18" charset="0"/>
                            <a:ea typeface="Cambria Math" panose="02040503050406030204" pitchFamily="18" charset="0"/>
                          </a:rPr>
                          <m:t>𝑡</m:t>
                        </m:r>
                      </m:sub>
                    </m:sSub>
                    <m:r>
                      <a:rPr lang="en-CA" sz="1400" b="0" i="1" smtClean="0">
                        <a:latin typeface="Cambria Math" panose="02040503050406030204" pitchFamily="18" charset="0"/>
                        <a:ea typeface="Cambria Math" panose="02040503050406030204" pitchFamily="18" charset="0"/>
                      </a:rPr>
                      <m:t>]</m:t>
                    </m:r>
                  </m:oMath>
                </a14:m>
                <a:endParaRPr lang="en-US" sz="1400" dirty="0"/>
              </a:p>
              <a:p>
                <a14:m>
                  <m:oMath xmlns:m="http://schemas.openxmlformats.org/officeDocument/2006/math">
                    <m:sSub>
                      <m:sSubPr>
                        <m:ctrlPr>
                          <a:rPr lang="en-CA" sz="1400" i="1" smtClean="0">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𝐴</m:t>
                            </m:r>
                          </m:e>
                        </m:acc>
                      </m:e>
                      <m:sub>
                        <m:r>
                          <a:rPr lang="en-CA" sz="1400" i="1">
                            <a:latin typeface="Cambria Math" panose="02040503050406030204" pitchFamily="18" charset="0"/>
                            <a:ea typeface="Cambria Math" panose="02040503050406030204" pitchFamily="18" charset="0"/>
                          </a:rPr>
                          <m:t>𝑡</m:t>
                        </m:r>
                      </m:sub>
                    </m:sSub>
                    <m:r>
                      <a:rPr lang="en-CA" sz="1400" i="1">
                        <a:latin typeface="Cambria Math" panose="02040503050406030204" pitchFamily="18" charset="0"/>
                        <a:ea typeface="Cambria Math" panose="02040503050406030204" pitchFamily="18" charset="0"/>
                      </a:rPr>
                      <m:t> </m:t>
                    </m:r>
                  </m:oMath>
                </a14:m>
                <a:r>
                  <a:rPr lang="en-CA" sz="1400" dirty="0"/>
                  <a:t>is the advantage and quantifies how much better </a:t>
                </a:r>
                <a:r>
                  <a:rPr lang="en-CA" sz="1400" b="1" dirty="0"/>
                  <a:t>an action</a:t>
                </a:r>
                <a:r>
                  <a:rPr lang="en-CA" sz="1400" dirty="0"/>
                  <a:t> is compared to the policy’s average action in a given state: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𝐴</m:t>
                        </m:r>
                      </m:e>
                      <m:sup>
                        <m:r>
                          <a:rPr lang="en-US" sz="1400" i="1">
                            <a:latin typeface="Cambria Math" panose="02040503050406030204" pitchFamily="18" charset="0"/>
                          </a:rPr>
                          <m:t>𝜋</m:t>
                        </m:r>
                      </m:sup>
                    </m:sSup>
                    <m:d>
                      <m:dPr>
                        <m:ctrlPr>
                          <a:rPr lang="en-US" sz="1400" i="1">
                            <a:latin typeface="Cambria Math" panose="02040503050406030204" pitchFamily="18" charset="0"/>
                          </a:rPr>
                        </m:ctrlPr>
                      </m:dPr>
                      <m:e>
                        <m:r>
                          <a:rPr lang="en-US" sz="1400" i="1">
                            <a:latin typeface="Cambria Math" panose="02040503050406030204" pitchFamily="18" charset="0"/>
                          </a:rPr>
                          <m:t>𝑠</m:t>
                        </m:r>
                        <m:r>
                          <a:rPr lang="en-US" sz="1400" i="1">
                            <a:latin typeface="Cambria Math" panose="02040503050406030204" pitchFamily="18" charset="0"/>
                          </a:rPr>
                          <m:t>, </m:t>
                        </m:r>
                        <m:r>
                          <a:rPr lang="en-US" sz="1400" i="1">
                            <a:latin typeface="Cambria Math" panose="02040503050406030204" pitchFamily="18" charset="0"/>
                          </a:rPr>
                          <m:t>𝑎</m:t>
                        </m:r>
                      </m:e>
                    </m:d>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𝑄</m:t>
                        </m:r>
                      </m:e>
                      <m:sup>
                        <m:r>
                          <a:rPr lang="en-US" sz="1400" i="1">
                            <a:latin typeface="Cambria Math" panose="02040503050406030204" pitchFamily="18" charset="0"/>
                          </a:rPr>
                          <m:t>𝜋</m:t>
                        </m:r>
                      </m:sup>
                    </m:sSup>
                    <m:d>
                      <m:dPr>
                        <m:ctrlPr>
                          <a:rPr lang="en-US" sz="1400" i="1">
                            <a:latin typeface="Cambria Math" panose="02040503050406030204" pitchFamily="18" charset="0"/>
                          </a:rPr>
                        </m:ctrlPr>
                      </m:dPr>
                      <m:e>
                        <m:r>
                          <a:rPr lang="en-US" sz="1400" i="1">
                            <a:latin typeface="Cambria Math" panose="02040503050406030204" pitchFamily="18" charset="0"/>
                          </a:rPr>
                          <m:t>𝑠</m:t>
                        </m:r>
                        <m:r>
                          <a:rPr lang="en-US" sz="1400" i="1">
                            <a:latin typeface="Cambria Math" panose="02040503050406030204" pitchFamily="18" charset="0"/>
                          </a:rPr>
                          <m:t>, </m:t>
                        </m:r>
                        <m:r>
                          <a:rPr lang="en-US" sz="1400" i="1">
                            <a:latin typeface="Cambria Math" panose="02040503050406030204" pitchFamily="18" charset="0"/>
                          </a:rPr>
                          <m:t>𝑎</m:t>
                        </m:r>
                      </m:e>
                    </m:d>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𝑉</m:t>
                        </m:r>
                      </m:e>
                      <m:sup>
                        <m:r>
                          <a:rPr lang="en-US" sz="1400" i="1">
                            <a:latin typeface="Cambria Math" panose="02040503050406030204" pitchFamily="18" charset="0"/>
                          </a:rPr>
                          <m:t>𝜋</m:t>
                        </m:r>
                      </m:sup>
                    </m:sSup>
                    <m:d>
                      <m:dPr>
                        <m:ctrlPr>
                          <a:rPr lang="en-US" sz="1400" i="1">
                            <a:latin typeface="Cambria Math" panose="02040503050406030204" pitchFamily="18" charset="0"/>
                          </a:rPr>
                        </m:ctrlPr>
                      </m:dPr>
                      <m:e>
                        <m:r>
                          <a:rPr lang="en-US" sz="1400" i="1">
                            <a:latin typeface="Cambria Math" panose="02040503050406030204" pitchFamily="18" charset="0"/>
                          </a:rPr>
                          <m:t>𝑠</m:t>
                        </m:r>
                      </m:e>
                    </m:d>
                  </m:oMath>
                </a14:m>
                <a:r>
                  <a:rPr lang="en-CA" sz="1400" dirty="0"/>
                  <a:t> </a:t>
                </a:r>
              </a:p>
              <a:p>
                <a:pPr lvl="1"/>
                <a:r>
                  <a:rPr lang="en-CA" sz="1400" dirty="0"/>
                  <a:t>If </a:t>
                </a:r>
                <a14:m>
                  <m:oMath xmlns:m="http://schemas.openxmlformats.org/officeDocument/2006/math">
                    <m:sSub>
                      <m:sSubPr>
                        <m:ctrlPr>
                          <a:rPr lang="en-CA" sz="1400" i="1" smtClean="0">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𝐴</m:t>
                            </m:r>
                          </m:e>
                        </m:acc>
                      </m:e>
                      <m:sub>
                        <m:r>
                          <a:rPr lang="en-CA" sz="1400" i="1">
                            <a:latin typeface="Cambria Math" panose="02040503050406030204" pitchFamily="18" charset="0"/>
                            <a:ea typeface="Cambria Math" panose="02040503050406030204" pitchFamily="18" charset="0"/>
                          </a:rPr>
                          <m:t>𝑡</m:t>
                        </m:r>
                      </m:sub>
                    </m:sSub>
                    <m:r>
                      <a:rPr lang="en-US" sz="1400" b="0" i="1" smtClean="0">
                        <a:latin typeface="Cambria Math" panose="02040503050406030204" pitchFamily="18" charset="0"/>
                        <a:ea typeface="Cambria Math" panose="02040503050406030204" pitchFamily="18" charset="0"/>
                      </a:rPr>
                      <m:t>&gt;0</m:t>
                    </m:r>
                  </m:oMath>
                </a14:m>
                <a:r>
                  <a:rPr lang="en-CA" sz="1400" dirty="0"/>
                  <a:t>, the policy update should make such actions </a:t>
                </a:r>
                <a:r>
                  <a:rPr lang="en-CA" sz="1400" b="1" i="1" dirty="0"/>
                  <a:t>more</a:t>
                </a:r>
                <a:r>
                  <a:rPr lang="en-CA" sz="1400" dirty="0"/>
                  <a:t> </a:t>
                </a:r>
                <a:r>
                  <a:rPr lang="en-CA" sz="1400" b="1" dirty="0"/>
                  <a:t>likely</a:t>
                </a:r>
                <a:r>
                  <a:rPr lang="en-CA" sz="1400" dirty="0"/>
                  <a:t> in the future.</a:t>
                </a:r>
              </a:p>
              <a:p>
                <a:pPr lvl="1"/>
                <a:r>
                  <a:rPr lang="en-CA" sz="1400" dirty="0"/>
                  <a:t>If </a:t>
                </a:r>
                <a14:m>
                  <m:oMath xmlns:m="http://schemas.openxmlformats.org/officeDocument/2006/math">
                    <m:sSub>
                      <m:sSubPr>
                        <m:ctrlPr>
                          <a:rPr lang="en-CA" sz="1400" i="1" smtClean="0">
                            <a:latin typeface="Cambria Math" panose="02040503050406030204" pitchFamily="18" charset="0"/>
                            <a:ea typeface="Cambria Math" panose="02040503050406030204" pitchFamily="18" charset="0"/>
                          </a:rPr>
                        </m:ctrlPr>
                      </m:sSubPr>
                      <m:e>
                        <m:acc>
                          <m:accPr>
                            <m:chr m:val="̂"/>
                            <m:ctrlPr>
                              <a:rPr lang="en-CA" sz="1400" i="1">
                                <a:latin typeface="Cambria Math" panose="02040503050406030204" pitchFamily="18" charset="0"/>
                                <a:ea typeface="Cambria Math" panose="02040503050406030204" pitchFamily="18" charset="0"/>
                              </a:rPr>
                            </m:ctrlPr>
                          </m:accPr>
                          <m:e>
                            <m:r>
                              <a:rPr lang="en-CA" sz="1400" i="1">
                                <a:latin typeface="Cambria Math" panose="02040503050406030204" pitchFamily="18" charset="0"/>
                                <a:ea typeface="Cambria Math" panose="02040503050406030204" pitchFamily="18" charset="0"/>
                              </a:rPr>
                              <m:t>𝐴</m:t>
                            </m:r>
                          </m:e>
                        </m:acc>
                      </m:e>
                      <m:sub>
                        <m:r>
                          <a:rPr lang="en-CA" sz="1400" i="1">
                            <a:latin typeface="Cambria Math" panose="02040503050406030204" pitchFamily="18" charset="0"/>
                            <a:ea typeface="Cambria Math" panose="02040503050406030204" pitchFamily="18" charset="0"/>
                          </a:rPr>
                          <m:t>𝑡</m:t>
                        </m:r>
                      </m:sub>
                    </m:sSub>
                    <m:r>
                      <a:rPr lang="en-US" sz="1400" b="0" i="1" smtClean="0">
                        <a:latin typeface="Cambria Math" panose="02040503050406030204" pitchFamily="18" charset="0"/>
                        <a:ea typeface="Cambria Math" panose="02040503050406030204" pitchFamily="18" charset="0"/>
                      </a:rPr>
                      <m:t>&lt;0</m:t>
                    </m:r>
                  </m:oMath>
                </a14:m>
                <a:r>
                  <a:rPr lang="en-CA" sz="1400" dirty="0"/>
                  <a:t>, the policy update should make such actions </a:t>
                </a:r>
                <a:r>
                  <a:rPr lang="en-CA" sz="1400" b="1" i="1" dirty="0"/>
                  <a:t>less</a:t>
                </a:r>
                <a:r>
                  <a:rPr lang="en-CA" sz="1400" dirty="0"/>
                  <a:t> </a:t>
                </a:r>
                <a:r>
                  <a:rPr lang="en-CA" sz="1400" b="1" dirty="0"/>
                  <a:t>likely</a:t>
                </a:r>
                <a:r>
                  <a:rPr lang="en-CA" sz="1400" dirty="0"/>
                  <a:t> in the future</a:t>
                </a:r>
              </a:p>
              <a:p>
                <a:r>
                  <a:rPr lang="en-CA" sz="1400" dirty="0"/>
                  <a:t>CPI alone does not have any mechanism to prevent overly large policy updates. </a:t>
                </a:r>
                <a:endParaRPr lang="en-US" sz="1400" dirty="0"/>
              </a:p>
              <a:p>
                <a:endParaRPr lang="en-CA" sz="1400" dirty="0"/>
              </a:p>
              <a:p>
                <a:pPr lvl="1"/>
                <a:endParaRPr lang="en-CA" sz="1400" dirty="0"/>
              </a:p>
              <a:p>
                <a:pPr lvl="1"/>
                <a:endParaRPr lang="en-CA" sz="1400" dirty="0"/>
              </a:p>
              <a:p>
                <a:pPr lvl="1"/>
                <a:endParaRPr lang="en-CA" sz="1400" dirty="0"/>
              </a:p>
            </p:txBody>
          </p:sp>
        </mc:Choice>
        <mc:Fallback xmlns="">
          <p:sp>
            <p:nvSpPr>
              <p:cNvPr id="3" name="Text Placeholder 2">
                <a:extLst>
                  <a:ext uri="{FF2B5EF4-FFF2-40B4-BE49-F238E27FC236}">
                    <a16:creationId xmlns:a16="http://schemas.microsoft.com/office/drawing/2014/main" id="{C8447D6B-C737-6ECA-ABC9-94958858EEE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14" t="-8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8A55B4-26A7-C385-215F-3C80ED4AFC3D}"/>
                  </a:ext>
                </a:extLst>
              </p:cNvPr>
              <p:cNvSpPr txBox="1"/>
              <p:nvPr/>
            </p:nvSpPr>
            <p:spPr>
              <a:xfrm>
                <a:off x="1557717" y="3328021"/>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dirty="0"/>
              </a:p>
            </p:txBody>
          </p:sp>
        </mc:Choice>
        <mc:Fallback xmlns="">
          <p:sp>
            <p:nvSpPr>
              <p:cNvPr id="5" name="TextBox 4">
                <a:extLst>
                  <a:ext uri="{FF2B5EF4-FFF2-40B4-BE49-F238E27FC236}">
                    <a16:creationId xmlns:a16="http://schemas.microsoft.com/office/drawing/2014/main" id="{9C8A55B4-26A7-C385-215F-3C80ED4AFC3D}"/>
                  </a:ext>
                </a:extLst>
              </p:cNvPr>
              <p:cNvSpPr txBox="1">
                <a:spLocks noRot="1" noChangeAspect="1" noMove="1" noResize="1" noEditPoints="1" noAdjustHandles="1" noChangeArrowheads="1" noChangeShapeType="1" noTextEdit="1"/>
              </p:cNvSpPr>
              <p:nvPr/>
            </p:nvSpPr>
            <p:spPr>
              <a:xfrm>
                <a:off x="1557717" y="3328021"/>
                <a:ext cx="5850541" cy="404983"/>
              </a:xfrm>
              <a:prstGeom prst="rect">
                <a:avLst/>
              </a:prstGeom>
              <a:blipFill>
                <a:blip r:embed="rId3"/>
                <a:stretch>
                  <a:fillRect b="-1562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9C63D81D-3A6E-46B3-DFB5-18AA22A8CCBC}"/>
              </a:ext>
            </a:extLst>
          </p:cNvPr>
          <p:cNvSpPr/>
          <p:nvPr/>
        </p:nvSpPr>
        <p:spPr>
          <a:xfrm>
            <a:off x="3685571" y="3354145"/>
            <a:ext cx="756955"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30661E-2E6A-DA5B-DC64-1749B76F5CE5}"/>
              </a:ext>
            </a:extLst>
          </p:cNvPr>
          <p:cNvSpPr txBox="1"/>
          <p:nvPr/>
        </p:nvSpPr>
        <p:spPr>
          <a:xfrm>
            <a:off x="2286000" y="4835723"/>
            <a:ext cx="4572000" cy="261610"/>
          </a:xfrm>
          <a:prstGeom prst="rect">
            <a:avLst/>
          </a:prstGeom>
          <a:noFill/>
        </p:spPr>
        <p:txBody>
          <a:bodyPr wrap="square">
            <a:spAutoFit/>
          </a:bodyPr>
          <a:lstStyle/>
          <a:p>
            <a:pPr algn="ctr"/>
            <a:r>
              <a:rPr lang="en-US" sz="1100" dirty="0">
                <a:hlinkClick r:id="rId4"/>
              </a:rPr>
              <a:t>Schulman et al. 2017, Proximal Policy Optimization Algorithms</a:t>
            </a:r>
            <a:endParaRPr lang="en-US" sz="1100" dirty="0"/>
          </a:p>
        </p:txBody>
      </p:sp>
      <p:sp>
        <p:nvSpPr>
          <p:cNvPr id="8" name="Rounded Rectangle 7">
            <a:extLst>
              <a:ext uri="{FF2B5EF4-FFF2-40B4-BE49-F238E27FC236}">
                <a16:creationId xmlns:a16="http://schemas.microsoft.com/office/drawing/2014/main" id="{1EDB7EBD-65E3-F0D4-00F2-53C4F11F92C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99297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D9772-6F5B-4EFE-9B42-C25E2E890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6007D-FF43-9906-F45B-7A4A1612EAA0}"/>
              </a:ext>
            </a:extLst>
          </p:cNvPr>
          <p:cNvSpPr>
            <a:spLocks noGrp="1"/>
          </p:cNvSpPr>
          <p:nvPr>
            <p:ph type="title"/>
          </p:nvPr>
        </p:nvSpPr>
        <p:spPr/>
        <p:txBody>
          <a:bodyPr/>
          <a:lstStyle/>
          <a:p>
            <a:r>
              <a:rPr lang="en-US" dirty="0"/>
              <a:t>PPO Objective: The Clipped Part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C0EB637-21AA-DA5B-8939-C83FA67FE6AA}"/>
                  </a:ext>
                </a:extLst>
              </p:cNvPr>
              <p:cNvSpPr>
                <a:spLocks noGrp="1"/>
              </p:cNvSpPr>
              <p:nvPr>
                <p:ph type="body" sz="quarter" idx="16"/>
              </p:nvPr>
            </p:nvSpPr>
            <p:spPr/>
            <p:txBody>
              <a:bodyPr/>
              <a:lstStyle/>
              <a:p>
                <a:r>
                  <a:rPr lang="en-CA" sz="1400" dirty="0"/>
                  <a:t>Truncates the ratio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dirty="0"/>
                  <a:t> to ensure it does not fall outside the specified range </a:t>
                </a:r>
                <a14:m>
                  <m:oMath xmlns:m="http://schemas.openxmlformats.org/officeDocument/2006/math">
                    <m:r>
                      <a:rPr lang="en-CA" sz="1400">
                        <a:latin typeface="Cambria Math" panose="02040503050406030204" pitchFamily="18" charset="0"/>
                        <a:ea typeface="Cambria Math" panose="02040503050406030204" pitchFamily="18" charset="0"/>
                      </a:rPr>
                      <m:t>[</m:t>
                    </m:r>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r>
                      <a:rPr lang="en-CA" sz="1400" i="1">
                        <a:latin typeface="Cambria Math" panose="02040503050406030204" pitchFamily="18" charset="0"/>
                        <a:ea typeface="Cambria Math" panose="02040503050406030204" pitchFamily="18" charset="0"/>
                      </a:rPr>
                      <m:t>, 1+</m:t>
                    </m:r>
                    <m:r>
                      <a:rPr lang="en-CA" sz="1400" i="1">
                        <a:latin typeface="Cambria Math" panose="02040503050406030204" pitchFamily="18" charset="0"/>
                        <a:ea typeface="Cambria Math" panose="02040503050406030204" pitchFamily="18" charset="0"/>
                      </a:rPr>
                      <m:t>𝜖</m:t>
                    </m:r>
                    <m:r>
                      <a:rPr lang="en-CA" sz="1400">
                        <a:latin typeface="Cambria Math" panose="02040503050406030204" pitchFamily="18" charset="0"/>
                        <a:ea typeface="Cambria Math" panose="02040503050406030204" pitchFamily="18" charset="0"/>
                      </a:rPr>
                      <m:t>]</m:t>
                    </m:r>
                  </m:oMath>
                </a14:m>
                <a:endParaRPr lang="en-CA" sz="1400" dirty="0"/>
              </a:p>
              <a:p>
                <a:pPr lvl="1"/>
                <a:r>
                  <a:rPr lang="en-CA" sz="1400" dirty="0"/>
                  <a:t>If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dirty="0"/>
                  <a:t> is within the range, then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dirty="0"/>
                  <a:t> remains unchanged</a:t>
                </a:r>
              </a:p>
              <a:p>
                <a:pPr lvl="1"/>
                <a:r>
                  <a:rPr lang="en-CA" sz="1400" dirty="0"/>
                  <a:t>If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dirty="0"/>
                  <a:t> is less than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r>
                  <a:rPr lang="en-CA" sz="1400" dirty="0"/>
                  <a:t> then it is “clipped” to be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endParaRPr lang="en-CA" sz="1400" dirty="0"/>
              </a:p>
              <a:p>
                <a:pPr lvl="1"/>
                <a:r>
                  <a:rPr lang="en-CA" sz="1400" dirty="0"/>
                  <a:t>If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𝑟</m:t>
                        </m:r>
                      </m:e>
                      <m:sub>
                        <m:r>
                          <a:rPr lang="en-CA" sz="1400" i="1">
                            <a:latin typeface="Cambria Math" panose="02040503050406030204" pitchFamily="18" charset="0"/>
                            <a:ea typeface="Cambria Math" panose="02040503050406030204" pitchFamily="18" charset="0"/>
                          </a:rPr>
                          <m:t>𝑡</m:t>
                        </m:r>
                      </m:sub>
                    </m:sSub>
                    <m:d>
                      <m:dPr>
                        <m:ctrlPr>
                          <a:rPr lang="en-CA" sz="1400" i="1">
                            <a:latin typeface="Cambria Math" panose="02040503050406030204" pitchFamily="18" charset="0"/>
                          </a:rPr>
                        </m:ctrlPr>
                      </m:dPr>
                      <m:e>
                        <m:r>
                          <a:rPr lang="en-CA" sz="1400" i="1">
                            <a:latin typeface="Cambria Math" panose="02040503050406030204" pitchFamily="18" charset="0"/>
                            <a:ea typeface="Cambria Math" panose="02040503050406030204" pitchFamily="18" charset="0"/>
                          </a:rPr>
                          <m:t>𝜃</m:t>
                        </m:r>
                      </m:e>
                    </m:d>
                  </m:oMath>
                </a14:m>
                <a:r>
                  <a:rPr lang="en-CA" sz="1400" dirty="0"/>
                  <a:t> is greater than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r>
                  <a:rPr lang="en-CA" sz="1400" dirty="0"/>
                  <a:t> then it is “clipped” to be </a:t>
                </a:r>
                <a14:m>
                  <m:oMath xmlns:m="http://schemas.openxmlformats.org/officeDocument/2006/math">
                    <m:r>
                      <a:rPr lang="en-CA" sz="1400" i="1">
                        <a:latin typeface="Cambria Math" panose="02040503050406030204" pitchFamily="18" charset="0"/>
                        <a:ea typeface="Cambria Math" panose="02040503050406030204" pitchFamily="18" charset="0"/>
                      </a:rPr>
                      <m:t>1+</m:t>
                    </m:r>
                    <m:r>
                      <a:rPr lang="en-CA" sz="1400" i="1">
                        <a:latin typeface="Cambria Math" panose="02040503050406030204" pitchFamily="18" charset="0"/>
                        <a:ea typeface="Cambria Math" panose="02040503050406030204" pitchFamily="18" charset="0"/>
                      </a:rPr>
                      <m:t>𝜖</m:t>
                    </m:r>
                  </m:oMath>
                </a14:m>
                <a:endParaRPr lang="en-CA" sz="1400" dirty="0"/>
              </a:p>
              <a:p>
                <a:r>
                  <a:rPr lang="en-CA" sz="1400" dirty="0"/>
                  <a:t>Clipping acts as a guardrail; it simply cuts off the extremes</a:t>
                </a:r>
              </a:p>
              <a:p>
                <a:r>
                  <a:rPr lang="en-CA" sz="1400" dirty="0"/>
                  <a:t>Taking the minimum of unclipped and clipped prevents the policy from updating too much in one step, which could lead to large, potentially unstable changes in the policy.</a:t>
                </a:r>
                <a:endParaRPr lang="en-US" sz="1400" dirty="0"/>
              </a:p>
            </p:txBody>
          </p:sp>
        </mc:Choice>
        <mc:Fallback xmlns="">
          <p:sp>
            <p:nvSpPr>
              <p:cNvPr id="3" name="Text Placeholder 2">
                <a:extLst>
                  <a:ext uri="{FF2B5EF4-FFF2-40B4-BE49-F238E27FC236}">
                    <a16:creationId xmlns:a16="http://schemas.microsoft.com/office/drawing/2014/main" id="{7C0EB637-21AA-DA5B-8939-C83FA67FE6A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14"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8AA1915-BF62-1534-F70A-6961D909A6B5}"/>
                  </a:ext>
                </a:extLst>
              </p:cNvPr>
              <p:cNvSpPr txBox="1"/>
              <p:nvPr/>
            </p:nvSpPr>
            <p:spPr>
              <a:xfrm>
                <a:off x="1557717" y="3328021"/>
                <a:ext cx="5850541" cy="40498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sz="1800" i="1" smtClean="0">
                              <a:latin typeface="Cambria Math" panose="02040503050406030204" pitchFamily="18" charset="0"/>
                            </a:rPr>
                          </m:ctrlPr>
                        </m:sSupPr>
                        <m:e>
                          <m:r>
                            <a:rPr lang="en-CA" sz="1800" b="0" i="1" smtClean="0">
                              <a:latin typeface="Cambria Math" panose="02040503050406030204" pitchFamily="18" charset="0"/>
                            </a:rPr>
                            <m:t>𝐿</m:t>
                          </m:r>
                        </m:e>
                        <m:sup>
                          <m:r>
                            <a:rPr lang="en-CA" sz="1800" b="0" i="1" smtClean="0">
                              <a:latin typeface="Cambria Math" panose="02040503050406030204" pitchFamily="18" charset="0"/>
                            </a:rPr>
                            <m:t>𝐶𝐿𝐼𝑃</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m:t>
                      </m:r>
                      <m:sSub>
                        <m:sSubPr>
                          <m:ctrlPr>
                            <a:rPr lang="en-CA" sz="1800" b="0" i="1" smtClean="0">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𝔼</m:t>
                              </m:r>
                            </m:e>
                          </m:acc>
                        </m:e>
                        <m:sub>
                          <m:r>
                            <a:rPr lang="en-CA" sz="1800" b="0" i="1" smtClean="0">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m:t>
                      </m:r>
                      <m:func>
                        <m:funcPr>
                          <m:ctrlPr>
                            <a:rPr lang="en-CA" sz="1800" b="0" i="1" smtClean="0">
                              <a:latin typeface="Cambria Math" panose="02040503050406030204" pitchFamily="18" charset="0"/>
                              <a:ea typeface="Cambria Math" panose="02040503050406030204" pitchFamily="18" charset="0"/>
                            </a:rPr>
                          </m:ctrlPr>
                        </m:funcPr>
                        <m:fName>
                          <m:r>
                            <m:rPr>
                              <m:sty m:val="p"/>
                            </m:rPr>
                            <a:rPr lang="en-CA" sz="1800" b="0" i="0" smtClean="0">
                              <a:latin typeface="Cambria Math" panose="02040503050406030204" pitchFamily="18" charset="0"/>
                              <a:ea typeface="Cambria Math" panose="02040503050406030204" pitchFamily="18" charset="0"/>
                            </a:rPr>
                            <m:t>min</m:t>
                          </m:r>
                        </m:fName>
                        <m:e>
                          <m:d>
                            <m:dPr>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𝑟</m:t>
                                  </m:r>
                                </m:e>
                                <m:sub>
                                  <m:r>
                                    <a:rPr lang="en-CA" sz="1800" b="0" i="1" smtClean="0">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b="0" i="1" smtClean="0">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r>
                                <a:rPr lang="en-CA" sz="1800" b="0" i="1" smtClean="0">
                                  <a:latin typeface="Cambria Math" panose="02040503050406030204" pitchFamily="18" charset="0"/>
                                  <a:ea typeface="Cambria Math" panose="02040503050406030204" pitchFamily="18" charset="0"/>
                                </a:rPr>
                                <m:t>, </m:t>
                              </m:r>
                              <m:r>
                                <a:rPr lang="en-CA" sz="1800" b="0" i="1" smtClean="0">
                                  <a:latin typeface="Cambria Math" panose="02040503050406030204" pitchFamily="18" charset="0"/>
                                  <a:ea typeface="Cambria Math" panose="02040503050406030204" pitchFamily="18" charset="0"/>
                                </a:rPr>
                                <m:t>𝑐𝑙𝑖𝑝</m:t>
                              </m:r>
                              <m:d>
                                <m:dPr>
                                  <m:ctrlPr>
                                    <a:rPr lang="en-CA" sz="1800" b="0" i="1" smtClean="0">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i="1">
                                          <a:latin typeface="Cambria Math" panose="02040503050406030204" pitchFamily="18" charset="0"/>
                                          <a:ea typeface="Cambria Math" panose="02040503050406030204" pitchFamily="18" charset="0"/>
                                        </a:rPr>
                                        <m:t>𝑟</m:t>
                                      </m:r>
                                    </m:e>
                                    <m:sub>
                                      <m:r>
                                        <a:rPr lang="en-CA" sz="1800" i="1">
                                          <a:latin typeface="Cambria Math" panose="02040503050406030204" pitchFamily="18" charset="0"/>
                                          <a:ea typeface="Cambria Math" panose="02040503050406030204" pitchFamily="18" charset="0"/>
                                        </a:rPr>
                                        <m:t>𝑡</m:t>
                                      </m:r>
                                    </m:sub>
                                  </m:sSub>
                                  <m:d>
                                    <m:dPr>
                                      <m:ctrlPr>
                                        <a:rPr lang="en-CA" sz="1800" i="1">
                                          <a:latin typeface="Cambria Math" panose="02040503050406030204" pitchFamily="18" charset="0"/>
                                        </a:rPr>
                                      </m:ctrlPr>
                                    </m:dPr>
                                    <m:e>
                                      <m:r>
                                        <a:rPr lang="en-CA" sz="1800" i="1">
                                          <a:latin typeface="Cambria Math" panose="02040503050406030204" pitchFamily="18" charset="0"/>
                                          <a:ea typeface="Cambria Math" panose="02040503050406030204" pitchFamily="18" charset="0"/>
                                        </a:rPr>
                                        <m:t>𝜃</m:t>
                                      </m:r>
                                    </m:e>
                                  </m:d>
                                  <m:r>
                                    <a:rPr lang="en-CA" sz="1800" b="0" i="1" smtClean="0">
                                      <a:latin typeface="Cambria Math" panose="02040503050406030204" pitchFamily="18" charset="0"/>
                                      <a:ea typeface="Cambria Math" panose="02040503050406030204" pitchFamily="18" charset="0"/>
                                    </a:rPr>
                                    <m:t>, 1−</m:t>
                                  </m:r>
                                  <m:r>
                                    <a:rPr lang="en-CA" sz="1800" b="0" i="1" smtClean="0">
                                      <a:latin typeface="Cambria Math" panose="02040503050406030204" pitchFamily="18" charset="0"/>
                                      <a:ea typeface="Cambria Math" panose="02040503050406030204" pitchFamily="18" charset="0"/>
                                    </a:rPr>
                                    <m:t>𝜖</m:t>
                                  </m:r>
                                  <m:r>
                                    <a:rPr lang="en-CA" sz="1800" b="0" i="1" smtClean="0">
                                      <a:latin typeface="Cambria Math" panose="02040503050406030204" pitchFamily="18" charset="0"/>
                                      <a:ea typeface="Cambria Math" panose="02040503050406030204" pitchFamily="18" charset="0"/>
                                    </a:rPr>
                                    <m:t>, 1+</m:t>
                                  </m:r>
                                  <m:r>
                                    <a:rPr lang="en-CA" sz="1800" i="1">
                                      <a:latin typeface="Cambria Math" panose="02040503050406030204" pitchFamily="18" charset="0"/>
                                      <a:ea typeface="Cambria Math" panose="02040503050406030204" pitchFamily="18" charset="0"/>
                                    </a:rPr>
                                    <m:t>𝜖</m:t>
                                  </m:r>
                                </m:e>
                              </m:d>
                              <m:sSub>
                                <m:sSubPr>
                                  <m:ctrlPr>
                                    <a:rPr lang="en-CA" sz="1800" i="1">
                                      <a:latin typeface="Cambria Math" panose="02040503050406030204" pitchFamily="18" charset="0"/>
                                      <a:ea typeface="Cambria Math" panose="02040503050406030204" pitchFamily="18" charset="0"/>
                                    </a:rPr>
                                  </m:ctrlPr>
                                </m:sSubPr>
                                <m:e>
                                  <m:acc>
                                    <m:accPr>
                                      <m:chr m:val="̂"/>
                                      <m:ctrlPr>
                                        <a:rPr lang="en-CA" sz="1800" i="1">
                                          <a:latin typeface="Cambria Math" panose="02040503050406030204" pitchFamily="18" charset="0"/>
                                          <a:ea typeface="Cambria Math" panose="02040503050406030204" pitchFamily="18" charset="0"/>
                                        </a:rPr>
                                      </m:ctrlPr>
                                    </m:accPr>
                                    <m:e>
                                      <m:r>
                                        <a:rPr lang="en-CA" sz="1800" i="1">
                                          <a:latin typeface="Cambria Math" panose="02040503050406030204" pitchFamily="18" charset="0"/>
                                          <a:ea typeface="Cambria Math" panose="02040503050406030204" pitchFamily="18" charset="0"/>
                                        </a:rPr>
                                        <m:t>𝐴</m:t>
                                      </m:r>
                                    </m:e>
                                  </m:acc>
                                </m:e>
                                <m:sub>
                                  <m:r>
                                    <a:rPr lang="en-CA" sz="1800" i="1">
                                      <a:latin typeface="Cambria Math" panose="02040503050406030204" pitchFamily="18" charset="0"/>
                                      <a:ea typeface="Cambria Math" panose="02040503050406030204" pitchFamily="18" charset="0"/>
                                    </a:rPr>
                                    <m:t>𝑡</m:t>
                                  </m:r>
                                </m:sub>
                              </m:sSub>
                            </m:e>
                          </m:d>
                        </m:e>
                      </m:func>
                      <m:r>
                        <a:rPr lang="en-CA" sz="1800" b="0" i="1" smtClean="0">
                          <a:latin typeface="Cambria Math" panose="02040503050406030204" pitchFamily="18" charset="0"/>
                          <a:ea typeface="Cambria Math" panose="02040503050406030204" pitchFamily="18" charset="0"/>
                        </a:rPr>
                        <m:t>]</m:t>
                      </m:r>
                    </m:oMath>
                  </m:oMathPara>
                </a14:m>
                <a:endParaRPr lang="en-CA" sz="1800" dirty="0"/>
              </a:p>
            </p:txBody>
          </p:sp>
        </mc:Choice>
        <mc:Fallback xmlns="">
          <p:sp>
            <p:nvSpPr>
              <p:cNvPr id="5" name="TextBox 4">
                <a:extLst>
                  <a:ext uri="{FF2B5EF4-FFF2-40B4-BE49-F238E27FC236}">
                    <a16:creationId xmlns:a16="http://schemas.microsoft.com/office/drawing/2014/main" id="{08AA1915-BF62-1534-F70A-6961D909A6B5}"/>
                  </a:ext>
                </a:extLst>
              </p:cNvPr>
              <p:cNvSpPr txBox="1">
                <a:spLocks noRot="1" noChangeAspect="1" noMove="1" noResize="1" noEditPoints="1" noAdjustHandles="1" noChangeArrowheads="1" noChangeShapeType="1" noTextEdit="1"/>
              </p:cNvSpPr>
              <p:nvPr/>
            </p:nvSpPr>
            <p:spPr>
              <a:xfrm>
                <a:off x="1557717" y="3328021"/>
                <a:ext cx="5850541" cy="404983"/>
              </a:xfrm>
              <a:prstGeom prst="rect">
                <a:avLst/>
              </a:prstGeom>
              <a:blipFill>
                <a:blip r:embed="rId3"/>
                <a:stretch>
                  <a:fillRect b="-1562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6EDA89A7-E3EF-C3BE-268D-5C56345C58AF}"/>
              </a:ext>
            </a:extLst>
          </p:cNvPr>
          <p:cNvSpPr/>
          <p:nvPr/>
        </p:nvSpPr>
        <p:spPr>
          <a:xfrm>
            <a:off x="4531540" y="3362237"/>
            <a:ext cx="2573211" cy="336550"/>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3206CE-4272-061E-C62C-A176DF7357D2}"/>
              </a:ext>
            </a:extLst>
          </p:cNvPr>
          <p:cNvSpPr txBox="1"/>
          <p:nvPr/>
        </p:nvSpPr>
        <p:spPr>
          <a:xfrm>
            <a:off x="2286000" y="4835723"/>
            <a:ext cx="4572000" cy="261610"/>
          </a:xfrm>
          <a:prstGeom prst="rect">
            <a:avLst/>
          </a:prstGeom>
          <a:noFill/>
        </p:spPr>
        <p:txBody>
          <a:bodyPr wrap="square">
            <a:spAutoFit/>
          </a:bodyPr>
          <a:lstStyle/>
          <a:p>
            <a:pPr algn="ctr"/>
            <a:r>
              <a:rPr lang="en-US" sz="1100" dirty="0">
                <a:hlinkClick r:id="rId4"/>
              </a:rPr>
              <a:t>Schulman et al. 2017, Proximal Policy Optimization Algorithms</a:t>
            </a:r>
            <a:endParaRPr lang="en-US" sz="1100" dirty="0"/>
          </a:p>
        </p:txBody>
      </p:sp>
      <p:pic>
        <p:nvPicPr>
          <p:cNvPr id="8" name="Picture 7">
            <a:extLst>
              <a:ext uri="{FF2B5EF4-FFF2-40B4-BE49-F238E27FC236}">
                <a16:creationId xmlns:a16="http://schemas.microsoft.com/office/drawing/2014/main" id="{391809E4-3232-99FC-5D18-11D2A911F2EC}"/>
              </a:ext>
            </a:extLst>
          </p:cNvPr>
          <p:cNvPicPr>
            <a:picLocks noChangeAspect="1"/>
          </p:cNvPicPr>
          <p:nvPr/>
        </p:nvPicPr>
        <p:blipFill>
          <a:blip r:embed="rId5"/>
          <a:srcRect l="25326" t="53439" r="27824"/>
          <a:stretch/>
        </p:blipFill>
        <p:spPr>
          <a:xfrm>
            <a:off x="1875504" y="3767220"/>
            <a:ext cx="5214966" cy="1071770"/>
          </a:xfrm>
          <a:prstGeom prst="rect">
            <a:avLst/>
          </a:prstGeom>
        </p:spPr>
      </p:pic>
      <p:sp>
        <p:nvSpPr>
          <p:cNvPr id="9" name="Rounded Rectangle 8">
            <a:extLst>
              <a:ext uri="{FF2B5EF4-FFF2-40B4-BE49-F238E27FC236}">
                <a16:creationId xmlns:a16="http://schemas.microsoft.com/office/drawing/2014/main" id="{29699601-AD44-BCD2-95C8-1B7883391A0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6389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D868F0-D0A4-671B-0466-4052AAAA9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F1FBB-FB4A-62C4-14F4-2BA982BAD1FF}"/>
              </a:ext>
            </a:extLst>
          </p:cNvPr>
          <p:cNvSpPr>
            <a:spLocks noGrp="1"/>
          </p:cNvSpPr>
          <p:nvPr>
            <p:ph type="title"/>
          </p:nvPr>
        </p:nvSpPr>
        <p:spPr/>
        <p:txBody>
          <a:bodyPr/>
          <a:lstStyle/>
          <a:p>
            <a:r>
              <a:rPr lang="en-US" dirty="0"/>
              <a:t>Proximal Policy Optimization (PPO)</a:t>
            </a:r>
          </a:p>
        </p:txBody>
      </p:sp>
      <p:sp>
        <p:nvSpPr>
          <p:cNvPr id="3" name="Text Placeholder 2">
            <a:extLst>
              <a:ext uri="{FF2B5EF4-FFF2-40B4-BE49-F238E27FC236}">
                <a16:creationId xmlns:a16="http://schemas.microsoft.com/office/drawing/2014/main" id="{B9006732-D26E-AB8F-0436-26AD16A3BAF3}"/>
              </a:ext>
            </a:extLst>
          </p:cNvPr>
          <p:cNvSpPr>
            <a:spLocks noGrp="1"/>
          </p:cNvSpPr>
          <p:nvPr>
            <p:ph type="body" sz="quarter" idx="16"/>
          </p:nvPr>
        </p:nvSpPr>
        <p:spPr/>
        <p:txBody>
          <a:bodyPr/>
          <a:lstStyle/>
          <a:p>
            <a:r>
              <a:rPr lang="en-US" dirty="0"/>
              <a:t>Let’s say we lowered the probability of the action (</a:t>
            </a:r>
            <a:r>
              <a:rPr lang="en-US" dirty="0" err="1"/>
              <a:t>p_t</a:t>
            </a:r>
            <a:r>
              <a:rPr lang="en-US" dirty="0"/>
              <a:t>(\theta) &lt; 1-\epsilon) and the advantage A &lt; 0 is telling us to push it further down. What will PPO do? </a:t>
            </a:r>
          </a:p>
        </p:txBody>
      </p:sp>
      <p:pic>
        <p:nvPicPr>
          <p:cNvPr id="4" name="Picture 3">
            <a:extLst>
              <a:ext uri="{FF2B5EF4-FFF2-40B4-BE49-F238E27FC236}">
                <a16:creationId xmlns:a16="http://schemas.microsoft.com/office/drawing/2014/main" id="{A73251B3-DE3E-80AA-666D-E80A43B4CEFE}"/>
              </a:ext>
            </a:extLst>
          </p:cNvPr>
          <p:cNvPicPr>
            <a:picLocks noChangeAspect="1"/>
          </p:cNvPicPr>
          <p:nvPr/>
        </p:nvPicPr>
        <p:blipFill>
          <a:blip r:embed="rId3"/>
          <a:stretch>
            <a:fillRect/>
          </a:stretch>
        </p:blipFill>
        <p:spPr>
          <a:xfrm>
            <a:off x="330184" y="2117424"/>
            <a:ext cx="8813816" cy="2429563"/>
          </a:xfrm>
          <a:prstGeom prst="rect">
            <a:avLst/>
          </a:prstGeom>
        </p:spPr>
      </p:pic>
      <p:pic>
        <p:nvPicPr>
          <p:cNvPr id="5" name="Picture 4">
            <a:extLst>
              <a:ext uri="{FF2B5EF4-FFF2-40B4-BE49-F238E27FC236}">
                <a16:creationId xmlns:a16="http://schemas.microsoft.com/office/drawing/2014/main" id="{A317887A-5391-7EDE-30DC-E3354FC140BB}"/>
              </a:ext>
            </a:extLst>
          </p:cNvPr>
          <p:cNvPicPr>
            <a:picLocks noChangeAspect="1"/>
          </p:cNvPicPr>
          <p:nvPr/>
        </p:nvPicPr>
        <p:blipFill>
          <a:blip r:embed="rId4"/>
          <a:stretch>
            <a:fillRect/>
          </a:stretch>
        </p:blipFill>
        <p:spPr>
          <a:xfrm>
            <a:off x="9253" y="4165600"/>
            <a:ext cx="1104900" cy="977900"/>
          </a:xfrm>
          <a:prstGeom prst="rect">
            <a:avLst/>
          </a:prstGeom>
        </p:spPr>
      </p:pic>
      <p:sp>
        <p:nvSpPr>
          <p:cNvPr id="8" name="TextBox 7">
            <a:extLst>
              <a:ext uri="{FF2B5EF4-FFF2-40B4-BE49-F238E27FC236}">
                <a16:creationId xmlns:a16="http://schemas.microsoft.com/office/drawing/2014/main" id="{F3633736-7A2D-A8E6-0405-95C7CD2BDA5B}"/>
              </a:ext>
            </a:extLst>
          </p:cNvPr>
          <p:cNvSpPr txBox="1"/>
          <p:nvPr/>
        </p:nvSpPr>
        <p:spPr>
          <a:xfrm>
            <a:off x="2580743" y="4786201"/>
            <a:ext cx="4572000" cy="261610"/>
          </a:xfrm>
          <a:prstGeom prst="rect">
            <a:avLst/>
          </a:prstGeom>
          <a:noFill/>
        </p:spPr>
        <p:txBody>
          <a:bodyPr wrap="square">
            <a:spAutoFit/>
          </a:bodyPr>
          <a:lstStyle/>
          <a:p>
            <a:r>
              <a:rPr lang="en-US" sz="1100" dirty="0"/>
              <a:t>https://</a:t>
            </a:r>
            <a:r>
              <a:rPr lang="en-US" sz="1100" dirty="0" err="1"/>
              <a:t>fse.studenttheses.ub.rug.nl</a:t>
            </a:r>
            <a:r>
              <a:rPr lang="en-US" sz="1100" dirty="0"/>
              <a:t>/25709/1/mAI_2021_BickD.pdf</a:t>
            </a:r>
          </a:p>
        </p:txBody>
      </p:sp>
      <p:sp>
        <p:nvSpPr>
          <p:cNvPr id="6" name="Rounded Rectangle 5">
            <a:extLst>
              <a:ext uri="{FF2B5EF4-FFF2-40B4-BE49-F238E27FC236}">
                <a16:creationId xmlns:a16="http://schemas.microsoft.com/office/drawing/2014/main" id="{DCAF4F58-1DC3-76AF-93D2-53FBA51D170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4799775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9D08-2E54-F3EF-0C79-EAF7ED4DE007}"/>
              </a:ext>
            </a:extLst>
          </p:cNvPr>
          <p:cNvSpPr>
            <a:spLocks noGrp="1"/>
          </p:cNvSpPr>
          <p:nvPr>
            <p:ph type="title"/>
          </p:nvPr>
        </p:nvSpPr>
        <p:spPr/>
        <p:txBody>
          <a:bodyPr/>
          <a:lstStyle/>
          <a:p>
            <a:r>
              <a:rPr lang="en-US" dirty="0"/>
              <a:t>Proximal Policy Optimization - Objective</a:t>
            </a:r>
          </a:p>
        </p:txBody>
      </p:sp>
      <p:sp>
        <p:nvSpPr>
          <p:cNvPr id="3" name="Text Placeholder 2">
            <a:extLst>
              <a:ext uri="{FF2B5EF4-FFF2-40B4-BE49-F238E27FC236}">
                <a16:creationId xmlns:a16="http://schemas.microsoft.com/office/drawing/2014/main" id="{5CA30074-D3DF-560E-1ECD-BE0983AC4672}"/>
              </a:ext>
            </a:extLst>
          </p:cNvPr>
          <p:cNvSpPr>
            <a:spLocks noGrp="1"/>
          </p:cNvSpPr>
          <p:nvPr>
            <p:ph type="body" sz="quarter" idx="16"/>
          </p:nvPr>
        </p:nvSpPr>
        <p:spPr/>
        <p:txBody>
          <a:bodyPr/>
          <a:lstStyle/>
          <a:p>
            <a:endParaRPr lang="en-US"/>
          </a:p>
        </p:txBody>
      </p:sp>
      <p:pic>
        <p:nvPicPr>
          <p:cNvPr id="5" name="Picture 4" descr="A graph of a function&#10;&#10;Description automatically generated">
            <a:extLst>
              <a:ext uri="{FF2B5EF4-FFF2-40B4-BE49-F238E27FC236}">
                <a16:creationId xmlns:a16="http://schemas.microsoft.com/office/drawing/2014/main" id="{E38689F3-C155-2E70-3BE0-AB4DA6FEC8F9}"/>
              </a:ext>
            </a:extLst>
          </p:cNvPr>
          <p:cNvPicPr>
            <a:picLocks noChangeAspect="1"/>
          </p:cNvPicPr>
          <p:nvPr/>
        </p:nvPicPr>
        <p:blipFill>
          <a:blip r:embed="rId2"/>
          <a:stretch>
            <a:fillRect/>
          </a:stretch>
        </p:blipFill>
        <p:spPr>
          <a:xfrm>
            <a:off x="1151793" y="1390650"/>
            <a:ext cx="6632272" cy="3553947"/>
          </a:xfrm>
          <a:prstGeom prst="rect">
            <a:avLst/>
          </a:prstGeom>
        </p:spPr>
      </p:pic>
      <p:sp>
        <p:nvSpPr>
          <p:cNvPr id="4" name="Rounded Rectangle 3">
            <a:extLst>
              <a:ext uri="{FF2B5EF4-FFF2-40B4-BE49-F238E27FC236}">
                <a16:creationId xmlns:a16="http://schemas.microsoft.com/office/drawing/2014/main" id="{232E5B9B-A4A3-B27A-36E0-F00196B623A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9377933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3F9-9FEB-60A6-F2DD-79AF96B09C7F}"/>
              </a:ext>
            </a:extLst>
          </p:cNvPr>
          <p:cNvSpPr>
            <a:spLocks noGrp="1"/>
          </p:cNvSpPr>
          <p:nvPr>
            <p:ph type="title"/>
          </p:nvPr>
        </p:nvSpPr>
        <p:spPr/>
        <p:txBody>
          <a:bodyPr/>
          <a:lstStyle/>
          <a:p>
            <a:r>
              <a:rPr lang="en-US" dirty="0"/>
              <a:t>PPO: The Overall Objective</a:t>
            </a:r>
          </a:p>
        </p:txBody>
      </p:sp>
      <p:sp>
        <p:nvSpPr>
          <p:cNvPr id="3" name="Text Placeholder 2">
            <a:extLst>
              <a:ext uri="{FF2B5EF4-FFF2-40B4-BE49-F238E27FC236}">
                <a16:creationId xmlns:a16="http://schemas.microsoft.com/office/drawing/2014/main" id="{506EB7FB-19DD-1F40-BADC-CDBEB45462FE}"/>
              </a:ext>
            </a:extLst>
          </p:cNvPr>
          <p:cNvSpPr>
            <a:spLocks noGrp="1"/>
          </p:cNvSpPr>
          <p:nvPr>
            <p:ph type="body" sz="quarter" idx="16"/>
          </p:nvPr>
        </p:nvSpPr>
        <p:spPr/>
        <p:txBody>
          <a:bodyPr/>
          <a:lstStyle/>
          <a:p>
            <a:endParaRPr lang="en-US"/>
          </a:p>
        </p:txBody>
      </p:sp>
      <p:pic>
        <p:nvPicPr>
          <p:cNvPr id="5" name="Picture 4" descr="A diagram of equations and formulas&#10;&#10;Description automatically generated with medium confidence">
            <a:extLst>
              <a:ext uri="{FF2B5EF4-FFF2-40B4-BE49-F238E27FC236}">
                <a16:creationId xmlns:a16="http://schemas.microsoft.com/office/drawing/2014/main" id="{7302FFE5-5E59-9A46-4663-9AF9B810A7F6}"/>
              </a:ext>
            </a:extLst>
          </p:cNvPr>
          <p:cNvPicPr>
            <a:picLocks noChangeAspect="1"/>
          </p:cNvPicPr>
          <p:nvPr/>
        </p:nvPicPr>
        <p:blipFill>
          <a:blip r:embed="rId2"/>
          <a:stretch>
            <a:fillRect/>
          </a:stretch>
        </p:blipFill>
        <p:spPr>
          <a:xfrm>
            <a:off x="931985" y="1229696"/>
            <a:ext cx="7772400" cy="3148413"/>
          </a:xfrm>
          <a:prstGeom prst="rect">
            <a:avLst/>
          </a:prstGeom>
        </p:spPr>
      </p:pic>
      <p:sp>
        <p:nvSpPr>
          <p:cNvPr id="4" name="Rounded Rectangle 3">
            <a:extLst>
              <a:ext uri="{FF2B5EF4-FFF2-40B4-BE49-F238E27FC236}">
                <a16:creationId xmlns:a16="http://schemas.microsoft.com/office/drawing/2014/main" id="{5D2C04F0-D671-3426-FDCA-1473A3C19DC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26462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DD062-5FB9-B2BB-7FEF-07E9DC7DA1B0}"/>
              </a:ext>
            </a:extLst>
          </p:cNvPr>
          <p:cNvSpPr>
            <a:spLocks noGrp="1"/>
          </p:cNvSpPr>
          <p:nvPr>
            <p:ph type="title"/>
          </p:nvPr>
        </p:nvSpPr>
        <p:spPr/>
        <p:txBody>
          <a:bodyPr>
            <a:normAutofit/>
          </a:bodyPr>
          <a:lstStyle/>
          <a:p>
            <a:r>
              <a:rPr lang="en-US" dirty="0"/>
              <a:t>Instruction-tuning </a:t>
            </a:r>
          </a:p>
        </p:txBody>
      </p:sp>
      <p:grpSp>
        <p:nvGrpSpPr>
          <p:cNvPr id="17" name="Group 16">
            <a:extLst>
              <a:ext uri="{FF2B5EF4-FFF2-40B4-BE49-F238E27FC236}">
                <a16:creationId xmlns:a16="http://schemas.microsoft.com/office/drawing/2014/main" id="{6D909D2C-E037-5E7D-05C8-383135E1798E}"/>
              </a:ext>
            </a:extLst>
          </p:cNvPr>
          <p:cNvGrpSpPr/>
          <p:nvPr/>
        </p:nvGrpSpPr>
        <p:grpSpPr>
          <a:xfrm>
            <a:off x="438612" y="1234069"/>
            <a:ext cx="8157129" cy="3864827"/>
            <a:chOff x="750225" y="1185878"/>
            <a:chExt cx="7268442" cy="3655903"/>
          </a:xfrm>
        </p:grpSpPr>
        <p:pic>
          <p:nvPicPr>
            <p:cNvPr id="6" name="object 2">
              <a:extLst>
                <a:ext uri="{FF2B5EF4-FFF2-40B4-BE49-F238E27FC236}">
                  <a16:creationId xmlns:a16="http://schemas.microsoft.com/office/drawing/2014/main" id="{592E5FD0-7EDA-5B39-77AA-010AF97DDAEA}"/>
                </a:ext>
              </a:extLst>
            </p:cNvPr>
            <p:cNvPicPr/>
            <p:nvPr/>
          </p:nvPicPr>
          <p:blipFill>
            <a:blip r:embed="rId2" cstate="print"/>
            <a:stretch>
              <a:fillRect/>
            </a:stretch>
          </p:blipFill>
          <p:spPr>
            <a:xfrm>
              <a:off x="750225" y="3746533"/>
              <a:ext cx="7268442" cy="1095248"/>
            </a:xfrm>
            <a:prstGeom prst="rect">
              <a:avLst/>
            </a:prstGeom>
          </p:spPr>
        </p:pic>
        <p:grpSp>
          <p:nvGrpSpPr>
            <p:cNvPr id="7" name="object 3">
              <a:extLst>
                <a:ext uri="{FF2B5EF4-FFF2-40B4-BE49-F238E27FC236}">
                  <a16:creationId xmlns:a16="http://schemas.microsoft.com/office/drawing/2014/main" id="{8A292C45-C252-F0C4-65B3-F0B2656E9C88}"/>
                </a:ext>
              </a:extLst>
            </p:cNvPr>
            <p:cNvGrpSpPr/>
            <p:nvPr/>
          </p:nvGrpSpPr>
          <p:grpSpPr>
            <a:xfrm>
              <a:off x="821751" y="1185878"/>
              <a:ext cx="7046129" cy="2567238"/>
              <a:chOff x="1254263" y="1339596"/>
              <a:chExt cx="9394839" cy="3422985"/>
            </a:xfrm>
          </p:grpSpPr>
          <p:pic>
            <p:nvPicPr>
              <p:cNvPr id="8" name="object 4">
                <a:extLst>
                  <a:ext uri="{FF2B5EF4-FFF2-40B4-BE49-F238E27FC236}">
                    <a16:creationId xmlns:a16="http://schemas.microsoft.com/office/drawing/2014/main" id="{27DA4C9E-A8B4-AFB8-8FAA-59A59431BC08}"/>
                  </a:ext>
                </a:extLst>
              </p:cNvPr>
              <p:cNvPicPr/>
              <p:nvPr/>
            </p:nvPicPr>
            <p:blipFill>
              <a:blip r:embed="rId3" cstate="print"/>
              <a:stretch>
                <a:fillRect/>
              </a:stretch>
            </p:blipFill>
            <p:spPr>
              <a:xfrm>
                <a:off x="1441851" y="1462403"/>
                <a:ext cx="9207251" cy="3271140"/>
              </a:xfrm>
              <a:prstGeom prst="rect">
                <a:avLst/>
              </a:prstGeom>
            </p:spPr>
          </p:pic>
          <p:sp>
            <p:nvSpPr>
              <p:cNvPr id="9" name="object 5">
                <a:extLst>
                  <a:ext uri="{FF2B5EF4-FFF2-40B4-BE49-F238E27FC236}">
                    <a16:creationId xmlns:a16="http://schemas.microsoft.com/office/drawing/2014/main" id="{9EF5E0AF-3435-DC6C-77B4-C7BD86F8A98D}"/>
                  </a:ext>
                </a:extLst>
              </p:cNvPr>
              <p:cNvSpPr/>
              <p:nvPr/>
            </p:nvSpPr>
            <p:spPr>
              <a:xfrm>
                <a:off x="2077211" y="1339596"/>
                <a:ext cx="2493645" cy="378460"/>
              </a:xfrm>
              <a:custGeom>
                <a:avLst/>
                <a:gdLst/>
                <a:ahLst/>
                <a:cxnLst/>
                <a:rect l="l" t="t" r="r" b="b"/>
                <a:pathLst>
                  <a:path w="2493645" h="378460">
                    <a:moveTo>
                      <a:pt x="2493264" y="0"/>
                    </a:moveTo>
                    <a:lnTo>
                      <a:pt x="0" y="0"/>
                    </a:lnTo>
                    <a:lnTo>
                      <a:pt x="0" y="377951"/>
                    </a:lnTo>
                    <a:lnTo>
                      <a:pt x="2493264" y="377951"/>
                    </a:lnTo>
                    <a:lnTo>
                      <a:pt x="2493264" y="0"/>
                    </a:lnTo>
                    <a:close/>
                  </a:path>
                </a:pathLst>
              </a:custGeom>
              <a:solidFill>
                <a:srgbClr val="FFFFFF"/>
              </a:solidFill>
            </p:spPr>
            <p:txBody>
              <a:bodyPr wrap="square" lIns="0" tIns="0" rIns="0" bIns="0" rtlCol="0"/>
              <a:lstStyle/>
              <a:p>
                <a:endParaRPr sz="1050"/>
              </a:p>
            </p:txBody>
          </p:sp>
          <p:sp>
            <p:nvSpPr>
              <p:cNvPr id="10" name="object 6">
                <a:extLst>
                  <a:ext uri="{FF2B5EF4-FFF2-40B4-BE49-F238E27FC236}">
                    <a16:creationId xmlns:a16="http://schemas.microsoft.com/office/drawing/2014/main" id="{2FD547B3-FB1C-D183-BEE2-7245F9569A37}"/>
                  </a:ext>
                </a:extLst>
              </p:cNvPr>
              <p:cNvSpPr/>
              <p:nvPr/>
            </p:nvSpPr>
            <p:spPr>
              <a:xfrm>
                <a:off x="2077211" y="1339596"/>
                <a:ext cx="2493645" cy="378460"/>
              </a:xfrm>
              <a:custGeom>
                <a:avLst/>
                <a:gdLst/>
                <a:ahLst/>
                <a:cxnLst/>
                <a:rect l="l" t="t" r="r" b="b"/>
                <a:pathLst>
                  <a:path w="2493645" h="378460">
                    <a:moveTo>
                      <a:pt x="0" y="377951"/>
                    </a:moveTo>
                    <a:lnTo>
                      <a:pt x="2493264" y="377951"/>
                    </a:lnTo>
                    <a:lnTo>
                      <a:pt x="2493264" y="0"/>
                    </a:lnTo>
                    <a:lnTo>
                      <a:pt x="0" y="0"/>
                    </a:lnTo>
                    <a:lnTo>
                      <a:pt x="0" y="377951"/>
                    </a:lnTo>
                    <a:close/>
                  </a:path>
                </a:pathLst>
              </a:custGeom>
              <a:ln w="9525">
                <a:solidFill>
                  <a:srgbClr val="FFFFFF"/>
                </a:solidFill>
              </a:ln>
            </p:spPr>
            <p:txBody>
              <a:bodyPr wrap="square" lIns="0" tIns="0" rIns="0" bIns="0" rtlCol="0"/>
              <a:lstStyle/>
              <a:p>
                <a:endParaRPr sz="1050"/>
              </a:p>
            </p:txBody>
          </p:sp>
          <p:sp>
            <p:nvSpPr>
              <p:cNvPr id="11" name="object 7">
                <a:extLst>
                  <a:ext uri="{FF2B5EF4-FFF2-40B4-BE49-F238E27FC236}">
                    <a16:creationId xmlns:a16="http://schemas.microsoft.com/office/drawing/2014/main" id="{85DB8EAE-2091-303E-4AFA-585C0E0928AE}"/>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a:p>
            </p:txBody>
          </p:sp>
          <p:sp>
            <p:nvSpPr>
              <p:cNvPr id="12" name="object 8">
                <a:extLst>
                  <a:ext uri="{FF2B5EF4-FFF2-40B4-BE49-F238E27FC236}">
                    <a16:creationId xmlns:a16="http://schemas.microsoft.com/office/drawing/2014/main" id="{BF339BD5-EB7E-6353-4307-D55F553AEA31}"/>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a:p>
            </p:txBody>
          </p:sp>
          <p:sp>
            <p:nvSpPr>
              <p:cNvPr id="13" name="object 9">
                <a:extLst>
                  <a:ext uri="{FF2B5EF4-FFF2-40B4-BE49-F238E27FC236}">
                    <a16:creationId xmlns:a16="http://schemas.microsoft.com/office/drawing/2014/main" id="{29B58251-AC44-01BA-1D0F-B9AF17AA4489}"/>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grpSp>
      </p:grpSp>
      <p:sp>
        <p:nvSpPr>
          <p:cNvPr id="23" name="Content Placeholder 4">
            <a:extLst>
              <a:ext uri="{FF2B5EF4-FFF2-40B4-BE49-F238E27FC236}">
                <a16:creationId xmlns:a16="http://schemas.microsoft.com/office/drawing/2014/main" id="{8E255C13-CA9C-CEB1-37FE-D7630CE41664}"/>
              </a:ext>
            </a:extLst>
          </p:cNvPr>
          <p:cNvSpPr>
            <a:spLocks noGrp="1"/>
          </p:cNvSpPr>
          <p:nvPr>
            <p:ph type="body" sz="quarter" idx="16"/>
          </p:nvPr>
        </p:nvSpPr>
        <p:spPr>
          <a:xfrm>
            <a:off x="533919" y="1072598"/>
            <a:ext cx="8610081" cy="3077573"/>
          </a:xfrm>
        </p:spPr>
        <p:txBody>
          <a:bodyPr>
            <a:normAutofit/>
          </a:bodyPr>
          <a:lstStyle/>
          <a:p>
            <a:pPr>
              <a:buFont typeface="+mj-lt"/>
              <a:buAutoNum type="arabicPeriod"/>
            </a:pPr>
            <a:r>
              <a:rPr lang="en-US" sz="1800" spc="-4" dirty="0">
                <a:latin typeface="Corbel" panose="020B0503020204020204" pitchFamily="34" charset="0"/>
                <a:cs typeface="Calibri"/>
              </a:rPr>
              <a:t>Collect</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examples</a:t>
            </a:r>
            <a:r>
              <a:rPr lang="en-US" sz="1800" spc="19" dirty="0">
                <a:latin typeface="Corbel" panose="020B0503020204020204" pitchFamily="34" charset="0"/>
                <a:cs typeface="Calibri"/>
              </a:rPr>
              <a:t> </a:t>
            </a:r>
            <a:r>
              <a:rPr lang="en-US" sz="1800" spc="-4" dirty="0">
                <a:latin typeface="Corbel" panose="020B0503020204020204" pitchFamily="34" charset="0"/>
                <a:cs typeface="Calibri"/>
              </a:rPr>
              <a:t>of</a:t>
            </a:r>
            <a:r>
              <a:rPr lang="en-US" sz="1800" dirty="0">
                <a:latin typeface="Corbel" panose="020B0503020204020204" pitchFamily="34" charset="0"/>
                <a:cs typeface="Calibri"/>
              </a:rPr>
              <a:t> </a:t>
            </a:r>
            <a:r>
              <a:rPr lang="en-US" sz="1800" spc="-4" dirty="0">
                <a:latin typeface="Corbel" panose="020B0503020204020204" pitchFamily="34" charset="0"/>
                <a:cs typeface="Calibri"/>
              </a:rPr>
              <a:t>(instruction,</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output)</a:t>
            </a:r>
            <a:r>
              <a:rPr lang="en-US" sz="1800" spc="19" dirty="0">
                <a:latin typeface="Corbel" panose="020B0503020204020204" pitchFamily="34" charset="0"/>
                <a:cs typeface="Calibri"/>
              </a:rPr>
              <a:t> </a:t>
            </a:r>
            <a:r>
              <a:rPr lang="en-US" sz="1800" spc="-4" dirty="0">
                <a:latin typeface="Corbel" panose="020B0503020204020204" pitchFamily="34" charset="0"/>
                <a:cs typeface="Calibri"/>
              </a:rPr>
              <a:t>pairs</a:t>
            </a:r>
            <a:r>
              <a:rPr lang="en-US" sz="1800" dirty="0">
                <a:latin typeface="Corbel" panose="020B0503020204020204" pitchFamily="34" charset="0"/>
                <a:cs typeface="Calibri"/>
              </a:rPr>
              <a:t> across</a:t>
            </a:r>
            <a:r>
              <a:rPr lang="en-US" sz="1800" spc="-4" dirty="0">
                <a:latin typeface="Corbel" panose="020B0503020204020204" pitchFamily="34" charset="0"/>
                <a:cs typeface="Calibri"/>
              </a:rPr>
              <a:t> </a:t>
            </a:r>
            <a:r>
              <a:rPr lang="en-US" sz="1800" dirty="0">
                <a:latin typeface="Corbel" panose="020B0503020204020204" pitchFamily="34" charset="0"/>
                <a:cs typeface="Calibri"/>
              </a:rPr>
              <a:t>many</a:t>
            </a:r>
            <a:r>
              <a:rPr lang="en-US" sz="1800" spc="4" dirty="0">
                <a:latin typeface="Corbel" panose="020B0503020204020204" pitchFamily="34" charset="0"/>
                <a:cs typeface="Calibri"/>
              </a:rPr>
              <a:t> </a:t>
            </a:r>
            <a:r>
              <a:rPr lang="en-US" sz="1800" spc="-4" dirty="0">
                <a:latin typeface="Corbel" panose="020B0503020204020204" pitchFamily="34" charset="0"/>
                <a:cs typeface="Calibri"/>
              </a:rPr>
              <a:t>tasks</a:t>
            </a:r>
            <a:r>
              <a:rPr lang="en-US" sz="1800" spc="11" dirty="0">
                <a:latin typeface="Corbel" panose="020B0503020204020204" pitchFamily="34" charset="0"/>
                <a:cs typeface="Calibri"/>
              </a:rPr>
              <a:t> </a:t>
            </a:r>
            <a:r>
              <a:rPr lang="en-US" sz="1800" dirty="0">
                <a:latin typeface="Corbel" panose="020B0503020204020204" pitchFamily="34" charset="0"/>
                <a:cs typeface="Calibri"/>
              </a:rPr>
              <a:t>and</a:t>
            </a:r>
            <a:r>
              <a:rPr lang="en-US" sz="1800" spc="4" dirty="0">
                <a:latin typeface="Corbel" panose="020B0503020204020204" pitchFamily="34" charset="0"/>
                <a:cs typeface="Calibri"/>
              </a:rPr>
              <a:t> </a:t>
            </a:r>
            <a:r>
              <a:rPr lang="en-US" sz="1800" dirty="0">
                <a:latin typeface="Corbel" panose="020B0503020204020204" pitchFamily="34" charset="0"/>
                <a:cs typeface="Calibri"/>
              </a:rPr>
              <a:t>finetune</a:t>
            </a:r>
            <a:r>
              <a:rPr lang="en-US" sz="1800" spc="4" dirty="0">
                <a:latin typeface="Corbel" panose="020B0503020204020204" pitchFamily="34" charset="0"/>
                <a:cs typeface="Calibri"/>
              </a:rPr>
              <a:t> </a:t>
            </a:r>
            <a:r>
              <a:rPr lang="en-US" sz="1800" dirty="0">
                <a:latin typeface="Corbel" panose="020B0503020204020204" pitchFamily="34" charset="0"/>
                <a:cs typeface="Calibri"/>
              </a:rPr>
              <a:t>an</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LM</a:t>
            </a: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r>
              <a:rPr lang="en-US" sz="1800" spc="-4" dirty="0">
                <a:latin typeface="Corbel" panose="020B0503020204020204" pitchFamily="34" charset="0"/>
                <a:cs typeface="Calibri"/>
              </a:rPr>
              <a:t>Evaluate</a:t>
            </a:r>
            <a:r>
              <a:rPr lang="en-US" sz="1800" spc="-23" dirty="0">
                <a:latin typeface="Corbel" panose="020B0503020204020204" pitchFamily="34" charset="0"/>
                <a:cs typeface="Calibri"/>
              </a:rPr>
              <a:t> </a:t>
            </a:r>
            <a:r>
              <a:rPr lang="en-US" sz="1800" spc="-4" dirty="0">
                <a:latin typeface="Corbel" panose="020B0503020204020204" pitchFamily="34" charset="0"/>
                <a:cs typeface="Calibri"/>
              </a:rPr>
              <a:t>on</a:t>
            </a:r>
            <a:r>
              <a:rPr lang="en-US" sz="1800" spc="4" dirty="0">
                <a:latin typeface="Corbel" panose="020B0503020204020204" pitchFamily="34" charset="0"/>
                <a:cs typeface="Calibri"/>
              </a:rPr>
              <a:t> </a:t>
            </a:r>
            <a:r>
              <a:rPr lang="en-US" sz="1800" b="1" dirty="0">
                <a:solidFill>
                  <a:srgbClr val="FF0000"/>
                </a:solidFill>
                <a:latin typeface="Corbel" panose="020B0503020204020204" pitchFamily="34" charset="0"/>
                <a:cs typeface="Calibri"/>
              </a:rPr>
              <a:t>unseen</a:t>
            </a:r>
            <a:r>
              <a:rPr lang="en-US" sz="1800" spc="-11" dirty="0">
                <a:latin typeface="Corbel" panose="020B0503020204020204" pitchFamily="34" charset="0"/>
                <a:cs typeface="Calibri"/>
              </a:rPr>
              <a:t> </a:t>
            </a:r>
            <a:r>
              <a:rPr lang="en-US" sz="1800" dirty="0">
                <a:latin typeface="Corbel" panose="020B0503020204020204" pitchFamily="34" charset="0"/>
                <a:cs typeface="Calibri"/>
              </a:rPr>
              <a:t>tasks</a:t>
            </a: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dirty="0"/>
          </a:p>
        </p:txBody>
      </p:sp>
      <p:sp>
        <p:nvSpPr>
          <p:cNvPr id="18" name="object 17">
            <a:extLst>
              <a:ext uri="{FF2B5EF4-FFF2-40B4-BE49-F238E27FC236}">
                <a16:creationId xmlns:a16="http://schemas.microsoft.com/office/drawing/2014/main" id="{58A6BAF7-2FCB-26BC-425C-88D57DE070B3}"/>
              </a:ext>
            </a:extLst>
          </p:cNvPr>
          <p:cNvSpPr txBox="1"/>
          <p:nvPr/>
        </p:nvSpPr>
        <p:spPr>
          <a:xfrm>
            <a:off x="4926803" y="546434"/>
            <a:ext cx="4217197" cy="345607"/>
          </a:xfrm>
          <a:prstGeom prst="rect">
            <a:avLst/>
          </a:prstGeom>
        </p:spPr>
        <p:txBody>
          <a:bodyPr vert="horz" wrap="square" lIns="0" tIns="9525" rIns="0" bIns="0" rtlCol="0">
            <a:spAutoFit/>
          </a:bodyPr>
          <a:lstStyle/>
          <a:p>
            <a:pPr marL="9525">
              <a:spcBef>
                <a:spcPts val="75"/>
              </a:spcBef>
            </a:pPr>
            <a:r>
              <a:rPr sz="1050" spc="-4" dirty="0">
                <a:latin typeface="Tahoma" panose="020B0604030504040204" pitchFamily="34" charset="0"/>
                <a:ea typeface="Tahoma" panose="020B0604030504040204" pitchFamily="34" charset="0"/>
                <a:cs typeface="Tahoma" panose="020B0604030504040204" pitchFamily="34" charset="0"/>
              </a:rPr>
              <a:t>[</a:t>
            </a:r>
            <a:r>
              <a:rPr lang="en-US" sz="1050" spc="-4" dirty="0">
                <a:latin typeface="Tahoma" panose="020B0604030504040204" pitchFamily="34" charset="0"/>
                <a:ea typeface="Tahoma" panose="020B0604030504040204" pitchFamily="34" charset="0"/>
                <a:cs typeface="Tahoma" panose="020B0604030504040204" pitchFamily="34" charset="0"/>
              </a:rPr>
              <a:t>Weller et al. 2020. Mishra et al. 2021; Wang et al. 2022, </a:t>
            </a:r>
          </a:p>
          <a:p>
            <a:pPr marL="9525">
              <a:spcBef>
                <a:spcPts val="75"/>
              </a:spcBef>
            </a:pPr>
            <a:r>
              <a:rPr lang="en-US" sz="1050" spc="-4" dirty="0" err="1">
                <a:latin typeface="Tahoma" panose="020B0604030504040204" pitchFamily="34" charset="0"/>
                <a:ea typeface="Tahoma" panose="020B0604030504040204" pitchFamily="34" charset="0"/>
                <a:cs typeface="Tahoma" panose="020B0604030504040204" pitchFamily="34" charset="0"/>
              </a:rPr>
              <a:t>Sanh</a:t>
            </a:r>
            <a:r>
              <a:rPr lang="en-US" sz="1050" spc="-4" dirty="0">
                <a:latin typeface="Tahoma" panose="020B0604030504040204" pitchFamily="34" charset="0"/>
                <a:ea typeface="Tahoma" panose="020B0604030504040204" pitchFamily="34" charset="0"/>
                <a:cs typeface="Tahoma" panose="020B0604030504040204" pitchFamily="34" charset="0"/>
              </a:rPr>
              <a:t> et al. 2022; Wei et al., 2022, Chung et al. 2022, many others </a:t>
            </a:r>
            <a:r>
              <a:rPr sz="105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621318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0223-B57B-2AD0-22DA-1250AA7EF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EA64F-D533-16FC-DCCE-8B8AE780AAA2}"/>
              </a:ext>
            </a:extLst>
          </p:cNvPr>
          <p:cNvSpPr>
            <a:spLocks noGrp="1"/>
          </p:cNvSpPr>
          <p:nvPr>
            <p:ph type="title"/>
          </p:nvPr>
        </p:nvSpPr>
        <p:spPr/>
        <p:txBody>
          <a:bodyPr/>
          <a:lstStyle/>
          <a:p>
            <a:r>
              <a:rPr lang="en-US" dirty="0"/>
              <a:t>Proximal Policy Optimization (PPO)</a:t>
            </a:r>
          </a:p>
        </p:txBody>
      </p:sp>
      <p:sp>
        <p:nvSpPr>
          <p:cNvPr id="3" name="Text Placeholder 2">
            <a:extLst>
              <a:ext uri="{FF2B5EF4-FFF2-40B4-BE49-F238E27FC236}">
                <a16:creationId xmlns:a16="http://schemas.microsoft.com/office/drawing/2014/main" id="{EA02CF7E-BB20-974D-78B2-D5BFBC19A3FD}"/>
              </a:ext>
            </a:extLst>
          </p:cNvPr>
          <p:cNvSpPr>
            <a:spLocks noGrp="1"/>
          </p:cNvSpPr>
          <p:nvPr>
            <p:ph type="body" sz="quarter" idx="16"/>
          </p:nvPr>
        </p:nvSpPr>
        <p:spPr/>
        <p:txBody>
          <a:bodyPr/>
          <a:lstStyle/>
          <a:p>
            <a:endParaRPr lang="en-US" dirty="0"/>
          </a:p>
        </p:txBody>
      </p:sp>
      <p:pic>
        <p:nvPicPr>
          <p:cNvPr id="7" name="Picture 6">
            <a:extLst>
              <a:ext uri="{FF2B5EF4-FFF2-40B4-BE49-F238E27FC236}">
                <a16:creationId xmlns:a16="http://schemas.microsoft.com/office/drawing/2014/main" id="{AE619199-EF93-61F8-14B3-DECD542E6A53}"/>
              </a:ext>
            </a:extLst>
          </p:cNvPr>
          <p:cNvPicPr>
            <a:picLocks noChangeAspect="1"/>
          </p:cNvPicPr>
          <p:nvPr/>
        </p:nvPicPr>
        <p:blipFill>
          <a:blip r:embed="rId3"/>
          <a:stretch>
            <a:fillRect/>
          </a:stretch>
        </p:blipFill>
        <p:spPr>
          <a:xfrm>
            <a:off x="1451581" y="1129301"/>
            <a:ext cx="6217921" cy="3967467"/>
          </a:xfrm>
          <a:prstGeom prst="rect">
            <a:avLst/>
          </a:prstGeom>
        </p:spPr>
      </p:pic>
      <p:sp>
        <p:nvSpPr>
          <p:cNvPr id="9" name="TextBox 8">
            <a:extLst>
              <a:ext uri="{FF2B5EF4-FFF2-40B4-BE49-F238E27FC236}">
                <a16:creationId xmlns:a16="http://schemas.microsoft.com/office/drawing/2014/main" id="{5B636200-70DA-E6BB-83E4-18020479FD47}"/>
              </a:ext>
            </a:extLst>
          </p:cNvPr>
          <p:cNvSpPr txBox="1"/>
          <p:nvPr/>
        </p:nvSpPr>
        <p:spPr>
          <a:xfrm>
            <a:off x="7646127" y="4835158"/>
            <a:ext cx="1537063" cy="261610"/>
          </a:xfrm>
          <a:prstGeom prst="rect">
            <a:avLst/>
          </a:prstGeom>
          <a:solidFill>
            <a:schemeClr val="bg1"/>
          </a:solidFill>
        </p:spPr>
        <p:txBody>
          <a:bodyPr wrap="square">
            <a:spAutoFit/>
          </a:bodyPr>
          <a:lstStyle/>
          <a:p>
            <a:r>
              <a:rPr lang="en-US" sz="1100" dirty="0">
                <a:hlinkClick r:id="rId4"/>
              </a:rPr>
              <a:t>Pseudocode source</a:t>
            </a:r>
            <a:endParaRPr lang="en-US" sz="11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13964E-2A0C-C74A-DD11-7C614713BC6E}"/>
                  </a:ext>
                </a:extLst>
              </p:cNvPr>
              <p:cNvSpPr txBox="1"/>
              <p:nvPr/>
            </p:nvSpPr>
            <p:spPr>
              <a:xfrm>
                <a:off x="4026568" y="1390650"/>
                <a:ext cx="3048000" cy="56657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𝐴</m:t>
                          </m:r>
                        </m:e>
                        <m:sup>
                          <m:r>
                            <a:rPr lang="en-US" sz="1600" i="1">
                              <a:latin typeface="Cambria Math" panose="02040503050406030204" pitchFamily="18" charset="0"/>
                            </a:rPr>
                            <m:t>𝜋</m:t>
                          </m:r>
                        </m:sup>
                      </m:sSup>
                      <m:d>
                        <m:dPr>
                          <m:ctrlPr>
                            <a:rPr lang="en-US" sz="1600" i="1">
                              <a:latin typeface="Cambria Math" panose="02040503050406030204" pitchFamily="18" charset="0"/>
                            </a:rPr>
                          </m:ctrlPr>
                        </m:dPr>
                        <m:e>
                          <m:r>
                            <a:rPr lang="en-US" sz="1600" i="1">
                              <a:latin typeface="Cambria Math" panose="02040503050406030204" pitchFamily="18" charset="0"/>
                            </a:rPr>
                            <m:t>𝑠</m:t>
                          </m:r>
                          <m:r>
                            <a:rPr lang="en-US" sz="1600" i="1">
                              <a:latin typeface="Cambria Math" panose="02040503050406030204" pitchFamily="18" charset="0"/>
                            </a:rPr>
                            <m:t>, </m:t>
                          </m:r>
                          <m:r>
                            <a:rPr lang="en-US" sz="1600" i="1">
                              <a:latin typeface="Cambria Math" panose="02040503050406030204" pitchFamily="18" charset="0"/>
                            </a:rPr>
                            <m:t>𝑎</m:t>
                          </m:r>
                        </m:e>
                      </m:d>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𝜋</m:t>
                          </m:r>
                        </m:sup>
                      </m:sSup>
                      <m:d>
                        <m:dPr>
                          <m:ctrlPr>
                            <a:rPr lang="en-US" sz="1600" i="1">
                              <a:latin typeface="Cambria Math" panose="02040503050406030204" pitchFamily="18" charset="0"/>
                            </a:rPr>
                          </m:ctrlPr>
                        </m:dPr>
                        <m:e>
                          <m:r>
                            <a:rPr lang="en-US" sz="1600" i="1">
                              <a:latin typeface="Cambria Math" panose="02040503050406030204" pitchFamily="18" charset="0"/>
                            </a:rPr>
                            <m:t>𝑠</m:t>
                          </m:r>
                          <m:r>
                            <a:rPr lang="en-US" sz="1600" i="1">
                              <a:latin typeface="Cambria Math" panose="02040503050406030204" pitchFamily="18" charset="0"/>
                            </a:rPr>
                            <m:t>, </m:t>
                          </m:r>
                          <m:r>
                            <a:rPr lang="en-US" sz="1600" i="1">
                              <a:latin typeface="Cambria Math" panose="02040503050406030204" pitchFamily="18" charset="0"/>
                            </a:rPr>
                            <m:t>𝑎</m:t>
                          </m:r>
                        </m:e>
                      </m:d>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𝑉</m:t>
                          </m:r>
                        </m:e>
                        <m:sup>
                          <m:r>
                            <a:rPr lang="en-US" sz="1600" i="1">
                              <a:latin typeface="Cambria Math" panose="02040503050406030204" pitchFamily="18" charset="0"/>
                            </a:rPr>
                            <m:t>𝜋</m:t>
                          </m:r>
                        </m:sup>
                      </m:sSup>
                      <m:d>
                        <m:dPr>
                          <m:ctrlPr>
                            <a:rPr lang="en-US" sz="1600" i="1">
                              <a:latin typeface="Cambria Math" panose="02040503050406030204" pitchFamily="18" charset="0"/>
                            </a:rPr>
                          </m:ctrlPr>
                        </m:dPr>
                        <m:e>
                          <m:r>
                            <a:rPr lang="en-US" sz="1600" i="1">
                              <a:latin typeface="Cambria Math" panose="02040503050406030204" pitchFamily="18" charset="0"/>
                            </a:rPr>
                            <m:t>𝑠</m:t>
                          </m:r>
                        </m:e>
                      </m:d>
                    </m:oMath>
                  </m:oMathPara>
                </a14:m>
                <a:endParaRPr lang="en-US" sz="1600" dirty="0"/>
              </a:p>
            </p:txBody>
          </p:sp>
        </mc:Choice>
        <mc:Fallback xmlns="">
          <p:sp>
            <p:nvSpPr>
              <p:cNvPr id="10" name="TextBox 9">
                <a:extLst>
                  <a:ext uri="{FF2B5EF4-FFF2-40B4-BE49-F238E27FC236}">
                    <a16:creationId xmlns:a16="http://schemas.microsoft.com/office/drawing/2014/main" id="{0C13964E-2A0C-C74A-DD11-7C614713BC6E}"/>
                  </a:ext>
                </a:extLst>
              </p:cNvPr>
              <p:cNvSpPr txBox="1">
                <a:spLocks noRot="1" noChangeAspect="1" noMove="1" noResize="1" noEditPoints="1" noAdjustHandles="1" noChangeArrowheads="1" noChangeShapeType="1" noTextEdit="1"/>
              </p:cNvSpPr>
              <p:nvPr/>
            </p:nvSpPr>
            <p:spPr>
              <a:xfrm>
                <a:off x="4026568" y="1390650"/>
                <a:ext cx="3048000" cy="566578"/>
              </a:xfrm>
              <a:prstGeom prst="wedgeRoundRectCallout">
                <a:avLst>
                  <a:gd name="adj1" fmla="val -35716"/>
                  <a:gd name="adj2" fmla="val 75378"/>
                  <a:gd name="adj3" fmla="val 16667"/>
                </a:avLst>
              </a:prstGeom>
              <a:blipFill>
                <a:blip r:embed="rId5"/>
                <a:stretch>
                  <a:fillRect/>
                </a:stretch>
              </a:blipFill>
              <a:ln w="12700"/>
            </p:spPr>
            <p:txBody>
              <a:bodyPr/>
              <a:lstStyle/>
              <a:p>
                <a:r>
                  <a:rPr lang="en-US">
                    <a:noFill/>
                  </a:rPr>
                  <a:t> </a:t>
                </a:r>
              </a:p>
            </p:txBody>
          </p:sp>
        </mc:Fallback>
      </mc:AlternateContent>
      <p:sp>
        <p:nvSpPr>
          <p:cNvPr id="11" name="TextBox 10">
            <a:extLst>
              <a:ext uri="{FF2B5EF4-FFF2-40B4-BE49-F238E27FC236}">
                <a16:creationId xmlns:a16="http://schemas.microsoft.com/office/drawing/2014/main" id="{AACF96A4-74CD-AB05-EC5D-2644C93DC93C}"/>
              </a:ext>
            </a:extLst>
          </p:cNvPr>
          <p:cNvSpPr txBox="1"/>
          <p:nvPr/>
        </p:nvSpPr>
        <p:spPr>
          <a:xfrm>
            <a:off x="4952037" y="2218577"/>
            <a:ext cx="3672197" cy="56657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600" dirty="0"/>
              <a:t>What does it mean that we use advantage here instead of rewards? </a:t>
            </a:r>
          </a:p>
        </p:txBody>
      </p:sp>
      <p:pic>
        <p:nvPicPr>
          <p:cNvPr id="13" name="Picture 12" descr="A black and white image of a mathematical equation&#10;&#10;Description automatically generated">
            <a:extLst>
              <a:ext uri="{FF2B5EF4-FFF2-40B4-BE49-F238E27FC236}">
                <a16:creationId xmlns:a16="http://schemas.microsoft.com/office/drawing/2014/main" id="{1F3FE3A0-B438-7DD0-0861-BFF511636863}"/>
              </a:ext>
            </a:extLst>
          </p:cNvPr>
          <p:cNvPicPr>
            <a:picLocks noChangeAspect="1"/>
          </p:cNvPicPr>
          <p:nvPr/>
        </p:nvPicPr>
        <p:blipFill>
          <a:blip r:embed="rId6"/>
          <a:stretch>
            <a:fillRect/>
          </a:stretch>
        </p:blipFill>
        <p:spPr>
          <a:xfrm>
            <a:off x="6092066" y="3298533"/>
            <a:ext cx="2334280" cy="341082"/>
          </a:xfrm>
          <a:prstGeom prst="rect">
            <a:avLst/>
          </a:prstGeom>
        </p:spPr>
      </p:pic>
      <p:sp>
        <p:nvSpPr>
          <p:cNvPr id="4" name="TextBox 3">
            <a:extLst>
              <a:ext uri="{FF2B5EF4-FFF2-40B4-BE49-F238E27FC236}">
                <a16:creationId xmlns:a16="http://schemas.microsoft.com/office/drawing/2014/main" id="{57BBB862-CE28-9FA9-3FB0-0FD39DE07D32}"/>
              </a:ext>
            </a:extLst>
          </p:cNvPr>
          <p:cNvSpPr txBox="1"/>
          <p:nvPr/>
        </p:nvSpPr>
        <p:spPr>
          <a:xfrm>
            <a:off x="2286000" y="4835723"/>
            <a:ext cx="4572000" cy="261610"/>
          </a:xfrm>
          <a:prstGeom prst="rect">
            <a:avLst/>
          </a:prstGeom>
          <a:noFill/>
        </p:spPr>
        <p:txBody>
          <a:bodyPr wrap="square">
            <a:spAutoFit/>
          </a:bodyPr>
          <a:lstStyle/>
          <a:p>
            <a:pPr algn="ctr"/>
            <a:r>
              <a:rPr lang="en-US" sz="1100" dirty="0">
                <a:hlinkClick r:id="rId7"/>
              </a:rPr>
              <a:t>Schulman et al. 2017, Proximal Policy Optimization Algorithms</a:t>
            </a:r>
            <a:endParaRPr lang="en-US" sz="1100" dirty="0"/>
          </a:p>
        </p:txBody>
      </p:sp>
      <p:sp>
        <p:nvSpPr>
          <p:cNvPr id="5" name="Rounded Rectangle 4">
            <a:extLst>
              <a:ext uri="{FF2B5EF4-FFF2-40B4-BE49-F238E27FC236}">
                <a16:creationId xmlns:a16="http://schemas.microsoft.com/office/drawing/2014/main" id="{A6CC398C-F951-039A-101A-2103AF9EF83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17332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0BB6-28F9-9BA0-3EE7-D2296A7EEB80}"/>
              </a:ext>
            </a:extLst>
          </p:cNvPr>
          <p:cNvSpPr>
            <a:spLocks noGrp="1"/>
          </p:cNvSpPr>
          <p:nvPr>
            <p:ph type="title"/>
          </p:nvPr>
        </p:nvSpPr>
        <p:spPr/>
        <p:txBody>
          <a:bodyPr/>
          <a:lstStyle/>
          <a:p>
            <a:r>
              <a:rPr lang="en-US" dirty="0"/>
              <a:t>PPO in practice</a:t>
            </a:r>
          </a:p>
        </p:txBody>
      </p:sp>
      <p:sp>
        <p:nvSpPr>
          <p:cNvPr id="3" name="Text Placeholder 2">
            <a:extLst>
              <a:ext uri="{FF2B5EF4-FFF2-40B4-BE49-F238E27FC236}">
                <a16:creationId xmlns:a16="http://schemas.microsoft.com/office/drawing/2014/main" id="{EE866A94-32E7-2BD7-778B-35A54D5A7B4B}"/>
              </a:ext>
            </a:extLst>
          </p:cNvPr>
          <p:cNvSpPr>
            <a:spLocks noGrp="1"/>
          </p:cNvSpPr>
          <p:nvPr>
            <p:ph type="body" sz="quarter" idx="16"/>
          </p:nvPr>
        </p:nvSpPr>
        <p:spPr/>
        <p:txBody>
          <a:bodyPr/>
          <a:lstStyle/>
          <a:p>
            <a:r>
              <a:rPr lang="en-US" dirty="0"/>
              <a:t>TODO</a:t>
            </a:r>
          </a:p>
        </p:txBody>
      </p:sp>
      <p:sp>
        <p:nvSpPr>
          <p:cNvPr id="4" name="Rounded Rectangle 3">
            <a:extLst>
              <a:ext uri="{FF2B5EF4-FFF2-40B4-BE49-F238E27FC236}">
                <a16:creationId xmlns:a16="http://schemas.microsoft.com/office/drawing/2014/main" id="{1B52B6B1-A8F8-93EA-4980-FBC7463A9CF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64202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9152-E804-EA51-BBBD-9B630FEFD7B2}"/>
              </a:ext>
            </a:extLst>
          </p:cNvPr>
          <p:cNvSpPr>
            <a:spLocks noGrp="1"/>
          </p:cNvSpPr>
          <p:nvPr>
            <p:ph type="title"/>
          </p:nvPr>
        </p:nvSpPr>
        <p:spPr/>
        <p:txBody>
          <a:bodyPr/>
          <a:lstStyle/>
          <a:p>
            <a:r>
              <a:rPr lang="en-US" dirty="0"/>
              <a:t>Summary: PPO </a:t>
            </a:r>
          </a:p>
        </p:txBody>
      </p:sp>
      <p:sp>
        <p:nvSpPr>
          <p:cNvPr id="3" name="Text Placeholder 2">
            <a:extLst>
              <a:ext uri="{FF2B5EF4-FFF2-40B4-BE49-F238E27FC236}">
                <a16:creationId xmlns:a16="http://schemas.microsoft.com/office/drawing/2014/main" id="{BFAC1F8B-99BB-D5DE-5974-41D80D0AAE57}"/>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AD8BD8DF-9C59-F1FC-4078-991F77F38893}"/>
              </a:ext>
            </a:extLst>
          </p:cNvPr>
          <p:cNvPicPr>
            <a:picLocks noChangeAspect="1"/>
          </p:cNvPicPr>
          <p:nvPr/>
        </p:nvPicPr>
        <p:blipFill>
          <a:blip r:embed="rId2"/>
          <a:stretch>
            <a:fillRect/>
          </a:stretch>
        </p:blipFill>
        <p:spPr>
          <a:xfrm>
            <a:off x="1709057" y="1287346"/>
            <a:ext cx="5421086" cy="3284179"/>
          </a:xfrm>
          <a:prstGeom prst="rect">
            <a:avLst/>
          </a:prstGeom>
        </p:spPr>
      </p:pic>
      <p:sp>
        <p:nvSpPr>
          <p:cNvPr id="5" name="Rounded Rectangle 4">
            <a:extLst>
              <a:ext uri="{FF2B5EF4-FFF2-40B4-BE49-F238E27FC236}">
                <a16:creationId xmlns:a16="http://schemas.microsoft.com/office/drawing/2014/main" id="{3CAE273B-E2BA-AF0B-73AE-27C024D29AE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584651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7511-6662-5A97-A314-5D72CB8D7F25}"/>
              </a:ext>
            </a:extLst>
          </p:cNvPr>
          <p:cNvSpPr>
            <a:spLocks noGrp="1"/>
          </p:cNvSpPr>
          <p:nvPr>
            <p:ph type="title"/>
          </p:nvPr>
        </p:nvSpPr>
        <p:spPr/>
        <p:txBody>
          <a:bodyPr/>
          <a:lstStyle/>
          <a:p>
            <a:r>
              <a:rPr lang="en-US" dirty="0"/>
              <a:t>Summary: PPO </a:t>
            </a:r>
          </a:p>
        </p:txBody>
      </p:sp>
      <p:sp>
        <p:nvSpPr>
          <p:cNvPr id="3" name="Text Placeholder 2">
            <a:extLst>
              <a:ext uri="{FF2B5EF4-FFF2-40B4-BE49-F238E27FC236}">
                <a16:creationId xmlns:a16="http://schemas.microsoft.com/office/drawing/2014/main" id="{C36D5EF7-2958-B617-1230-6FBC4F9C9A8F}"/>
              </a:ext>
            </a:extLst>
          </p:cNvPr>
          <p:cNvSpPr>
            <a:spLocks noGrp="1"/>
          </p:cNvSpPr>
          <p:nvPr>
            <p:ph type="body" sz="quarter" idx="16"/>
          </p:nvPr>
        </p:nvSpPr>
        <p:spPr/>
        <p:txBody>
          <a:bodyPr/>
          <a:lstStyle/>
          <a:p>
            <a:r>
              <a:rPr lang="en-US" dirty="0"/>
              <a:t>TODO</a:t>
            </a:r>
          </a:p>
          <a:p>
            <a:endParaRPr lang="en-US" dirty="0"/>
          </a:p>
          <a:p>
            <a:r>
              <a:rPr lang="en-US" dirty="0"/>
              <a:t>PPO is notoriously complex to work with. </a:t>
            </a:r>
          </a:p>
          <a:p>
            <a:pPr lvl="1"/>
            <a:r>
              <a:rPr lang="en-US" dirty="0"/>
              <a:t>Has quite a few hyper-parameters, and turns out PPO is very sensitive to them.</a:t>
            </a:r>
          </a:p>
          <a:p>
            <a:pPr lvl="1"/>
            <a:r>
              <a:rPr lang="en-US" dirty="0"/>
              <a:t>See: </a:t>
            </a:r>
            <a:r>
              <a:rPr lang="en-US" dirty="0">
                <a:hlinkClick r:id="rId2"/>
              </a:rPr>
              <a:t>The 37 Implementation Details of Proximal Policy Optimization </a:t>
            </a:r>
            <a:endParaRPr lang="en-US" dirty="0"/>
          </a:p>
          <a:p>
            <a:pPr lvl="1"/>
            <a:r>
              <a:rPr lang="en-US" dirty="0">
                <a:latin typeface="Tahoma" panose="020B0604030504040204" pitchFamily="34" charset="0"/>
                <a:ea typeface="Tahoma" panose="020B0604030504040204" pitchFamily="34" charset="0"/>
                <a:cs typeface="Tahoma" panose="020B0604030504040204" pitchFamily="34" charset="0"/>
              </a:rPr>
              <a:t>See </a:t>
            </a:r>
            <a:r>
              <a:rPr lang="en-US" dirty="0">
                <a:latin typeface="Tahoma" panose="020B0604030504040204" pitchFamily="34" charset="0"/>
                <a:ea typeface="Tahoma" panose="020B0604030504040204" pitchFamily="34" charset="0"/>
                <a:cs typeface="Tahoma" panose="020B0604030504040204" pitchFamily="34" charset="0"/>
                <a:hlinkClick r:id="rId3"/>
              </a:rPr>
              <a:t>The N Implementation Details of RLHF with PPO </a:t>
            </a:r>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p>
          <a:p>
            <a:endParaRPr lang="en-US" dirty="0"/>
          </a:p>
          <a:p>
            <a:endParaRPr lang="en-US" dirty="0"/>
          </a:p>
        </p:txBody>
      </p:sp>
      <p:sp>
        <p:nvSpPr>
          <p:cNvPr id="4" name="Rounded Rectangle 3">
            <a:extLst>
              <a:ext uri="{FF2B5EF4-FFF2-40B4-BE49-F238E27FC236}">
                <a16:creationId xmlns:a16="http://schemas.microsoft.com/office/drawing/2014/main" id="{5154AF3B-4D3E-573D-C3F3-AA60845BF31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4187469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0D85-F009-9B20-70B7-5AEAAAAB4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E646C-5F18-9BA7-1D8A-54E4D9FF3327}"/>
              </a:ext>
            </a:extLst>
          </p:cNvPr>
          <p:cNvSpPr>
            <a:spLocks noGrp="1"/>
          </p:cNvSpPr>
          <p:nvPr>
            <p:ph type="title"/>
          </p:nvPr>
        </p:nvSpPr>
        <p:spPr/>
        <p:txBody>
          <a:bodyPr>
            <a:normAutofit/>
          </a:bodyPr>
          <a:lstStyle/>
          <a:p>
            <a:r>
              <a:rPr lang="en-US" dirty="0"/>
              <a:t>PPO Failures</a:t>
            </a:r>
          </a:p>
        </p:txBody>
      </p:sp>
      <p:sp>
        <p:nvSpPr>
          <p:cNvPr id="3" name="Content Placeholder 2">
            <a:extLst>
              <a:ext uri="{FF2B5EF4-FFF2-40B4-BE49-F238E27FC236}">
                <a16:creationId xmlns:a16="http://schemas.microsoft.com/office/drawing/2014/main" id="{DC6DB728-AE24-11BE-EC68-D6FBCADDD8FD}"/>
              </a:ext>
            </a:extLst>
          </p:cNvPr>
          <p:cNvSpPr>
            <a:spLocks noGrp="1"/>
          </p:cNvSpPr>
          <p:nvPr>
            <p:ph type="body" sz="quarter" idx="16"/>
          </p:nvPr>
        </p:nvSpPr>
        <p:spPr/>
        <p:txBody>
          <a:bodyPr/>
          <a:lstStyle/>
          <a:p>
            <a:r>
              <a:rPr lang="en-US" dirty="0"/>
              <a:t>Can be quite tricky to get right … </a:t>
            </a:r>
          </a:p>
        </p:txBody>
      </p:sp>
      <p:pic>
        <p:nvPicPr>
          <p:cNvPr id="5" name="Picture 4" descr="Text&#10;&#10;Description automatically generated with low confidence">
            <a:extLst>
              <a:ext uri="{FF2B5EF4-FFF2-40B4-BE49-F238E27FC236}">
                <a16:creationId xmlns:a16="http://schemas.microsoft.com/office/drawing/2014/main" id="{5D650464-A760-5F21-921A-0E1DE173F828}"/>
              </a:ext>
            </a:extLst>
          </p:cNvPr>
          <p:cNvPicPr>
            <a:picLocks noChangeAspect="1"/>
          </p:cNvPicPr>
          <p:nvPr/>
        </p:nvPicPr>
        <p:blipFill>
          <a:blip r:embed="rId2"/>
          <a:stretch>
            <a:fillRect/>
          </a:stretch>
        </p:blipFill>
        <p:spPr>
          <a:xfrm>
            <a:off x="685800" y="2233236"/>
            <a:ext cx="7772400" cy="118813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8EB5443E-7229-F0E5-186A-644B12C9F44A}"/>
              </a:ext>
            </a:extLst>
          </p:cNvPr>
          <p:cNvSpPr txBox="1"/>
          <p:nvPr/>
        </p:nvSpPr>
        <p:spPr>
          <a:xfrm>
            <a:off x="556592" y="4045655"/>
            <a:ext cx="7901608" cy="307777"/>
          </a:xfrm>
          <a:prstGeom prst="rect">
            <a:avLst/>
          </a:prstGeom>
          <a:noFill/>
        </p:spPr>
        <p:txBody>
          <a:bodyPr wrap="square">
            <a:spAutoFit/>
          </a:bodyPr>
          <a:lstStyle/>
          <a:p>
            <a:pPr algn="ctr"/>
            <a:r>
              <a:rPr lang="en-US" dirty="0">
                <a:hlinkClick r:id="rId3"/>
              </a:rPr>
              <a:t>https://iclr-blog-track.github.io/2022/03/25/ppo-implementation-details/</a:t>
            </a:r>
            <a:r>
              <a:rPr lang="en-US" dirty="0"/>
              <a:t> </a:t>
            </a:r>
          </a:p>
        </p:txBody>
      </p:sp>
    </p:spTree>
    <p:extLst>
      <p:ext uri="{BB962C8B-B14F-4D97-AF65-F5344CB8AC3E}">
        <p14:creationId xmlns:p14="http://schemas.microsoft.com/office/powerpoint/2010/main" val="10701965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A01-9552-6929-D698-227C0B21AB2F}"/>
              </a:ext>
            </a:extLst>
          </p:cNvPr>
          <p:cNvSpPr>
            <a:spLocks noGrp="1"/>
          </p:cNvSpPr>
          <p:nvPr>
            <p:ph type="title"/>
          </p:nvPr>
        </p:nvSpPr>
        <p:spPr>
          <a:xfrm>
            <a:off x="533919" y="107119"/>
            <a:ext cx="8439165" cy="857542"/>
          </a:xfrm>
        </p:spPr>
        <p:txBody>
          <a:bodyPr/>
          <a:lstStyle/>
          <a:p>
            <a:r>
              <a:rPr lang="en-US" sz="1600" dirty="0"/>
              <a:t>Recent Extension: </a:t>
            </a:r>
            <a:br>
              <a:rPr lang="en-US" sz="1600" dirty="0"/>
            </a:br>
            <a:r>
              <a:rPr lang="en-US" dirty="0"/>
              <a:t>Group Relative Policy Optimization (GRPO)</a:t>
            </a:r>
          </a:p>
        </p:txBody>
      </p:sp>
      <p:sp>
        <p:nvSpPr>
          <p:cNvPr id="3" name="Text Placeholder 2">
            <a:extLst>
              <a:ext uri="{FF2B5EF4-FFF2-40B4-BE49-F238E27FC236}">
                <a16:creationId xmlns:a16="http://schemas.microsoft.com/office/drawing/2014/main" id="{FE82A3A8-6974-F4BC-1C3D-2017EC7A22C4}"/>
              </a:ext>
            </a:extLst>
          </p:cNvPr>
          <p:cNvSpPr>
            <a:spLocks noGrp="1"/>
          </p:cNvSpPr>
          <p:nvPr>
            <p:ph type="body" sz="quarter" idx="16"/>
          </p:nvPr>
        </p:nvSpPr>
        <p:spPr/>
        <p:txBody>
          <a:bodyPr/>
          <a:lstStyle/>
          <a:p>
            <a:r>
              <a:rPr lang="en-US" dirty="0"/>
              <a:t>PPO has 4 LLMs in the mix: reward, value, policy and reference policy. </a:t>
            </a:r>
          </a:p>
          <a:p>
            <a:pPr lvl="1"/>
            <a:r>
              <a:rPr lang="en-US" dirty="0"/>
              <a:t>Massive memory footprint. </a:t>
            </a:r>
          </a:p>
          <a:p>
            <a:r>
              <a:rPr lang="en-US" b="1" dirty="0"/>
              <a:t>GRPO </a:t>
            </a:r>
            <a:r>
              <a:rPr lang="en-US" dirty="0"/>
              <a:t>drops the value model. </a:t>
            </a:r>
            <a:r>
              <a:rPr lang="en-US" dirty="0">
                <a:sym typeface="Wingdings" pitchFamily="2" charset="2"/>
              </a:rPr>
              <a:t></a:t>
            </a:r>
            <a:r>
              <a:rPr lang="en-US" dirty="0"/>
              <a:t> Significant reduction of memory usage. </a:t>
            </a:r>
          </a:p>
          <a:p>
            <a:r>
              <a:rPr lang="en-US" dirty="0"/>
              <a:t>Remember the reason that we had value function in PPO is to estimate ”advantage” values. </a:t>
            </a:r>
          </a:p>
          <a:p>
            <a:pPr lvl="1"/>
            <a:r>
              <a:rPr lang="en-US" dirty="0"/>
              <a:t>If we find alternative way of estimating advantage, we can drop value function. </a:t>
            </a:r>
          </a:p>
        </p:txBody>
      </p:sp>
      <p:sp>
        <p:nvSpPr>
          <p:cNvPr id="4" name="Rounded Rectangle 3">
            <a:extLst>
              <a:ext uri="{FF2B5EF4-FFF2-40B4-BE49-F238E27FC236}">
                <a16:creationId xmlns:a16="http://schemas.microsoft.com/office/drawing/2014/main" id="{8C7010F6-98DE-52EA-5AB1-D9DFF84A30A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5687363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2CD6-55C6-F1AD-6376-CAD0EF986A48}"/>
              </a:ext>
            </a:extLst>
          </p:cNvPr>
          <p:cNvSpPr>
            <a:spLocks noGrp="1"/>
          </p:cNvSpPr>
          <p:nvPr>
            <p:ph type="title"/>
          </p:nvPr>
        </p:nvSpPr>
        <p:spPr/>
        <p:txBody>
          <a:bodyPr/>
          <a:lstStyle/>
          <a:p>
            <a:r>
              <a:rPr lang="en-US" dirty="0"/>
              <a:t>GRPO: Key Idea </a:t>
            </a:r>
          </a:p>
        </p:txBody>
      </p:sp>
      <p:sp>
        <p:nvSpPr>
          <p:cNvPr id="3" name="Text Placeholder 2">
            <a:extLst>
              <a:ext uri="{FF2B5EF4-FFF2-40B4-BE49-F238E27FC236}">
                <a16:creationId xmlns:a16="http://schemas.microsoft.com/office/drawing/2014/main" id="{10D76017-F739-E3A3-53FC-23B0A18113BF}"/>
              </a:ext>
            </a:extLst>
          </p:cNvPr>
          <p:cNvSpPr>
            <a:spLocks noGrp="1"/>
          </p:cNvSpPr>
          <p:nvPr>
            <p:ph type="body" sz="quarter" idx="16"/>
          </p:nvPr>
        </p:nvSpPr>
        <p:spPr/>
        <p:txBody>
          <a:bodyPr/>
          <a:lstStyle/>
          <a:p>
            <a:pPr>
              <a:lnSpc>
                <a:spcPct val="100000"/>
              </a:lnSpc>
            </a:pPr>
            <a:r>
              <a:rPr lang="en-US" dirty="0"/>
              <a:t>Execute multiple rollouts from each. </a:t>
            </a:r>
          </a:p>
          <a:p>
            <a:pPr>
              <a:lnSpc>
                <a:spcPct val="100000"/>
              </a:lnSpc>
            </a:pPr>
            <a:r>
              <a:rPr lang="en-US" dirty="0"/>
              <a:t>Given these rollouts, we can estimate the </a:t>
            </a:r>
            <a:br>
              <a:rPr lang="en-US" dirty="0"/>
            </a:br>
            <a:r>
              <a:rPr lang="en-US" dirty="0"/>
              <a:t>“advantage” function based on the relative </a:t>
            </a:r>
            <a:br>
              <a:rPr lang="en-US" dirty="0"/>
            </a:br>
            <a:r>
              <a:rPr lang="en-US" dirty="0"/>
              <a:t>goodness of these responses.  </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r>
              <a:rPr lang="en-US" dirty="0"/>
              <a:t>Advantage of each rollout is simply the gap between its reward compared to the mean reward of other responses, normalized with std.</a:t>
            </a:r>
          </a:p>
        </p:txBody>
      </p:sp>
      <p:pic>
        <p:nvPicPr>
          <p:cNvPr id="4" name="Picture 3">
            <a:extLst>
              <a:ext uri="{FF2B5EF4-FFF2-40B4-BE49-F238E27FC236}">
                <a16:creationId xmlns:a16="http://schemas.microsoft.com/office/drawing/2014/main" id="{CCA68F9F-F5BB-2CEB-FF60-83AF3C99BBEA}"/>
              </a:ext>
            </a:extLst>
          </p:cNvPr>
          <p:cNvPicPr>
            <a:picLocks noChangeAspect="1"/>
          </p:cNvPicPr>
          <p:nvPr/>
        </p:nvPicPr>
        <p:blipFill>
          <a:blip r:embed="rId2"/>
          <a:stretch>
            <a:fillRect/>
          </a:stretch>
        </p:blipFill>
        <p:spPr>
          <a:xfrm>
            <a:off x="5488694" y="1085028"/>
            <a:ext cx="3130640" cy="1844408"/>
          </a:xfrm>
          <a:prstGeom prst="rect">
            <a:avLst/>
          </a:prstGeom>
          <a:ln>
            <a:solidFill>
              <a:schemeClr val="tx1"/>
            </a:solidFill>
          </a:ln>
        </p:spPr>
      </p:pic>
      <p:pic>
        <p:nvPicPr>
          <p:cNvPr id="5" name="Picture 4">
            <a:extLst>
              <a:ext uri="{FF2B5EF4-FFF2-40B4-BE49-F238E27FC236}">
                <a16:creationId xmlns:a16="http://schemas.microsoft.com/office/drawing/2014/main" id="{E8CE0BDC-19BD-4981-AE71-9BEA077FCDD4}"/>
              </a:ext>
            </a:extLst>
          </p:cNvPr>
          <p:cNvPicPr>
            <a:picLocks noChangeAspect="1"/>
          </p:cNvPicPr>
          <p:nvPr/>
        </p:nvPicPr>
        <p:blipFill>
          <a:blip r:embed="rId3"/>
          <a:stretch>
            <a:fillRect/>
          </a:stretch>
        </p:blipFill>
        <p:spPr>
          <a:xfrm>
            <a:off x="1204955" y="2703452"/>
            <a:ext cx="3064617" cy="605796"/>
          </a:xfrm>
          <a:prstGeom prst="rect">
            <a:avLst/>
          </a:prstGeom>
        </p:spPr>
      </p:pic>
      <p:sp>
        <p:nvSpPr>
          <p:cNvPr id="7" name="TextBox 6">
            <a:extLst>
              <a:ext uri="{FF2B5EF4-FFF2-40B4-BE49-F238E27FC236}">
                <a16:creationId xmlns:a16="http://schemas.microsoft.com/office/drawing/2014/main" id="{D002D8B5-54B5-7675-E499-E25BC68AD060}"/>
              </a:ext>
            </a:extLst>
          </p:cNvPr>
          <p:cNvSpPr txBox="1"/>
          <p:nvPr/>
        </p:nvSpPr>
        <p:spPr>
          <a:xfrm>
            <a:off x="1331007" y="4774771"/>
            <a:ext cx="6481985" cy="261610"/>
          </a:xfrm>
          <a:prstGeom prst="rect">
            <a:avLst/>
          </a:prstGeom>
          <a:noFill/>
        </p:spPr>
        <p:txBody>
          <a:bodyPr wrap="square">
            <a:spAutoFit/>
          </a:bodyPr>
          <a:lstStyle/>
          <a:p>
            <a:pPr algn="ctr"/>
            <a:r>
              <a:rPr lang="en-US" sz="1100" dirty="0" err="1">
                <a:hlinkClick r:id="rId4"/>
              </a:rPr>
              <a:t>DeepSeekMath</a:t>
            </a:r>
            <a:r>
              <a:rPr lang="en-US" sz="1100" dirty="0">
                <a:hlinkClick r:id="rId4"/>
              </a:rPr>
              <a:t>: Pushing the Limits of Mathematical Reasoning in Open Language Models, 2024</a:t>
            </a:r>
            <a:endParaRPr lang="en-US" sz="1100" dirty="0"/>
          </a:p>
        </p:txBody>
      </p:sp>
      <p:sp>
        <p:nvSpPr>
          <p:cNvPr id="8" name="Rounded Rectangle 7">
            <a:extLst>
              <a:ext uri="{FF2B5EF4-FFF2-40B4-BE49-F238E27FC236}">
                <a16:creationId xmlns:a16="http://schemas.microsoft.com/office/drawing/2014/main" id="{B83E7FF5-02D0-126C-6F34-B42BF3E3A21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6281457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EDA4-C6B4-AD97-1912-85690F038275}"/>
              </a:ext>
            </a:extLst>
          </p:cNvPr>
          <p:cNvSpPr>
            <a:spLocks noGrp="1"/>
          </p:cNvSpPr>
          <p:nvPr>
            <p:ph type="title"/>
          </p:nvPr>
        </p:nvSpPr>
        <p:spPr/>
        <p:txBody>
          <a:bodyPr/>
          <a:lstStyle/>
          <a:p>
            <a:r>
              <a:rPr lang="en-US" dirty="0"/>
              <a:t>GRPO Objective and Gradient</a:t>
            </a:r>
          </a:p>
        </p:txBody>
      </p:sp>
      <p:sp>
        <p:nvSpPr>
          <p:cNvPr id="3" name="Text Placeholder 2">
            <a:extLst>
              <a:ext uri="{FF2B5EF4-FFF2-40B4-BE49-F238E27FC236}">
                <a16:creationId xmlns:a16="http://schemas.microsoft.com/office/drawing/2014/main" id="{93477581-48CA-D2BD-48C8-76D4771B9C8C}"/>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97E8A148-0C42-36D1-FDF5-7B9CAC8C8438}"/>
              </a:ext>
            </a:extLst>
          </p:cNvPr>
          <p:cNvPicPr>
            <a:picLocks noChangeAspect="1"/>
          </p:cNvPicPr>
          <p:nvPr/>
        </p:nvPicPr>
        <p:blipFill>
          <a:blip r:embed="rId2"/>
          <a:stretch>
            <a:fillRect/>
          </a:stretch>
        </p:blipFill>
        <p:spPr>
          <a:xfrm>
            <a:off x="685800" y="1390650"/>
            <a:ext cx="7772400" cy="985993"/>
          </a:xfrm>
          <a:prstGeom prst="rect">
            <a:avLst/>
          </a:prstGeom>
        </p:spPr>
      </p:pic>
      <p:pic>
        <p:nvPicPr>
          <p:cNvPr id="5" name="Picture 4">
            <a:extLst>
              <a:ext uri="{FF2B5EF4-FFF2-40B4-BE49-F238E27FC236}">
                <a16:creationId xmlns:a16="http://schemas.microsoft.com/office/drawing/2014/main" id="{C538ED67-EA47-E740-4471-10E49CC67F92}"/>
              </a:ext>
            </a:extLst>
          </p:cNvPr>
          <p:cNvPicPr>
            <a:picLocks noChangeAspect="1"/>
          </p:cNvPicPr>
          <p:nvPr/>
        </p:nvPicPr>
        <p:blipFill>
          <a:blip r:embed="rId3"/>
          <a:stretch>
            <a:fillRect/>
          </a:stretch>
        </p:blipFill>
        <p:spPr>
          <a:xfrm>
            <a:off x="685800" y="2802632"/>
            <a:ext cx="7772400" cy="1365547"/>
          </a:xfrm>
          <a:prstGeom prst="rect">
            <a:avLst/>
          </a:prstGeom>
        </p:spPr>
      </p:pic>
      <p:sp>
        <p:nvSpPr>
          <p:cNvPr id="6" name="TextBox 5">
            <a:extLst>
              <a:ext uri="{FF2B5EF4-FFF2-40B4-BE49-F238E27FC236}">
                <a16:creationId xmlns:a16="http://schemas.microsoft.com/office/drawing/2014/main" id="{8E1E3373-628C-A6DA-8FED-ED6C71BAD7FB}"/>
              </a:ext>
            </a:extLst>
          </p:cNvPr>
          <p:cNvSpPr txBox="1"/>
          <p:nvPr/>
        </p:nvSpPr>
        <p:spPr>
          <a:xfrm>
            <a:off x="1331007" y="4774771"/>
            <a:ext cx="6481985" cy="261610"/>
          </a:xfrm>
          <a:prstGeom prst="rect">
            <a:avLst/>
          </a:prstGeom>
          <a:noFill/>
        </p:spPr>
        <p:txBody>
          <a:bodyPr wrap="square">
            <a:spAutoFit/>
          </a:bodyPr>
          <a:lstStyle/>
          <a:p>
            <a:pPr algn="ctr"/>
            <a:r>
              <a:rPr lang="en-US" sz="1100" dirty="0" err="1">
                <a:hlinkClick r:id="rId4"/>
              </a:rPr>
              <a:t>DeepSeekMath</a:t>
            </a:r>
            <a:r>
              <a:rPr lang="en-US" sz="1100" dirty="0">
                <a:hlinkClick r:id="rId4"/>
              </a:rPr>
              <a:t>: Pushing the Limits of Mathematical Reasoning in Open Language Models, 2024</a:t>
            </a:r>
            <a:endParaRPr lang="en-US" sz="1100" dirty="0"/>
          </a:p>
        </p:txBody>
      </p:sp>
      <p:sp>
        <p:nvSpPr>
          <p:cNvPr id="7" name="Rounded Rectangle 6">
            <a:extLst>
              <a:ext uri="{FF2B5EF4-FFF2-40B4-BE49-F238E27FC236}">
                <a16:creationId xmlns:a16="http://schemas.microsoft.com/office/drawing/2014/main" id="{972FF8DC-A38E-7DF7-5E4E-700041D5A6D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431088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C8D5-F50A-6C33-3BEF-2A9752D4D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C77A9-3AE6-8C89-D0DF-B214FDAACE22}"/>
              </a:ext>
            </a:extLst>
          </p:cNvPr>
          <p:cNvSpPr>
            <a:spLocks noGrp="1"/>
          </p:cNvSpPr>
          <p:nvPr>
            <p:ph type="title"/>
          </p:nvPr>
        </p:nvSpPr>
        <p:spPr/>
        <p:txBody>
          <a:bodyPr/>
          <a:lstStyle/>
          <a:p>
            <a:r>
              <a:rPr lang="en-US" dirty="0"/>
              <a:t>GRPO</a:t>
            </a:r>
          </a:p>
        </p:txBody>
      </p:sp>
      <p:sp>
        <p:nvSpPr>
          <p:cNvPr id="3" name="Text Placeholder 2">
            <a:extLst>
              <a:ext uri="{FF2B5EF4-FFF2-40B4-BE49-F238E27FC236}">
                <a16:creationId xmlns:a16="http://schemas.microsoft.com/office/drawing/2014/main" id="{26E63817-BCE2-5253-0334-787943E1EBAD}"/>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F9BF2B65-FD84-0F91-57B8-B4413D7D641A}"/>
              </a:ext>
            </a:extLst>
          </p:cNvPr>
          <p:cNvPicPr>
            <a:picLocks noChangeAspect="1"/>
          </p:cNvPicPr>
          <p:nvPr/>
        </p:nvPicPr>
        <p:blipFill>
          <a:blip r:embed="rId2"/>
          <a:stretch>
            <a:fillRect/>
          </a:stretch>
        </p:blipFill>
        <p:spPr>
          <a:xfrm>
            <a:off x="940036" y="1248411"/>
            <a:ext cx="7415614" cy="3552525"/>
          </a:xfrm>
          <a:prstGeom prst="rect">
            <a:avLst/>
          </a:prstGeom>
        </p:spPr>
      </p:pic>
      <p:pic>
        <p:nvPicPr>
          <p:cNvPr id="7" name="Picture 6">
            <a:extLst>
              <a:ext uri="{FF2B5EF4-FFF2-40B4-BE49-F238E27FC236}">
                <a16:creationId xmlns:a16="http://schemas.microsoft.com/office/drawing/2014/main" id="{0096753E-C82B-7933-BEAA-1DA54B4DD273}"/>
              </a:ext>
            </a:extLst>
          </p:cNvPr>
          <p:cNvPicPr>
            <a:picLocks noChangeAspect="1"/>
          </p:cNvPicPr>
          <p:nvPr/>
        </p:nvPicPr>
        <p:blipFill>
          <a:blip r:embed="rId3"/>
          <a:stretch>
            <a:fillRect/>
          </a:stretch>
        </p:blipFill>
        <p:spPr>
          <a:xfrm>
            <a:off x="3392680" y="171090"/>
            <a:ext cx="3886200" cy="983318"/>
          </a:xfrm>
          <a:prstGeom prst="rect">
            <a:avLst/>
          </a:prstGeom>
        </p:spPr>
      </p:pic>
      <p:sp>
        <p:nvSpPr>
          <p:cNvPr id="8" name="TextBox 7">
            <a:extLst>
              <a:ext uri="{FF2B5EF4-FFF2-40B4-BE49-F238E27FC236}">
                <a16:creationId xmlns:a16="http://schemas.microsoft.com/office/drawing/2014/main" id="{1CE944EC-4AAA-ADC9-55F6-00D516F468E3}"/>
              </a:ext>
            </a:extLst>
          </p:cNvPr>
          <p:cNvSpPr txBox="1"/>
          <p:nvPr/>
        </p:nvSpPr>
        <p:spPr>
          <a:xfrm>
            <a:off x="1331007" y="4774771"/>
            <a:ext cx="6481985" cy="261610"/>
          </a:xfrm>
          <a:prstGeom prst="rect">
            <a:avLst/>
          </a:prstGeom>
          <a:noFill/>
        </p:spPr>
        <p:txBody>
          <a:bodyPr wrap="square">
            <a:spAutoFit/>
          </a:bodyPr>
          <a:lstStyle/>
          <a:p>
            <a:pPr algn="ctr"/>
            <a:r>
              <a:rPr lang="en-US" sz="1100" dirty="0" err="1">
                <a:hlinkClick r:id="rId4"/>
              </a:rPr>
              <a:t>DeepSeekMath</a:t>
            </a:r>
            <a:r>
              <a:rPr lang="en-US" sz="1100" dirty="0">
                <a:hlinkClick r:id="rId4"/>
              </a:rPr>
              <a:t>: Pushing the Limits of Mathematical Reasoning in Open Language Models, 2024</a:t>
            </a:r>
            <a:endParaRPr lang="en-US" sz="1100" dirty="0"/>
          </a:p>
        </p:txBody>
      </p:sp>
      <p:sp>
        <p:nvSpPr>
          <p:cNvPr id="9" name="Rounded Rectangle 8">
            <a:extLst>
              <a:ext uri="{FF2B5EF4-FFF2-40B4-BE49-F238E27FC236}">
                <a16:creationId xmlns:a16="http://schemas.microsoft.com/office/drawing/2014/main" id="{78D8F8A7-1F90-2BCA-1AE1-B06524ADB82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990029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34E3-C30C-580A-4D16-DF761443B4F7}"/>
              </a:ext>
            </a:extLst>
          </p:cNvPr>
          <p:cNvSpPr>
            <a:spLocks noGrp="1"/>
          </p:cNvSpPr>
          <p:nvPr>
            <p:ph type="title"/>
          </p:nvPr>
        </p:nvSpPr>
        <p:spPr/>
        <p:txBody>
          <a:bodyPr/>
          <a:lstStyle/>
          <a:p>
            <a:r>
              <a:rPr lang="en-US" dirty="0"/>
              <a:t>GRPO</a:t>
            </a:r>
          </a:p>
        </p:txBody>
      </p:sp>
      <p:sp>
        <p:nvSpPr>
          <p:cNvPr id="3" name="Text Placeholder 2">
            <a:extLst>
              <a:ext uri="{FF2B5EF4-FFF2-40B4-BE49-F238E27FC236}">
                <a16:creationId xmlns:a16="http://schemas.microsoft.com/office/drawing/2014/main" id="{A53DF36E-7B56-9A63-93B6-747DF03EDA99}"/>
              </a:ext>
            </a:extLst>
          </p:cNvPr>
          <p:cNvSpPr>
            <a:spLocks noGrp="1"/>
          </p:cNvSpPr>
          <p:nvPr>
            <p:ph type="body" sz="quarter" idx="16"/>
          </p:nvPr>
        </p:nvSpPr>
        <p:spPr/>
        <p:txBody>
          <a:bodyPr/>
          <a:lstStyle/>
          <a:p>
            <a:endParaRPr lang="en-US"/>
          </a:p>
        </p:txBody>
      </p:sp>
      <p:pic>
        <p:nvPicPr>
          <p:cNvPr id="6146" name="Picture 2">
            <a:extLst>
              <a:ext uri="{FF2B5EF4-FFF2-40B4-BE49-F238E27FC236}">
                <a16:creationId xmlns:a16="http://schemas.microsoft.com/office/drawing/2014/main" id="{E284C14E-A778-C50D-17B4-6323343E1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718" y="1136525"/>
            <a:ext cx="6820524" cy="3600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13B1AA-3CF3-A887-43B3-424C372D6B3E}"/>
              </a:ext>
            </a:extLst>
          </p:cNvPr>
          <p:cNvPicPr>
            <a:picLocks noChangeAspect="1"/>
          </p:cNvPicPr>
          <p:nvPr/>
        </p:nvPicPr>
        <p:blipFill>
          <a:blip r:embed="rId3"/>
          <a:stretch>
            <a:fillRect/>
          </a:stretch>
        </p:blipFill>
        <p:spPr>
          <a:xfrm>
            <a:off x="3392680" y="171090"/>
            <a:ext cx="3886200" cy="983318"/>
          </a:xfrm>
          <a:prstGeom prst="rect">
            <a:avLst/>
          </a:prstGeom>
        </p:spPr>
      </p:pic>
      <p:sp>
        <p:nvSpPr>
          <p:cNvPr id="7" name="TextBox 6">
            <a:extLst>
              <a:ext uri="{FF2B5EF4-FFF2-40B4-BE49-F238E27FC236}">
                <a16:creationId xmlns:a16="http://schemas.microsoft.com/office/drawing/2014/main" id="{B0F40280-3AC5-6B29-31CA-EC16DF54A45C}"/>
              </a:ext>
            </a:extLst>
          </p:cNvPr>
          <p:cNvSpPr txBox="1"/>
          <p:nvPr/>
        </p:nvSpPr>
        <p:spPr>
          <a:xfrm>
            <a:off x="1331007" y="4774771"/>
            <a:ext cx="6481985" cy="261610"/>
          </a:xfrm>
          <a:prstGeom prst="rect">
            <a:avLst/>
          </a:prstGeom>
          <a:noFill/>
        </p:spPr>
        <p:txBody>
          <a:bodyPr wrap="square">
            <a:spAutoFit/>
          </a:bodyPr>
          <a:lstStyle/>
          <a:p>
            <a:pPr algn="ctr"/>
            <a:r>
              <a:rPr lang="en-US" sz="1100" dirty="0">
                <a:hlinkClick r:id="rId4"/>
              </a:rPr>
              <a:t>https://huggingface.co/docs/trl/main/en/grpo_trainer</a:t>
            </a:r>
            <a:r>
              <a:rPr lang="en-US" sz="1100" dirty="0"/>
              <a:t> </a:t>
            </a:r>
          </a:p>
        </p:txBody>
      </p:sp>
      <p:sp>
        <p:nvSpPr>
          <p:cNvPr id="8" name="Rounded Rectangle 7">
            <a:extLst>
              <a:ext uri="{FF2B5EF4-FFF2-40B4-BE49-F238E27FC236}">
                <a16:creationId xmlns:a16="http://schemas.microsoft.com/office/drawing/2014/main" id="{278A22B0-BD7E-520A-B4C4-5BDCBA09838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412430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1115495" y="6452244"/>
            <a:ext cx="243840"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12</a:t>
            </a:fld>
            <a:endParaRPr spc="-19" dirty="0"/>
          </a:p>
        </p:txBody>
      </p:sp>
      <p:sp>
        <p:nvSpPr>
          <p:cNvPr id="4" name="object 4"/>
          <p:cNvSpPr txBox="1"/>
          <p:nvPr/>
        </p:nvSpPr>
        <p:spPr>
          <a:xfrm>
            <a:off x="1800701" y="4922269"/>
            <a:ext cx="5542598" cy="141321"/>
          </a:xfrm>
          <a:prstGeom prst="rect">
            <a:avLst/>
          </a:prstGeom>
        </p:spPr>
        <p:txBody>
          <a:bodyPr vert="horz" wrap="square" lIns="0" tIns="0" rIns="0" bIns="0" rtlCol="0">
            <a:spAutoFit/>
          </a:bodyPr>
          <a:lstStyle/>
          <a:p>
            <a:pPr marL="9525" algn="ctr">
              <a:lnSpc>
                <a:spcPts val="1073"/>
              </a:lnSpc>
            </a:pPr>
            <a:r>
              <a:rPr sz="1050" dirty="0">
                <a:latin typeface="Calibri"/>
                <a:cs typeface="Calibri"/>
              </a:rPr>
              <a:t>Designing</a:t>
            </a:r>
            <a:r>
              <a:rPr sz="1050" spc="-11" dirty="0">
                <a:latin typeface="Calibri"/>
                <a:cs typeface="Calibri"/>
              </a:rPr>
              <a:t> </a:t>
            </a:r>
            <a:r>
              <a:rPr sz="1050" dirty="0">
                <a:latin typeface="Calibri"/>
                <a:cs typeface="Calibri"/>
              </a:rPr>
              <a:t>Data</a:t>
            </a:r>
            <a:r>
              <a:rPr sz="1050" spc="-11" dirty="0">
                <a:latin typeface="Calibri"/>
                <a:cs typeface="Calibri"/>
              </a:rPr>
              <a:t> </a:t>
            </a:r>
            <a:r>
              <a:rPr sz="1050" dirty="0">
                <a:latin typeface="Calibri"/>
                <a:cs typeface="Calibri"/>
              </a:rPr>
              <a:t>and</a:t>
            </a:r>
            <a:r>
              <a:rPr sz="1050" spc="-11" dirty="0">
                <a:latin typeface="Calibri"/>
                <a:cs typeface="Calibri"/>
              </a:rPr>
              <a:t> </a:t>
            </a:r>
            <a:r>
              <a:rPr sz="1050" dirty="0">
                <a:latin typeface="Calibri"/>
                <a:cs typeface="Calibri"/>
              </a:rPr>
              <a:t>Methods</a:t>
            </a:r>
            <a:r>
              <a:rPr sz="1050" spc="-11" dirty="0">
                <a:latin typeface="Calibri"/>
                <a:cs typeface="Calibri"/>
              </a:rPr>
              <a:t> </a:t>
            </a:r>
            <a:r>
              <a:rPr sz="1050" dirty="0">
                <a:latin typeface="Calibri"/>
                <a:cs typeface="Calibri"/>
              </a:rPr>
              <a:t>for</a:t>
            </a:r>
            <a:r>
              <a:rPr sz="1050" spc="-11" dirty="0">
                <a:latin typeface="Calibri"/>
                <a:cs typeface="Calibri"/>
              </a:rPr>
              <a:t> </a:t>
            </a:r>
            <a:r>
              <a:rPr sz="1050" spc="-8" dirty="0">
                <a:latin typeface="Calibri"/>
                <a:cs typeface="Calibri"/>
              </a:rPr>
              <a:t>Effective</a:t>
            </a:r>
            <a:r>
              <a:rPr sz="1050" spc="-11" dirty="0">
                <a:latin typeface="Calibri"/>
                <a:cs typeface="Calibri"/>
              </a:rPr>
              <a:t> </a:t>
            </a:r>
            <a:r>
              <a:rPr sz="1050" dirty="0">
                <a:latin typeface="Calibri"/>
                <a:cs typeface="Calibri"/>
              </a:rPr>
              <a:t>Instruction</a:t>
            </a:r>
            <a:r>
              <a:rPr sz="1050" spc="-11" dirty="0">
                <a:latin typeface="Calibri"/>
                <a:cs typeface="Calibri"/>
              </a:rPr>
              <a:t> </a:t>
            </a:r>
            <a:r>
              <a:rPr sz="1050" spc="-8" dirty="0">
                <a:latin typeface="Calibri"/>
                <a:cs typeface="Calibri"/>
              </a:rPr>
              <a:t>Tuning</a:t>
            </a:r>
            <a:r>
              <a:rPr sz="1050" spc="-11" dirty="0">
                <a:latin typeface="Calibri"/>
                <a:cs typeface="Calibri"/>
              </a:rPr>
              <a:t> </a:t>
            </a:r>
            <a:r>
              <a:rPr sz="1050" dirty="0">
                <a:latin typeface="Calibri"/>
                <a:cs typeface="Calibri"/>
              </a:rPr>
              <a:t>(Longpre</a:t>
            </a:r>
            <a:r>
              <a:rPr sz="1050" spc="-11" dirty="0">
                <a:latin typeface="Calibri"/>
                <a:cs typeface="Calibri"/>
              </a:rPr>
              <a:t> </a:t>
            </a:r>
            <a:r>
              <a:rPr sz="1050" dirty="0">
                <a:latin typeface="Calibri"/>
                <a:cs typeface="Calibri"/>
              </a:rPr>
              <a:t>et</a:t>
            </a:r>
            <a:r>
              <a:rPr sz="1050" spc="-11" dirty="0">
                <a:latin typeface="Calibri"/>
                <a:cs typeface="Calibri"/>
              </a:rPr>
              <a:t> </a:t>
            </a:r>
            <a:r>
              <a:rPr sz="1050" dirty="0">
                <a:latin typeface="Calibri"/>
                <a:cs typeface="Calibri"/>
              </a:rPr>
              <a:t>al.,</a:t>
            </a:r>
            <a:r>
              <a:rPr sz="1050" spc="-11" dirty="0">
                <a:latin typeface="Calibri"/>
                <a:cs typeface="Calibri"/>
              </a:rPr>
              <a:t> </a:t>
            </a:r>
            <a:r>
              <a:rPr sz="1050" spc="-8" dirty="0">
                <a:latin typeface="Calibri"/>
                <a:cs typeface="Calibri"/>
              </a:rPr>
              <a:t>2023)</a:t>
            </a:r>
            <a:endParaRPr sz="1050" dirty="0">
              <a:latin typeface="Calibri"/>
              <a:cs typeface="Calibri"/>
            </a:endParaRPr>
          </a:p>
        </p:txBody>
      </p:sp>
      <p:grpSp>
        <p:nvGrpSpPr>
          <p:cNvPr id="6" name="Group 5">
            <a:extLst>
              <a:ext uri="{FF2B5EF4-FFF2-40B4-BE49-F238E27FC236}">
                <a16:creationId xmlns:a16="http://schemas.microsoft.com/office/drawing/2014/main" id="{50240339-BDC2-F5F3-74C7-779D7A299D98}"/>
              </a:ext>
            </a:extLst>
          </p:cNvPr>
          <p:cNvGrpSpPr/>
          <p:nvPr/>
        </p:nvGrpSpPr>
        <p:grpSpPr>
          <a:xfrm>
            <a:off x="1985979" y="64126"/>
            <a:ext cx="5077492" cy="4812965"/>
            <a:chOff x="2078412" y="29291"/>
            <a:chExt cx="5077492" cy="4812965"/>
          </a:xfrm>
        </p:grpSpPr>
        <p:pic>
          <p:nvPicPr>
            <p:cNvPr id="2" name="object 2"/>
            <p:cNvPicPr/>
            <p:nvPr/>
          </p:nvPicPr>
          <p:blipFill rotWithShape="1">
            <a:blip r:embed="rId2" cstate="print"/>
            <a:srcRect r="76255"/>
            <a:stretch/>
          </p:blipFill>
          <p:spPr>
            <a:xfrm>
              <a:off x="2078412" y="29291"/>
              <a:ext cx="1862214" cy="4810466"/>
            </a:xfrm>
            <a:prstGeom prst="rect">
              <a:avLst/>
            </a:prstGeom>
          </p:spPr>
        </p:pic>
        <p:pic>
          <p:nvPicPr>
            <p:cNvPr id="5" name="object 2">
              <a:extLst>
                <a:ext uri="{FF2B5EF4-FFF2-40B4-BE49-F238E27FC236}">
                  <a16:creationId xmlns:a16="http://schemas.microsoft.com/office/drawing/2014/main" id="{3306E1F1-DCBF-B4C4-3D70-93A36A00B2B6}"/>
                </a:ext>
              </a:extLst>
            </p:cNvPr>
            <p:cNvPicPr/>
            <p:nvPr/>
          </p:nvPicPr>
          <p:blipFill rotWithShape="1">
            <a:blip r:embed="rId2" cstate="print"/>
            <a:srcRect l="58105"/>
            <a:stretch/>
          </p:blipFill>
          <p:spPr>
            <a:xfrm>
              <a:off x="3870289" y="31790"/>
              <a:ext cx="3285615" cy="4810466"/>
            </a:xfrm>
            <a:prstGeom prst="rect">
              <a:avLst/>
            </a:prstGeom>
          </p:spPr>
        </p:pic>
      </p:grpSp>
    </p:spTree>
    <p:extLst>
      <p:ext uri="{BB962C8B-B14F-4D97-AF65-F5344CB8AC3E}">
        <p14:creationId xmlns:p14="http://schemas.microsoft.com/office/powerpoint/2010/main" val="4459350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A30C-C73D-5220-2D0A-07294FAEDD38}"/>
              </a:ext>
            </a:extLst>
          </p:cNvPr>
          <p:cNvSpPr>
            <a:spLocks noGrp="1"/>
          </p:cNvSpPr>
          <p:nvPr>
            <p:ph type="title"/>
          </p:nvPr>
        </p:nvSpPr>
        <p:spPr/>
        <p:txBody>
          <a:bodyPr/>
          <a:lstStyle/>
          <a:p>
            <a:r>
              <a:rPr lang="en-US" dirty="0"/>
              <a:t>GRPO vs PPO</a:t>
            </a:r>
          </a:p>
        </p:txBody>
      </p:sp>
      <p:sp>
        <p:nvSpPr>
          <p:cNvPr id="3" name="Text Placeholder 2">
            <a:extLst>
              <a:ext uri="{FF2B5EF4-FFF2-40B4-BE49-F238E27FC236}">
                <a16:creationId xmlns:a16="http://schemas.microsoft.com/office/drawing/2014/main" id="{54A7AA65-8265-DE23-FD55-3D2ABFAF8843}"/>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0766249E-7F3E-8F7F-68B6-AC7140F11A78}"/>
              </a:ext>
            </a:extLst>
          </p:cNvPr>
          <p:cNvPicPr>
            <a:picLocks noChangeAspect="1"/>
          </p:cNvPicPr>
          <p:nvPr/>
        </p:nvPicPr>
        <p:blipFill>
          <a:blip r:embed="rId2"/>
          <a:stretch>
            <a:fillRect/>
          </a:stretch>
        </p:blipFill>
        <p:spPr>
          <a:xfrm>
            <a:off x="685800" y="1264462"/>
            <a:ext cx="7772400" cy="3329947"/>
          </a:xfrm>
          <a:prstGeom prst="rect">
            <a:avLst/>
          </a:prstGeom>
        </p:spPr>
      </p:pic>
      <p:sp>
        <p:nvSpPr>
          <p:cNvPr id="5" name="TextBox 4">
            <a:extLst>
              <a:ext uri="{FF2B5EF4-FFF2-40B4-BE49-F238E27FC236}">
                <a16:creationId xmlns:a16="http://schemas.microsoft.com/office/drawing/2014/main" id="{23726D2B-9C6A-CAB8-2A96-47BFC70D9756}"/>
              </a:ext>
            </a:extLst>
          </p:cNvPr>
          <p:cNvSpPr txBox="1"/>
          <p:nvPr/>
        </p:nvSpPr>
        <p:spPr>
          <a:xfrm>
            <a:off x="1331007" y="4774771"/>
            <a:ext cx="6481985" cy="261610"/>
          </a:xfrm>
          <a:prstGeom prst="rect">
            <a:avLst/>
          </a:prstGeom>
          <a:noFill/>
        </p:spPr>
        <p:txBody>
          <a:bodyPr wrap="square">
            <a:spAutoFit/>
          </a:bodyPr>
          <a:lstStyle/>
          <a:p>
            <a:pPr algn="ctr"/>
            <a:r>
              <a:rPr lang="en-US" sz="1100" dirty="0" err="1">
                <a:hlinkClick r:id="rId3"/>
              </a:rPr>
              <a:t>DeepSeekMath</a:t>
            </a:r>
            <a:r>
              <a:rPr lang="en-US" sz="1100" dirty="0">
                <a:hlinkClick r:id="rId3"/>
              </a:rPr>
              <a:t>: Pushing the Limits of Mathematical Reasoning in Open Language Models, 2024</a:t>
            </a:r>
            <a:endParaRPr lang="en-US" sz="1100" dirty="0"/>
          </a:p>
        </p:txBody>
      </p:sp>
      <p:sp>
        <p:nvSpPr>
          <p:cNvPr id="6" name="Rounded Rectangle 5">
            <a:extLst>
              <a:ext uri="{FF2B5EF4-FFF2-40B4-BE49-F238E27FC236}">
                <a16:creationId xmlns:a16="http://schemas.microsoft.com/office/drawing/2014/main" id="{6A1562D9-0763-D0C0-3150-0D68370D62C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419073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B1C3E-3208-3B2D-E877-30DC20DC6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805CC-780C-0989-077C-65E88CF1B04A}"/>
              </a:ext>
            </a:extLst>
          </p:cNvPr>
          <p:cNvSpPr>
            <a:spLocks noGrp="1"/>
          </p:cNvSpPr>
          <p:nvPr>
            <p:ph type="title"/>
          </p:nvPr>
        </p:nvSpPr>
        <p:spPr/>
        <p:txBody>
          <a:bodyPr/>
          <a:lstStyle/>
          <a:p>
            <a:r>
              <a:rPr lang="en-US" dirty="0"/>
              <a:t>GRPO vs PPO: The objectives </a:t>
            </a:r>
          </a:p>
        </p:txBody>
      </p:sp>
      <p:sp>
        <p:nvSpPr>
          <p:cNvPr id="3" name="Text Placeholder 2">
            <a:extLst>
              <a:ext uri="{FF2B5EF4-FFF2-40B4-BE49-F238E27FC236}">
                <a16:creationId xmlns:a16="http://schemas.microsoft.com/office/drawing/2014/main" id="{AD5E4FCA-A1C3-525A-4894-66CCAC957407}"/>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099D5AD8-BF03-548F-C686-F016401CE674}"/>
              </a:ext>
            </a:extLst>
          </p:cNvPr>
          <p:cNvPicPr>
            <a:picLocks noChangeAspect="1"/>
          </p:cNvPicPr>
          <p:nvPr/>
        </p:nvPicPr>
        <p:blipFill>
          <a:blip r:embed="rId2"/>
          <a:srcRect t="18136"/>
          <a:stretch/>
        </p:blipFill>
        <p:spPr>
          <a:xfrm>
            <a:off x="685800" y="1880074"/>
            <a:ext cx="7772400" cy="591433"/>
          </a:xfrm>
          <a:prstGeom prst="rect">
            <a:avLst/>
          </a:prstGeom>
        </p:spPr>
      </p:pic>
      <p:pic>
        <p:nvPicPr>
          <p:cNvPr id="6" name="Picture 5">
            <a:extLst>
              <a:ext uri="{FF2B5EF4-FFF2-40B4-BE49-F238E27FC236}">
                <a16:creationId xmlns:a16="http://schemas.microsoft.com/office/drawing/2014/main" id="{0893B238-7B0D-D7F2-B242-DEBD5253894A}"/>
              </a:ext>
            </a:extLst>
          </p:cNvPr>
          <p:cNvPicPr>
            <a:picLocks noChangeAspect="1"/>
          </p:cNvPicPr>
          <p:nvPr/>
        </p:nvPicPr>
        <p:blipFill>
          <a:blip r:embed="rId3"/>
          <a:stretch>
            <a:fillRect/>
          </a:stretch>
        </p:blipFill>
        <p:spPr>
          <a:xfrm>
            <a:off x="685800" y="2821830"/>
            <a:ext cx="7772400" cy="985993"/>
          </a:xfrm>
          <a:prstGeom prst="rect">
            <a:avLst/>
          </a:prstGeom>
        </p:spPr>
      </p:pic>
      <p:sp>
        <p:nvSpPr>
          <p:cNvPr id="7" name="TextBox 6">
            <a:extLst>
              <a:ext uri="{FF2B5EF4-FFF2-40B4-BE49-F238E27FC236}">
                <a16:creationId xmlns:a16="http://schemas.microsoft.com/office/drawing/2014/main" id="{CB156122-01FE-CF3D-003C-250C57116C66}"/>
              </a:ext>
            </a:extLst>
          </p:cNvPr>
          <p:cNvSpPr txBox="1"/>
          <p:nvPr/>
        </p:nvSpPr>
        <p:spPr>
          <a:xfrm>
            <a:off x="1331007" y="4774771"/>
            <a:ext cx="6481985" cy="261610"/>
          </a:xfrm>
          <a:prstGeom prst="rect">
            <a:avLst/>
          </a:prstGeom>
          <a:noFill/>
        </p:spPr>
        <p:txBody>
          <a:bodyPr wrap="square">
            <a:spAutoFit/>
          </a:bodyPr>
          <a:lstStyle/>
          <a:p>
            <a:pPr algn="ctr"/>
            <a:r>
              <a:rPr lang="en-US" sz="1100" dirty="0" err="1">
                <a:hlinkClick r:id="rId4"/>
              </a:rPr>
              <a:t>DeepSeekMath</a:t>
            </a:r>
            <a:r>
              <a:rPr lang="en-US" sz="1100" dirty="0">
                <a:hlinkClick r:id="rId4"/>
              </a:rPr>
              <a:t>: Pushing the Limits of Mathematical Reasoning in Open Language Models, 2024</a:t>
            </a:r>
            <a:endParaRPr lang="en-US" sz="1100" dirty="0"/>
          </a:p>
        </p:txBody>
      </p:sp>
      <p:sp>
        <p:nvSpPr>
          <p:cNvPr id="8" name="Rounded Rectangle 7">
            <a:extLst>
              <a:ext uri="{FF2B5EF4-FFF2-40B4-BE49-F238E27FC236}">
                <a16:creationId xmlns:a16="http://schemas.microsoft.com/office/drawing/2014/main" id="{2B0E4CFD-ECD4-A89B-E026-8EC01CDBE1B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964339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E568-CF93-FA02-77E1-BE0116C7D1B3}"/>
              </a:ext>
            </a:extLst>
          </p:cNvPr>
          <p:cNvSpPr>
            <a:spLocks noGrp="1"/>
          </p:cNvSpPr>
          <p:nvPr>
            <p:ph type="title"/>
          </p:nvPr>
        </p:nvSpPr>
        <p:spPr/>
        <p:txBody>
          <a:bodyPr/>
          <a:lstStyle/>
          <a:p>
            <a:r>
              <a:rPr lang="en-US" dirty="0"/>
              <a:t>GRPO-Zero</a:t>
            </a:r>
          </a:p>
        </p:txBody>
      </p:sp>
      <p:sp>
        <p:nvSpPr>
          <p:cNvPr id="3" name="Text Placeholder 2">
            <a:extLst>
              <a:ext uri="{FF2B5EF4-FFF2-40B4-BE49-F238E27FC236}">
                <a16:creationId xmlns:a16="http://schemas.microsoft.com/office/drawing/2014/main" id="{3EAB3C81-B7AF-9748-B214-17F644332A02}"/>
              </a:ext>
            </a:extLst>
          </p:cNvPr>
          <p:cNvSpPr>
            <a:spLocks noGrp="1"/>
          </p:cNvSpPr>
          <p:nvPr>
            <p:ph type="body" sz="quarter" idx="16"/>
          </p:nvPr>
        </p:nvSpPr>
        <p:spPr/>
        <p:txBody>
          <a:bodyPr/>
          <a:lstStyle/>
          <a:p>
            <a:r>
              <a:rPr lang="en-US" b="1" dirty="0"/>
              <a:t>GRPO-Zero</a:t>
            </a:r>
            <a:r>
              <a:rPr lang="en-US" dirty="0"/>
              <a:t> drops both reward and value models. Uses rule-based reward.</a:t>
            </a:r>
          </a:p>
        </p:txBody>
      </p:sp>
      <p:pic>
        <p:nvPicPr>
          <p:cNvPr id="4" name="Picture 3">
            <a:extLst>
              <a:ext uri="{FF2B5EF4-FFF2-40B4-BE49-F238E27FC236}">
                <a16:creationId xmlns:a16="http://schemas.microsoft.com/office/drawing/2014/main" id="{CA013008-341D-2439-0AEB-A184D71CE74D}"/>
              </a:ext>
            </a:extLst>
          </p:cNvPr>
          <p:cNvPicPr>
            <a:picLocks noChangeAspect="1"/>
          </p:cNvPicPr>
          <p:nvPr/>
        </p:nvPicPr>
        <p:blipFill>
          <a:blip r:embed="rId2"/>
          <a:stretch>
            <a:fillRect/>
          </a:stretch>
        </p:blipFill>
        <p:spPr>
          <a:xfrm>
            <a:off x="100709" y="1921178"/>
            <a:ext cx="4731041" cy="2526240"/>
          </a:xfrm>
          <a:prstGeom prst="rect">
            <a:avLst/>
          </a:prstGeom>
          <a:ln>
            <a:solidFill>
              <a:schemeClr val="tx1"/>
            </a:solidFill>
          </a:ln>
        </p:spPr>
      </p:pic>
      <p:sp>
        <p:nvSpPr>
          <p:cNvPr id="6" name="TextBox 5">
            <a:extLst>
              <a:ext uri="{FF2B5EF4-FFF2-40B4-BE49-F238E27FC236}">
                <a16:creationId xmlns:a16="http://schemas.microsoft.com/office/drawing/2014/main" id="{B3B2CFB2-1CC7-EB56-142F-A609A4AC2C8C}"/>
              </a:ext>
            </a:extLst>
          </p:cNvPr>
          <p:cNvSpPr txBox="1"/>
          <p:nvPr/>
        </p:nvSpPr>
        <p:spPr>
          <a:xfrm>
            <a:off x="1587381" y="4804066"/>
            <a:ext cx="6003421" cy="261610"/>
          </a:xfrm>
          <a:prstGeom prst="rect">
            <a:avLst/>
          </a:prstGeom>
          <a:noFill/>
        </p:spPr>
        <p:txBody>
          <a:bodyPr wrap="square">
            <a:spAutoFit/>
          </a:bodyPr>
          <a:lstStyle/>
          <a:p>
            <a:pPr algn="ctr"/>
            <a:r>
              <a:rPr lang="en-US" sz="1100" dirty="0">
                <a:hlinkClick r:id="rId3"/>
              </a:rPr>
              <a:t>DeepSeek-R1: Incentivizing Reasoning Capability in LLMs via Reinforcement Learning, 2025</a:t>
            </a:r>
            <a:endParaRPr lang="en-US" sz="1100" dirty="0"/>
          </a:p>
        </p:txBody>
      </p:sp>
      <p:sp>
        <p:nvSpPr>
          <p:cNvPr id="8" name="TextBox 7">
            <a:extLst>
              <a:ext uri="{FF2B5EF4-FFF2-40B4-BE49-F238E27FC236}">
                <a16:creationId xmlns:a16="http://schemas.microsoft.com/office/drawing/2014/main" id="{5F20F064-A698-F87A-9E20-74184F54E326}"/>
              </a:ext>
            </a:extLst>
          </p:cNvPr>
          <p:cNvSpPr txBox="1"/>
          <p:nvPr/>
        </p:nvSpPr>
        <p:spPr>
          <a:xfrm>
            <a:off x="5650827" y="4413234"/>
            <a:ext cx="2792418" cy="338554"/>
          </a:xfrm>
          <a:prstGeom prst="rect">
            <a:avLst/>
          </a:prstGeom>
          <a:noFill/>
        </p:spPr>
        <p:txBody>
          <a:bodyPr wrap="square">
            <a:spAutoFit/>
          </a:bodyPr>
          <a:lstStyle/>
          <a:p>
            <a:pPr algn="ctr"/>
            <a:r>
              <a:rPr lang="en-US" sz="800" dirty="0" err="1"/>
              <a:t>From:</a:t>
            </a:r>
            <a:r>
              <a:rPr lang="en-US" sz="800" dirty="0" err="1">
                <a:hlinkClick r:id="rId4"/>
              </a:rPr>
              <a:t>https</a:t>
            </a:r>
            <a:r>
              <a:rPr lang="en-US" sz="800" dirty="0">
                <a:hlinkClick r:id="rId4"/>
              </a:rPr>
              <a:t>://gist.github.com/willccbb/4676755236bb08cab5f4e54a0475d6fb#file-grpo_demo-py-L64-L88</a:t>
            </a:r>
            <a:r>
              <a:rPr lang="en-US" sz="800" dirty="0"/>
              <a:t> </a:t>
            </a:r>
          </a:p>
        </p:txBody>
      </p:sp>
      <p:pic>
        <p:nvPicPr>
          <p:cNvPr id="12" name="Picture 11" descr="A computer screen shot of a code&#10;&#10;Description automatically generated">
            <a:extLst>
              <a:ext uri="{FF2B5EF4-FFF2-40B4-BE49-F238E27FC236}">
                <a16:creationId xmlns:a16="http://schemas.microsoft.com/office/drawing/2014/main" id="{FF95C02F-A279-C316-DA0E-6EB956DD0508}"/>
              </a:ext>
            </a:extLst>
          </p:cNvPr>
          <p:cNvPicPr>
            <a:picLocks noChangeAspect="1"/>
          </p:cNvPicPr>
          <p:nvPr/>
        </p:nvPicPr>
        <p:blipFill>
          <a:blip r:embed="rId5"/>
          <a:srcRect l="5902" r="7533"/>
          <a:stretch/>
        </p:blipFill>
        <p:spPr>
          <a:xfrm>
            <a:off x="5144568" y="1931604"/>
            <a:ext cx="3737413" cy="2536619"/>
          </a:xfrm>
          <a:prstGeom prst="rect">
            <a:avLst/>
          </a:prstGeom>
          <a:ln>
            <a:solidFill>
              <a:schemeClr val="tx1"/>
            </a:solidFill>
          </a:ln>
        </p:spPr>
      </p:pic>
      <p:sp>
        <p:nvSpPr>
          <p:cNvPr id="13" name="Rounded Rectangle 12">
            <a:extLst>
              <a:ext uri="{FF2B5EF4-FFF2-40B4-BE49-F238E27FC236}">
                <a16:creationId xmlns:a16="http://schemas.microsoft.com/office/drawing/2014/main" id="{FFB62556-49A3-B1C5-E22D-51CD797BD54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4353220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A1DF-49A4-6A7E-7DC8-33610F40B0CF}"/>
              </a:ext>
            </a:extLst>
          </p:cNvPr>
          <p:cNvSpPr>
            <a:spLocks noGrp="1"/>
          </p:cNvSpPr>
          <p:nvPr>
            <p:ph type="title"/>
          </p:nvPr>
        </p:nvSpPr>
        <p:spPr/>
        <p:txBody>
          <a:bodyPr/>
          <a:lstStyle/>
          <a:p>
            <a:r>
              <a:rPr lang="en-US" dirty="0"/>
              <a:t>REINFORCE Leave One Out (RLOO)</a:t>
            </a:r>
          </a:p>
        </p:txBody>
      </p:sp>
      <p:sp>
        <p:nvSpPr>
          <p:cNvPr id="3" name="Text Placeholder 2">
            <a:extLst>
              <a:ext uri="{FF2B5EF4-FFF2-40B4-BE49-F238E27FC236}">
                <a16:creationId xmlns:a16="http://schemas.microsoft.com/office/drawing/2014/main" id="{3297A96E-DCD4-5772-0821-1549301F8BB8}"/>
              </a:ext>
            </a:extLst>
          </p:cNvPr>
          <p:cNvSpPr>
            <a:spLocks noGrp="1"/>
          </p:cNvSpPr>
          <p:nvPr>
            <p:ph type="body" sz="quarter" idx="16"/>
          </p:nvPr>
        </p:nvSpPr>
        <p:spPr/>
        <p:txBody>
          <a:bodyPr/>
          <a:lstStyle/>
          <a:p>
            <a:r>
              <a:rPr lang="en-US" dirty="0"/>
              <a:t>Takes the average reward of the </a:t>
            </a:r>
            <a:r>
              <a:rPr lang="en-US" i="1" dirty="0"/>
              <a:t>other </a:t>
            </a:r>
            <a:r>
              <a:rPr lang="en-US" dirty="0"/>
              <a:t>samples in the batch to compute the baseline – rather than averaging over all rewards in the batch. </a:t>
            </a:r>
          </a:p>
        </p:txBody>
      </p:sp>
      <p:sp>
        <p:nvSpPr>
          <p:cNvPr id="4" name="Rounded Rectangle 3">
            <a:extLst>
              <a:ext uri="{FF2B5EF4-FFF2-40B4-BE49-F238E27FC236}">
                <a16:creationId xmlns:a16="http://schemas.microsoft.com/office/drawing/2014/main" id="{D9C06D2C-2A6B-968B-DFF0-806B364ED4D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5242851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3CBC-C60E-82A1-7862-527DE733CD07}"/>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251E5D73-B5B5-D58D-8B4B-D52C1F4EB132}"/>
              </a:ext>
            </a:extLst>
          </p:cNvPr>
          <p:cNvSpPr>
            <a:spLocks noGrp="1"/>
          </p:cNvSpPr>
          <p:nvPr>
            <p:ph type="body" sz="quarter" idx="16"/>
          </p:nvPr>
        </p:nvSpPr>
        <p:spPr/>
        <p:txBody>
          <a:bodyPr/>
          <a:lstStyle/>
          <a:p>
            <a:r>
              <a:rPr lang="en-US" dirty="0"/>
              <a:t>RL has many model variants. </a:t>
            </a:r>
          </a:p>
          <a:p>
            <a:r>
              <a:rPr lang="en-US" dirty="0"/>
              <a:t>Thus far we have seen: </a:t>
            </a:r>
          </a:p>
          <a:p>
            <a:pPr lvl="1"/>
            <a:r>
              <a:rPr lang="en-US" dirty="0"/>
              <a:t>Policy Gradient </a:t>
            </a:r>
          </a:p>
          <a:p>
            <a:pPr lvl="1"/>
            <a:r>
              <a:rPr lang="en-US" dirty="0"/>
              <a:t>TRPO</a:t>
            </a:r>
          </a:p>
          <a:p>
            <a:pPr lvl="1"/>
            <a:r>
              <a:rPr lang="en-US" dirty="0"/>
              <a:t>PPO </a:t>
            </a:r>
          </a:p>
          <a:p>
            <a:pPr lvl="1"/>
            <a:r>
              <a:rPr lang="en-US" dirty="0"/>
              <a:t>GRPO</a:t>
            </a:r>
          </a:p>
          <a:p>
            <a:endParaRPr lang="en-US" dirty="0"/>
          </a:p>
          <a:p>
            <a:r>
              <a:rPr lang="en-US" dirty="0"/>
              <a:t>See implementation of alignment algorithms: </a:t>
            </a:r>
            <a:r>
              <a:rPr lang="en-US" dirty="0">
                <a:hlinkClick r:id="rId2"/>
              </a:rPr>
              <a:t>https://huggingface.co/docs/trl/index</a:t>
            </a:r>
            <a:r>
              <a:rPr lang="en-US" dirty="0"/>
              <a:t> </a:t>
            </a:r>
          </a:p>
        </p:txBody>
      </p:sp>
      <p:sp>
        <p:nvSpPr>
          <p:cNvPr id="4" name="Rounded Rectangle 3">
            <a:extLst>
              <a:ext uri="{FF2B5EF4-FFF2-40B4-BE49-F238E27FC236}">
                <a16:creationId xmlns:a16="http://schemas.microsoft.com/office/drawing/2014/main" id="{32BB2D96-6D34-9BE3-C0EB-B4016330966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184801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400" dirty="0"/>
              <a:t>Aligning Language Models: </a:t>
            </a:r>
          </a:p>
          <a:p>
            <a:pPr algn="ctr"/>
            <a:r>
              <a:rPr lang="en-US" sz="4400" dirty="0"/>
              <a:t>Failures and Challenges </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5050700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F7D5-AB1B-0BA2-30B7-96D22164AACE}"/>
              </a:ext>
            </a:extLst>
          </p:cNvPr>
          <p:cNvSpPr>
            <a:spLocks noGrp="1"/>
          </p:cNvSpPr>
          <p:nvPr>
            <p:ph type="title"/>
          </p:nvPr>
        </p:nvSpPr>
        <p:spPr/>
        <p:txBody>
          <a:bodyPr>
            <a:normAutofit/>
          </a:bodyPr>
          <a:lstStyle/>
          <a:p>
            <a:r>
              <a:rPr lang="en-US" dirty="0"/>
              <a:t>RL Failure: Reward Hacking</a:t>
            </a:r>
          </a:p>
        </p:txBody>
      </p:sp>
      <p:sp>
        <p:nvSpPr>
          <p:cNvPr id="3" name="Content Placeholder 2">
            <a:extLst>
              <a:ext uri="{FF2B5EF4-FFF2-40B4-BE49-F238E27FC236}">
                <a16:creationId xmlns:a16="http://schemas.microsoft.com/office/drawing/2014/main" id="{4EB9B963-10E7-0A32-D354-C81FC15F0D88}"/>
              </a:ext>
            </a:extLst>
          </p:cNvPr>
          <p:cNvSpPr>
            <a:spLocks noGrp="1"/>
          </p:cNvSpPr>
          <p:nvPr>
            <p:ph type="body" sz="quarter" idx="16"/>
          </p:nvPr>
        </p:nvSpPr>
        <p:spPr>
          <a:xfrm>
            <a:off x="533919" y="1148141"/>
            <a:ext cx="8085415" cy="3077573"/>
          </a:xfrm>
        </p:spPr>
        <p:txBody>
          <a:bodyPr/>
          <a:lstStyle/>
          <a:p>
            <a:r>
              <a:rPr lang="en-US" sz="1800" spc="-4" dirty="0">
                <a:latin typeface="Corbel" panose="020B0503020204020204" pitchFamily="34" charset="0"/>
                <a:cs typeface="Calibri"/>
              </a:rPr>
              <a:t>”Reward hacking” is a common problem in RL</a:t>
            </a:r>
            <a:endParaRPr lang="en-US" dirty="0"/>
          </a:p>
        </p:txBody>
      </p:sp>
      <p:sp>
        <p:nvSpPr>
          <p:cNvPr id="7" name="object 5">
            <a:extLst>
              <a:ext uri="{FF2B5EF4-FFF2-40B4-BE49-F238E27FC236}">
                <a16:creationId xmlns:a16="http://schemas.microsoft.com/office/drawing/2014/main" id="{78BFEDE5-6FF4-3C62-DDE9-C55E18BF0D51}"/>
              </a:ext>
            </a:extLst>
          </p:cNvPr>
          <p:cNvSpPr txBox="1"/>
          <p:nvPr/>
        </p:nvSpPr>
        <p:spPr>
          <a:xfrm>
            <a:off x="2514418" y="4602826"/>
            <a:ext cx="4114146" cy="240450"/>
          </a:xfrm>
          <a:prstGeom prst="rect">
            <a:avLst/>
          </a:prstGeom>
        </p:spPr>
        <p:txBody>
          <a:bodyPr vert="horz" wrap="square" lIns="0" tIns="9525" rIns="0" bIns="0" rtlCol="0">
            <a:spAutoFit/>
          </a:bodyPr>
          <a:lstStyle/>
          <a:p>
            <a:pPr marL="9525">
              <a:spcBef>
                <a:spcPts val="75"/>
              </a:spcBef>
            </a:pPr>
            <a:r>
              <a:rPr lang="en-US" sz="1500" u="sng" spc="-4" dirty="0">
                <a:solidFill>
                  <a:srgbClr val="007B92"/>
                </a:solidFill>
                <a:uFill>
                  <a:solidFill>
                    <a:srgbClr val="007B92"/>
                  </a:solidFill>
                </a:uFill>
                <a:latin typeface="Corbel" panose="020B0503020204020204" pitchFamily="34" charset="0"/>
                <a:cs typeface="Calibri"/>
              </a:rPr>
              <a:t>[</a:t>
            </a:r>
            <a:r>
              <a:rPr sz="1500" u="sng" spc="-4" dirty="0">
                <a:solidFill>
                  <a:srgbClr val="007B92"/>
                </a:solidFill>
                <a:uFill>
                  <a:solidFill>
                    <a:srgbClr val="007B92"/>
                  </a:solidFill>
                </a:uFill>
                <a:latin typeface="Corbel" panose="020B0503020204020204" pitchFamily="34" charset="0"/>
                <a:cs typeface="Calibri"/>
              </a:rPr>
              <a:t>https://openai.com/blog/faulty-reward-functions/</a:t>
            </a:r>
            <a:r>
              <a:rPr lang="en-US" sz="1500" u="sng" spc="-4" dirty="0">
                <a:solidFill>
                  <a:srgbClr val="007B92"/>
                </a:solidFill>
                <a:uFill>
                  <a:solidFill>
                    <a:srgbClr val="007B92"/>
                  </a:solidFill>
                </a:uFill>
                <a:latin typeface="Corbel" panose="020B0503020204020204" pitchFamily="34" charset="0"/>
                <a:cs typeface="Calibri"/>
              </a:rPr>
              <a:t>]</a:t>
            </a:r>
            <a:endParaRPr sz="1500" dirty="0">
              <a:latin typeface="Corbel" panose="020B0503020204020204" pitchFamily="34" charset="0"/>
              <a:cs typeface="Calibri"/>
            </a:endParaRPr>
          </a:p>
        </p:txBody>
      </p:sp>
      <p:sp>
        <p:nvSpPr>
          <p:cNvPr id="4" name="TextBox 3">
            <a:extLst>
              <a:ext uri="{FF2B5EF4-FFF2-40B4-BE49-F238E27FC236}">
                <a16:creationId xmlns:a16="http://schemas.microsoft.com/office/drawing/2014/main" id="{6F123D5B-881B-0C20-641E-2BE66B90843D}"/>
              </a:ext>
            </a:extLst>
          </p:cNvPr>
          <p:cNvSpPr txBox="1"/>
          <p:nvPr/>
        </p:nvSpPr>
        <p:spPr>
          <a:xfrm>
            <a:off x="311700" y="4843276"/>
            <a:ext cx="8519582"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solidFill>
                  <a:srgbClr val="595959"/>
                </a:solidFill>
                <a:latin typeface="Corbel"/>
                <a:cs typeface="Arial"/>
              </a:rPr>
              <a:t>[</a:t>
            </a:r>
            <a:r>
              <a:rPr lang="en-US" dirty="0">
                <a:solidFill>
                  <a:srgbClr val="595959"/>
                </a:solidFill>
                <a:latin typeface="Corbel"/>
                <a:cs typeface="Arial"/>
                <a:hlinkClick r:id="rId5"/>
              </a:rPr>
              <a:t>Concrete Problems in AI Safety, 2016</a:t>
            </a:r>
            <a:r>
              <a:rPr lang="en-US" dirty="0">
                <a:solidFill>
                  <a:srgbClr val="595959"/>
                </a:solidFill>
                <a:latin typeface="Corbel"/>
                <a:cs typeface="Arial"/>
              </a:rPr>
              <a:t>]</a:t>
            </a:r>
            <a:endParaRPr lang="en-US" dirty="0"/>
          </a:p>
        </p:txBody>
      </p:sp>
      <p:pic>
        <p:nvPicPr>
          <p:cNvPr id="5" name="Y2Mate.is - reward hacking-mf9w6pz_tfQ-720p-1656224227791">
            <a:hlinkClick r:id="" action="ppaction://media"/>
            <a:extLst>
              <a:ext uri="{FF2B5EF4-FFF2-40B4-BE49-F238E27FC236}">
                <a16:creationId xmlns:a16="http://schemas.microsoft.com/office/drawing/2014/main" id="{BC019F5A-7D04-B25E-7F1A-14E40CFFDB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5785" y="1444224"/>
            <a:ext cx="5680831" cy="3195467"/>
          </a:xfrm>
          <a:prstGeom prst="rect">
            <a:avLst/>
          </a:prstGeom>
        </p:spPr>
      </p:pic>
    </p:spTree>
    <p:extLst>
      <p:ext uri="{BB962C8B-B14F-4D97-AF65-F5344CB8AC3E}">
        <p14:creationId xmlns:p14="http://schemas.microsoft.com/office/powerpoint/2010/main" val="40663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F7D5-AB1B-0BA2-30B7-96D22164AACE}"/>
              </a:ext>
            </a:extLst>
          </p:cNvPr>
          <p:cNvSpPr>
            <a:spLocks noGrp="1"/>
          </p:cNvSpPr>
          <p:nvPr>
            <p:ph type="title"/>
          </p:nvPr>
        </p:nvSpPr>
        <p:spPr/>
        <p:txBody>
          <a:bodyPr>
            <a:normAutofit/>
          </a:bodyPr>
          <a:lstStyle/>
          <a:p>
            <a:r>
              <a:rPr lang="en-US" dirty="0"/>
              <a:t>RL Failure: Reward Hacking</a:t>
            </a:r>
          </a:p>
        </p:txBody>
      </p:sp>
      <p:sp>
        <p:nvSpPr>
          <p:cNvPr id="3" name="Content Placeholder 2">
            <a:extLst>
              <a:ext uri="{FF2B5EF4-FFF2-40B4-BE49-F238E27FC236}">
                <a16:creationId xmlns:a16="http://schemas.microsoft.com/office/drawing/2014/main" id="{4EB9B963-10E7-0A32-D354-C81FC15F0D88}"/>
              </a:ext>
            </a:extLst>
          </p:cNvPr>
          <p:cNvSpPr>
            <a:spLocks noGrp="1"/>
          </p:cNvSpPr>
          <p:nvPr>
            <p:ph type="body" sz="quarter" idx="16"/>
          </p:nvPr>
        </p:nvSpPr>
        <p:spPr>
          <a:xfrm>
            <a:off x="533919" y="1120988"/>
            <a:ext cx="8085415" cy="3077573"/>
          </a:xfrm>
        </p:spPr>
        <p:txBody>
          <a:bodyPr/>
          <a:lstStyle/>
          <a:p>
            <a:r>
              <a:rPr lang="en-US" sz="1800" spc="-4" dirty="0">
                <a:latin typeface="Corbel" panose="020B0503020204020204" pitchFamily="34" charset="0"/>
                <a:cs typeface="Calibri"/>
              </a:rPr>
              <a:t>”Reward hacking” is a common problem in RL</a:t>
            </a:r>
            <a:endParaRPr lang="en-US" dirty="0"/>
          </a:p>
        </p:txBody>
      </p:sp>
      <p:sp>
        <p:nvSpPr>
          <p:cNvPr id="4" name="TextBox 3">
            <a:extLst>
              <a:ext uri="{FF2B5EF4-FFF2-40B4-BE49-F238E27FC236}">
                <a16:creationId xmlns:a16="http://schemas.microsoft.com/office/drawing/2014/main" id="{6F123D5B-881B-0C20-641E-2BE66B90843D}"/>
              </a:ext>
            </a:extLst>
          </p:cNvPr>
          <p:cNvSpPr txBox="1"/>
          <p:nvPr/>
        </p:nvSpPr>
        <p:spPr>
          <a:xfrm>
            <a:off x="3186820" y="4843276"/>
            <a:ext cx="5644462"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solidFill>
                  <a:srgbClr val="595959"/>
                </a:solidFill>
                <a:latin typeface="Corbel"/>
                <a:cs typeface="Arial"/>
              </a:rPr>
              <a:t>[Video credit: Jack Clark]</a:t>
            </a:r>
            <a:endParaRPr lang="en-US" dirty="0"/>
          </a:p>
        </p:txBody>
      </p:sp>
      <p:sp>
        <p:nvSpPr>
          <p:cNvPr id="8" name="TextBox 7">
            <a:extLst>
              <a:ext uri="{FF2B5EF4-FFF2-40B4-BE49-F238E27FC236}">
                <a16:creationId xmlns:a16="http://schemas.microsoft.com/office/drawing/2014/main" id="{04EE3EFA-55AD-E926-4394-290D4EA53879}"/>
              </a:ext>
            </a:extLst>
          </p:cNvPr>
          <p:cNvSpPr txBox="1"/>
          <p:nvPr/>
        </p:nvSpPr>
        <p:spPr>
          <a:xfrm>
            <a:off x="6096000" y="135003"/>
            <a:ext cx="2907196" cy="1055168"/>
          </a:xfrm>
          <a:prstGeom prst="wedgeRoundRectCallout">
            <a:avLst>
              <a:gd name="adj1" fmla="val 5036"/>
              <a:gd name="adj2" fmla="val 69537"/>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dirty="0">
                <a:latin typeface="Corbel" panose="020B0503020204020204" pitchFamily="34" charset="0"/>
                <a:cs typeface="Cambria Math"/>
              </a:rPr>
              <a:t>Open question: will reward hacking go away with enough scale? 🤔</a:t>
            </a:r>
            <a:endParaRPr lang="fa-IR" sz="2000" dirty="0">
              <a:latin typeface="Corbel" panose="020B0503020204020204" pitchFamily="34" charset="0"/>
              <a:cs typeface="Cambria Math"/>
            </a:endParaRPr>
          </a:p>
        </p:txBody>
      </p:sp>
      <p:pic>
        <p:nvPicPr>
          <p:cNvPr id="6" name="Online Media 5" descr="CoastRunners 7">
            <a:hlinkClick r:id="" action="ppaction://media"/>
            <a:extLst>
              <a:ext uri="{FF2B5EF4-FFF2-40B4-BE49-F238E27FC236}">
                <a16:creationId xmlns:a16="http://schemas.microsoft.com/office/drawing/2014/main" id="{4297C6EC-AE66-9F70-4E70-B6749302925E}"/>
              </a:ext>
            </a:extLst>
          </p:cNvPr>
          <p:cNvPicPr>
            <a:picLocks noRot="1" noChangeAspect="1"/>
          </p:cNvPicPr>
          <p:nvPr>
            <a:videoFile r:link="rId1"/>
          </p:nvPr>
        </p:nvPicPr>
        <p:blipFill>
          <a:blip r:embed="rId4"/>
          <a:stretch>
            <a:fillRect/>
          </a:stretch>
        </p:blipFill>
        <p:spPr>
          <a:xfrm>
            <a:off x="3724782" y="1418063"/>
            <a:ext cx="4559707" cy="3419781"/>
          </a:xfrm>
          <a:prstGeom prst="rect">
            <a:avLst/>
          </a:prstGeom>
        </p:spPr>
      </p:pic>
      <p:sp>
        <p:nvSpPr>
          <p:cNvPr id="9" name="TextBox 8">
            <a:extLst>
              <a:ext uri="{FF2B5EF4-FFF2-40B4-BE49-F238E27FC236}">
                <a16:creationId xmlns:a16="http://schemas.microsoft.com/office/drawing/2014/main" id="{D01AD798-40BC-0AEF-5526-688C6AC59FA2}"/>
              </a:ext>
            </a:extLst>
          </p:cNvPr>
          <p:cNvSpPr txBox="1"/>
          <p:nvPr/>
        </p:nvSpPr>
        <p:spPr>
          <a:xfrm>
            <a:off x="576930" y="1674689"/>
            <a:ext cx="2666890" cy="706668"/>
          </a:xfrm>
          <a:prstGeom prst="wedgeRoundRectCallout">
            <a:avLst>
              <a:gd name="adj1" fmla="val 45094"/>
              <a:gd name="adj2" fmla="val 82349"/>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dirty="0">
                <a:latin typeface="Corbel" panose="020B0503020204020204" pitchFamily="34" charset="0"/>
                <a:cs typeface="Cambria Math"/>
              </a:rPr>
              <a:t>The goal of this agent is to maximize scores</a:t>
            </a:r>
            <a:endParaRPr lang="fa-IR" sz="2000" dirty="0">
              <a:latin typeface="Corbel" panose="020B0503020204020204" pitchFamily="34" charset="0"/>
              <a:cs typeface="Cambria Math"/>
            </a:endParaRPr>
          </a:p>
        </p:txBody>
      </p:sp>
      <p:sp>
        <p:nvSpPr>
          <p:cNvPr id="10" name="TextBox 9">
            <a:extLst>
              <a:ext uri="{FF2B5EF4-FFF2-40B4-BE49-F238E27FC236}">
                <a16:creationId xmlns:a16="http://schemas.microsoft.com/office/drawing/2014/main" id="{DC4849BF-38FD-1E66-E219-B4C7EAFE3A7E}"/>
              </a:ext>
            </a:extLst>
          </p:cNvPr>
          <p:cNvSpPr txBox="1"/>
          <p:nvPr/>
        </p:nvSpPr>
        <p:spPr>
          <a:xfrm>
            <a:off x="576930" y="3009990"/>
            <a:ext cx="2666890" cy="1423426"/>
          </a:xfrm>
          <a:prstGeom prst="wedgeRoundRectCallout">
            <a:avLst>
              <a:gd name="adj1" fmla="val 43057"/>
              <a:gd name="adj2" fmla="val -66483"/>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dirty="0">
                <a:latin typeface="Corbel" panose="020B0503020204020204" pitchFamily="34" charset="0"/>
                <a:cs typeface="Cambria Math"/>
              </a:rPr>
              <a:t>It might seem like it’s failing miserably it’s actually maximizing its score!! </a:t>
            </a:r>
            <a:endParaRPr lang="fa-IR" sz="2000" dirty="0">
              <a:latin typeface="Corbel" panose="020B0503020204020204" pitchFamily="34" charset="0"/>
              <a:cs typeface="Cambria Math"/>
            </a:endParaRPr>
          </a:p>
        </p:txBody>
      </p:sp>
      <p:sp>
        <p:nvSpPr>
          <p:cNvPr id="12" name="TextBox 11">
            <a:extLst>
              <a:ext uri="{FF2B5EF4-FFF2-40B4-BE49-F238E27FC236}">
                <a16:creationId xmlns:a16="http://schemas.microsoft.com/office/drawing/2014/main" id="{66855B07-C2A7-1D16-65DA-0FF9C2642886}"/>
              </a:ext>
            </a:extLst>
          </p:cNvPr>
          <p:cNvSpPr txBox="1"/>
          <p:nvPr/>
        </p:nvSpPr>
        <p:spPr>
          <a:xfrm>
            <a:off x="533919" y="4805261"/>
            <a:ext cx="4572000" cy="307777"/>
          </a:xfrm>
          <a:prstGeom prst="rect">
            <a:avLst/>
          </a:prstGeom>
          <a:noFill/>
        </p:spPr>
        <p:txBody>
          <a:bodyPr wrap="square">
            <a:spAutoFit/>
          </a:bodyPr>
          <a:lstStyle/>
          <a:p>
            <a:r>
              <a:rPr lang="en-US" dirty="0">
                <a:hlinkClick r:id="rId5"/>
              </a:rPr>
              <a:t>https://openai.com/research/faulty-reward-functions</a:t>
            </a:r>
            <a:r>
              <a:rPr lang="en-US" dirty="0"/>
              <a:t> </a:t>
            </a:r>
          </a:p>
        </p:txBody>
      </p:sp>
    </p:spTree>
    <p:extLst>
      <p:ext uri="{BB962C8B-B14F-4D97-AF65-F5344CB8AC3E}">
        <p14:creationId xmlns:p14="http://schemas.microsoft.com/office/powerpoint/2010/main" val="7242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938E-EBAD-CDBA-81EE-7678DB2FD851}"/>
              </a:ext>
            </a:extLst>
          </p:cNvPr>
          <p:cNvSpPr>
            <a:spLocks noGrp="1"/>
          </p:cNvSpPr>
          <p:nvPr>
            <p:ph type="title"/>
          </p:nvPr>
        </p:nvSpPr>
        <p:spPr/>
        <p:txBody>
          <a:bodyPr>
            <a:normAutofit fontScale="90000"/>
          </a:bodyPr>
          <a:lstStyle/>
          <a:p>
            <a:r>
              <a:rPr lang="en-US" dirty="0"/>
              <a:t>A Special Case: Reward Over-Optimization</a:t>
            </a:r>
          </a:p>
        </p:txBody>
      </p:sp>
      <p:sp>
        <p:nvSpPr>
          <p:cNvPr id="3" name="Content Placeholder 2">
            <a:extLst>
              <a:ext uri="{FF2B5EF4-FFF2-40B4-BE49-F238E27FC236}">
                <a16:creationId xmlns:a16="http://schemas.microsoft.com/office/drawing/2014/main" id="{874ABCE7-85FD-51FB-4B99-330A9097F770}"/>
              </a:ext>
            </a:extLst>
          </p:cNvPr>
          <p:cNvSpPr>
            <a:spLocks noGrp="1"/>
          </p:cNvSpPr>
          <p:nvPr>
            <p:ph type="body" sz="quarter" idx="16"/>
          </p:nvPr>
        </p:nvSpPr>
        <p:spPr>
          <a:xfrm>
            <a:off x="420749" y="1383393"/>
            <a:ext cx="7932222" cy="3077573"/>
          </a:xfrm>
        </p:spPr>
        <p:txBody>
          <a:bodyPr/>
          <a:lstStyle/>
          <a:p>
            <a:r>
              <a:rPr lang="en-US" dirty="0"/>
              <a:t>Goodhart’s law— when a measure becomes a target, it ceases to be a good measure. </a:t>
            </a:r>
          </a:p>
          <a:p>
            <a:pPr lvl="1"/>
            <a:r>
              <a:rPr lang="en-US" dirty="0"/>
              <a:t>(i.e., the proxy ceases to track the actual thing that you care about)</a:t>
            </a:r>
          </a:p>
          <a:p>
            <a:endParaRPr lang="en-US" dirty="0"/>
          </a:p>
          <a:p>
            <a:r>
              <a:rPr lang="en-US" dirty="0"/>
              <a:t>Cobra effective: </a:t>
            </a:r>
          </a:p>
          <a:p>
            <a:pPr lvl="1"/>
            <a:r>
              <a:rPr lang="en-US" dirty="0"/>
              <a:t>Colonial British in India placed a bounty for cobras to reduce their population.</a:t>
            </a:r>
          </a:p>
          <a:p>
            <a:pPr lvl="1"/>
            <a:r>
              <a:rPr lang="en-US" dirty="0"/>
              <a:t>People began feeding cobras to claim reward! </a:t>
            </a:r>
          </a:p>
          <a:p>
            <a:pPr lvl="1"/>
            <a:endParaRPr lang="en-US" dirty="0"/>
          </a:p>
          <a:p>
            <a:pPr lvl="1"/>
            <a:endParaRPr lang="en-US" dirty="0"/>
          </a:p>
        </p:txBody>
      </p:sp>
      <p:sp>
        <p:nvSpPr>
          <p:cNvPr id="6" name="TextBox 5">
            <a:extLst>
              <a:ext uri="{FF2B5EF4-FFF2-40B4-BE49-F238E27FC236}">
                <a16:creationId xmlns:a16="http://schemas.microsoft.com/office/drawing/2014/main" id="{9EA9ECC2-281B-A7F2-D9EF-3F45A23C3563}"/>
              </a:ext>
            </a:extLst>
          </p:cNvPr>
          <p:cNvSpPr txBox="1"/>
          <p:nvPr/>
        </p:nvSpPr>
        <p:spPr>
          <a:xfrm>
            <a:off x="1319212" y="4866501"/>
            <a:ext cx="6505575" cy="276999"/>
          </a:xfrm>
          <a:prstGeom prst="rect">
            <a:avLst/>
          </a:prstGeom>
          <a:noFill/>
        </p:spPr>
        <p:txBody>
          <a:bodyPr wrap="square">
            <a:spAutoFit/>
          </a:bodyPr>
          <a:lstStyle/>
          <a:p>
            <a:pPr algn="ctr"/>
            <a:r>
              <a:rPr lang="en-US" sz="1200" dirty="0"/>
              <a:t>John Schulman 2023: </a:t>
            </a:r>
            <a:r>
              <a:rPr lang="en-US" sz="1200" dirty="0">
                <a:solidFill>
                  <a:schemeClr val="bg1">
                    <a:lumMod val="50000"/>
                  </a:schemeClr>
                </a:solidFill>
                <a:hlinkClick r:id="rId2"/>
              </a:rPr>
              <a:t> https://www.youtube.com/watch?v=hhiLw5Q_UFg</a:t>
            </a:r>
            <a:r>
              <a:rPr lang="en-US" sz="1200" dirty="0">
                <a:solidFill>
                  <a:schemeClr val="bg1">
                    <a:lumMod val="50000"/>
                  </a:schemeClr>
                </a:solidFill>
              </a:rPr>
              <a:t> </a:t>
            </a:r>
          </a:p>
        </p:txBody>
      </p:sp>
    </p:spTree>
    <p:extLst>
      <p:ext uri="{BB962C8B-B14F-4D97-AF65-F5344CB8AC3E}">
        <p14:creationId xmlns:p14="http://schemas.microsoft.com/office/powerpoint/2010/main" val="36286929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938E-EBAD-CDBA-81EE-7678DB2FD851}"/>
              </a:ext>
            </a:extLst>
          </p:cNvPr>
          <p:cNvSpPr>
            <a:spLocks noGrp="1"/>
          </p:cNvSpPr>
          <p:nvPr>
            <p:ph type="title"/>
          </p:nvPr>
        </p:nvSpPr>
        <p:spPr/>
        <p:txBody>
          <a:bodyPr>
            <a:normAutofit/>
          </a:bodyPr>
          <a:lstStyle/>
          <a:p>
            <a:r>
              <a:rPr lang="en-US" dirty="0"/>
              <a:t>Reward Optimization</a:t>
            </a:r>
          </a:p>
        </p:txBody>
      </p:sp>
      <p:sp>
        <p:nvSpPr>
          <p:cNvPr id="3" name="Content Placeholder 2">
            <a:extLst>
              <a:ext uri="{FF2B5EF4-FFF2-40B4-BE49-F238E27FC236}">
                <a16:creationId xmlns:a16="http://schemas.microsoft.com/office/drawing/2014/main" id="{874ABCE7-85FD-51FB-4B99-330A9097F770}"/>
              </a:ext>
            </a:extLst>
          </p:cNvPr>
          <p:cNvSpPr>
            <a:spLocks noGrp="1"/>
          </p:cNvSpPr>
          <p:nvPr>
            <p:ph type="body" sz="quarter" idx="16"/>
          </p:nvPr>
        </p:nvSpPr>
        <p:spPr>
          <a:xfrm>
            <a:off x="391721" y="1390650"/>
            <a:ext cx="3913443" cy="3077573"/>
          </a:xfrm>
        </p:spPr>
        <p:txBody>
          <a:bodyPr/>
          <a:lstStyle/>
          <a:p>
            <a:r>
              <a:rPr lang="en-US" dirty="0"/>
              <a:t>Regularizing reward model is a delicate dance balancing: </a:t>
            </a:r>
          </a:p>
          <a:p>
            <a:pPr lvl="1"/>
            <a:r>
              <a:rPr lang="en-US" dirty="0"/>
              <a:t>Distance to the prior </a:t>
            </a:r>
          </a:p>
          <a:p>
            <a:pPr lvl="1"/>
            <a:r>
              <a:rPr lang="en-US" dirty="0"/>
              <a:t>Following human preferences  </a:t>
            </a:r>
          </a:p>
          <a:p>
            <a:pPr lvl="1"/>
            <a:endParaRPr lang="en-US" dirty="0"/>
          </a:p>
          <a:p>
            <a:pPr lvl="1"/>
            <a:endParaRPr lang="en-US" dirty="0"/>
          </a:p>
          <a:p>
            <a:pPr lvl="1"/>
            <a:endParaRPr lang="en-US" dirty="0"/>
          </a:p>
          <a:p>
            <a:pPr marL="6350" lvl="1" indent="0">
              <a:buNone/>
            </a:pPr>
            <a:r>
              <a:rPr lang="en-US" dirty="0"/>
              <a:t>The reward might be over-optimized, i.e., we might be increasing the reward but: </a:t>
            </a:r>
          </a:p>
          <a:p>
            <a:pPr marL="292100" lvl="1" indent="-285750"/>
            <a:r>
              <a:rPr lang="en-US" dirty="0"/>
              <a:t>KL-</a:t>
            </a:r>
            <a:r>
              <a:rPr lang="en-US" dirty="0" err="1"/>
              <a:t>dist</a:t>
            </a:r>
            <a:r>
              <a:rPr lang="en-US" dirty="0"/>
              <a:t> might go down </a:t>
            </a:r>
          </a:p>
          <a:p>
            <a:pPr marL="292100" lvl="1" indent="-285750"/>
            <a:r>
              <a:rPr lang="en-US" dirty="0"/>
              <a:t>Output preference might not change, or even degrade </a:t>
            </a:r>
          </a:p>
          <a:p>
            <a:pPr marL="292100" lvl="1" indent="-285750"/>
            <a:endParaRPr lang="en-US" dirty="0"/>
          </a:p>
          <a:p>
            <a:pPr marL="6350" lvl="1" indent="0">
              <a:buNone/>
            </a:pPr>
            <a:endParaRPr lang="en-US" dirty="0"/>
          </a:p>
        </p:txBody>
      </p:sp>
      <p:pic>
        <p:nvPicPr>
          <p:cNvPr id="5" name="object 3">
            <a:extLst>
              <a:ext uri="{FF2B5EF4-FFF2-40B4-BE49-F238E27FC236}">
                <a16:creationId xmlns:a16="http://schemas.microsoft.com/office/drawing/2014/main" id="{2DE0EFB8-66FB-313F-4CC5-B889DE882B34}"/>
              </a:ext>
            </a:extLst>
          </p:cNvPr>
          <p:cNvPicPr/>
          <p:nvPr/>
        </p:nvPicPr>
        <p:blipFill>
          <a:blip r:embed="rId2" cstate="print"/>
          <a:stretch>
            <a:fillRect/>
          </a:stretch>
        </p:blipFill>
        <p:spPr>
          <a:xfrm>
            <a:off x="4420434" y="1337018"/>
            <a:ext cx="4381249" cy="3125438"/>
          </a:xfrm>
          <a:prstGeom prst="rect">
            <a:avLst/>
          </a:prstGeom>
        </p:spPr>
      </p:pic>
      <p:sp>
        <p:nvSpPr>
          <p:cNvPr id="14" name="object 15">
            <a:extLst>
              <a:ext uri="{FF2B5EF4-FFF2-40B4-BE49-F238E27FC236}">
                <a16:creationId xmlns:a16="http://schemas.microsoft.com/office/drawing/2014/main" id="{0D9CCEFA-4E45-C0BF-131F-5F7E20D83FBF}"/>
              </a:ext>
            </a:extLst>
          </p:cNvPr>
          <p:cNvSpPr txBox="1"/>
          <p:nvPr/>
        </p:nvSpPr>
        <p:spPr>
          <a:xfrm>
            <a:off x="5264007" y="983162"/>
            <a:ext cx="3300413" cy="286617"/>
          </a:xfrm>
          <a:prstGeom prst="rect">
            <a:avLst/>
          </a:prstGeom>
        </p:spPr>
        <p:txBody>
          <a:bodyPr vert="horz" wrap="square" lIns="0" tIns="9525" rIns="0" bIns="0" rtlCol="0">
            <a:spAutoFit/>
          </a:bodyPr>
          <a:lstStyle/>
          <a:p>
            <a:pPr marL="9525">
              <a:spcBef>
                <a:spcPts val="75"/>
              </a:spcBef>
            </a:pPr>
            <a:r>
              <a:rPr lang="en-US" sz="1800" spc="-4" dirty="0">
                <a:latin typeface="Corbel" panose="020B0503020204020204" pitchFamily="34" charset="0"/>
                <a:cs typeface="Tahoma" panose="020B0604030504040204" pitchFamily="34" charset="0"/>
              </a:rPr>
              <a:t>Reward</a:t>
            </a:r>
            <a:r>
              <a:rPr lang="en-US" sz="1800" spc="-11" dirty="0">
                <a:latin typeface="Corbel" panose="020B0503020204020204" pitchFamily="34" charset="0"/>
                <a:cs typeface="Tahoma" panose="020B0604030504040204" pitchFamily="34" charset="0"/>
              </a:rPr>
              <a:t> </a:t>
            </a:r>
            <a:r>
              <a:rPr lang="en-US" sz="1800" spc="-4" dirty="0">
                <a:latin typeface="Corbel" panose="020B0503020204020204" pitchFamily="34" charset="0"/>
                <a:cs typeface="Tahoma" panose="020B0604030504040204" pitchFamily="34" charset="0"/>
              </a:rPr>
              <a:t>model</a:t>
            </a:r>
            <a:r>
              <a:rPr lang="en-US" sz="1800" spc="-15" dirty="0">
                <a:latin typeface="Corbel" panose="020B0503020204020204" pitchFamily="34" charset="0"/>
                <a:cs typeface="Tahoma" panose="020B0604030504040204" pitchFamily="34" charset="0"/>
              </a:rPr>
              <a:t> </a:t>
            </a:r>
            <a:r>
              <a:rPr lang="en-US" sz="1800" dirty="0">
                <a:latin typeface="Corbel" panose="020B0503020204020204" pitchFamily="34" charset="0"/>
                <a:cs typeface="Tahoma" panose="020B0604030504040204" pitchFamily="34" charset="0"/>
              </a:rPr>
              <a:t>over-optimization</a:t>
            </a:r>
            <a:endParaRPr sz="1800" dirty="0">
              <a:latin typeface="Corbel" panose="020B050302020402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28751A9A-9F86-EFEC-8172-CA9B8E510D29}"/>
              </a:ext>
            </a:extLst>
          </p:cNvPr>
          <p:cNvSpPr txBox="1"/>
          <p:nvPr/>
        </p:nvSpPr>
        <p:spPr>
          <a:xfrm>
            <a:off x="391721" y="4912668"/>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3"/>
              </a:rPr>
              <a:t>Scaling Laws for Reward Model Overoptimization, 2022</a:t>
            </a:r>
            <a:r>
              <a:rPr lang="en-US" sz="1050" dirty="0">
                <a:solidFill>
                  <a:srgbClr val="595959"/>
                </a:solidFill>
                <a:latin typeface="Corbel"/>
                <a:cs typeface="Arial"/>
              </a:rPr>
              <a:t>]</a:t>
            </a:r>
            <a:endParaRPr lang="en-US" sz="105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D6F973-99A4-66CD-E6ED-75463AB1897F}"/>
                  </a:ext>
                </a:extLst>
              </p:cNvPr>
              <p:cNvSpPr txBox="1"/>
              <p:nvPr/>
            </p:nvSpPr>
            <p:spPr>
              <a:xfrm>
                <a:off x="524666" y="2773555"/>
                <a:ext cx="3780498" cy="3302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𝐽</m:t>
                      </m:r>
                      <m:d>
                        <m:dPr>
                          <m:ctrlPr>
                            <a:rPr lang="en-US" b="0" i="1" smtClean="0">
                              <a:latin typeface="Cambria Math" panose="02040503050406030204" pitchFamily="18" charset="0"/>
                              <a:ea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𝜋</m:t>
                              </m:r>
                            </m:e>
                            <m:sub>
                              <m:r>
                                <a:rPr lang="en-US" i="1">
                                  <a:solidFill>
                                    <a:srgbClr val="00B050"/>
                                  </a:solidFill>
                                  <a:latin typeface="Cambria Math" panose="02040503050406030204" pitchFamily="18" charset="0"/>
                                </a:rPr>
                                <m:t>𝜃</m:t>
                              </m:r>
                            </m:sub>
                          </m:sSub>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fa-IR" i="1">
                              <a:latin typeface="Cambria Math" panose="02040503050406030204" pitchFamily="18" charset="0"/>
                              <a:ea typeface="Cambria Math" panose="02040503050406030204" pitchFamily="18" charset="0"/>
                            </a:rPr>
                            <m:t>𝔼</m:t>
                          </m:r>
                        </m:e>
                        <m:sub>
                          <m:acc>
                            <m:accPr>
                              <m:chr m:val="̂"/>
                              <m:ctrlPr>
                                <a:rPr lang="en-US" i="1">
                                  <a:latin typeface="Cambria Math" panose="02040503050406030204" pitchFamily="18" charset="0"/>
                                </a:rPr>
                              </m:ctrlPr>
                            </m:accPr>
                            <m:e>
                              <m:r>
                                <a:rPr lang="en-US" i="1">
                                  <a:latin typeface="Cambria Math" panose="02040503050406030204" pitchFamily="18" charset="0"/>
                                </a:rPr>
                                <m:t>𝑠</m:t>
                              </m:r>
                            </m:e>
                          </m:acc>
                          <m:r>
                            <a:rPr lang="en-US" i="1">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𝜋</m:t>
                              </m:r>
                            </m:e>
                            <m:sub>
                              <m:r>
                                <a:rPr lang="en-US" i="1">
                                  <a:solidFill>
                                    <a:srgbClr val="00B050"/>
                                  </a:solidFill>
                                  <a:latin typeface="Cambria Math" panose="02040503050406030204" pitchFamily="18" charset="0"/>
                                </a:rPr>
                                <m:t>𝜃</m:t>
                              </m:r>
                            </m:sub>
                          </m:sSub>
                        </m:sub>
                      </m:sSub>
                      <m:d>
                        <m:dPr>
                          <m:begChr m:val="["/>
                          <m:endChr m:val="]"/>
                          <m:ctrlPr>
                            <a:rPr lang="fa-IR" i="1">
                              <a:latin typeface="Cambria Math" panose="02040503050406030204" pitchFamily="18" charset="0"/>
                            </a:rPr>
                          </m:ctrlPr>
                        </m:dPr>
                        <m:e>
                          <m:r>
                            <a:rPr lang="fa-IR" i="1" smtClean="0">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acc>
                                <m:accPr>
                                  <m:chr m:val="̂"/>
                                  <m:ctrlPr>
                                    <a:rPr lang="en-US" i="1">
                                      <a:solidFill>
                                        <a:srgbClr val="0E0CC0"/>
                                      </a:solidFill>
                                      <a:latin typeface="Cambria Math" panose="02040503050406030204" pitchFamily="18" charset="0"/>
                                    </a:rPr>
                                  </m:ctrlPr>
                                </m:accPr>
                                <m:e>
                                  <m:r>
                                    <a:rPr lang="en-US" i="1">
                                      <a:solidFill>
                                        <a:srgbClr val="0E0CC0"/>
                                      </a:solidFill>
                                      <a:latin typeface="Cambria Math" panose="02040503050406030204" pitchFamily="18" charset="0"/>
                                    </a:rPr>
                                    <m:t>𝑠</m:t>
                                  </m:r>
                                </m:e>
                              </m:acc>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e>
                      </m:d>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𝐾𝐿</m:t>
                          </m:r>
                        </m:sub>
                      </m:sSub>
                      <m:r>
                        <a:rPr lang="en-US" b="0" i="1" smtClean="0">
                          <a:latin typeface="Cambria Math" panose="02040503050406030204" pitchFamily="18" charset="0"/>
                          <a:ea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𝜋</m:t>
                          </m:r>
                        </m:e>
                        <m:sub>
                          <m:r>
                            <a:rPr lang="en-US" i="1">
                              <a:solidFill>
                                <a:srgbClr val="00B050"/>
                              </a:solidFill>
                              <a:latin typeface="Cambria Math" panose="02040503050406030204" pitchFamily="18" charset="0"/>
                            </a:rPr>
                            <m:t>𝜃</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𝜋</m:t>
                          </m:r>
                        </m:e>
                        <m:sub>
                          <m:r>
                            <m:rPr>
                              <m:sty m:val="p"/>
                            </m:rPr>
                            <a:rPr lang="en-US" b="0" i="1" smtClean="0">
                              <a:latin typeface="Cambria Math" panose="02040503050406030204" pitchFamily="18" charset="0"/>
                              <a:ea typeface="Cambria Math" panose="02040503050406030204" pitchFamily="18" charset="0"/>
                            </a:rPr>
                            <m:t>ref</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F6D6F973-99A4-66CD-E6ED-75463AB1897F}"/>
                  </a:ext>
                </a:extLst>
              </p:cNvPr>
              <p:cNvSpPr txBox="1">
                <a:spLocks noRot="1" noChangeAspect="1" noMove="1" noResize="1" noEditPoints="1" noAdjustHandles="1" noChangeArrowheads="1" noChangeShapeType="1" noTextEdit="1"/>
              </p:cNvSpPr>
              <p:nvPr/>
            </p:nvSpPr>
            <p:spPr>
              <a:xfrm>
                <a:off x="524666" y="2773555"/>
                <a:ext cx="3780498" cy="330219"/>
              </a:xfrm>
              <a:prstGeom prst="rect">
                <a:avLst/>
              </a:prstGeom>
              <a:blipFill>
                <a:blip r:embed="rId4"/>
                <a:stretch>
                  <a:fillRect t="-3704"/>
                </a:stretch>
              </a:blipFill>
            </p:spPr>
            <p:txBody>
              <a:bodyPr/>
              <a:lstStyle/>
              <a:p>
                <a:r>
                  <a:rPr lang="en-US">
                    <a:noFill/>
                  </a:rPr>
                  <a:t> </a:t>
                </a:r>
              </a:p>
            </p:txBody>
          </p:sp>
        </mc:Fallback>
      </mc:AlternateContent>
    </p:spTree>
    <p:extLst>
      <p:ext uri="{BB962C8B-B14F-4D97-AF65-F5344CB8AC3E}">
        <p14:creationId xmlns:p14="http://schemas.microsoft.com/office/powerpoint/2010/main" val="1730755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44E0-FB70-46A9-C96D-1819B2CC8C40}"/>
              </a:ext>
            </a:extLst>
          </p:cNvPr>
          <p:cNvSpPr>
            <a:spLocks noGrp="1"/>
          </p:cNvSpPr>
          <p:nvPr>
            <p:ph type="title"/>
          </p:nvPr>
        </p:nvSpPr>
        <p:spPr/>
        <p:txBody>
          <a:bodyPr>
            <a:normAutofit/>
          </a:bodyPr>
          <a:lstStyle/>
          <a:p>
            <a:r>
              <a:rPr lang="en-US" dirty="0"/>
              <a:t>Scaling Instruction-Tuning</a:t>
            </a:r>
          </a:p>
        </p:txBody>
      </p:sp>
      <p:sp>
        <p:nvSpPr>
          <p:cNvPr id="3" name="Text Placeholder 2">
            <a:extLst>
              <a:ext uri="{FF2B5EF4-FFF2-40B4-BE49-F238E27FC236}">
                <a16:creationId xmlns:a16="http://schemas.microsoft.com/office/drawing/2014/main" id="{46B5AC72-98B5-4585-AE1A-35B487C24E37}"/>
              </a:ext>
            </a:extLst>
          </p:cNvPr>
          <p:cNvSpPr>
            <a:spLocks noGrp="1"/>
          </p:cNvSpPr>
          <p:nvPr>
            <p:ph type="body" sz="quarter" idx="16"/>
          </p:nvPr>
        </p:nvSpPr>
        <p:spPr/>
        <p:txBody>
          <a:bodyPr/>
          <a:lstStyle/>
          <a:p>
            <a:endParaRPr lang="en-US"/>
          </a:p>
        </p:txBody>
      </p:sp>
      <p:sp>
        <p:nvSpPr>
          <p:cNvPr id="4" name="TextBox 3">
            <a:extLst>
              <a:ext uri="{FF2B5EF4-FFF2-40B4-BE49-F238E27FC236}">
                <a16:creationId xmlns:a16="http://schemas.microsoft.com/office/drawing/2014/main" id="{55E9449C-08A0-0FEA-ADFE-74CED7155846}"/>
              </a:ext>
            </a:extLst>
          </p:cNvPr>
          <p:cNvSpPr txBox="1"/>
          <p:nvPr/>
        </p:nvSpPr>
        <p:spPr>
          <a:xfrm>
            <a:off x="312208" y="4746624"/>
            <a:ext cx="8519582"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hlinkClick r:id="rId2"/>
              </a:rPr>
              <a:t>Super-NaturalInstructions: Generalization via Declarative Instructions on 1600+ NLP Tasks, Wang et al. 2022</a:t>
            </a:r>
            <a:endParaRPr lang="en-US" sz="1050" dirty="0">
              <a:solidFill>
                <a:srgbClr val="595959"/>
              </a:solidFill>
              <a:latin typeface="Corbel"/>
              <a:cs typeface="Arial"/>
            </a:endParaRPr>
          </a:p>
          <a:p>
            <a:pPr algn="ctr"/>
            <a:r>
              <a:rPr lang="en-US" sz="1050" spc="-10" dirty="0">
                <a:latin typeface="Calibri"/>
                <a:cs typeface="Calibri"/>
              </a:rPr>
              <a:t>Cross-</a:t>
            </a:r>
            <a:r>
              <a:rPr lang="en-US" sz="1050" spc="-20" dirty="0">
                <a:latin typeface="Calibri"/>
                <a:cs typeface="Calibri"/>
              </a:rPr>
              <a:t>Task</a:t>
            </a:r>
            <a:r>
              <a:rPr lang="en-US" sz="1050" spc="-30" dirty="0">
                <a:latin typeface="Calibri"/>
                <a:cs typeface="Calibri"/>
              </a:rPr>
              <a:t> </a:t>
            </a:r>
            <a:r>
              <a:rPr lang="en-US" sz="1050" dirty="0">
                <a:latin typeface="Calibri"/>
                <a:cs typeface="Calibri"/>
              </a:rPr>
              <a:t>Generalization</a:t>
            </a:r>
            <a:r>
              <a:rPr lang="en-US" sz="1050" spc="-15" dirty="0">
                <a:latin typeface="Calibri"/>
                <a:cs typeface="Calibri"/>
              </a:rPr>
              <a:t> </a:t>
            </a:r>
            <a:r>
              <a:rPr lang="en-US" sz="1050" dirty="0">
                <a:latin typeface="Calibri"/>
                <a:cs typeface="Calibri"/>
              </a:rPr>
              <a:t>via</a:t>
            </a:r>
            <a:r>
              <a:rPr lang="en-US" sz="1050" spc="-15" dirty="0">
                <a:latin typeface="Calibri"/>
                <a:cs typeface="Calibri"/>
              </a:rPr>
              <a:t> </a:t>
            </a:r>
            <a:r>
              <a:rPr lang="en-US" sz="1050" dirty="0">
                <a:latin typeface="Calibri"/>
                <a:cs typeface="Calibri"/>
              </a:rPr>
              <a:t>Natural</a:t>
            </a:r>
            <a:r>
              <a:rPr lang="en-US" sz="1050" spc="-15" dirty="0">
                <a:latin typeface="Calibri"/>
                <a:cs typeface="Calibri"/>
              </a:rPr>
              <a:t> </a:t>
            </a:r>
            <a:r>
              <a:rPr lang="en-US" sz="1050" dirty="0">
                <a:latin typeface="Calibri"/>
                <a:cs typeface="Calibri"/>
              </a:rPr>
              <a:t>Language</a:t>
            </a:r>
            <a:r>
              <a:rPr lang="en-US" sz="1050" spc="-15" dirty="0">
                <a:latin typeface="Calibri"/>
                <a:cs typeface="Calibri"/>
              </a:rPr>
              <a:t> </a:t>
            </a:r>
            <a:r>
              <a:rPr lang="en-US" sz="1050" spc="-10" dirty="0">
                <a:latin typeface="Calibri"/>
                <a:cs typeface="Calibri"/>
              </a:rPr>
              <a:t>Crowdsourcing</a:t>
            </a:r>
            <a:r>
              <a:rPr lang="en-US" sz="1050" spc="-20" dirty="0">
                <a:latin typeface="Calibri"/>
                <a:cs typeface="Calibri"/>
              </a:rPr>
              <a:t> </a:t>
            </a:r>
            <a:r>
              <a:rPr lang="en-US" sz="1050" dirty="0">
                <a:latin typeface="Calibri"/>
                <a:cs typeface="Calibri"/>
              </a:rPr>
              <a:t>Instructions</a:t>
            </a:r>
            <a:r>
              <a:rPr lang="en-US" sz="1050" spc="-15" dirty="0">
                <a:latin typeface="Calibri"/>
                <a:cs typeface="Calibri"/>
              </a:rPr>
              <a:t> </a:t>
            </a:r>
            <a:r>
              <a:rPr lang="en-US" sz="1050" dirty="0">
                <a:latin typeface="Calibri"/>
                <a:cs typeface="Calibri"/>
              </a:rPr>
              <a:t>(Mishra</a:t>
            </a:r>
            <a:r>
              <a:rPr lang="en-US" sz="1050" spc="-15" dirty="0">
                <a:latin typeface="Calibri"/>
                <a:cs typeface="Calibri"/>
              </a:rPr>
              <a:t> </a:t>
            </a:r>
            <a:r>
              <a:rPr lang="en-US" sz="1050" dirty="0">
                <a:latin typeface="Calibri"/>
                <a:cs typeface="Calibri"/>
              </a:rPr>
              <a:t>et</a:t>
            </a:r>
            <a:r>
              <a:rPr lang="en-US" sz="1050" spc="-15" dirty="0">
                <a:latin typeface="Calibri"/>
                <a:cs typeface="Calibri"/>
              </a:rPr>
              <a:t> </a:t>
            </a:r>
            <a:r>
              <a:rPr lang="en-US" sz="1050" dirty="0">
                <a:latin typeface="Calibri"/>
                <a:cs typeface="Calibri"/>
              </a:rPr>
              <a:t>al.,</a:t>
            </a:r>
            <a:r>
              <a:rPr lang="en-US" sz="1050" spc="-15" dirty="0">
                <a:latin typeface="Calibri"/>
                <a:cs typeface="Calibri"/>
              </a:rPr>
              <a:t> </a:t>
            </a:r>
            <a:r>
              <a:rPr lang="en-US" sz="1050" spc="-10" dirty="0">
                <a:latin typeface="Calibri"/>
                <a:cs typeface="Calibri"/>
              </a:rPr>
              <a:t>2022)</a:t>
            </a:r>
            <a:endParaRPr lang="en-US" sz="1050" dirty="0">
              <a:latin typeface="Calibri"/>
              <a:cs typeface="Calibri"/>
            </a:endParaRPr>
          </a:p>
        </p:txBody>
      </p:sp>
      <p:pic>
        <p:nvPicPr>
          <p:cNvPr id="12" name="Content Placeholder 9" descr="Chart, line chart&#10;&#10;Description automatically generated">
            <a:extLst>
              <a:ext uri="{FF2B5EF4-FFF2-40B4-BE49-F238E27FC236}">
                <a16:creationId xmlns:a16="http://schemas.microsoft.com/office/drawing/2014/main" id="{D65574BD-EDDF-C0AE-9CC9-65A1A98BCAAE}"/>
              </a:ext>
            </a:extLst>
          </p:cNvPr>
          <p:cNvPicPr>
            <a:picLocks noChangeAspect="1"/>
          </p:cNvPicPr>
          <p:nvPr/>
        </p:nvPicPr>
        <p:blipFill rotWithShape="1">
          <a:blip r:embed="rId3"/>
          <a:srcRect r="67457"/>
          <a:stretch/>
        </p:blipFill>
        <p:spPr>
          <a:xfrm>
            <a:off x="1321357" y="1214588"/>
            <a:ext cx="2926419" cy="2220977"/>
          </a:xfrm>
          <a:prstGeom prst="rect">
            <a:avLst/>
          </a:prstGeom>
          <a:noFill/>
          <a:ln>
            <a:noFill/>
          </a:ln>
        </p:spPr>
      </p:pic>
      <p:pic>
        <p:nvPicPr>
          <p:cNvPr id="13" name="Content Placeholder 9" descr="Chart, line chart&#10;&#10;Description automatically generated">
            <a:extLst>
              <a:ext uri="{FF2B5EF4-FFF2-40B4-BE49-F238E27FC236}">
                <a16:creationId xmlns:a16="http://schemas.microsoft.com/office/drawing/2014/main" id="{FC21B33E-0A39-95B0-FC8A-9D9A0ACE54D3}"/>
              </a:ext>
            </a:extLst>
          </p:cNvPr>
          <p:cNvPicPr>
            <a:picLocks noChangeAspect="1"/>
          </p:cNvPicPr>
          <p:nvPr/>
        </p:nvPicPr>
        <p:blipFill rotWithShape="1">
          <a:blip r:embed="rId3"/>
          <a:srcRect l="68587"/>
          <a:stretch/>
        </p:blipFill>
        <p:spPr>
          <a:xfrm>
            <a:off x="4400176" y="1214587"/>
            <a:ext cx="2824837" cy="2220977"/>
          </a:xfrm>
          <a:prstGeom prst="rect">
            <a:avLst/>
          </a:prstGeom>
          <a:noFill/>
          <a:ln>
            <a:noFill/>
          </a:ln>
        </p:spPr>
      </p:pic>
      <p:sp>
        <p:nvSpPr>
          <p:cNvPr id="14" name="Rounded Rectangular Callout 13">
            <a:extLst>
              <a:ext uri="{FF2B5EF4-FFF2-40B4-BE49-F238E27FC236}">
                <a16:creationId xmlns:a16="http://schemas.microsoft.com/office/drawing/2014/main" id="{8BFD218B-7DA4-6B18-5C2A-FC2D79D77842}"/>
              </a:ext>
            </a:extLst>
          </p:cNvPr>
          <p:cNvSpPr/>
          <p:nvPr/>
        </p:nvSpPr>
        <p:spPr>
          <a:xfrm>
            <a:off x="1090791" y="3721079"/>
            <a:ext cx="7024509" cy="892245"/>
          </a:xfrm>
          <a:prstGeom prst="wedgeRoundRectCallout">
            <a:avLst>
              <a:gd name="adj1" fmla="val -9817"/>
              <a:gd name="adj2" fmla="val -44723"/>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8" dirty="0">
                <a:solidFill>
                  <a:srgbClr val="C00000"/>
                </a:solidFill>
                <a:latin typeface="Tahoma" panose="020B0604030504040204" pitchFamily="34" charset="0"/>
                <a:ea typeface="Tahoma" panose="020B0604030504040204" pitchFamily="34" charset="0"/>
                <a:cs typeface="Tahoma" panose="020B0604030504040204" pitchFamily="34" charset="0"/>
              </a:rPr>
              <a:t>Linear growth</a:t>
            </a:r>
            <a:r>
              <a:rPr lang="en-US" sz="2000" spc="-8" dirty="0">
                <a:solidFill>
                  <a:schemeClr val="tx1"/>
                </a:solidFill>
                <a:latin typeface="Tahoma" panose="020B0604030504040204" pitchFamily="34" charset="0"/>
                <a:ea typeface="Tahoma" panose="020B0604030504040204" pitchFamily="34" charset="0"/>
                <a:cs typeface="Tahoma" panose="020B0604030504040204" pitchFamily="34" charset="0"/>
              </a:rPr>
              <a:t> of model performance </a:t>
            </a:r>
            <a:br>
              <a:rPr lang="en-US" sz="2000" spc="-8"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spc="-8" dirty="0">
                <a:solidFill>
                  <a:schemeClr val="tx1"/>
                </a:solidFill>
                <a:latin typeface="Tahoma" panose="020B0604030504040204" pitchFamily="34" charset="0"/>
                <a:ea typeface="Tahoma" panose="020B0604030504040204" pitchFamily="34" charset="0"/>
                <a:cs typeface="Tahoma" panose="020B0604030504040204" pitchFamily="34" charset="0"/>
              </a:rPr>
              <a:t>with </a:t>
            </a:r>
            <a:r>
              <a:rPr lang="en-US" sz="2000" spc="-8" dirty="0">
                <a:solidFill>
                  <a:srgbClr val="C00000"/>
                </a:solidFill>
                <a:latin typeface="Tahoma" panose="020B0604030504040204" pitchFamily="34" charset="0"/>
                <a:ea typeface="Tahoma" panose="020B0604030504040204" pitchFamily="34" charset="0"/>
                <a:cs typeface="Tahoma" panose="020B0604030504040204" pitchFamily="34" charset="0"/>
              </a:rPr>
              <a:t>exponential</a:t>
            </a:r>
            <a:r>
              <a:rPr lang="en-US" sz="2000" spc="-8" dirty="0">
                <a:solidFill>
                  <a:schemeClr val="tx1"/>
                </a:solidFill>
                <a:latin typeface="Tahoma" panose="020B0604030504040204" pitchFamily="34" charset="0"/>
                <a:ea typeface="Tahoma" panose="020B0604030504040204" pitchFamily="34" charset="0"/>
                <a:cs typeface="Tahoma" panose="020B0604030504040204" pitchFamily="34" charset="0"/>
              </a:rPr>
              <a:t> increase in </a:t>
            </a:r>
            <a:r>
              <a:rPr lang="en-US" sz="2000" spc="-8" dirty="0">
                <a:solidFill>
                  <a:srgbClr val="C00000"/>
                </a:solidFill>
                <a:latin typeface="Tahoma" panose="020B0604030504040204" pitchFamily="34" charset="0"/>
                <a:ea typeface="Tahoma" panose="020B0604030504040204" pitchFamily="34" charset="0"/>
                <a:cs typeface="Tahoma" panose="020B0604030504040204" pitchFamily="34" charset="0"/>
              </a:rPr>
              <a:t>observed tasks</a:t>
            </a:r>
            <a:r>
              <a:rPr lang="en-US" sz="2000" spc="-8"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2000" spc="-8" dirty="0">
                <a:solidFill>
                  <a:srgbClr val="C00000"/>
                </a:solidFill>
                <a:latin typeface="Tahoma" panose="020B0604030504040204" pitchFamily="34" charset="0"/>
                <a:ea typeface="Tahoma" panose="020B0604030504040204" pitchFamily="34" charset="0"/>
                <a:cs typeface="Tahoma" panose="020B0604030504040204" pitchFamily="34" charset="0"/>
              </a:rPr>
              <a:t>model size</a:t>
            </a:r>
            <a:r>
              <a:rPr lang="en-US" sz="2000" spc="-8"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57933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A817-806D-379E-5CAA-AB55F0862D89}"/>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73446952-7B3E-866B-2021-D715ADFDECF8}"/>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9EA99717-7E70-121A-C0DF-0ED2DF09CAFE}"/>
              </a:ext>
            </a:extLst>
          </p:cNvPr>
          <p:cNvPicPr>
            <a:picLocks noChangeAspect="1"/>
          </p:cNvPicPr>
          <p:nvPr/>
        </p:nvPicPr>
        <p:blipFill>
          <a:blip r:embed="rId2"/>
          <a:stretch>
            <a:fillRect/>
          </a:stretch>
        </p:blipFill>
        <p:spPr>
          <a:xfrm>
            <a:off x="1462754" y="1390650"/>
            <a:ext cx="6218491" cy="3440016"/>
          </a:xfrm>
          <a:prstGeom prst="rect">
            <a:avLst/>
          </a:prstGeom>
        </p:spPr>
      </p:pic>
    </p:spTree>
    <p:extLst>
      <p:ext uri="{BB962C8B-B14F-4D97-AF65-F5344CB8AC3E}">
        <p14:creationId xmlns:p14="http://schemas.microsoft.com/office/powerpoint/2010/main" val="21281075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D66A-A50D-DAC3-72B7-08D2F8D04173}"/>
              </a:ext>
            </a:extLst>
          </p:cNvPr>
          <p:cNvSpPr>
            <a:spLocks noGrp="1"/>
          </p:cNvSpPr>
          <p:nvPr>
            <p:ph type="title"/>
          </p:nvPr>
        </p:nvSpPr>
        <p:spPr/>
        <p:txBody>
          <a:bodyPr/>
          <a:lstStyle/>
          <a:p>
            <a:r>
              <a:rPr lang="en-US" dirty="0"/>
              <a:t>Reward Optimization in ChatGPT</a:t>
            </a:r>
          </a:p>
        </p:txBody>
      </p:sp>
      <p:sp>
        <p:nvSpPr>
          <p:cNvPr id="3" name="Text Placeholder 2">
            <a:extLst>
              <a:ext uri="{FF2B5EF4-FFF2-40B4-BE49-F238E27FC236}">
                <a16:creationId xmlns:a16="http://schemas.microsoft.com/office/drawing/2014/main" id="{E369B746-954B-DCF6-CDFB-AD025E1DC1D1}"/>
              </a:ext>
            </a:extLst>
          </p:cNvPr>
          <p:cNvSpPr>
            <a:spLocks noGrp="1"/>
          </p:cNvSpPr>
          <p:nvPr>
            <p:ph type="body" sz="quarter" idx="16"/>
          </p:nvPr>
        </p:nvSpPr>
        <p:spPr/>
        <p:txBody>
          <a:bodyPr/>
          <a:lstStyle/>
          <a:p>
            <a:r>
              <a:rPr lang="en-US" dirty="0"/>
              <a:t>Examples of overoptimization: </a:t>
            </a:r>
          </a:p>
          <a:p>
            <a:pPr lvl="1"/>
            <a:r>
              <a:rPr lang="en-US" dirty="0"/>
              <a:t>Excessive verbosity (list of lists of lists) </a:t>
            </a:r>
          </a:p>
          <a:p>
            <a:pPr lvl="1"/>
            <a:r>
              <a:rPr lang="en-US" dirty="0"/>
              <a:t>Excessive apologies, self-doubt</a:t>
            </a:r>
          </a:p>
          <a:p>
            <a:pPr lvl="1"/>
            <a:r>
              <a:rPr lang="en-US" dirty="0"/>
              <a:t>Hedging language: “there is no one-size-fits-all-solution ….” </a:t>
            </a:r>
          </a:p>
          <a:p>
            <a:pPr lvl="1"/>
            <a:r>
              <a:rPr lang="en-US" dirty="0"/>
              <a:t>Over-refusals </a:t>
            </a:r>
          </a:p>
          <a:p>
            <a:pPr lvl="1"/>
            <a:endParaRPr lang="en-US" dirty="0"/>
          </a:p>
          <a:p>
            <a:r>
              <a:rPr lang="en-US" dirty="0"/>
              <a:t>Why does over-optimization happen?</a:t>
            </a:r>
          </a:p>
          <a:p>
            <a:pPr lvl="1"/>
            <a:r>
              <a:rPr lang="en-US" dirty="0"/>
              <a:t>The proxy reward is estimated and there are parts of input space that are poorly estimated. </a:t>
            </a:r>
          </a:p>
          <a:p>
            <a:pPr lvl="1"/>
            <a:r>
              <a:rPr lang="en-US" dirty="0"/>
              <a:t>The proxy optimizations tend to be maximal in regions where the reward is poorly estimated. </a:t>
            </a:r>
          </a:p>
          <a:p>
            <a:endParaRPr lang="en-US" dirty="0"/>
          </a:p>
        </p:txBody>
      </p:sp>
      <p:sp>
        <p:nvSpPr>
          <p:cNvPr id="6" name="TextBox 5">
            <a:extLst>
              <a:ext uri="{FF2B5EF4-FFF2-40B4-BE49-F238E27FC236}">
                <a16:creationId xmlns:a16="http://schemas.microsoft.com/office/drawing/2014/main" id="{43E7F9D3-610E-9E2A-BB82-38E7B21C7F94}"/>
              </a:ext>
            </a:extLst>
          </p:cNvPr>
          <p:cNvSpPr txBox="1"/>
          <p:nvPr/>
        </p:nvSpPr>
        <p:spPr>
          <a:xfrm>
            <a:off x="1319212" y="4866501"/>
            <a:ext cx="6505575" cy="276999"/>
          </a:xfrm>
          <a:prstGeom prst="rect">
            <a:avLst/>
          </a:prstGeom>
          <a:noFill/>
        </p:spPr>
        <p:txBody>
          <a:bodyPr wrap="square">
            <a:spAutoFit/>
          </a:bodyPr>
          <a:lstStyle/>
          <a:p>
            <a:pPr algn="ctr"/>
            <a:r>
              <a:rPr lang="en-US" sz="1200" dirty="0"/>
              <a:t>John Schulman 2023: </a:t>
            </a:r>
            <a:r>
              <a:rPr lang="en-US" sz="1200" dirty="0">
                <a:solidFill>
                  <a:schemeClr val="bg1">
                    <a:lumMod val="50000"/>
                  </a:schemeClr>
                </a:solidFill>
                <a:hlinkClick r:id="rId2"/>
              </a:rPr>
              <a:t> https://www.youtube.com/watch?v=hhiLw5Q_UFg</a:t>
            </a:r>
            <a:r>
              <a:rPr lang="en-US" sz="1200" dirty="0">
                <a:solidFill>
                  <a:schemeClr val="bg1">
                    <a:lumMod val="50000"/>
                  </a:schemeClr>
                </a:solidFill>
              </a:rPr>
              <a:t> </a:t>
            </a:r>
          </a:p>
        </p:txBody>
      </p:sp>
    </p:spTree>
    <p:extLst>
      <p:ext uri="{BB962C8B-B14F-4D97-AF65-F5344CB8AC3E}">
        <p14:creationId xmlns:p14="http://schemas.microsoft.com/office/powerpoint/2010/main" val="22120643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6BCA-CAFA-F9B4-9F7F-FBF659E671BF}"/>
              </a:ext>
            </a:extLst>
          </p:cNvPr>
          <p:cNvSpPr>
            <a:spLocks noGrp="1"/>
          </p:cNvSpPr>
          <p:nvPr>
            <p:ph type="title"/>
          </p:nvPr>
        </p:nvSpPr>
        <p:spPr/>
        <p:txBody>
          <a:bodyPr/>
          <a:lstStyle/>
          <a:p>
            <a:r>
              <a:rPr lang="en-US" dirty="0"/>
              <a:t>Length Bias </a:t>
            </a:r>
          </a:p>
        </p:txBody>
      </p:sp>
      <p:sp>
        <p:nvSpPr>
          <p:cNvPr id="3" name="Text Placeholder 2">
            <a:extLst>
              <a:ext uri="{FF2B5EF4-FFF2-40B4-BE49-F238E27FC236}">
                <a16:creationId xmlns:a16="http://schemas.microsoft.com/office/drawing/2014/main" id="{07B81BA4-2AC0-8051-B436-1A1822568741}"/>
              </a:ext>
            </a:extLst>
          </p:cNvPr>
          <p:cNvSpPr>
            <a:spLocks noGrp="1"/>
          </p:cNvSpPr>
          <p:nvPr>
            <p:ph type="body" sz="quarter" idx="16"/>
          </p:nvPr>
        </p:nvSpPr>
        <p:spPr/>
        <p:txBody>
          <a:bodyPr/>
          <a:lstStyle/>
          <a:p>
            <a:r>
              <a:rPr lang="en-US" dirty="0"/>
              <a:t>Models that generate longer, and with </a:t>
            </a:r>
            <a:br>
              <a:rPr lang="en-US" dirty="0"/>
            </a:br>
            <a:r>
              <a:rPr lang="en-US" dirty="0"/>
              <a:t>more unique tokens tend to be preferred. </a:t>
            </a:r>
          </a:p>
          <a:p>
            <a:endParaRPr lang="en-US" dirty="0"/>
          </a:p>
          <a:p>
            <a:r>
              <a:rPr lang="en-US" dirty="0"/>
              <a:t>The eval in the figure is based on AI </a:t>
            </a:r>
            <a:br>
              <a:rPr lang="en-US" dirty="0"/>
            </a:br>
            <a:r>
              <a:rPr lang="en-US" dirty="0"/>
              <a:t>evaluation, but the same can happen </a:t>
            </a:r>
            <a:br>
              <a:rPr lang="en-US" dirty="0"/>
            </a:br>
            <a:r>
              <a:rPr lang="en-US" dirty="0"/>
              <a:t>with humans (preferring longer responses).</a:t>
            </a:r>
          </a:p>
        </p:txBody>
      </p:sp>
      <p:pic>
        <p:nvPicPr>
          <p:cNvPr id="5" name="Picture 4" descr="A graph with numbers and letters&#10;&#10;Description automatically generated with medium confidence">
            <a:extLst>
              <a:ext uri="{FF2B5EF4-FFF2-40B4-BE49-F238E27FC236}">
                <a16:creationId xmlns:a16="http://schemas.microsoft.com/office/drawing/2014/main" id="{4B7A4577-C5B1-3831-116E-B41E7A42A5D1}"/>
              </a:ext>
            </a:extLst>
          </p:cNvPr>
          <p:cNvPicPr>
            <a:picLocks noChangeAspect="1"/>
          </p:cNvPicPr>
          <p:nvPr/>
        </p:nvPicPr>
        <p:blipFill>
          <a:blip r:embed="rId2"/>
          <a:stretch>
            <a:fillRect/>
          </a:stretch>
        </p:blipFill>
        <p:spPr>
          <a:xfrm>
            <a:off x="4949371" y="1054611"/>
            <a:ext cx="4107544" cy="3463387"/>
          </a:xfrm>
          <a:prstGeom prst="rect">
            <a:avLst/>
          </a:prstGeom>
        </p:spPr>
      </p:pic>
      <p:sp>
        <p:nvSpPr>
          <p:cNvPr id="6" name="TextBox 5">
            <a:extLst>
              <a:ext uri="{FF2B5EF4-FFF2-40B4-BE49-F238E27FC236}">
                <a16:creationId xmlns:a16="http://schemas.microsoft.com/office/drawing/2014/main" id="{5C919AEE-90C9-CA78-EB94-FF2A38683FDA}"/>
              </a:ext>
            </a:extLst>
          </p:cNvPr>
          <p:cNvSpPr txBox="1"/>
          <p:nvPr/>
        </p:nvSpPr>
        <p:spPr>
          <a:xfrm>
            <a:off x="1319212" y="4873758"/>
            <a:ext cx="6505575" cy="261610"/>
          </a:xfrm>
          <a:prstGeom prst="rect">
            <a:avLst/>
          </a:prstGeom>
          <a:noFill/>
        </p:spPr>
        <p:txBody>
          <a:bodyPr wrap="square">
            <a:spAutoFit/>
          </a:bodyPr>
          <a:lstStyle/>
          <a:p>
            <a:pPr algn="ctr"/>
            <a:r>
              <a:rPr lang="en-US" sz="1100" dirty="0">
                <a:solidFill>
                  <a:schemeClr val="tx1"/>
                </a:solidFill>
              </a:rPr>
              <a:t>Exploring the State of Instruction Tuning on Open Resources, 2023</a:t>
            </a:r>
          </a:p>
        </p:txBody>
      </p:sp>
    </p:spTree>
    <p:extLst>
      <p:ext uri="{BB962C8B-B14F-4D97-AF65-F5344CB8AC3E}">
        <p14:creationId xmlns:p14="http://schemas.microsoft.com/office/powerpoint/2010/main" val="29084334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981A-1BA1-0CA8-3061-836AC2F39151}"/>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8126932B-5045-2983-D699-F7EFAD66F5C6}"/>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2C28DFC1-8382-5193-D1BD-002B10CFF8CF}"/>
              </a:ext>
            </a:extLst>
          </p:cNvPr>
          <p:cNvPicPr>
            <a:picLocks noChangeAspect="1"/>
          </p:cNvPicPr>
          <p:nvPr/>
        </p:nvPicPr>
        <p:blipFill>
          <a:blip r:embed="rId2"/>
          <a:stretch>
            <a:fillRect/>
          </a:stretch>
        </p:blipFill>
        <p:spPr>
          <a:xfrm>
            <a:off x="685800" y="909669"/>
            <a:ext cx="7772400" cy="4039533"/>
          </a:xfrm>
          <a:prstGeom prst="rect">
            <a:avLst/>
          </a:prstGeom>
        </p:spPr>
      </p:pic>
    </p:spTree>
    <p:extLst>
      <p:ext uri="{BB962C8B-B14F-4D97-AF65-F5344CB8AC3E}">
        <p14:creationId xmlns:p14="http://schemas.microsoft.com/office/powerpoint/2010/main" val="29359596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DEED-67AA-EA79-B805-825B9C5CF8FC}"/>
              </a:ext>
            </a:extLst>
          </p:cNvPr>
          <p:cNvSpPr>
            <a:spLocks noGrp="1"/>
          </p:cNvSpPr>
          <p:nvPr>
            <p:ph type="title"/>
          </p:nvPr>
        </p:nvSpPr>
        <p:spPr/>
        <p:txBody>
          <a:bodyPr/>
          <a:lstStyle/>
          <a:p>
            <a:r>
              <a:rPr lang="en-US" dirty="0"/>
              <a:t>Human inconsistency/error </a:t>
            </a:r>
          </a:p>
        </p:txBody>
      </p:sp>
      <p:sp>
        <p:nvSpPr>
          <p:cNvPr id="3" name="Text Placeholder 2">
            <a:extLst>
              <a:ext uri="{FF2B5EF4-FFF2-40B4-BE49-F238E27FC236}">
                <a16:creationId xmlns:a16="http://schemas.microsoft.com/office/drawing/2014/main" id="{B77D59C6-6E6B-4ED8-58F0-2E24CEF84F1A}"/>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8D25BDE-9023-A1B3-4FC7-8E384F87E066}"/>
              </a:ext>
            </a:extLst>
          </p:cNvPr>
          <p:cNvPicPr>
            <a:picLocks noChangeAspect="1"/>
          </p:cNvPicPr>
          <p:nvPr/>
        </p:nvPicPr>
        <p:blipFill>
          <a:blip r:embed="rId2"/>
          <a:stretch>
            <a:fillRect/>
          </a:stretch>
        </p:blipFill>
        <p:spPr>
          <a:xfrm>
            <a:off x="1555463" y="1319969"/>
            <a:ext cx="5879480" cy="3218933"/>
          </a:xfrm>
          <a:prstGeom prst="rect">
            <a:avLst/>
          </a:prstGeom>
        </p:spPr>
      </p:pic>
    </p:spTree>
    <p:extLst>
      <p:ext uri="{BB962C8B-B14F-4D97-AF65-F5344CB8AC3E}">
        <p14:creationId xmlns:p14="http://schemas.microsoft.com/office/powerpoint/2010/main" val="37194102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BFC1-CA09-EF1C-1DC5-4FAAF34AE8A2}"/>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770C940E-8714-BF5B-1D85-E1090E03837A}"/>
              </a:ext>
            </a:extLst>
          </p:cNvPr>
          <p:cNvSpPr>
            <a:spLocks noGrp="1"/>
          </p:cNvSpPr>
          <p:nvPr>
            <p:ph type="body" sz="quarter" idx="16"/>
          </p:nvPr>
        </p:nvSpPr>
        <p:spPr/>
        <p:txBody>
          <a:bodyPr/>
          <a:lstStyle/>
          <a:p>
            <a:r>
              <a:rPr lang="en-US" dirty="0"/>
              <a:t>RLHF/RL is tricky.</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166674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000" dirty="0"/>
              <a:t>Aligning Language Models </a:t>
            </a:r>
            <a:br>
              <a:rPr lang="en-US" sz="4000" dirty="0"/>
            </a:br>
            <a:r>
              <a:rPr lang="en-US" sz="4000" dirty="0"/>
              <a:t>Using Synthetic Data</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
        <p:nvSpPr>
          <p:cNvPr id="2" name="Rounded Rectangle 1">
            <a:extLst>
              <a:ext uri="{FF2B5EF4-FFF2-40B4-BE49-F238E27FC236}">
                <a16:creationId xmlns:a16="http://schemas.microsoft.com/office/drawing/2014/main" id="{F1EB8200-C56D-D9A8-168F-505624A5B1B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5218337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2E2E-C745-69D0-B559-04AB71A30805}"/>
              </a:ext>
            </a:extLst>
          </p:cNvPr>
          <p:cNvSpPr>
            <a:spLocks noGrp="1"/>
          </p:cNvSpPr>
          <p:nvPr>
            <p:ph type="title"/>
          </p:nvPr>
        </p:nvSpPr>
        <p:spPr/>
        <p:txBody>
          <a:bodyPr>
            <a:normAutofit/>
          </a:bodyPr>
          <a:lstStyle/>
          <a:p>
            <a:r>
              <a:rPr lang="en-US" dirty="0"/>
              <a:t>RLHF/Instruction-tuning is Data Hungry </a:t>
            </a:r>
          </a:p>
        </p:txBody>
      </p:sp>
      <p:sp>
        <p:nvSpPr>
          <p:cNvPr id="3" name="Content Placeholder 2">
            <a:extLst>
              <a:ext uri="{FF2B5EF4-FFF2-40B4-BE49-F238E27FC236}">
                <a16:creationId xmlns:a16="http://schemas.microsoft.com/office/drawing/2014/main" id="{D723A951-C175-3A49-DDB4-8EE0B479645C}"/>
              </a:ext>
            </a:extLst>
          </p:cNvPr>
          <p:cNvSpPr>
            <a:spLocks noGrp="1"/>
          </p:cNvSpPr>
          <p:nvPr>
            <p:ph type="body" sz="quarter" idx="16"/>
          </p:nvPr>
        </p:nvSpPr>
        <p:spPr/>
        <p:txBody>
          <a:bodyPr>
            <a:normAutofit fontScale="92500" lnSpcReduction="10000"/>
          </a:bodyPr>
          <a:lstStyle/>
          <a:p>
            <a:r>
              <a:rPr lang="en-US" b="1" dirty="0"/>
              <a:t>Rumor: </a:t>
            </a:r>
            <a:r>
              <a:rPr lang="en-US" dirty="0"/>
              <a:t>human feedback done for supervising ChatGPT is in the order of $1M</a:t>
            </a:r>
          </a:p>
          <a:p>
            <a:r>
              <a:rPr lang="en-US" b="1" dirty="0"/>
              <a:t>Idea: </a:t>
            </a:r>
            <a:r>
              <a:rPr lang="en-US" dirty="0"/>
              <a:t>Use LMs to generate data for aligning them with intents. </a:t>
            </a:r>
          </a:p>
          <a:p>
            <a:pPr lvl="1"/>
            <a:endParaRPr lang="en-US" b="1" dirty="0"/>
          </a:p>
          <a:p>
            <a:pPr lvl="1"/>
            <a:r>
              <a:rPr lang="en-US" b="1" dirty="0"/>
              <a:t>Self-Instruct </a:t>
            </a:r>
            <a:r>
              <a:rPr lang="en-US" dirty="0"/>
              <a:t>[</a:t>
            </a:r>
            <a:r>
              <a:rPr lang="en-US" dirty="0">
                <a:hlinkClick r:id="rId3"/>
              </a:rPr>
              <a:t>Wang et al. 2022</a:t>
            </a:r>
            <a:r>
              <a:rPr lang="en-US" dirty="0"/>
              <a:t>] </a:t>
            </a:r>
          </a:p>
          <a:p>
            <a:pPr lvl="2"/>
            <a:r>
              <a:rPr lang="en-US" dirty="0"/>
              <a:t>Uses </a:t>
            </a:r>
            <a:r>
              <a:rPr lang="en-US" b="1" dirty="0"/>
              <a:t>vanilla </a:t>
            </a:r>
            <a:r>
              <a:rPr lang="en-US" dirty="0"/>
              <a:t>(not aligned)</a:t>
            </a:r>
            <a:r>
              <a:rPr lang="en-US" b="1" dirty="0"/>
              <a:t> </a:t>
            </a:r>
            <a:r>
              <a:rPr lang="en-US" dirty="0"/>
              <a:t>LMs to generate data </a:t>
            </a:r>
          </a:p>
          <a:p>
            <a:pPr lvl="2"/>
            <a:r>
              <a:rPr lang="en-US" dirty="0"/>
              <a:t>That can then be used for instructing itself. </a:t>
            </a:r>
          </a:p>
          <a:p>
            <a:pPr marL="114300" indent="0">
              <a:buNone/>
            </a:pPr>
            <a:endParaRPr lang="en-US" dirty="0"/>
          </a:p>
          <a:p>
            <a:r>
              <a:rPr lang="en-US" dirty="0"/>
              <a:t>More related work: </a:t>
            </a:r>
          </a:p>
          <a:p>
            <a:pPr lvl="1"/>
            <a:r>
              <a:rPr lang="en-US" dirty="0">
                <a:latin typeface="Corbel" panose="020B0503020204020204" pitchFamily="34" charset="0"/>
                <a:cs typeface="Calibri"/>
              </a:rPr>
              <a:t>Unnatural Instructions [</a:t>
            </a:r>
            <a:r>
              <a:rPr lang="en-US" dirty="0" err="1">
                <a:latin typeface="Corbel" panose="020B0503020204020204" pitchFamily="34" charset="0"/>
                <a:cs typeface="Calibri"/>
                <a:hlinkClick r:id="rId4"/>
              </a:rPr>
              <a:t>Honovich</a:t>
            </a:r>
            <a:r>
              <a:rPr lang="en-US" dirty="0">
                <a:latin typeface="Corbel" panose="020B0503020204020204" pitchFamily="34" charset="0"/>
                <a:cs typeface="Calibri"/>
                <a:hlinkClick r:id="rId4"/>
              </a:rPr>
              <a:t> et al. 2022</a:t>
            </a:r>
            <a:r>
              <a:rPr lang="en-US" dirty="0">
                <a:latin typeface="Corbel" panose="020B0503020204020204" pitchFamily="34" charset="0"/>
                <a:cs typeface="Calibri"/>
              </a:rPr>
              <a:t>] — Similar to “Self-Instruct” </a:t>
            </a:r>
          </a:p>
          <a:p>
            <a:pPr lvl="1"/>
            <a:r>
              <a:rPr lang="en-US" dirty="0">
                <a:latin typeface="Corbel" panose="020B0503020204020204" pitchFamily="34" charset="0"/>
                <a:cs typeface="Calibri"/>
              </a:rPr>
              <a:t>Self-Chat [</a:t>
            </a:r>
            <a:r>
              <a:rPr lang="en-US" dirty="0">
                <a:latin typeface="Corbel" panose="020B0503020204020204" pitchFamily="34" charset="0"/>
                <a:cs typeface="Calibri"/>
                <a:hlinkClick r:id="rId5"/>
              </a:rPr>
              <a:t>Xu et al. 2023</a:t>
            </a:r>
            <a:r>
              <a:rPr lang="en-US" dirty="0">
                <a:latin typeface="Corbel" panose="020B0503020204020204" pitchFamily="34" charset="0"/>
                <a:cs typeface="Calibri"/>
              </a:rPr>
              <a:t>] — ”Self-Instruct” extended to dialogue </a:t>
            </a:r>
          </a:p>
          <a:p>
            <a:pPr lvl="1"/>
            <a:r>
              <a:rPr lang="en-US" dirty="0">
                <a:latin typeface="Corbel" panose="020B0503020204020204" pitchFamily="34" charset="0"/>
                <a:cs typeface="Calibri"/>
              </a:rPr>
              <a:t>RL</a:t>
            </a:r>
            <a:r>
              <a:rPr lang="en-US" spc="-19" dirty="0">
                <a:latin typeface="Corbel" panose="020B0503020204020204" pitchFamily="34" charset="0"/>
                <a:cs typeface="Calibri"/>
              </a:rPr>
              <a:t> </a:t>
            </a:r>
            <a:r>
              <a:rPr lang="en-US" spc="-4" dirty="0">
                <a:latin typeface="Corbel" panose="020B0503020204020204" pitchFamily="34" charset="0"/>
                <a:cs typeface="Calibri"/>
              </a:rPr>
              <a:t>from</a:t>
            </a:r>
            <a:r>
              <a:rPr lang="en-US" spc="-11" dirty="0">
                <a:latin typeface="Corbel" panose="020B0503020204020204" pitchFamily="34" charset="0"/>
                <a:cs typeface="Calibri"/>
              </a:rPr>
              <a:t> </a:t>
            </a:r>
            <a:r>
              <a:rPr lang="en-US" dirty="0">
                <a:latin typeface="Corbel" panose="020B0503020204020204" pitchFamily="34" charset="0"/>
                <a:cs typeface="Calibri"/>
              </a:rPr>
              <a:t>AI</a:t>
            </a:r>
            <a:r>
              <a:rPr lang="en-US" spc="-15" dirty="0">
                <a:latin typeface="Corbel" panose="020B0503020204020204" pitchFamily="34" charset="0"/>
                <a:cs typeface="Calibri"/>
              </a:rPr>
              <a:t> </a:t>
            </a:r>
            <a:r>
              <a:rPr lang="en-US" spc="-4" dirty="0">
                <a:latin typeface="Corbel" panose="020B0503020204020204" pitchFamily="34" charset="0"/>
                <a:cs typeface="Calibri"/>
              </a:rPr>
              <a:t>feedback</a:t>
            </a:r>
            <a:r>
              <a:rPr lang="en-US" dirty="0">
                <a:latin typeface="Corbel" panose="020B0503020204020204" pitchFamily="34" charset="0"/>
                <a:cs typeface="Calibri"/>
              </a:rPr>
              <a:t> </a:t>
            </a:r>
            <a:r>
              <a:rPr lang="en-US" spc="-4" dirty="0">
                <a:latin typeface="Corbel" panose="020B0503020204020204" pitchFamily="34" charset="0"/>
                <a:cs typeface="Calibri"/>
              </a:rPr>
              <a:t>[</a:t>
            </a:r>
            <a:r>
              <a:rPr lang="en-US" u="heavy" spc="-4" dirty="0">
                <a:solidFill>
                  <a:srgbClr val="007B92"/>
                </a:solidFill>
                <a:uFill>
                  <a:solidFill>
                    <a:srgbClr val="007B92"/>
                  </a:solidFill>
                </a:uFill>
                <a:latin typeface="Corbel" panose="020B0503020204020204" pitchFamily="34" charset="0"/>
                <a:cs typeface="Calibri"/>
                <a:hlinkClick r:id="rId6"/>
              </a:rPr>
              <a:t>Bai</a:t>
            </a:r>
            <a:r>
              <a:rPr lang="en-US" u="heavy" spc="-15" dirty="0">
                <a:solidFill>
                  <a:srgbClr val="007B92"/>
                </a:solidFill>
                <a:uFill>
                  <a:solidFill>
                    <a:srgbClr val="007B92"/>
                  </a:solidFill>
                </a:uFill>
                <a:latin typeface="Corbel" panose="020B0503020204020204" pitchFamily="34" charset="0"/>
                <a:cs typeface="Calibri"/>
                <a:hlinkClick r:id="rId6"/>
              </a:rPr>
              <a:t> </a:t>
            </a:r>
            <a:r>
              <a:rPr lang="en-US" u="heavy" dirty="0">
                <a:solidFill>
                  <a:srgbClr val="007B92"/>
                </a:solidFill>
                <a:uFill>
                  <a:solidFill>
                    <a:srgbClr val="007B92"/>
                  </a:solidFill>
                </a:uFill>
                <a:latin typeface="Corbel" panose="020B0503020204020204" pitchFamily="34" charset="0"/>
                <a:cs typeface="Calibri"/>
                <a:hlinkClick r:id="rId6"/>
              </a:rPr>
              <a:t>et</a:t>
            </a:r>
            <a:r>
              <a:rPr lang="en-US" u="heavy" spc="-8" dirty="0">
                <a:solidFill>
                  <a:srgbClr val="007B92"/>
                </a:solidFill>
                <a:uFill>
                  <a:solidFill>
                    <a:srgbClr val="007B92"/>
                  </a:solidFill>
                </a:uFill>
                <a:latin typeface="Corbel" panose="020B0503020204020204" pitchFamily="34" charset="0"/>
                <a:cs typeface="Calibri"/>
                <a:hlinkClick r:id="rId6"/>
              </a:rPr>
              <a:t> </a:t>
            </a:r>
            <a:r>
              <a:rPr lang="en-US" u="heavy" dirty="0">
                <a:solidFill>
                  <a:srgbClr val="007B92"/>
                </a:solidFill>
                <a:uFill>
                  <a:solidFill>
                    <a:srgbClr val="007B92"/>
                  </a:solidFill>
                </a:uFill>
                <a:latin typeface="Corbel" panose="020B0503020204020204" pitchFamily="34" charset="0"/>
                <a:cs typeface="Calibri"/>
                <a:hlinkClick r:id="rId6"/>
              </a:rPr>
              <a:t>al.,</a:t>
            </a:r>
            <a:r>
              <a:rPr lang="en-US" u="heavy" spc="-19" dirty="0">
                <a:solidFill>
                  <a:srgbClr val="007B92"/>
                </a:solidFill>
                <a:uFill>
                  <a:solidFill>
                    <a:srgbClr val="007B92"/>
                  </a:solidFill>
                </a:uFill>
                <a:latin typeface="Corbel" panose="020B0503020204020204" pitchFamily="34" charset="0"/>
                <a:cs typeface="Calibri"/>
                <a:hlinkClick r:id="rId6"/>
              </a:rPr>
              <a:t> </a:t>
            </a:r>
            <a:r>
              <a:rPr lang="en-US" u="heavy" spc="-4" dirty="0">
                <a:solidFill>
                  <a:srgbClr val="007B92"/>
                </a:solidFill>
                <a:uFill>
                  <a:solidFill>
                    <a:srgbClr val="007B92"/>
                  </a:solidFill>
                </a:uFill>
                <a:latin typeface="Corbel" panose="020B0503020204020204" pitchFamily="34" charset="0"/>
                <a:cs typeface="Calibri"/>
                <a:hlinkClick r:id="rId6"/>
              </a:rPr>
              <a:t>2022</a:t>
            </a:r>
            <a:r>
              <a:rPr lang="en-US" spc="-4" dirty="0">
                <a:latin typeface="Corbel" panose="020B0503020204020204" pitchFamily="34" charset="0"/>
                <a:cs typeface="Calibri"/>
              </a:rPr>
              <a:t>],</a:t>
            </a:r>
          </a:p>
          <a:p>
            <a:pPr lvl="1"/>
            <a:r>
              <a:rPr lang="en-US" spc="-4" dirty="0">
                <a:latin typeface="Corbel" panose="020B0503020204020204" pitchFamily="34" charset="0"/>
                <a:cs typeface="Calibri"/>
              </a:rPr>
              <a:t>Finetuning LMs on </a:t>
            </a:r>
            <a:r>
              <a:rPr lang="en-US" dirty="0">
                <a:latin typeface="Corbel" panose="020B0503020204020204" pitchFamily="34" charset="0"/>
                <a:cs typeface="Calibri"/>
              </a:rPr>
              <a:t>their </a:t>
            </a:r>
            <a:r>
              <a:rPr lang="en-US" spc="-4" dirty="0">
                <a:latin typeface="Corbel" panose="020B0503020204020204" pitchFamily="34" charset="0"/>
                <a:cs typeface="Calibri"/>
              </a:rPr>
              <a:t>own </a:t>
            </a:r>
            <a:r>
              <a:rPr lang="en-US" spc="-8" dirty="0">
                <a:latin typeface="Corbel" panose="020B0503020204020204" pitchFamily="34" charset="0"/>
                <a:cs typeface="Calibri"/>
              </a:rPr>
              <a:t>outputs </a:t>
            </a:r>
            <a:r>
              <a:rPr lang="en-US" spc="-398" dirty="0">
                <a:latin typeface="Corbel" panose="020B0503020204020204" pitchFamily="34" charset="0"/>
                <a:cs typeface="Calibri"/>
              </a:rPr>
              <a:t> </a:t>
            </a:r>
            <a:r>
              <a:rPr lang="en-US" spc="-4" dirty="0">
                <a:latin typeface="Corbel" panose="020B0503020204020204" pitchFamily="34" charset="0"/>
                <a:cs typeface="Calibri"/>
              </a:rPr>
              <a:t>[</a:t>
            </a:r>
            <a:r>
              <a:rPr lang="en-US" u="heavy" spc="-4" dirty="0">
                <a:solidFill>
                  <a:srgbClr val="007B92"/>
                </a:solidFill>
                <a:uFill>
                  <a:solidFill>
                    <a:srgbClr val="007B92"/>
                  </a:solidFill>
                </a:uFill>
                <a:latin typeface="Corbel" panose="020B0503020204020204" pitchFamily="34" charset="0"/>
                <a:cs typeface="Calibri"/>
                <a:hlinkClick r:id="rId7"/>
              </a:rPr>
              <a:t>Huang </a:t>
            </a:r>
            <a:r>
              <a:rPr lang="en-US" u="heavy" dirty="0">
                <a:solidFill>
                  <a:srgbClr val="007B92"/>
                </a:solidFill>
                <a:uFill>
                  <a:solidFill>
                    <a:srgbClr val="007B92"/>
                  </a:solidFill>
                </a:uFill>
                <a:latin typeface="Corbel" panose="020B0503020204020204" pitchFamily="34" charset="0"/>
                <a:cs typeface="Calibri"/>
                <a:hlinkClick r:id="rId7"/>
              </a:rPr>
              <a:t>et al., </a:t>
            </a:r>
            <a:r>
              <a:rPr lang="en-US" u="heavy" spc="-4" dirty="0">
                <a:solidFill>
                  <a:srgbClr val="007B92"/>
                </a:solidFill>
                <a:uFill>
                  <a:solidFill>
                    <a:srgbClr val="007B92"/>
                  </a:solidFill>
                </a:uFill>
                <a:latin typeface="Corbel" panose="020B0503020204020204" pitchFamily="34" charset="0"/>
                <a:cs typeface="Calibri"/>
                <a:hlinkClick r:id="rId7"/>
              </a:rPr>
              <a:t>2022; </a:t>
            </a:r>
            <a:r>
              <a:rPr lang="en-US" u="heavy" dirty="0" err="1">
                <a:solidFill>
                  <a:srgbClr val="007B92"/>
                </a:solidFill>
                <a:uFill>
                  <a:solidFill>
                    <a:srgbClr val="007B92"/>
                  </a:solidFill>
                </a:uFill>
                <a:latin typeface="Corbel" panose="020B0503020204020204" pitchFamily="34" charset="0"/>
                <a:cs typeface="Calibri"/>
                <a:hlinkClick r:id="rId8"/>
              </a:rPr>
              <a:t>Zelikman</a:t>
            </a:r>
            <a:r>
              <a:rPr lang="en-US" u="heavy" dirty="0">
                <a:solidFill>
                  <a:srgbClr val="007B92"/>
                </a:solidFill>
                <a:uFill>
                  <a:solidFill>
                    <a:srgbClr val="007B92"/>
                  </a:solidFill>
                </a:uFill>
                <a:latin typeface="Corbel" panose="020B0503020204020204" pitchFamily="34" charset="0"/>
                <a:cs typeface="Calibri"/>
                <a:hlinkClick r:id="rId8"/>
              </a:rPr>
              <a:t> et al., </a:t>
            </a:r>
            <a:r>
              <a:rPr lang="en-US" spc="4" dirty="0">
                <a:solidFill>
                  <a:srgbClr val="007B92"/>
                </a:solidFill>
                <a:latin typeface="Corbel" panose="020B0503020204020204" pitchFamily="34" charset="0"/>
                <a:cs typeface="Calibri"/>
                <a:hlinkClick r:id="rId8"/>
              </a:rPr>
              <a:t> </a:t>
            </a:r>
            <a:r>
              <a:rPr lang="en-US" u="heavy" spc="-4" dirty="0">
                <a:solidFill>
                  <a:srgbClr val="007B92"/>
                </a:solidFill>
                <a:uFill>
                  <a:solidFill>
                    <a:srgbClr val="007B92"/>
                  </a:solidFill>
                </a:uFill>
                <a:latin typeface="Corbel" panose="020B0503020204020204" pitchFamily="34" charset="0"/>
                <a:cs typeface="Calibri"/>
                <a:hlinkClick r:id="rId8"/>
              </a:rPr>
              <a:t>2022</a:t>
            </a:r>
            <a:r>
              <a:rPr lang="en-US" spc="-4" dirty="0">
                <a:latin typeface="Corbel" panose="020B0503020204020204" pitchFamily="34" charset="0"/>
                <a:cs typeface="Calibri"/>
              </a:rPr>
              <a:t>]</a:t>
            </a:r>
            <a:endParaRPr lang="en-US" dirty="0">
              <a:latin typeface="Corbel" panose="020B0503020204020204" pitchFamily="34" charset="0"/>
              <a:cs typeface="Calibri"/>
            </a:endParaRPr>
          </a:p>
        </p:txBody>
      </p:sp>
      <p:grpSp>
        <p:nvGrpSpPr>
          <p:cNvPr id="4" name="object 9">
            <a:extLst>
              <a:ext uri="{FF2B5EF4-FFF2-40B4-BE49-F238E27FC236}">
                <a16:creationId xmlns:a16="http://schemas.microsoft.com/office/drawing/2014/main" id="{2D01D17A-C623-83C2-EEC7-D308758C6436}"/>
              </a:ext>
            </a:extLst>
          </p:cNvPr>
          <p:cNvGrpSpPr/>
          <p:nvPr/>
        </p:nvGrpSpPr>
        <p:grpSpPr>
          <a:xfrm>
            <a:off x="5867266" y="2594766"/>
            <a:ext cx="900113" cy="505778"/>
            <a:chOff x="7330249" y="4692205"/>
            <a:chExt cx="1200150" cy="674370"/>
          </a:xfrm>
        </p:grpSpPr>
        <p:sp>
          <p:nvSpPr>
            <p:cNvPr id="5" name="object 10">
              <a:extLst>
                <a:ext uri="{FF2B5EF4-FFF2-40B4-BE49-F238E27FC236}">
                  <a16:creationId xmlns:a16="http://schemas.microsoft.com/office/drawing/2014/main" id="{CDA7894D-8C1C-31E1-53E9-739F60FE231F}"/>
                </a:ext>
              </a:extLst>
            </p:cNvPr>
            <p:cNvSpPr/>
            <p:nvPr/>
          </p:nvSpPr>
          <p:spPr>
            <a:xfrm>
              <a:off x="7335011" y="4696967"/>
              <a:ext cx="1190625" cy="664845"/>
            </a:xfrm>
            <a:custGeom>
              <a:avLst/>
              <a:gdLst/>
              <a:ahLst/>
              <a:cxnLst/>
              <a:rect l="l" t="t" r="r" b="b"/>
              <a:pathLst>
                <a:path w="1190625" h="664845">
                  <a:moveTo>
                    <a:pt x="1079500" y="0"/>
                  </a:moveTo>
                  <a:lnTo>
                    <a:pt x="110744" y="0"/>
                  </a:lnTo>
                  <a:lnTo>
                    <a:pt x="67615" y="8695"/>
                  </a:lnTo>
                  <a:lnTo>
                    <a:pt x="32416" y="32416"/>
                  </a:lnTo>
                  <a:lnTo>
                    <a:pt x="8695" y="67615"/>
                  </a:lnTo>
                  <a:lnTo>
                    <a:pt x="0" y="110743"/>
                  </a:lnTo>
                  <a:lnTo>
                    <a:pt x="0" y="553719"/>
                  </a:lnTo>
                  <a:lnTo>
                    <a:pt x="8695" y="596848"/>
                  </a:lnTo>
                  <a:lnTo>
                    <a:pt x="32416" y="632047"/>
                  </a:lnTo>
                  <a:lnTo>
                    <a:pt x="67615" y="655768"/>
                  </a:lnTo>
                  <a:lnTo>
                    <a:pt x="110744" y="664463"/>
                  </a:lnTo>
                  <a:lnTo>
                    <a:pt x="1079500" y="664463"/>
                  </a:lnTo>
                  <a:lnTo>
                    <a:pt x="1122628" y="655768"/>
                  </a:lnTo>
                  <a:lnTo>
                    <a:pt x="1157827" y="632047"/>
                  </a:lnTo>
                  <a:lnTo>
                    <a:pt x="1181548" y="596848"/>
                  </a:lnTo>
                  <a:lnTo>
                    <a:pt x="1190244" y="553719"/>
                  </a:lnTo>
                  <a:lnTo>
                    <a:pt x="1190244" y="110743"/>
                  </a:lnTo>
                  <a:lnTo>
                    <a:pt x="1181548" y="67615"/>
                  </a:lnTo>
                  <a:lnTo>
                    <a:pt x="1157827" y="32416"/>
                  </a:lnTo>
                  <a:lnTo>
                    <a:pt x="1122628" y="8695"/>
                  </a:lnTo>
                  <a:lnTo>
                    <a:pt x="1079500" y="0"/>
                  </a:lnTo>
                  <a:close/>
                </a:path>
              </a:pathLst>
            </a:custGeom>
            <a:solidFill>
              <a:srgbClr val="EC8585"/>
            </a:solidFill>
          </p:spPr>
          <p:txBody>
            <a:bodyPr wrap="square" lIns="0" tIns="0" rIns="0" bIns="0" rtlCol="0"/>
            <a:lstStyle/>
            <a:p>
              <a:endParaRPr sz="1050"/>
            </a:p>
          </p:txBody>
        </p:sp>
        <p:sp>
          <p:nvSpPr>
            <p:cNvPr id="6" name="object 11">
              <a:extLst>
                <a:ext uri="{FF2B5EF4-FFF2-40B4-BE49-F238E27FC236}">
                  <a16:creationId xmlns:a16="http://schemas.microsoft.com/office/drawing/2014/main" id="{8D3ADE4A-7F4F-FD53-8E55-1FD9D18E62BB}"/>
                </a:ext>
              </a:extLst>
            </p:cNvPr>
            <p:cNvSpPr/>
            <p:nvPr/>
          </p:nvSpPr>
          <p:spPr>
            <a:xfrm>
              <a:off x="7335011" y="4696967"/>
              <a:ext cx="1190625" cy="664845"/>
            </a:xfrm>
            <a:custGeom>
              <a:avLst/>
              <a:gdLst/>
              <a:ahLst/>
              <a:cxnLst/>
              <a:rect l="l" t="t" r="r" b="b"/>
              <a:pathLst>
                <a:path w="1190625" h="664845">
                  <a:moveTo>
                    <a:pt x="0" y="110743"/>
                  </a:moveTo>
                  <a:lnTo>
                    <a:pt x="8695" y="67615"/>
                  </a:lnTo>
                  <a:lnTo>
                    <a:pt x="32416" y="32416"/>
                  </a:lnTo>
                  <a:lnTo>
                    <a:pt x="67615" y="8695"/>
                  </a:lnTo>
                  <a:lnTo>
                    <a:pt x="110744" y="0"/>
                  </a:lnTo>
                  <a:lnTo>
                    <a:pt x="1079500" y="0"/>
                  </a:lnTo>
                  <a:lnTo>
                    <a:pt x="1122628" y="8695"/>
                  </a:lnTo>
                  <a:lnTo>
                    <a:pt x="1157827" y="32416"/>
                  </a:lnTo>
                  <a:lnTo>
                    <a:pt x="1181548" y="67615"/>
                  </a:lnTo>
                  <a:lnTo>
                    <a:pt x="1190244" y="110743"/>
                  </a:lnTo>
                  <a:lnTo>
                    <a:pt x="1190244" y="553719"/>
                  </a:lnTo>
                  <a:lnTo>
                    <a:pt x="1181548" y="596848"/>
                  </a:lnTo>
                  <a:lnTo>
                    <a:pt x="1157827" y="632047"/>
                  </a:lnTo>
                  <a:lnTo>
                    <a:pt x="1122628" y="655768"/>
                  </a:lnTo>
                  <a:lnTo>
                    <a:pt x="1079500" y="664463"/>
                  </a:lnTo>
                  <a:lnTo>
                    <a:pt x="110744" y="664463"/>
                  </a:lnTo>
                  <a:lnTo>
                    <a:pt x="67615" y="655768"/>
                  </a:lnTo>
                  <a:lnTo>
                    <a:pt x="32416" y="632047"/>
                  </a:lnTo>
                  <a:lnTo>
                    <a:pt x="8695" y="596848"/>
                  </a:lnTo>
                  <a:lnTo>
                    <a:pt x="0" y="553719"/>
                  </a:lnTo>
                  <a:lnTo>
                    <a:pt x="0" y="110743"/>
                  </a:lnTo>
                  <a:close/>
                </a:path>
              </a:pathLst>
            </a:custGeom>
            <a:ln w="9524">
              <a:solidFill>
                <a:srgbClr val="EC8585"/>
              </a:solidFill>
            </a:ln>
          </p:spPr>
          <p:txBody>
            <a:bodyPr wrap="square" lIns="0" tIns="0" rIns="0" bIns="0" rtlCol="0"/>
            <a:lstStyle/>
            <a:p>
              <a:endParaRPr sz="1050"/>
            </a:p>
          </p:txBody>
        </p:sp>
      </p:grpSp>
      <p:sp>
        <p:nvSpPr>
          <p:cNvPr id="7" name="object 12">
            <a:extLst>
              <a:ext uri="{FF2B5EF4-FFF2-40B4-BE49-F238E27FC236}">
                <a16:creationId xmlns:a16="http://schemas.microsoft.com/office/drawing/2014/main" id="{C3A06228-0BF1-0CE6-B2EA-50152CF20C81}"/>
              </a:ext>
            </a:extLst>
          </p:cNvPr>
          <p:cNvSpPr txBox="1"/>
          <p:nvPr/>
        </p:nvSpPr>
        <p:spPr>
          <a:xfrm>
            <a:off x="6060403" y="2688026"/>
            <a:ext cx="459667" cy="286617"/>
          </a:xfrm>
          <a:prstGeom prst="rect">
            <a:avLst/>
          </a:prstGeom>
        </p:spPr>
        <p:txBody>
          <a:bodyPr vert="horz" wrap="square" lIns="0" tIns="9525" rIns="0" bIns="0" rtlCol="0">
            <a:spAutoFit/>
          </a:bodyPr>
          <a:lstStyle/>
          <a:p>
            <a:pPr marL="9525" algn="ctr">
              <a:spcBef>
                <a:spcPts val="75"/>
              </a:spcBef>
            </a:pPr>
            <a:r>
              <a:rPr sz="1800" spc="-53" dirty="0">
                <a:latin typeface="Corbel" panose="020B0503020204020204" pitchFamily="34" charset="0"/>
                <a:cs typeface="Tahoma"/>
              </a:rPr>
              <a:t>LM</a:t>
            </a:r>
            <a:endParaRPr sz="1800" dirty="0">
              <a:latin typeface="Corbel" panose="020B0503020204020204" pitchFamily="34" charset="0"/>
              <a:cs typeface="Tahoma"/>
            </a:endParaRPr>
          </a:p>
        </p:txBody>
      </p:sp>
      <p:sp>
        <p:nvSpPr>
          <p:cNvPr id="8" name="object 13">
            <a:extLst>
              <a:ext uri="{FF2B5EF4-FFF2-40B4-BE49-F238E27FC236}">
                <a16:creationId xmlns:a16="http://schemas.microsoft.com/office/drawing/2014/main" id="{FB33E2A0-5ED8-159C-3270-D011ACE66E07}"/>
              </a:ext>
            </a:extLst>
          </p:cNvPr>
          <p:cNvSpPr/>
          <p:nvPr/>
        </p:nvSpPr>
        <p:spPr>
          <a:xfrm>
            <a:off x="6878393" y="2783503"/>
            <a:ext cx="400050" cy="85725"/>
          </a:xfrm>
          <a:custGeom>
            <a:avLst/>
            <a:gdLst/>
            <a:ahLst/>
            <a:cxnLst/>
            <a:rect l="l" t="t" r="r" b="b"/>
            <a:pathLst>
              <a:path w="533400" h="114300">
                <a:moveTo>
                  <a:pt x="419100" y="0"/>
                </a:moveTo>
                <a:lnTo>
                  <a:pt x="419100" y="114300"/>
                </a:lnTo>
                <a:lnTo>
                  <a:pt x="495300" y="76200"/>
                </a:lnTo>
                <a:lnTo>
                  <a:pt x="438150" y="76200"/>
                </a:lnTo>
                <a:lnTo>
                  <a:pt x="438150" y="38100"/>
                </a:lnTo>
                <a:lnTo>
                  <a:pt x="495300" y="38100"/>
                </a:lnTo>
                <a:lnTo>
                  <a:pt x="419100" y="0"/>
                </a:lnTo>
                <a:close/>
              </a:path>
              <a:path w="533400" h="114300">
                <a:moveTo>
                  <a:pt x="419100" y="38100"/>
                </a:moveTo>
                <a:lnTo>
                  <a:pt x="0" y="38100"/>
                </a:lnTo>
                <a:lnTo>
                  <a:pt x="0" y="76200"/>
                </a:lnTo>
                <a:lnTo>
                  <a:pt x="419100" y="76200"/>
                </a:lnTo>
                <a:lnTo>
                  <a:pt x="419100" y="38100"/>
                </a:lnTo>
                <a:close/>
              </a:path>
              <a:path w="533400" h="114300">
                <a:moveTo>
                  <a:pt x="495300" y="38100"/>
                </a:moveTo>
                <a:lnTo>
                  <a:pt x="438150" y="38100"/>
                </a:lnTo>
                <a:lnTo>
                  <a:pt x="438150" y="76200"/>
                </a:lnTo>
                <a:lnTo>
                  <a:pt x="495300" y="76200"/>
                </a:lnTo>
                <a:lnTo>
                  <a:pt x="533400" y="57150"/>
                </a:lnTo>
                <a:lnTo>
                  <a:pt x="495300" y="38100"/>
                </a:lnTo>
                <a:close/>
              </a:path>
            </a:pathLst>
          </a:custGeom>
          <a:solidFill>
            <a:srgbClr val="C00000"/>
          </a:solidFill>
        </p:spPr>
        <p:txBody>
          <a:bodyPr wrap="square" lIns="0" tIns="0" rIns="0" bIns="0" rtlCol="0"/>
          <a:lstStyle/>
          <a:p>
            <a:endParaRPr sz="1050"/>
          </a:p>
        </p:txBody>
      </p:sp>
      <p:sp>
        <p:nvSpPr>
          <p:cNvPr id="9" name="object 14">
            <a:extLst>
              <a:ext uri="{FF2B5EF4-FFF2-40B4-BE49-F238E27FC236}">
                <a16:creationId xmlns:a16="http://schemas.microsoft.com/office/drawing/2014/main" id="{52A80904-F12D-0603-CFF0-62D8F33C00DA}"/>
              </a:ext>
            </a:extLst>
          </p:cNvPr>
          <p:cNvSpPr txBox="1"/>
          <p:nvPr/>
        </p:nvSpPr>
        <p:spPr>
          <a:xfrm>
            <a:off x="7299185" y="2690408"/>
            <a:ext cx="1170623" cy="217367"/>
          </a:xfrm>
          <a:prstGeom prst="rect">
            <a:avLst/>
          </a:prstGeom>
        </p:spPr>
        <p:txBody>
          <a:bodyPr vert="horz" wrap="square" lIns="0" tIns="9525" rIns="0" bIns="0" rtlCol="0">
            <a:spAutoFit/>
          </a:bodyPr>
          <a:lstStyle/>
          <a:p>
            <a:pPr marL="9525" algn="ctr">
              <a:spcBef>
                <a:spcPts val="75"/>
              </a:spcBef>
            </a:pPr>
            <a:r>
              <a:rPr lang="en-US" sz="1350" spc="-4" dirty="0">
                <a:latin typeface="Corbel" panose="020B0503020204020204" pitchFamily="34" charset="0"/>
                <a:cs typeface="Calibri"/>
              </a:rPr>
              <a:t>Model output</a:t>
            </a:r>
            <a:endParaRPr sz="1350" dirty="0">
              <a:latin typeface="Corbel" panose="020B0503020204020204" pitchFamily="34" charset="0"/>
              <a:cs typeface="Calibri"/>
            </a:endParaRPr>
          </a:p>
        </p:txBody>
      </p:sp>
      <p:grpSp>
        <p:nvGrpSpPr>
          <p:cNvPr id="10" name="object 15">
            <a:extLst>
              <a:ext uri="{FF2B5EF4-FFF2-40B4-BE49-F238E27FC236}">
                <a16:creationId xmlns:a16="http://schemas.microsoft.com/office/drawing/2014/main" id="{4964634F-9C06-DC4D-F516-43CECE646384}"/>
              </a:ext>
            </a:extLst>
          </p:cNvPr>
          <p:cNvGrpSpPr/>
          <p:nvPr/>
        </p:nvGrpSpPr>
        <p:grpSpPr>
          <a:xfrm>
            <a:off x="6140443" y="2194716"/>
            <a:ext cx="1817846" cy="407194"/>
            <a:chOff x="7694485" y="4158805"/>
            <a:chExt cx="2423795" cy="542925"/>
          </a:xfrm>
        </p:grpSpPr>
        <p:sp>
          <p:nvSpPr>
            <p:cNvPr id="11" name="object 16">
              <a:extLst>
                <a:ext uri="{FF2B5EF4-FFF2-40B4-BE49-F238E27FC236}">
                  <a16:creationId xmlns:a16="http://schemas.microsoft.com/office/drawing/2014/main" id="{45F3E07A-90C9-EDDB-A4A5-4E62067EC9C9}"/>
                </a:ext>
              </a:extLst>
            </p:cNvPr>
            <p:cNvSpPr/>
            <p:nvPr/>
          </p:nvSpPr>
          <p:spPr>
            <a:xfrm>
              <a:off x="7699247" y="4163567"/>
              <a:ext cx="2414270" cy="533400"/>
            </a:xfrm>
            <a:custGeom>
              <a:avLst/>
              <a:gdLst/>
              <a:ahLst/>
              <a:cxnLst/>
              <a:rect l="l" t="t" r="r" b="b"/>
              <a:pathLst>
                <a:path w="2414270" h="533400">
                  <a:moveTo>
                    <a:pt x="2180590" y="0"/>
                  </a:move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close/>
                </a:path>
              </a:pathLst>
            </a:custGeom>
            <a:solidFill>
              <a:srgbClr val="C00000"/>
            </a:solidFill>
          </p:spPr>
          <p:txBody>
            <a:bodyPr wrap="square" lIns="0" tIns="0" rIns="0" bIns="0" rtlCol="0"/>
            <a:lstStyle/>
            <a:p>
              <a:endParaRPr sz="1050"/>
            </a:p>
          </p:txBody>
        </p:sp>
        <p:sp>
          <p:nvSpPr>
            <p:cNvPr id="12" name="object 17">
              <a:extLst>
                <a:ext uri="{FF2B5EF4-FFF2-40B4-BE49-F238E27FC236}">
                  <a16:creationId xmlns:a16="http://schemas.microsoft.com/office/drawing/2014/main" id="{61341F14-CE91-04FA-2CF0-032EA6E93E7F}"/>
                </a:ext>
              </a:extLst>
            </p:cNvPr>
            <p:cNvSpPr/>
            <p:nvPr/>
          </p:nvSpPr>
          <p:spPr>
            <a:xfrm>
              <a:off x="7699247" y="4163567"/>
              <a:ext cx="2414270" cy="533400"/>
            </a:xfrm>
            <a:custGeom>
              <a:avLst/>
              <a:gdLst/>
              <a:ahLst/>
              <a:cxnLst/>
              <a:rect l="l" t="t" r="r" b="b"/>
              <a:pathLst>
                <a:path w="2414270" h="533400">
                  <a:moveTo>
                    <a:pt x="2414016" y="533399"/>
                  </a:move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close/>
                </a:path>
              </a:pathLst>
            </a:custGeom>
            <a:ln w="9525">
              <a:solidFill>
                <a:srgbClr val="C00000"/>
              </a:solidFill>
            </a:ln>
          </p:spPr>
          <p:txBody>
            <a:bodyPr wrap="square" lIns="0" tIns="0" rIns="0" bIns="0" rtlCol="0"/>
            <a:lstStyle/>
            <a:p>
              <a:endParaRPr sz="1050"/>
            </a:p>
          </p:txBody>
        </p:sp>
      </p:grpSp>
      <p:sp>
        <p:nvSpPr>
          <p:cNvPr id="13" name="Rounded Rectangle 12">
            <a:extLst>
              <a:ext uri="{FF2B5EF4-FFF2-40B4-BE49-F238E27FC236}">
                <a16:creationId xmlns:a16="http://schemas.microsoft.com/office/drawing/2014/main" id="{31DD0599-F8F3-5930-B6CA-0D90CE13583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7467111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923134" y="4801083"/>
            <a:ext cx="5340191" cy="143886"/>
          </a:xfrm>
          <a:prstGeom prst="rect">
            <a:avLst/>
          </a:prstGeom>
        </p:spPr>
        <p:txBody>
          <a:bodyPr vert="horz" wrap="square" lIns="0" tIns="0" rIns="0" bIns="0" rtlCol="0">
            <a:spAutoFit/>
          </a:bodyPr>
          <a:lstStyle/>
          <a:p>
            <a:pPr marL="9525">
              <a:lnSpc>
                <a:spcPts val="1144"/>
              </a:lnSpc>
            </a:pPr>
            <a:r>
              <a:rPr sz="1125" spc="-8" dirty="0">
                <a:latin typeface="Calibri"/>
                <a:cs typeface="Calibri"/>
              </a:rPr>
              <a:t>Self-</a:t>
            </a:r>
            <a:r>
              <a:rPr sz="1125" dirty="0">
                <a:latin typeface="Calibri"/>
                <a:cs typeface="Calibri"/>
              </a:rPr>
              <a:t>Instruct:</a:t>
            </a:r>
            <a:r>
              <a:rPr sz="1125" spc="-30" dirty="0">
                <a:latin typeface="Calibri"/>
                <a:cs typeface="Calibri"/>
              </a:rPr>
              <a:t> </a:t>
            </a:r>
            <a:r>
              <a:rPr sz="1125" dirty="0">
                <a:latin typeface="Calibri"/>
                <a:cs typeface="Calibri"/>
              </a:rPr>
              <a:t>Aligning</a:t>
            </a:r>
            <a:r>
              <a:rPr sz="1125" spc="-15" dirty="0">
                <a:latin typeface="Calibri"/>
                <a:cs typeface="Calibri"/>
              </a:rPr>
              <a:t> </a:t>
            </a:r>
            <a:r>
              <a:rPr sz="1125" dirty="0">
                <a:latin typeface="Calibri"/>
                <a:cs typeface="Calibri"/>
              </a:rPr>
              <a:t>Language</a:t>
            </a:r>
            <a:r>
              <a:rPr sz="1125" spc="-15" dirty="0">
                <a:latin typeface="Calibri"/>
                <a:cs typeface="Calibri"/>
              </a:rPr>
              <a:t> </a:t>
            </a:r>
            <a:r>
              <a:rPr sz="1125" dirty="0">
                <a:latin typeface="Calibri"/>
                <a:cs typeface="Calibri"/>
              </a:rPr>
              <a:t>Models</a:t>
            </a:r>
            <a:r>
              <a:rPr sz="1125" spc="-15" dirty="0">
                <a:latin typeface="Calibri"/>
                <a:cs typeface="Calibri"/>
              </a:rPr>
              <a:t> </a:t>
            </a:r>
            <a:r>
              <a:rPr sz="1125" dirty="0">
                <a:latin typeface="Calibri"/>
                <a:cs typeface="Calibri"/>
              </a:rPr>
              <a:t>with</a:t>
            </a:r>
            <a:r>
              <a:rPr sz="1125" spc="-15" dirty="0">
                <a:latin typeface="Calibri"/>
                <a:cs typeface="Calibri"/>
              </a:rPr>
              <a:t> </a:t>
            </a:r>
            <a:r>
              <a:rPr sz="1125" spc="-8" dirty="0">
                <a:latin typeface="Calibri"/>
                <a:cs typeface="Calibri"/>
              </a:rPr>
              <a:t>Self-</a:t>
            </a:r>
            <a:r>
              <a:rPr sz="1125" dirty="0">
                <a:latin typeface="Calibri"/>
                <a:cs typeface="Calibri"/>
              </a:rPr>
              <a:t>Generated</a:t>
            </a:r>
            <a:r>
              <a:rPr sz="1125" spc="-15" dirty="0">
                <a:latin typeface="Calibri"/>
                <a:cs typeface="Calibri"/>
              </a:rPr>
              <a:t> </a:t>
            </a:r>
            <a:r>
              <a:rPr sz="1125" dirty="0">
                <a:latin typeface="Calibri"/>
                <a:cs typeface="Calibri"/>
              </a:rPr>
              <a:t>Instructions</a:t>
            </a:r>
            <a:r>
              <a:rPr sz="1125" spc="-15" dirty="0">
                <a:latin typeface="Calibri"/>
                <a:cs typeface="Calibri"/>
              </a:rPr>
              <a:t> </a:t>
            </a:r>
            <a:r>
              <a:rPr sz="1125" dirty="0">
                <a:latin typeface="Calibri"/>
                <a:cs typeface="Calibri"/>
              </a:rPr>
              <a:t>(Wang</a:t>
            </a:r>
            <a:r>
              <a:rPr sz="1125" spc="-15" dirty="0">
                <a:latin typeface="Calibri"/>
                <a:cs typeface="Calibri"/>
              </a:rPr>
              <a:t> </a:t>
            </a:r>
            <a:r>
              <a:rPr sz="1125" dirty="0">
                <a:latin typeface="Calibri"/>
                <a:cs typeface="Calibri"/>
              </a:rPr>
              <a:t>et</a:t>
            </a:r>
            <a:r>
              <a:rPr sz="1125" spc="-15" dirty="0">
                <a:latin typeface="Calibri"/>
                <a:cs typeface="Calibri"/>
              </a:rPr>
              <a:t> </a:t>
            </a:r>
            <a:r>
              <a:rPr sz="1125" dirty="0">
                <a:latin typeface="Calibri"/>
                <a:cs typeface="Calibri"/>
              </a:rPr>
              <a:t>al.,</a:t>
            </a:r>
            <a:r>
              <a:rPr sz="1125" spc="-15" dirty="0">
                <a:latin typeface="Calibri"/>
                <a:cs typeface="Calibri"/>
              </a:rPr>
              <a:t> </a:t>
            </a:r>
            <a:r>
              <a:rPr sz="1125" spc="-8" dirty="0">
                <a:latin typeface="Calibri"/>
                <a:cs typeface="Calibri"/>
              </a:rPr>
              <a:t>2023)</a:t>
            </a:r>
            <a:endParaRPr sz="1125">
              <a:latin typeface="Calibri"/>
              <a:cs typeface="Calibri"/>
            </a:endParaRPr>
          </a:p>
        </p:txBody>
      </p:sp>
      <p:sp>
        <p:nvSpPr>
          <p:cNvPr id="2" name="object 2"/>
          <p:cNvSpPr txBox="1">
            <a:spLocks noGrp="1"/>
          </p:cNvSpPr>
          <p:nvPr>
            <p:ph type="title"/>
          </p:nvPr>
        </p:nvSpPr>
        <p:spPr>
          <a:prstGeom prst="rect">
            <a:avLst/>
          </a:prstGeom>
        </p:spPr>
        <p:txBody>
          <a:bodyPr vert="horz" wrap="square" lIns="0" tIns="126296" rIns="0" bIns="0" rtlCol="0">
            <a:spAutoFit/>
          </a:bodyPr>
          <a:lstStyle/>
          <a:p>
            <a:pPr marL="9525">
              <a:lnSpc>
                <a:spcPct val="100000"/>
              </a:lnSpc>
              <a:spcBef>
                <a:spcPts val="75"/>
              </a:spcBef>
            </a:pPr>
            <a:r>
              <a:rPr dirty="0"/>
              <a:t>Model</a:t>
            </a:r>
            <a:r>
              <a:rPr spc="-98" dirty="0"/>
              <a:t> </a:t>
            </a:r>
            <a:r>
              <a:rPr dirty="0"/>
              <a:t>generated</a:t>
            </a:r>
            <a:r>
              <a:rPr spc="-86" dirty="0"/>
              <a:t> </a:t>
            </a:r>
            <a:r>
              <a:rPr spc="-8" dirty="0"/>
              <a:t>instructions</a:t>
            </a:r>
          </a:p>
        </p:txBody>
      </p:sp>
      <p:sp>
        <p:nvSpPr>
          <p:cNvPr id="6" name="Text Placeholder 5">
            <a:extLst>
              <a:ext uri="{FF2B5EF4-FFF2-40B4-BE49-F238E27FC236}">
                <a16:creationId xmlns:a16="http://schemas.microsoft.com/office/drawing/2014/main" id="{432188B7-813B-4C48-B783-7798276489F3}"/>
              </a:ext>
            </a:extLst>
          </p:cNvPr>
          <p:cNvSpPr>
            <a:spLocks noGrp="1"/>
          </p:cNvSpPr>
          <p:nvPr>
            <p:ph type="body" sz="quarter" idx="16"/>
          </p:nvPr>
        </p:nvSpPr>
        <p:spPr/>
        <p:txBody>
          <a:bodyPr/>
          <a:lstStyle/>
          <a:p>
            <a:pPr marL="180975" marR="3810" indent="-171450">
              <a:lnSpc>
                <a:spcPts val="2340"/>
              </a:lnSpc>
              <a:spcBef>
                <a:spcPts val="304"/>
              </a:spcBef>
              <a:buFont typeface="Arial MT"/>
              <a:buChar char="•"/>
              <a:tabLst>
                <a:tab pos="180975" algn="l"/>
              </a:tabLst>
            </a:pPr>
            <a:r>
              <a:rPr lang="en-US" sz="1600" dirty="0"/>
              <a:t>Similar</a:t>
            </a:r>
            <a:r>
              <a:rPr lang="en-US" sz="1600" spc="-34" dirty="0"/>
              <a:t> </a:t>
            </a:r>
            <a:r>
              <a:rPr lang="en-US" sz="1600" dirty="0"/>
              <a:t>to</a:t>
            </a:r>
            <a:r>
              <a:rPr lang="en-US" sz="1600" spc="-26" dirty="0"/>
              <a:t> </a:t>
            </a:r>
            <a:r>
              <a:rPr lang="en-US" sz="1600" dirty="0"/>
              <a:t>Unnatural</a:t>
            </a:r>
            <a:r>
              <a:rPr lang="en-US" sz="1600" spc="-26" dirty="0"/>
              <a:t> </a:t>
            </a:r>
            <a:r>
              <a:rPr lang="en-US" sz="1600" dirty="0"/>
              <a:t>Instructions,</a:t>
            </a:r>
            <a:r>
              <a:rPr lang="en-US" sz="1600" spc="-23" dirty="0"/>
              <a:t> </a:t>
            </a:r>
            <a:r>
              <a:rPr lang="en-US" sz="1600" dirty="0"/>
              <a:t>uses</a:t>
            </a:r>
            <a:r>
              <a:rPr lang="en-US" sz="1600" spc="-26" dirty="0"/>
              <a:t> </a:t>
            </a:r>
            <a:r>
              <a:rPr lang="en-US" sz="1600" dirty="0" err="1"/>
              <a:t>instructGPT</a:t>
            </a:r>
            <a:r>
              <a:rPr lang="en-US" sz="1600" spc="-26" dirty="0"/>
              <a:t> </a:t>
            </a:r>
            <a:r>
              <a:rPr lang="en-US" sz="1600" dirty="0"/>
              <a:t>model</a:t>
            </a:r>
            <a:r>
              <a:rPr lang="en-US" sz="1600" spc="-26" dirty="0"/>
              <a:t> </a:t>
            </a:r>
            <a:r>
              <a:rPr lang="en-US" sz="1600" dirty="0"/>
              <a:t>to</a:t>
            </a:r>
            <a:r>
              <a:rPr lang="en-US" sz="1600" spc="-23" dirty="0"/>
              <a:t> </a:t>
            </a:r>
            <a:r>
              <a:rPr lang="en-US" sz="1600" spc="-15" dirty="0"/>
              <a:t>generate </a:t>
            </a:r>
            <a:r>
              <a:rPr lang="en-US" sz="1600" spc="-8" dirty="0"/>
              <a:t>instructions</a:t>
            </a:r>
            <a:endParaRPr lang="en-US" sz="1600" dirty="0"/>
          </a:p>
          <a:p>
            <a:pPr marL="180975" indent="-171450">
              <a:spcBef>
                <a:spcPts val="521"/>
              </a:spcBef>
              <a:buFont typeface="Arial MT"/>
              <a:buChar char="•"/>
              <a:tabLst>
                <a:tab pos="180975" algn="l"/>
              </a:tabLst>
            </a:pPr>
            <a:r>
              <a:rPr lang="en-US" sz="1600" dirty="0"/>
              <a:t>The</a:t>
            </a:r>
            <a:r>
              <a:rPr lang="en-US" sz="1600" spc="-30" dirty="0"/>
              <a:t> </a:t>
            </a:r>
            <a:r>
              <a:rPr lang="en-US" sz="1600" dirty="0"/>
              <a:t>generation</a:t>
            </a:r>
            <a:r>
              <a:rPr lang="en-US" sz="1600" spc="-23" dirty="0"/>
              <a:t> </a:t>
            </a:r>
            <a:r>
              <a:rPr lang="en-US" sz="1600" dirty="0"/>
              <a:t>is</a:t>
            </a:r>
            <a:r>
              <a:rPr lang="en-US" sz="1600" spc="-23" dirty="0"/>
              <a:t> </a:t>
            </a:r>
            <a:r>
              <a:rPr lang="en-US" sz="1600" dirty="0"/>
              <a:t>prompted</a:t>
            </a:r>
            <a:r>
              <a:rPr lang="en-US" sz="1600" spc="-19" dirty="0"/>
              <a:t> </a:t>
            </a:r>
            <a:r>
              <a:rPr lang="en-US" sz="1600" dirty="0"/>
              <a:t>using</a:t>
            </a:r>
            <a:r>
              <a:rPr lang="en-US" sz="1600" spc="-23" dirty="0"/>
              <a:t> </a:t>
            </a:r>
            <a:r>
              <a:rPr lang="en-US" sz="1600" dirty="0"/>
              <a:t>a</a:t>
            </a:r>
            <a:r>
              <a:rPr lang="en-US" sz="1600" spc="-23" dirty="0"/>
              <a:t> </a:t>
            </a:r>
            <a:r>
              <a:rPr lang="en-US" sz="1600" dirty="0"/>
              <a:t>set</a:t>
            </a:r>
            <a:r>
              <a:rPr lang="en-US" sz="1600" spc="-19" dirty="0"/>
              <a:t> </a:t>
            </a:r>
            <a:r>
              <a:rPr lang="en-US" sz="1600" dirty="0"/>
              <a:t>of</a:t>
            </a:r>
            <a:r>
              <a:rPr lang="en-US" sz="1600" spc="-23" dirty="0"/>
              <a:t> </a:t>
            </a:r>
            <a:r>
              <a:rPr lang="en-US" sz="1600" dirty="0"/>
              <a:t>seed</a:t>
            </a:r>
            <a:r>
              <a:rPr lang="en-US" sz="1600" spc="-23" dirty="0"/>
              <a:t> </a:t>
            </a:r>
            <a:r>
              <a:rPr lang="en-US" sz="1600" dirty="0"/>
              <a:t>task</a:t>
            </a:r>
            <a:r>
              <a:rPr lang="en-US" sz="1600" spc="-19" dirty="0"/>
              <a:t> </a:t>
            </a:r>
            <a:r>
              <a:rPr lang="en-US" sz="1600" spc="-8" dirty="0"/>
              <a:t>examples</a:t>
            </a:r>
            <a:endParaRPr lang="en-US" sz="1600" dirty="0"/>
          </a:p>
          <a:p>
            <a:pPr marL="180975" marR="799148" indent="-171450">
              <a:lnSpc>
                <a:spcPts val="2340"/>
              </a:lnSpc>
              <a:spcBef>
                <a:spcPts val="803"/>
              </a:spcBef>
              <a:buFont typeface="Arial MT"/>
              <a:buChar char="•"/>
              <a:tabLst>
                <a:tab pos="180975" algn="l"/>
              </a:tabLst>
            </a:pPr>
            <a:r>
              <a:rPr lang="en-US" sz="1600" dirty="0"/>
              <a:t>First</a:t>
            </a:r>
            <a:r>
              <a:rPr lang="en-US" sz="1600" spc="-30" dirty="0"/>
              <a:t> </a:t>
            </a:r>
            <a:r>
              <a:rPr lang="en-US" sz="1600" dirty="0"/>
              <a:t>generates</a:t>
            </a:r>
            <a:r>
              <a:rPr lang="en-US" sz="1600" spc="-30" dirty="0"/>
              <a:t> </a:t>
            </a:r>
            <a:r>
              <a:rPr lang="en-US" sz="1600" dirty="0"/>
              <a:t>the</a:t>
            </a:r>
            <a:r>
              <a:rPr lang="en-US" sz="1600" spc="-30" dirty="0"/>
              <a:t> </a:t>
            </a:r>
            <a:r>
              <a:rPr lang="en-US" sz="1600" dirty="0"/>
              <a:t>instruction,</a:t>
            </a:r>
            <a:r>
              <a:rPr lang="en-US" sz="1600" spc="-30" dirty="0"/>
              <a:t> </a:t>
            </a:r>
            <a:r>
              <a:rPr lang="en-US" sz="1600" dirty="0"/>
              <a:t>then</a:t>
            </a:r>
            <a:r>
              <a:rPr lang="en-US" sz="1600" spc="-30" dirty="0"/>
              <a:t> </a:t>
            </a:r>
            <a:r>
              <a:rPr lang="en-US" sz="1600" dirty="0"/>
              <a:t>the</a:t>
            </a:r>
            <a:r>
              <a:rPr lang="en-US" sz="1600" spc="-30" dirty="0"/>
              <a:t> </a:t>
            </a:r>
            <a:r>
              <a:rPr lang="en-US" sz="1600" dirty="0"/>
              <a:t>input</a:t>
            </a:r>
            <a:r>
              <a:rPr lang="en-US" sz="1600" spc="-30" dirty="0"/>
              <a:t> </a:t>
            </a:r>
            <a:r>
              <a:rPr lang="en-US" sz="1600" dirty="0"/>
              <a:t>(conditioned</a:t>
            </a:r>
            <a:r>
              <a:rPr lang="en-US" sz="1600" spc="-30" dirty="0"/>
              <a:t> </a:t>
            </a:r>
            <a:r>
              <a:rPr lang="en-US" sz="1600" spc="-19" dirty="0"/>
              <a:t>on </a:t>
            </a:r>
            <a:r>
              <a:rPr lang="en-US" sz="1600" dirty="0"/>
              <a:t>instruction),</a:t>
            </a:r>
            <a:r>
              <a:rPr lang="en-US" sz="1600" spc="-19" dirty="0"/>
              <a:t> </a:t>
            </a:r>
            <a:r>
              <a:rPr lang="en-US" sz="1600" dirty="0"/>
              <a:t>and</a:t>
            </a:r>
            <a:r>
              <a:rPr lang="en-US" sz="1600" spc="-8" dirty="0"/>
              <a:t> </a:t>
            </a:r>
            <a:r>
              <a:rPr lang="en-US" sz="1600" dirty="0"/>
              <a:t>then</a:t>
            </a:r>
            <a:r>
              <a:rPr lang="en-US" sz="1600" spc="-11" dirty="0"/>
              <a:t> </a:t>
            </a:r>
            <a:r>
              <a:rPr lang="en-US" sz="1600" dirty="0"/>
              <a:t>the</a:t>
            </a:r>
            <a:r>
              <a:rPr lang="en-US" sz="1600" spc="-8" dirty="0"/>
              <a:t> output.</a:t>
            </a:r>
            <a:endParaRPr lang="en-US" sz="1600" dirty="0"/>
          </a:p>
          <a:p>
            <a:pPr marL="180975" marR="186214" indent="-171450">
              <a:lnSpc>
                <a:spcPts val="2340"/>
              </a:lnSpc>
              <a:spcBef>
                <a:spcPts val="750"/>
              </a:spcBef>
              <a:buFont typeface="Arial MT"/>
              <a:buChar char="•"/>
              <a:tabLst>
                <a:tab pos="180975" algn="l"/>
              </a:tabLst>
            </a:pPr>
            <a:r>
              <a:rPr lang="en-US" sz="1600" dirty="0"/>
              <a:t>The</a:t>
            </a:r>
            <a:r>
              <a:rPr lang="en-US" sz="1600" spc="-41" dirty="0"/>
              <a:t> </a:t>
            </a:r>
            <a:r>
              <a:rPr lang="en-US" sz="1600" dirty="0"/>
              <a:t>generated</a:t>
            </a:r>
            <a:r>
              <a:rPr lang="en-US" sz="1600" spc="-38" dirty="0"/>
              <a:t> </a:t>
            </a:r>
            <a:r>
              <a:rPr lang="en-US" sz="1600" dirty="0"/>
              <a:t>instructions</a:t>
            </a:r>
            <a:r>
              <a:rPr lang="en-US" sz="1600" spc="-38" dirty="0"/>
              <a:t> </a:t>
            </a:r>
            <a:r>
              <a:rPr lang="en-US" sz="1600" dirty="0"/>
              <a:t>are</a:t>
            </a:r>
            <a:r>
              <a:rPr lang="en-US" sz="1600" spc="-38" dirty="0"/>
              <a:t> </a:t>
            </a:r>
            <a:r>
              <a:rPr lang="en-US" sz="1600" dirty="0"/>
              <a:t>mostly</a:t>
            </a:r>
            <a:r>
              <a:rPr lang="en-US" sz="1600" spc="-41" dirty="0"/>
              <a:t> </a:t>
            </a:r>
            <a:r>
              <a:rPr lang="en-US" sz="1600" dirty="0"/>
              <a:t>valid,</a:t>
            </a:r>
            <a:r>
              <a:rPr lang="en-US" sz="1600" spc="-38" dirty="0"/>
              <a:t> </a:t>
            </a:r>
            <a:r>
              <a:rPr lang="en-US" sz="1600" dirty="0"/>
              <a:t>however</a:t>
            </a:r>
            <a:r>
              <a:rPr lang="en-US" sz="1600" spc="-38" dirty="0"/>
              <a:t> </a:t>
            </a:r>
            <a:r>
              <a:rPr lang="en-US" sz="1600" dirty="0"/>
              <a:t>the</a:t>
            </a:r>
            <a:r>
              <a:rPr lang="en-US" sz="1600" spc="-38" dirty="0"/>
              <a:t> </a:t>
            </a:r>
            <a:r>
              <a:rPr lang="en-US" sz="1600" spc="-15" dirty="0"/>
              <a:t>generated </a:t>
            </a:r>
            <a:r>
              <a:rPr lang="en-US" sz="1600" dirty="0"/>
              <a:t>outputs</a:t>
            </a:r>
            <a:r>
              <a:rPr lang="en-US" sz="1600" spc="-23" dirty="0"/>
              <a:t> </a:t>
            </a:r>
            <a:r>
              <a:rPr lang="en-US" sz="1600" dirty="0"/>
              <a:t>are</a:t>
            </a:r>
            <a:r>
              <a:rPr lang="en-US" sz="1600" spc="-23" dirty="0"/>
              <a:t> </a:t>
            </a:r>
            <a:r>
              <a:rPr lang="en-US" sz="1600" dirty="0"/>
              <a:t>often</a:t>
            </a:r>
            <a:r>
              <a:rPr lang="en-US" sz="1600" spc="-19" dirty="0"/>
              <a:t> </a:t>
            </a:r>
            <a:r>
              <a:rPr lang="en-US" sz="1600" spc="-8" dirty="0"/>
              <a:t>noisy.</a:t>
            </a:r>
            <a:endParaRPr lang="en-US" sz="1600" dirty="0"/>
          </a:p>
          <a:p>
            <a:endParaRPr lang="en-US" dirty="0"/>
          </a:p>
        </p:txBody>
      </p:sp>
      <p:sp>
        <p:nvSpPr>
          <p:cNvPr id="5" name="object 5"/>
          <p:cNvSpPr txBox="1">
            <a:spLocks noGrp="1"/>
          </p:cNvSpPr>
          <p:nvPr>
            <p:ph type="sldNum" sz="quarter" idx="4294967295"/>
          </p:nvPr>
        </p:nvSpPr>
        <p:spPr>
          <a:xfrm>
            <a:off x="8901113" y="6451600"/>
            <a:ext cx="242887"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38100">
              <a:lnSpc>
                <a:spcPts val="1240"/>
              </a:lnSpc>
            </a:pPr>
            <a:fld id="{81D60167-4931-47E6-BA6A-407CBD079E47}" type="slidenum">
              <a:rPr lang="en-US" spc="-25" smtClean="0"/>
              <a:pPr marL="38100">
                <a:lnSpc>
                  <a:spcPts val="1240"/>
                </a:lnSpc>
              </a:pPr>
              <a:t>138</a:t>
            </a:fld>
            <a:endParaRPr spc="-19" dirty="0"/>
          </a:p>
        </p:txBody>
      </p:sp>
      <p:sp>
        <p:nvSpPr>
          <p:cNvPr id="3" name="Rounded Rectangle 2">
            <a:extLst>
              <a:ext uri="{FF2B5EF4-FFF2-40B4-BE49-F238E27FC236}">
                <a16:creationId xmlns:a16="http://schemas.microsoft.com/office/drawing/2014/main" id="{CECEBA3F-C11B-D21C-EB30-D87F201D247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8937124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dirty="0"/>
              <a:t>Get humans to write ”seed” tasks ✍️ </a:t>
            </a:r>
          </a:p>
        </p:txBody>
      </p:sp>
      <p:sp>
        <p:nvSpPr>
          <p:cNvPr id="3" name="Text Placeholder 2">
            <a:extLst>
              <a:ext uri="{FF2B5EF4-FFF2-40B4-BE49-F238E27FC236}">
                <a16:creationId xmlns:a16="http://schemas.microsoft.com/office/drawing/2014/main" id="{C290C941-9860-5B2E-020D-2AE2D1AD5FDA}"/>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139</a:t>
            </a:fld>
            <a:endParaRPr lang="en-US" dirty="0"/>
          </a:p>
        </p:txBody>
      </p:sp>
      <p:pic>
        <p:nvPicPr>
          <p:cNvPr id="5" name="Google Shape;346;p52">
            <a:extLst>
              <a:ext uri="{FF2B5EF4-FFF2-40B4-BE49-F238E27FC236}">
                <a16:creationId xmlns:a16="http://schemas.microsoft.com/office/drawing/2014/main" id="{A4FA76FB-59ED-5969-2328-2F01AF43A49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6" name="TextBox 5">
            <a:extLst>
              <a:ext uri="{FF2B5EF4-FFF2-40B4-BE49-F238E27FC236}">
                <a16:creationId xmlns:a16="http://schemas.microsoft.com/office/drawing/2014/main" id="{22E3EDEF-8021-9653-C98F-2EDC1E3E19BB}"/>
              </a:ext>
            </a:extLst>
          </p:cNvPr>
          <p:cNvSpPr txBox="1"/>
          <p:nvPr/>
        </p:nvSpPr>
        <p:spPr>
          <a:xfrm>
            <a:off x="366585" y="3815770"/>
            <a:ext cx="1009534"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175 seed </a:t>
            </a:r>
            <a:br>
              <a:rPr lang="en-US" sz="1050" dirty="0">
                <a:solidFill>
                  <a:schemeClr val="tx1"/>
                </a:solidFill>
                <a:latin typeface="Corbel" panose="020B0503020204020204" pitchFamily="34" charset="0"/>
              </a:rPr>
            </a:br>
            <a:r>
              <a:rPr lang="en-US" sz="1050" dirty="0">
                <a:solidFill>
                  <a:schemeClr val="tx1"/>
                </a:solidFill>
                <a:latin typeface="Corbel" panose="020B0503020204020204" pitchFamily="34" charset="0"/>
              </a:rPr>
              <a:t>tasks </a:t>
            </a:r>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 am planning a 7-day trip to Seattle. Can you make a detailed plan for me? </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Is there anything I can eat for breakfast that doesn’t include eggs, yet includes protein and has roughly 700-100 calories?</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Given a set of numbers find all possible subsets that sum to a given number.</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Give me a phrase that I can use to express I am very happy. </a:t>
            </a:r>
          </a:p>
        </p:txBody>
      </p:sp>
      <p:sp>
        <p:nvSpPr>
          <p:cNvPr id="7" name="TextBox 6">
            <a:extLst>
              <a:ext uri="{FF2B5EF4-FFF2-40B4-BE49-F238E27FC236}">
                <a16:creationId xmlns:a16="http://schemas.microsoft.com/office/drawing/2014/main" id="{0B3E8FE3-67EE-63E5-2C50-B22E77ECFB68}"/>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a:extLst>
              <a:ext uri="{FF2B5EF4-FFF2-40B4-BE49-F238E27FC236}">
                <a16:creationId xmlns:a16="http://schemas.microsoft.com/office/drawing/2014/main" id="{B5DD0E42-32D7-3E16-C6B8-9CFD2A51EEA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232268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44E0-FB70-46A9-C96D-1819B2CC8C40}"/>
              </a:ext>
            </a:extLst>
          </p:cNvPr>
          <p:cNvSpPr>
            <a:spLocks noGrp="1"/>
          </p:cNvSpPr>
          <p:nvPr>
            <p:ph type="title"/>
          </p:nvPr>
        </p:nvSpPr>
        <p:spPr/>
        <p:txBody>
          <a:bodyPr>
            <a:normAutofit/>
          </a:bodyPr>
          <a:lstStyle/>
          <a:p>
            <a:r>
              <a:rPr lang="en-US" dirty="0"/>
              <a:t>Scaling Instruction-Tuning</a:t>
            </a:r>
          </a:p>
        </p:txBody>
      </p:sp>
      <p:sp>
        <p:nvSpPr>
          <p:cNvPr id="5" name="Content Placeholder 4">
            <a:extLst>
              <a:ext uri="{FF2B5EF4-FFF2-40B4-BE49-F238E27FC236}">
                <a16:creationId xmlns:a16="http://schemas.microsoft.com/office/drawing/2014/main" id="{1E04F556-76CA-758A-5C85-8FA049195EE3}"/>
              </a:ext>
            </a:extLst>
          </p:cNvPr>
          <p:cNvSpPr>
            <a:spLocks noGrp="1"/>
          </p:cNvSpPr>
          <p:nvPr>
            <p:ph type="body" sz="quarter" idx="16"/>
          </p:nvPr>
        </p:nvSpPr>
        <p:spPr>
          <a:xfrm>
            <a:off x="533920" y="1390650"/>
            <a:ext cx="4473510" cy="3077573"/>
          </a:xfrm>
        </p:spPr>
        <p:txBody>
          <a:bodyPr>
            <a:normAutofit/>
          </a:bodyPr>
          <a:lstStyle/>
          <a:p>
            <a:r>
              <a:rPr lang="en-US" dirty="0">
                <a:solidFill>
                  <a:srgbClr val="C00000"/>
                </a:solidFill>
              </a:rPr>
              <a:t>Instruction finetuning </a:t>
            </a:r>
            <a:r>
              <a:rPr lang="en-US" dirty="0"/>
              <a:t>improves performance by a large margin compared to </a:t>
            </a:r>
            <a:r>
              <a:rPr lang="en-US" dirty="0">
                <a:solidFill>
                  <a:srgbClr val="C00000"/>
                </a:solidFill>
              </a:rPr>
              <a:t>no finetuning</a:t>
            </a:r>
          </a:p>
          <a:p>
            <a:endParaRPr lang="en-US" dirty="0"/>
          </a:p>
          <a:p>
            <a:r>
              <a:rPr lang="en-US" dirty="0">
                <a:solidFill>
                  <a:srgbClr val="C00000"/>
                </a:solidFill>
              </a:rPr>
              <a:t>Increasing the number of finetuning tasks improves performance</a:t>
            </a:r>
          </a:p>
          <a:p>
            <a:endParaRPr lang="en-US" dirty="0"/>
          </a:p>
          <a:p>
            <a:r>
              <a:rPr lang="en-US" dirty="0">
                <a:solidFill>
                  <a:srgbClr val="C00000"/>
                </a:solidFill>
              </a:rPr>
              <a:t>Increasing model scale </a:t>
            </a:r>
            <a:r>
              <a:rPr lang="en-US" dirty="0"/>
              <a:t>by an order of magnitude (i.e., 8B → 62B or 62B → 540B) </a:t>
            </a:r>
            <a:r>
              <a:rPr lang="en-US" dirty="0">
                <a:solidFill>
                  <a:srgbClr val="C00000"/>
                </a:solidFill>
              </a:rPr>
              <a:t>improves performance</a:t>
            </a:r>
            <a:r>
              <a:rPr lang="en-US" dirty="0"/>
              <a:t> substantially for both finetuned and non-finetuned models</a:t>
            </a:r>
          </a:p>
          <a:p>
            <a:endParaRPr lang="en-US" dirty="0"/>
          </a:p>
        </p:txBody>
      </p:sp>
      <p:sp>
        <p:nvSpPr>
          <p:cNvPr id="4" name="TextBox 3">
            <a:extLst>
              <a:ext uri="{FF2B5EF4-FFF2-40B4-BE49-F238E27FC236}">
                <a16:creationId xmlns:a16="http://schemas.microsoft.com/office/drawing/2014/main" id="{55E9449C-08A0-0FEA-ADFE-74CED7155846}"/>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Scaling Instruction-Finetuned Language Models, Chung et al. 2022</a:t>
            </a:r>
            <a:r>
              <a:rPr lang="en-US" sz="1050" dirty="0">
                <a:solidFill>
                  <a:srgbClr val="595959"/>
                </a:solidFill>
                <a:latin typeface="Corbel"/>
                <a:cs typeface="Arial"/>
              </a:rPr>
              <a:t>]</a:t>
            </a:r>
            <a:endParaRPr lang="en-US" sz="1050" dirty="0"/>
          </a:p>
        </p:txBody>
      </p:sp>
      <p:pic>
        <p:nvPicPr>
          <p:cNvPr id="6" name="Content Placeholder 6" descr="Diagram&#10;&#10;Description automatically generated">
            <a:extLst>
              <a:ext uri="{FF2B5EF4-FFF2-40B4-BE49-F238E27FC236}">
                <a16:creationId xmlns:a16="http://schemas.microsoft.com/office/drawing/2014/main" id="{7919E906-E142-3E80-C3E7-4717F3D31AA3}"/>
              </a:ext>
            </a:extLst>
          </p:cNvPr>
          <p:cNvPicPr>
            <a:picLocks noChangeAspect="1"/>
          </p:cNvPicPr>
          <p:nvPr/>
        </p:nvPicPr>
        <p:blipFill rotWithShape="1">
          <a:blip r:embed="rId3"/>
          <a:srcRect l="53851" r="3113"/>
          <a:stretch/>
        </p:blipFill>
        <p:spPr>
          <a:xfrm>
            <a:off x="5007429" y="957255"/>
            <a:ext cx="3828784" cy="3716718"/>
          </a:xfrm>
          <a:prstGeom prst="rect">
            <a:avLst/>
          </a:prstGeom>
          <a:noFill/>
          <a:ln>
            <a:noFill/>
          </a:ln>
        </p:spPr>
      </p:pic>
    </p:spTree>
    <p:extLst>
      <p:ext uri="{BB962C8B-B14F-4D97-AF65-F5344CB8AC3E}">
        <p14:creationId xmlns:p14="http://schemas.microsoft.com/office/powerpoint/2010/main" val="20119456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dirty="0"/>
              <a:t>Put them your task bank 📦 </a:t>
            </a:r>
          </a:p>
        </p:txBody>
      </p:sp>
      <p:sp>
        <p:nvSpPr>
          <p:cNvPr id="3" name="Text Placeholder 2">
            <a:extLst>
              <a:ext uri="{FF2B5EF4-FFF2-40B4-BE49-F238E27FC236}">
                <a16:creationId xmlns:a16="http://schemas.microsoft.com/office/drawing/2014/main" id="{96925A62-F200-BB40-02AE-5E4D420B1AF7}"/>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140</a:t>
            </a:fld>
            <a:endParaRPr lang="en-US" dirty="0"/>
          </a:p>
        </p:txBody>
      </p:sp>
      <p:pic>
        <p:nvPicPr>
          <p:cNvPr id="5" name="Google Shape;346;p52">
            <a:extLst>
              <a:ext uri="{FF2B5EF4-FFF2-40B4-BE49-F238E27FC236}">
                <a16:creationId xmlns:a16="http://schemas.microsoft.com/office/drawing/2014/main" id="{A4FA76FB-59ED-5969-2328-2F01AF43A49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6" name="TextBox 5">
            <a:extLst>
              <a:ext uri="{FF2B5EF4-FFF2-40B4-BE49-F238E27FC236}">
                <a16:creationId xmlns:a16="http://schemas.microsoft.com/office/drawing/2014/main" id="{22E3EDEF-8021-9653-C98F-2EDC1E3E19BB}"/>
              </a:ext>
            </a:extLst>
          </p:cNvPr>
          <p:cNvSpPr txBox="1"/>
          <p:nvPr/>
        </p:nvSpPr>
        <p:spPr>
          <a:xfrm>
            <a:off x="366585" y="3815770"/>
            <a:ext cx="1009534"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175 seed </a:t>
            </a:r>
            <a:br>
              <a:rPr lang="en-US" sz="1050" dirty="0">
                <a:solidFill>
                  <a:schemeClr val="tx1"/>
                </a:solidFill>
                <a:latin typeface="Corbel" panose="020B0503020204020204" pitchFamily="34" charset="0"/>
              </a:rPr>
            </a:br>
            <a:r>
              <a:rPr lang="en-US" sz="1050" dirty="0">
                <a:solidFill>
                  <a:schemeClr val="tx1"/>
                </a:solidFill>
                <a:latin typeface="Corbel" panose="020B0503020204020204" pitchFamily="34" charset="0"/>
              </a:rPr>
              <a:t>tasks </a:t>
            </a:r>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 am planning a 7-day trip to Seattle. Can you make a detailed plan for me? </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Is there anything I can eat for breakfast that doesn’t include eggs, yet includes protein and has roughly 700-100 calories?</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Given a set of numbers find all possible subsets that sum to a given number.</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Give me a phrase that I can use to express I am very happy.</a:t>
            </a:r>
          </a:p>
        </p:txBody>
      </p:sp>
      <p:grpSp>
        <p:nvGrpSpPr>
          <p:cNvPr id="12" name="Group 11">
            <a:extLst>
              <a:ext uri="{FF2B5EF4-FFF2-40B4-BE49-F238E27FC236}">
                <a16:creationId xmlns:a16="http://schemas.microsoft.com/office/drawing/2014/main" id="{A9AA3C80-7827-CAFD-7EC1-6277C0163CE0}"/>
              </a:ext>
            </a:extLst>
          </p:cNvPr>
          <p:cNvGrpSpPr/>
          <p:nvPr/>
        </p:nvGrpSpPr>
        <p:grpSpPr>
          <a:xfrm>
            <a:off x="1199701" y="3762556"/>
            <a:ext cx="1325855" cy="1229095"/>
            <a:chOff x="-415195" y="2789472"/>
            <a:chExt cx="1767807" cy="1638793"/>
          </a:xfrm>
        </p:grpSpPr>
        <p:pic>
          <p:nvPicPr>
            <p:cNvPr id="13" name="Google Shape;346;p52">
              <a:extLst>
                <a:ext uri="{FF2B5EF4-FFF2-40B4-BE49-F238E27FC236}">
                  <a16:creationId xmlns:a16="http://schemas.microsoft.com/office/drawing/2014/main" id="{824A41FA-5541-B277-D592-A55FEF1DFBD2}"/>
                </a:ext>
              </a:extLst>
            </p:cNvPr>
            <p:cNvPicPr preferRelativeResize="0"/>
            <p:nvPr/>
          </p:nvPicPr>
          <p:blipFill rotWithShape="1">
            <a:blip r:embed="rId2">
              <a:alphaModFix/>
            </a:blip>
            <a:srcRect l="70763" t="26254" r="4565" b="13928"/>
            <a:stretch/>
          </p:blipFill>
          <p:spPr>
            <a:xfrm>
              <a:off x="385096" y="3368391"/>
              <a:ext cx="914400" cy="1059874"/>
            </a:xfrm>
            <a:prstGeom prst="rect">
              <a:avLst/>
            </a:prstGeom>
            <a:noFill/>
            <a:ln>
              <a:noFill/>
            </a:ln>
          </p:spPr>
        </p:pic>
        <p:sp>
          <p:nvSpPr>
            <p:cNvPr id="14" name="TextBox 13">
              <a:extLst>
                <a:ext uri="{FF2B5EF4-FFF2-40B4-BE49-F238E27FC236}">
                  <a16:creationId xmlns:a16="http://schemas.microsoft.com/office/drawing/2014/main" id="{3D8BFB19-6E33-E68A-4C09-18AD5B4F0936}"/>
                </a:ext>
              </a:extLst>
            </p:cNvPr>
            <p:cNvSpPr txBox="1"/>
            <p:nvPr/>
          </p:nvSpPr>
          <p:spPr>
            <a:xfrm>
              <a:off x="324145" y="2789472"/>
              <a:ext cx="1028467" cy="338555"/>
            </a:xfrm>
            <a:prstGeom prst="rect">
              <a:avLst/>
            </a:prstGeom>
            <a:noFill/>
          </p:spPr>
          <p:txBody>
            <a:bodyPr wrap="square">
              <a:spAutoFit/>
            </a:bodyPr>
            <a:lstStyle/>
            <a:p>
              <a:pPr algn="ctr"/>
              <a:r>
                <a:rPr lang="en-US" sz="1050" dirty="0">
                  <a:solidFill>
                    <a:schemeClr val="tx1"/>
                  </a:solidFill>
                  <a:latin typeface="Corbel" panose="020B0503020204020204" pitchFamily="34" charset="0"/>
                </a:rPr>
                <a:t>task pool</a:t>
              </a:r>
            </a:p>
          </p:txBody>
        </p:sp>
        <p:cxnSp>
          <p:nvCxnSpPr>
            <p:cNvPr id="15" name="Straight Arrow Connector 14">
              <a:extLst>
                <a:ext uri="{FF2B5EF4-FFF2-40B4-BE49-F238E27FC236}">
                  <a16:creationId xmlns:a16="http://schemas.microsoft.com/office/drawing/2014/main" id="{2A7CDDBD-0405-77FF-21B3-068AF3F51E26}"/>
                </a:ext>
              </a:extLst>
            </p:cNvPr>
            <p:cNvCxnSpPr>
              <a:cxnSpLocks/>
              <a:stCxn id="5" idx="3"/>
              <a:endCxn id="1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A5A5038-92C5-DF8E-1D15-F7D1232D9209}"/>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a:extLst>
              <a:ext uri="{FF2B5EF4-FFF2-40B4-BE49-F238E27FC236}">
                <a16:creationId xmlns:a16="http://schemas.microsoft.com/office/drawing/2014/main" id="{99A74E33-4A37-79A3-F1A1-916AA82EFAA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88069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dirty="0"/>
              <a:t>Sample and get LLM to expand it</a:t>
            </a:r>
          </a:p>
        </p:txBody>
      </p:sp>
      <p:sp>
        <p:nvSpPr>
          <p:cNvPr id="3" name="Text Placeholder 2">
            <a:extLst>
              <a:ext uri="{FF2B5EF4-FFF2-40B4-BE49-F238E27FC236}">
                <a16:creationId xmlns:a16="http://schemas.microsoft.com/office/drawing/2014/main" id="{3AE3806B-546E-3D2E-CE27-2FDA3F447D45}"/>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141</a:t>
            </a:fld>
            <a:endParaRPr lang="en-US" dirty="0"/>
          </a:p>
        </p:txBody>
      </p:sp>
      <p:pic>
        <p:nvPicPr>
          <p:cNvPr id="5" name="Google Shape;346;p52">
            <a:extLst>
              <a:ext uri="{FF2B5EF4-FFF2-40B4-BE49-F238E27FC236}">
                <a16:creationId xmlns:a16="http://schemas.microsoft.com/office/drawing/2014/main" id="{A4FA76FB-59ED-5969-2328-2F01AF43A49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6" name="TextBox 5">
            <a:extLst>
              <a:ext uri="{FF2B5EF4-FFF2-40B4-BE49-F238E27FC236}">
                <a16:creationId xmlns:a16="http://schemas.microsoft.com/office/drawing/2014/main" id="{22E3EDEF-8021-9653-C98F-2EDC1E3E19BB}"/>
              </a:ext>
            </a:extLst>
          </p:cNvPr>
          <p:cNvSpPr txBox="1"/>
          <p:nvPr/>
        </p:nvSpPr>
        <p:spPr>
          <a:xfrm>
            <a:off x="348773" y="3869210"/>
            <a:ext cx="1009534" cy="253916"/>
          </a:xfrm>
          <a:prstGeom prst="rect">
            <a:avLst/>
          </a:prstGeom>
          <a:noFill/>
        </p:spPr>
        <p:txBody>
          <a:bodyPr wrap="square">
            <a:spAutoFit/>
          </a:bodyPr>
          <a:lstStyle/>
          <a:p>
            <a:pPr algn="ctr"/>
            <a:r>
              <a:rPr lang="en-US" sz="1050" dirty="0">
                <a:solidFill>
                  <a:schemeClr val="tx1"/>
                </a:solidFill>
                <a:latin typeface="Corbel" panose="020B0503020204020204" pitchFamily="34" charset="0"/>
              </a:rPr>
              <a:t>175 seed tasks </a:t>
            </a:r>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 am planning a 7-day trip to Seattle. Can you make a detailed plan for me? </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Is there anything I can eat for breakfast that doesn’t include eggs, yet includes protein and has roughly 700-100 calories?</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Given a set of numbers find all possible subsets that sum to a given number.</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Give me a phrase that I can use to express I am very happy.</a:t>
            </a:r>
          </a:p>
        </p:txBody>
      </p:sp>
      <p:grpSp>
        <p:nvGrpSpPr>
          <p:cNvPr id="12" name="Group 11">
            <a:extLst>
              <a:ext uri="{FF2B5EF4-FFF2-40B4-BE49-F238E27FC236}">
                <a16:creationId xmlns:a16="http://schemas.microsoft.com/office/drawing/2014/main" id="{A9AA3C80-7827-CAFD-7EC1-6277C0163CE0}"/>
              </a:ext>
            </a:extLst>
          </p:cNvPr>
          <p:cNvGrpSpPr/>
          <p:nvPr/>
        </p:nvGrpSpPr>
        <p:grpSpPr>
          <a:xfrm>
            <a:off x="1199701" y="3976312"/>
            <a:ext cx="1385909" cy="1015339"/>
            <a:chOff x="-415195" y="3074480"/>
            <a:chExt cx="1847878" cy="1353785"/>
          </a:xfrm>
        </p:grpSpPr>
        <p:pic>
          <p:nvPicPr>
            <p:cNvPr id="13" name="Google Shape;346;p52">
              <a:extLst>
                <a:ext uri="{FF2B5EF4-FFF2-40B4-BE49-F238E27FC236}">
                  <a16:creationId xmlns:a16="http://schemas.microsoft.com/office/drawing/2014/main" id="{824A41FA-5541-B277-D592-A55FEF1DFBD2}"/>
                </a:ext>
              </a:extLst>
            </p:cNvPr>
            <p:cNvPicPr preferRelativeResize="0"/>
            <p:nvPr/>
          </p:nvPicPr>
          <p:blipFill rotWithShape="1">
            <a:blip r:embed="rId2">
              <a:alphaModFix/>
            </a:blip>
            <a:srcRect l="70763" t="26254" r="4565" b="13928"/>
            <a:stretch/>
          </p:blipFill>
          <p:spPr>
            <a:xfrm>
              <a:off x="385096" y="3368391"/>
              <a:ext cx="914400" cy="1059874"/>
            </a:xfrm>
            <a:prstGeom prst="rect">
              <a:avLst/>
            </a:prstGeom>
            <a:noFill/>
            <a:ln>
              <a:noFill/>
            </a:ln>
          </p:spPr>
        </p:pic>
        <p:sp>
          <p:nvSpPr>
            <p:cNvPr id="14" name="TextBox 13">
              <a:extLst>
                <a:ext uri="{FF2B5EF4-FFF2-40B4-BE49-F238E27FC236}">
                  <a16:creationId xmlns:a16="http://schemas.microsoft.com/office/drawing/2014/main" id="{3D8BFB19-6E33-E68A-4C09-18AD5B4F0936}"/>
                </a:ext>
              </a:extLst>
            </p:cNvPr>
            <p:cNvSpPr txBox="1"/>
            <p:nvPr/>
          </p:nvSpPr>
          <p:spPr>
            <a:xfrm>
              <a:off x="86638" y="3074480"/>
              <a:ext cx="1346045" cy="338555"/>
            </a:xfrm>
            <a:prstGeom prst="rect">
              <a:avLst/>
            </a:prstGeom>
            <a:noFill/>
          </p:spPr>
          <p:txBody>
            <a:bodyPr wrap="square">
              <a:spAutoFit/>
            </a:bodyPr>
            <a:lstStyle/>
            <a:p>
              <a:pPr algn="ctr"/>
              <a:r>
                <a:rPr lang="en-US" sz="1050" dirty="0">
                  <a:solidFill>
                    <a:schemeClr val="tx1"/>
                  </a:solidFill>
                  <a:latin typeface="Corbel" panose="020B0503020204020204" pitchFamily="34" charset="0"/>
                </a:rPr>
                <a:t>task pool</a:t>
              </a:r>
            </a:p>
          </p:txBody>
        </p:sp>
        <p:cxnSp>
          <p:nvCxnSpPr>
            <p:cNvPr id="15" name="Straight Arrow Connector 14">
              <a:extLst>
                <a:ext uri="{FF2B5EF4-FFF2-40B4-BE49-F238E27FC236}">
                  <a16:creationId xmlns:a16="http://schemas.microsoft.com/office/drawing/2014/main" id="{2A7CDDBD-0405-77FF-21B3-068AF3F51E26}"/>
                </a:ext>
              </a:extLst>
            </p:cNvPr>
            <p:cNvCxnSpPr>
              <a:cxnSpLocks/>
              <a:stCxn id="5" idx="3"/>
              <a:endCxn id="1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41EFAE8E-E00F-AA21-95DC-C386ABB8C748}"/>
              </a:ext>
            </a:extLst>
          </p:cNvPr>
          <p:cNvSpPr txBox="1"/>
          <p:nvPr/>
        </p:nvSpPr>
        <p:spPr>
          <a:xfrm>
            <a:off x="2317245" y="4592207"/>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new </a:t>
            </a:r>
            <a:r>
              <a:rPr lang="en-US" sz="1050" dirty="0">
                <a:solidFill>
                  <a:schemeClr val="tx1"/>
                </a:solidFill>
                <a:latin typeface="Corbel" panose="020B0503020204020204" pitchFamily="34" charset="0"/>
              </a:rPr>
              <a:t>tasks</a:t>
            </a:r>
          </a:p>
        </p:txBody>
      </p:sp>
      <p:cxnSp>
        <p:nvCxnSpPr>
          <p:cNvPr id="9" name="Straight Arrow Connector 8">
            <a:extLst>
              <a:ext uri="{FF2B5EF4-FFF2-40B4-BE49-F238E27FC236}">
                <a16:creationId xmlns:a16="http://schemas.microsoft.com/office/drawing/2014/main" id="{DC26A61A-6150-AB6B-6254-AA66CE0A768D}"/>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D6D8856-6857-092C-173C-DED637C62E61}"/>
              </a:ext>
            </a:extLst>
          </p:cNvPr>
          <p:cNvGrpSpPr/>
          <p:nvPr/>
        </p:nvGrpSpPr>
        <p:grpSpPr>
          <a:xfrm>
            <a:off x="366584" y="2321457"/>
            <a:ext cx="678065" cy="558649"/>
            <a:chOff x="453153" y="3071524"/>
            <a:chExt cx="904086" cy="744865"/>
          </a:xfrm>
        </p:grpSpPr>
        <p:sp>
          <p:nvSpPr>
            <p:cNvPr id="20" name="Rounded Rectangle 19">
              <a:extLst>
                <a:ext uri="{FF2B5EF4-FFF2-40B4-BE49-F238E27FC236}">
                  <a16:creationId xmlns:a16="http://schemas.microsoft.com/office/drawing/2014/main" id="{0F4D5FAA-BA3A-6E5A-6472-E91862880BB8}"/>
                </a:ext>
              </a:extLst>
            </p:cNvPr>
            <p:cNvSpPr/>
            <p:nvPr/>
          </p:nvSpPr>
          <p:spPr>
            <a:xfrm>
              <a:off x="453153" y="3071524"/>
              <a:ext cx="868458" cy="719724"/>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dirty="0">
                <a:latin typeface="Avenir Book" panose="02000503020000020003" pitchFamily="2" charset="0"/>
              </a:endParaRPr>
            </a:p>
          </p:txBody>
        </p:sp>
        <p:sp>
          <p:nvSpPr>
            <p:cNvPr id="21" name="TextBox 20">
              <a:extLst>
                <a:ext uri="{FF2B5EF4-FFF2-40B4-BE49-F238E27FC236}">
                  <a16:creationId xmlns:a16="http://schemas.microsoft.com/office/drawing/2014/main" id="{19460DD1-ED22-7833-AAAA-17A32725BA92}"/>
                </a:ext>
              </a:extLst>
            </p:cNvPr>
            <p:cNvSpPr txBox="1"/>
            <p:nvPr/>
          </p:nvSpPr>
          <p:spPr>
            <a:xfrm>
              <a:off x="488780" y="3139281"/>
              <a:ext cx="868459" cy="677108"/>
            </a:xfrm>
            <a:prstGeom prst="rect">
              <a:avLst/>
            </a:prstGeom>
            <a:noFill/>
          </p:spPr>
          <p:txBody>
            <a:bodyPr wrap="square" lIns="0" rIns="0">
              <a:spAutoFit/>
            </a:bodyPr>
            <a:lstStyle/>
            <a:p>
              <a:pPr algn="ctr"/>
              <a:r>
                <a:rPr lang="en-US" sz="2700" b="1" dirty="0">
                  <a:latin typeface="Avenir Book" panose="02000503020000020003" pitchFamily="2" charset="0"/>
                </a:rPr>
                <a:t>LM</a:t>
              </a:r>
            </a:p>
          </p:txBody>
        </p:sp>
      </p:grpSp>
      <p:sp>
        <p:nvSpPr>
          <p:cNvPr id="22" name="TextBox 21">
            <a:extLst>
              <a:ext uri="{FF2B5EF4-FFF2-40B4-BE49-F238E27FC236}">
                <a16:creationId xmlns:a16="http://schemas.microsoft.com/office/drawing/2014/main" id="{BA30F9EA-37CD-C297-B231-66B1AD995E49}"/>
              </a:ext>
            </a:extLst>
          </p:cNvPr>
          <p:cNvSpPr txBox="1"/>
          <p:nvPr/>
        </p:nvSpPr>
        <p:spPr>
          <a:xfrm>
            <a:off x="915454" y="2441093"/>
            <a:ext cx="2678105" cy="253916"/>
          </a:xfrm>
          <a:prstGeom prst="rect">
            <a:avLst/>
          </a:prstGeom>
          <a:noFill/>
        </p:spPr>
        <p:txBody>
          <a:bodyPr wrap="square">
            <a:spAutoFit/>
          </a:bodyPr>
          <a:lstStyle/>
          <a:p>
            <a:pPr algn="ctr"/>
            <a:r>
              <a:rPr lang="en-US" sz="1050" dirty="0"/>
              <a:t>Pre-trained, but </a:t>
            </a:r>
            <a:r>
              <a:rPr lang="en-US" sz="1050" b="1" dirty="0">
                <a:solidFill>
                  <a:srgbClr val="C00000"/>
                </a:solidFill>
              </a:rPr>
              <a:t>not aligned yet</a:t>
            </a:r>
            <a:endParaRPr lang="en-US" sz="1050" b="1" dirty="0">
              <a:solidFill>
                <a:srgbClr val="C00000"/>
              </a:solidFill>
              <a:latin typeface="Corbel" panose="020B0503020204020204" pitchFamily="34" charset="0"/>
            </a:endParaRPr>
          </a:p>
        </p:txBody>
      </p:sp>
      <p:sp>
        <p:nvSpPr>
          <p:cNvPr id="25" name="TextBox 24">
            <a:extLst>
              <a:ext uri="{FF2B5EF4-FFF2-40B4-BE49-F238E27FC236}">
                <a16:creationId xmlns:a16="http://schemas.microsoft.com/office/drawing/2014/main" id="{C466B55D-F0C7-6E88-6A58-1459297B142D}"/>
              </a:ext>
            </a:extLst>
          </p:cNvPr>
          <p:cNvSpPr txBox="1"/>
          <p:nvPr/>
        </p:nvSpPr>
        <p:spPr>
          <a:xfrm>
            <a:off x="366584" y="2935186"/>
            <a:ext cx="8410830"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Create a list of 10 African countries and their capital city?</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Looking for a job, but it’s difficult for me to find one. Can you help me?</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Write a Python program that tells if a given string contains anagrams. </a:t>
            </a:r>
          </a:p>
        </p:txBody>
      </p:sp>
      <p:cxnSp>
        <p:nvCxnSpPr>
          <p:cNvPr id="32" name="Curved Connector 31">
            <a:extLst>
              <a:ext uri="{FF2B5EF4-FFF2-40B4-BE49-F238E27FC236}">
                <a16:creationId xmlns:a16="http://schemas.microsoft.com/office/drawing/2014/main" id="{1A40D431-C726-1EDE-E8ED-72F2F86E5C29}"/>
              </a:ext>
            </a:extLst>
          </p:cNvPr>
          <p:cNvCxnSpPr>
            <a:stCxn id="21" idx="1"/>
            <a:endCxn id="25" idx="1"/>
          </p:cNvCxnSpPr>
          <p:nvPr/>
        </p:nvCxnSpPr>
        <p:spPr>
          <a:xfrm rot="10800000" flipV="1">
            <a:off x="366584" y="2626191"/>
            <a:ext cx="26720" cy="701410"/>
          </a:xfrm>
          <a:prstGeom prst="curvedConnector3">
            <a:avLst>
              <a:gd name="adj1" fmla="val 955539"/>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A7947FF2-E092-AD11-A529-F32610C0636F}"/>
              </a:ext>
            </a:extLst>
          </p:cNvPr>
          <p:cNvCxnSpPr>
            <a:cxnSpLocks/>
            <a:stCxn id="8" idx="1"/>
            <a:endCxn id="21" idx="1"/>
          </p:cNvCxnSpPr>
          <p:nvPr/>
        </p:nvCxnSpPr>
        <p:spPr>
          <a:xfrm rot="10800000" flipH="1" flipV="1">
            <a:off x="366584" y="1673431"/>
            <a:ext cx="26719" cy="952759"/>
          </a:xfrm>
          <a:prstGeom prst="curvedConnector3">
            <a:avLst>
              <a:gd name="adj1" fmla="val -85557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1CC403F-6039-BBD0-AC27-C768FD8BFABE}"/>
              </a:ext>
            </a:extLst>
          </p:cNvPr>
          <p:cNvSpPr txBox="1"/>
          <p:nvPr/>
        </p:nvSpPr>
        <p:spPr>
          <a:xfrm>
            <a:off x="3780515" y="4320191"/>
            <a:ext cx="515384" cy="784830"/>
          </a:xfrm>
          <a:prstGeom prst="rect">
            <a:avLst/>
          </a:prstGeom>
          <a:noFill/>
        </p:spPr>
        <p:txBody>
          <a:bodyPr wrap="square">
            <a:spAutoFit/>
          </a:bodyPr>
          <a:lstStyle/>
          <a:p>
            <a:pPr algn="ctr"/>
            <a:r>
              <a:rPr lang="en-US" sz="4500" dirty="0"/>
              <a:t>📝</a:t>
            </a:r>
          </a:p>
        </p:txBody>
      </p:sp>
      <p:sp>
        <p:nvSpPr>
          <p:cNvPr id="10" name="TextBox 9">
            <a:extLst>
              <a:ext uri="{FF2B5EF4-FFF2-40B4-BE49-F238E27FC236}">
                <a16:creationId xmlns:a16="http://schemas.microsoft.com/office/drawing/2014/main" id="{E42BE42D-49D7-2D48-F423-214C47105CA4}"/>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id="{3C77323B-2781-F313-865F-457422232B1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7614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4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dirty="0"/>
              <a:t>Get LLM to answers the new tasks</a:t>
            </a:r>
          </a:p>
        </p:txBody>
      </p:sp>
      <p:sp>
        <p:nvSpPr>
          <p:cNvPr id="10" name="Text Placeholder 9">
            <a:extLst>
              <a:ext uri="{FF2B5EF4-FFF2-40B4-BE49-F238E27FC236}">
                <a16:creationId xmlns:a16="http://schemas.microsoft.com/office/drawing/2014/main" id="{5218331F-DA3A-029A-BC0E-73AEDDCBA32C}"/>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142</a:t>
            </a:fld>
            <a:endParaRPr lang="en-US" dirty="0"/>
          </a:p>
        </p:txBody>
      </p:sp>
      <p:sp>
        <p:nvSpPr>
          <p:cNvPr id="8" name="TextBox 7">
            <a:extLst>
              <a:ext uri="{FF2B5EF4-FFF2-40B4-BE49-F238E27FC236}">
                <a16:creationId xmlns:a16="http://schemas.microsoft.com/office/drawing/2014/main" id="{C7273430-C8CD-8464-2C09-EE52F01778A0}"/>
              </a:ext>
            </a:extLst>
          </p:cNvPr>
          <p:cNvSpPr txBox="1"/>
          <p:nvPr/>
        </p:nvSpPr>
        <p:spPr>
          <a:xfrm>
            <a:off x="366585" y="1050184"/>
            <a:ext cx="8410830"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Task: Convert the following temperature from Celsius to Fahrenheit.</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Input: 4 °C</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Output: 39.2 °F </a:t>
            </a:r>
          </a:p>
          <a:p>
            <a:pPr marL="214313" indent="-214313">
              <a:buFont typeface="Arial" panose="020B0604020202020204" pitchFamily="34" charset="0"/>
              <a:buChar char="•"/>
            </a:pPr>
            <a:endParaRPr lang="en-US" sz="1500" dirty="0">
              <a:latin typeface="Consolas" panose="020B0609020204030204" pitchFamily="49" charset="0"/>
              <a:cs typeface="Consolas" panose="020B0609020204030204" pitchFamily="49" charset="0"/>
            </a:endParaRP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Task: Write a Python program that tells if a given string contains anagrams. </a:t>
            </a:r>
          </a:p>
        </p:txBody>
      </p:sp>
      <p:sp>
        <p:nvSpPr>
          <p:cNvPr id="14" name="TextBox 13">
            <a:extLst>
              <a:ext uri="{FF2B5EF4-FFF2-40B4-BE49-F238E27FC236}">
                <a16:creationId xmlns:a16="http://schemas.microsoft.com/office/drawing/2014/main" id="{F2FE621A-6EF7-9071-4D7E-54F030345A8C}"/>
              </a:ext>
            </a:extLst>
          </p:cNvPr>
          <p:cNvSpPr txBox="1"/>
          <p:nvPr/>
        </p:nvSpPr>
        <p:spPr>
          <a:xfrm>
            <a:off x="366584" y="2921490"/>
            <a:ext cx="8410830" cy="7848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Input: - </a:t>
            </a:r>
          </a:p>
          <a:p>
            <a:pPr marL="214313" indent="-214313">
              <a:buFont typeface="Arial" panose="020B0604020202020204" pitchFamily="34" charset="0"/>
              <a:buChar char="•"/>
            </a:pPr>
            <a:r>
              <a:rPr lang="en-US" sz="1500" dirty="0">
                <a:latin typeface="Consolas" panose="020B0609020204030204" pitchFamily="49" charset="0"/>
                <a:cs typeface="Consolas" panose="020B0609020204030204" pitchFamily="49" charset="0"/>
              </a:rPr>
              <a:t>Output: </a:t>
            </a:r>
            <a:br>
              <a:rPr lang="en-US" sz="1500" dirty="0">
                <a:latin typeface="Consolas" panose="020B0609020204030204" pitchFamily="49" charset="0"/>
                <a:cs typeface="Consolas" panose="020B0609020204030204" pitchFamily="49" charset="0"/>
              </a:rPr>
            </a:br>
            <a:r>
              <a:rPr lang="en-US" sz="1500" dirty="0">
                <a:latin typeface="Consolas" panose="020B0609020204030204" pitchFamily="49" charset="0"/>
                <a:cs typeface="Consolas" panose="020B0609020204030204" pitchFamily="49" charset="0"/>
              </a:rPr>
              <a:t>    def </a:t>
            </a:r>
            <a:r>
              <a:rPr lang="en-US" sz="1500" dirty="0" err="1">
                <a:latin typeface="Consolas" panose="020B0609020204030204" pitchFamily="49" charset="0"/>
                <a:cs typeface="Consolas" panose="020B0609020204030204" pitchFamily="49" charset="0"/>
              </a:rPr>
              <a:t>isAnagram</a:t>
            </a:r>
            <a:r>
              <a:rPr lang="en-US" sz="1500" dirty="0">
                <a:latin typeface="Consolas" panose="020B0609020204030204" pitchFamily="49" charset="0"/>
                <a:cs typeface="Consolas" panose="020B0609020204030204" pitchFamily="49" charset="0"/>
              </a:rPr>
              <a:t>(str1, str2): ...</a:t>
            </a:r>
          </a:p>
        </p:txBody>
      </p:sp>
      <p:grpSp>
        <p:nvGrpSpPr>
          <p:cNvPr id="7" name="Group 6">
            <a:extLst>
              <a:ext uri="{FF2B5EF4-FFF2-40B4-BE49-F238E27FC236}">
                <a16:creationId xmlns:a16="http://schemas.microsoft.com/office/drawing/2014/main" id="{6043E6FA-7C83-82C0-637F-DD65EB0CFDDF}"/>
              </a:ext>
            </a:extLst>
          </p:cNvPr>
          <p:cNvGrpSpPr/>
          <p:nvPr/>
        </p:nvGrpSpPr>
        <p:grpSpPr>
          <a:xfrm>
            <a:off x="366584" y="2321457"/>
            <a:ext cx="678065" cy="558649"/>
            <a:chOff x="453153" y="3071524"/>
            <a:chExt cx="904086" cy="744865"/>
          </a:xfrm>
        </p:grpSpPr>
        <p:sp>
          <p:nvSpPr>
            <p:cNvPr id="9" name="Rounded Rectangle 8">
              <a:extLst>
                <a:ext uri="{FF2B5EF4-FFF2-40B4-BE49-F238E27FC236}">
                  <a16:creationId xmlns:a16="http://schemas.microsoft.com/office/drawing/2014/main" id="{559D85F7-ABAB-F8C9-BD08-4C9B8146FFA8}"/>
                </a:ext>
              </a:extLst>
            </p:cNvPr>
            <p:cNvSpPr/>
            <p:nvPr/>
          </p:nvSpPr>
          <p:spPr>
            <a:xfrm>
              <a:off x="453153" y="3071524"/>
              <a:ext cx="868458" cy="719724"/>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dirty="0">
                <a:latin typeface="Avenir Book" panose="02000503020000020003" pitchFamily="2" charset="0"/>
              </a:endParaRPr>
            </a:p>
          </p:txBody>
        </p:sp>
        <p:sp>
          <p:nvSpPr>
            <p:cNvPr id="13" name="TextBox 12">
              <a:extLst>
                <a:ext uri="{FF2B5EF4-FFF2-40B4-BE49-F238E27FC236}">
                  <a16:creationId xmlns:a16="http://schemas.microsoft.com/office/drawing/2014/main" id="{A6C725F2-A390-A913-8DF5-4DF705906929}"/>
                </a:ext>
              </a:extLst>
            </p:cNvPr>
            <p:cNvSpPr txBox="1"/>
            <p:nvPr/>
          </p:nvSpPr>
          <p:spPr>
            <a:xfrm>
              <a:off x="488780" y="3139281"/>
              <a:ext cx="868459" cy="677108"/>
            </a:xfrm>
            <a:prstGeom prst="rect">
              <a:avLst/>
            </a:prstGeom>
            <a:noFill/>
          </p:spPr>
          <p:txBody>
            <a:bodyPr wrap="square" lIns="0" rIns="0">
              <a:spAutoFit/>
            </a:bodyPr>
            <a:lstStyle/>
            <a:p>
              <a:pPr algn="ctr"/>
              <a:r>
                <a:rPr lang="en-US" sz="2700" b="1" dirty="0">
                  <a:latin typeface="Avenir Book" panose="02000503020000020003" pitchFamily="2" charset="0"/>
                </a:rPr>
                <a:t>LM</a:t>
              </a:r>
            </a:p>
          </p:txBody>
        </p:sp>
      </p:grpSp>
      <p:sp>
        <p:nvSpPr>
          <p:cNvPr id="16" name="TextBox 15">
            <a:extLst>
              <a:ext uri="{FF2B5EF4-FFF2-40B4-BE49-F238E27FC236}">
                <a16:creationId xmlns:a16="http://schemas.microsoft.com/office/drawing/2014/main" id="{25E3E0B6-A2AD-2AB5-A86D-FD3022BFB0CA}"/>
              </a:ext>
            </a:extLst>
          </p:cNvPr>
          <p:cNvSpPr txBox="1"/>
          <p:nvPr/>
        </p:nvSpPr>
        <p:spPr>
          <a:xfrm>
            <a:off x="915454" y="2441093"/>
            <a:ext cx="2678105" cy="253916"/>
          </a:xfrm>
          <a:prstGeom prst="rect">
            <a:avLst/>
          </a:prstGeom>
          <a:noFill/>
        </p:spPr>
        <p:txBody>
          <a:bodyPr wrap="square">
            <a:spAutoFit/>
          </a:bodyPr>
          <a:lstStyle/>
          <a:p>
            <a:pPr algn="ctr"/>
            <a:r>
              <a:rPr lang="en-US" sz="1050" dirty="0"/>
              <a:t>Pre-trained, but </a:t>
            </a:r>
            <a:r>
              <a:rPr lang="en-US" sz="1050" b="1" dirty="0">
                <a:solidFill>
                  <a:srgbClr val="C00000"/>
                </a:solidFill>
              </a:rPr>
              <a:t>not aligned yet</a:t>
            </a:r>
            <a:endParaRPr lang="en-US" sz="1050" b="1" dirty="0">
              <a:solidFill>
                <a:srgbClr val="C00000"/>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9E23F078-4769-930D-91F2-538A57F00CE7}"/>
              </a:ext>
            </a:extLst>
          </p:cNvPr>
          <p:cNvCxnSpPr>
            <a:stCxn id="13" idx="1"/>
          </p:cNvCxnSpPr>
          <p:nvPr/>
        </p:nvCxnSpPr>
        <p:spPr>
          <a:xfrm rot="10800000" flipV="1">
            <a:off x="366588" y="2626190"/>
            <a:ext cx="26716" cy="689869"/>
          </a:xfrm>
          <a:prstGeom prst="curvedConnector2">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699E30E-A502-E217-EE51-253566EC699C}"/>
              </a:ext>
            </a:extLst>
          </p:cNvPr>
          <p:cNvCxnSpPr>
            <a:cxnSpLocks/>
            <a:stCxn id="8" idx="1"/>
            <a:endCxn id="13" idx="1"/>
          </p:cNvCxnSpPr>
          <p:nvPr/>
        </p:nvCxnSpPr>
        <p:spPr>
          <a:xfrm rot="10800000" flipH="1" flipV="1">
            <a:off x="366584" y="1673431"/>
            <a:ext cx="26719" cy="952759"/>
          </a:xfrm>
          <a:prstGeom prst="curvedConnector3">
            <a:avLst>
              <a:gd name="adj1" fmla="val -855571"/>
            </a:avLst>
          </a:prstGeom>
          <a:ln w="38100">
            <a:tailEnd type="triangle" w="lg" len="lg"/>
          </a:ln>
        </p:spPr>
        <p:style>
          <a:lnRef idx="1">
            <a:schemeClr val="accent1"/>
          </a:lnRef>
          <a:fillRef idx="0">
            <a:schemeClr val="accent1"/>
          </a:fillRef>
          <a:effectRef idx="0">
            <a:schemeClr val="accent1"/>
          </a:effectRef>
          <a:fontRef idx="minor">
            <a:schemeClr val="tx1"/>
          </a:fontRef>
        </p:style>
      </p:cxnSp>
      <p:pic>
        <p:nvPicPr>
          <p:cNvPr id="3" name="Google Shape;346;p52">
            <a:extLst>
              <a:ext uri="{FF2B5EF4-FFF2-40B4-BE49-F238E27FC236}">
                <a16:creationId xmlns:a16="http://schemas.microsoft.com/office/drawing/2014/main" id="{FE3278B3-77EF-9E70-8818-4CB06D1E0600}"/>
              </a:ext>
            </a:extLst>
          </p:cNvPr>
          <p:cNvPicPr preferRelativeResize="0"/>
          <p:nvPr/>
        </p:nvPicPr>
        <p:blipFill rotWithShape="1">
          <a:blip r:embed="rId2">
            <a:alphaModFix/>
          </a:blip>
          <a:srcRect l="11603" t="46144" r="63725" b="13771"/>
          <a:stretch/>
        </p:blipFill>
        <p:spPr>
          <a:xfrm>
            <a:off x="513901" y="4311286"/>
            <a:ext cx="685800" cy="561843"/>
          </a:xfrm>
          <a:prstGeom prst="rect">
            <a:avLst/>
          </a:prstGeom>
          <a:noFill/>
          <a:ln>
            <a:noFill/>
          </a:ln>
        </p:spPr>
      </p:pic>
      <p:sp>
        <p:nvSpPr>
          <p:cNvPr id="5" name="TextBox 4">
            <a:extLst>
              <a:ext uri="{FF2B5EF4-FFF2-40B4-BE49-F238E27FC236}">
                <a16:creationId xmlns:a16="http://schemas.microsoft.com/office/drawing/2014/main" id="{E1CE0788-16F7-4CBB-8C0D-8B3CB7076E60}"/>
              </a:ext>
            </a:extLst>
          </p:cNvPr>
          <p:cNvSpPr txBox="1"/>
          <p:nvPr/>
        </p:nvSpPr>
        <p:spPr>
          <a:xfrm>
            <a:off x="348773" y="3869210"/>
            <a:ext cx="1009534" cy="253916"/>
          </a:xfrm>
          <a:prstGeom prst="rect">
            <a:avLst/>
          </a:prstGeom>
          <a:noFill/>
        </p:spPr>
        <p:txBody>
          <a:bodyPr wrap="square">
            <a:spAutoFit/>
          </a:bodyPr>
          <a:lstStyle/>
          <a:p>
            <a:pPr algn="ctr"/>
            <a:r>
              <a:rPr lang="en-US" sz="1050" dirty="0">
                <a:solidFill>
                  <a:schemeClr val="tx1"/>
                </a:solidFill>
                <a:latin typeface="Corbel" panose="020B0503020204020204" pitchFamily="34" charset="0"/>
              </a:rPr>
              <a:t>175 seed tasks </a:t>
            </a:r>
          </a:p>
        </p:txBody>
      </p:sp>
      <p:grpSp>
        <p:nvGrpSpPr>
          <p:cNvPr id="6" name="Group 5">
            <a:extLst>
              <a:ext uri="{FF2B5EF4-FFF2-40B4-BE49-F238E27FC236}">
                <a16:creationId xmlns:a16="http://schemas.microsoft.com/office/drawing/2014/main" id="{06E00310-EB2E-239D-714F-75FDE06D3C47}"/>
              </a:ext>
            </a:extLst>
          </p:cNvPr>
          <p:cNvGrpSpPr/>
          <p:nvPr/>
        </p:nvGrpSpPr>
        <p:grpSpPr>
          <a:xfrm>
            <a:off x="1199701" y="3976312"/>
            <a:ext cx="1385909" cy="1015339"/>
            <a:chOff x="-415195" y="3074480"/>
            <a:chExt cx="1847878" cy="1353785"/>
          </a:xfrm>
        </p:grpSpPr>
        <p:pic>
          <p:nvPicPr>
            <p:cNvPr id="11" name="Google Shape;346;p52">
              <a:extLst>
                <a:ext uri="{FF2B5EF4-FFF2-40B4-BE49-F238E27FC236}">
                  <a16:creationId xmlns:a16="http://schemas.microsoft.com/office/drawing/2014/main" id="{96E4DB37-F67C-8304-2B57-8D8ACDD40EB6}"/>
                </a:ext>
              </a:extLst>
            </p:cNvPr>
            <p:cNvPicPr preferRelativeResize="0"/>
            <p:nvPr/>
          </p:nvPicPr>
          <p:blipFill rotWithShape="1">
            <a:blip r:embed="rId2">
              <a:alphaModFix/>
            </a:blip>
            <a:srcRect l="70763" t="26254" r="4565" b="13928"/>
            <a:stretch/>
          </p:blipFill>
          <p:spPr>
            <a:xfrm>
              <a:off x="385096" y="3368391"/>
              <a:ext cx="914400" cy="1059874"/>
            </a:xfrm>
            <a:prstGeom prst="rect">
              <a:avLst/>
            </a:prstGeom>
            <a:noFill/>
            <a:ln>
              <a:noFill/>
            </a:ln>
          </p:spPr>
        </p:pic>
        <p:sp>
          <p:nvSpPr>
            <p:cNvPr id="12" name="TextBox 11">
              <a:extLst>
                <a:ext uri="{FF2B5EF4-FFF2-40B4-BE49-F238E27FC236}">
                  <a16:creationId xmlns:a16="http://schemas.microsoft.com/office/drawing/2014/main" id="{4DC1A379-84E1-A0A1-9D2C-0CF730374620}"/>
                </a:ext>
              </a:extLst>
            </p:cNvPr>
            <p:cNvSpPr txBox="1"/>
            <p:nvPr/>
          </p:nvSpPr>
          <p:spPr>
            <a:xfrm>
              <a:off x="86638" y="3074480"/>
              <a:ext cx="1346045" cy="338555"/>
            </a:xfrm>
            <a:prstGeom prst="rect">
              <a:avLst/>
            </a:prstGeom>
            <a:noFill/>
          </p:spPr>
          <p:txBody>
            <a:bodyPr wrap="square">
              <a:spAutoFit/>
            </a:bodyPr>
            <a:lstStyle/>
            <a:p>
              <a:pPr algn="ctr"/>
              <a:r>
                <a:rPr lang="en-US" sz="1050" dirty="0">
                  <a:solidFill>
                    <a:schemeClr val="tx1"/>
                  </a:solidFill>
                  <a:latin typeface="Corbel" panose="020B0503020204020204" pitchFamily="34" charset="0"/>
                </a:rPr>
                <a:t>task pool</a:t>
              </a:r>
            </a:p>
          </p:txBody>
        </p:sp>
        <p:cxnSp>
          <p:nvCxnSpPr>
            <p:cNvPr id="15" name="Straight Arrow Connector 14">
              <a:extLst>
                <a:ext uri="{FF2B5EF4-FFF2-40B4-BE49-F238E27FC236}">
                  <a16:creationId xmlns:a16="http://schemas.microsoft.com/office/drawing/2014/main" id="{8DB96ABF-507B-67B4-CA0A-5117B6063D6A}"/>
                </a:ext>
              </a:extLst>
            </p:cNvPr>
            <p:cNvCxnSpPr>
              <a:cxnSpLocks/>
              <a:stCxn id="3" idx="3"/>
              <a:endCxn id="11"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2D306DC6-AD34-3CA4-E100-19356E462A8F}"/>
              </a:ext>
            </a:extLst>
          </p:cNvPr>
          <p:cNvSpPr txBox="1"/>
          <p:nvPr/>
        </p:nvSpPr>
        <p:spPr>
          <a:xfrm>
            <a:off x="2317245" y="4592207"/>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new </a:t>
            </a:r>
            <a:r>
              <a:rPr lang="en-US" sz="1050" dirty="0">
                <a:solidFill>
                  <a:schemeClr val="tx1"/>
                </a:solidFill>
                <a:latin typeface="Corbel" panose="020B0503020204020204" pitchFamily="34" charset="0"/>
              </a:rPr>
              <a:t>tasks</a:t>
            </a:r>
          </a:p>
        </p:txBody>
      </p:sp>
      <p:cxnSp>
        <p:nvCxnSpPr>
          <p:cNvPr id="20" name="Straight Arrow Connector 19">
            <a:extLst>
              <a:ext uri="{FF2B5EF4-FFF2-40B4-BE49-F238E27FC236}">
                <a16:creationId xmlns:a16="http://schemas.microsoft.com/office/drawing/2014/main" id="{9353B1D1-C24D-60B2-BC29-C675D8DCE40A}"/>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61C6525-DF17-B949-7049-A7D259C63692}"/>
              </a:ext>
            </a:extLst>
          </p:cNvPr>
          <p:cNvSpPr txBox="1"/>
          <p:nvPr/>
        </p:nvSpPr>
        <p:spPr>
          <a:xfrm>
            <a:off x="3780515" y="4320191"/>
            <a:ext cx="515384" cy="784830"/>
          </a:xfrm>
          <a:prstGeom prst="rect">
            <a:avLst/>
          </a:prstGeom>
          <a:noFill/>
        </p:spPr>
        <p:txBody>
          <a:bodyPr wrap="square">
            <a:spAutoFit/>
          </a:bodyPr>
          <a:lstStyle/>
          <a:p>
            <a:pPr algn="ctr"/>
            <a:r>
              <a:rPr lang="en-US" sz="4500" dirty="0"/>
              <a:t>📝</a:t>
            </a:r>
          </a:p>
        </p:txBody>
      </p:sp>
      <p:sp>
        <p:nvSpPr>
          <p:cNvPr id="22" name="TextBox 21">
            <a:extLst>
              <a:ext uri="{FF2B5EF4-FFF2-40B4-BE49-F238E27FC236}">
                <a16:creationId xmlns:a16="http://schemas.microsoft.com/office/drawing/2014/main" id="{2FCF792C-5837-8340-4C6A-27E8419310B9}"/>
              </a:ext>
            </a:extLst>
          </p:cNvPr>
          <p:cNvSpPr txBox="1"/>
          <p:nvPr/>
        </p:nvSpPr>
        <p:spPr>
          <a:xfrm>
            <a:off x="4126676" y="4592206"/>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answers</a:t>
            </a:r>
            <a:endParaRPr lang="en-US" sz="1050" dirty="0">
              <a:solidFill>
                <a:schemeClr val="tx1"/>
              </a:solidFill>
              <a:latin typeface="Corbel" panose="020B0503020204020204" pitchFamily="34" charset="0"/>
            </a:endParaRPr>
          </a:p>
        </p:txBody>
      </p:sp>
      <p:cxnSp>
        <p:nvCxnSpPr>
          <p:cNvPr id="23" name="Straight Arrow Connector 22">
            <a:extLst>
              <a:ext uri="{FF2B5EF4-FFF2-40B4-BE49-F238E27FC236}">
                <a16:creationId xmlns:a16="http://schemas.microsoft.com/office/drawing/2014/main" id="{E1C8A4E5-EE97-8809-45D4-6A1BFCE0A2D7}"/>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829D6F9-107B-5325-4FB0-4B8B979B2C2F}"/>
              </a:ext>
            </a:extLst>
          </p:cNvPr>
          <p:cNvSpPr txBox="1"/>
          <p:nvPr/>
        </p:nvSpPr>
        <p:spPr>
          <a:xfrm>
            <a:off x="5678415" y="4311286"/>
            <a:ext cx="515384" cy="784830"/>
          </a:xfrm>
          <a:prstGeom prst="rect">
            <a:avLst/>
          </a:prstGeom>
          <a:noFill/>
        </p:spPr>
        <p:txBody>
          <a:bodyPr wrap="square">
            <a:spAutoFit/>
          </a:bodyPr>
          <a:lstStyle/>
          <a:p>
            <a:pPr algn="ctr"/>
            <a:r>
              <a:rPr lang="en-US" sz="4500" dirty="0"/>
              <a:t>📝</a:t>
            </a:r>
          </a:p>
        </p:txBody>
      </p:sp>
      <p:sp>
        <p:nvSpPr>
          <p:cNvPr id="25" name="TextBox 24">
            <a:extLst>
              <a:ext uri="{FF2B5EF4-FFF2-40B4-BE49-F238E27FC236}">
                <a16:creationId xmlns:a16="http://schemas.microsoft.com/office/drawing/2014/main" id="{2562EECF-5353-BDAF-5DDC-8023FA5E90E9}"/>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extLst>
              <a:ext uri="{FF2B5EF4-FFF2-40B4-BE49-F238E27FC236}">
                <a16:creationId xmlns:a16="http://schemas.microsoft.com/office/drawing/2014/main" id="{0731556C-2819-AA7E-2DBE-53E0ABAFD8C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6540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P spid="2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dirty="0"/>
              <a:t>Filter tasks</a:t>
            </a:r>
          </a:p>
        </p:txBody>
      </p:sp>
      <p:sp>
        <p:nvSpPr>
          <p:cNvPr id="34" name="Content Placeholder 33">
            <a:extLst>
              <a:ext uri="{FF2B5EF4-FFF2-40B4-BE49-F238E27FC236}">
                <a16:creationId xmlns:a16="http://schemas.microsoft.com/office/drawing/2014/main" id="{23BE23B2-69B2-B2B5-ECD4-5EFB7B9ED508}"/>
              </a:ext>
            </a:extLst>
          </p:cNvPr>
          <p:cNvSpPr>
            <a:spLocks noGrp="1"/>
          </p:cNvSpPr>
          <p:nvPr>
            <p:ph type="body" sz="quarter" idx="16"/>
          </p:nvPr>
        </p:nvSpPr>
        <p:spPr/>
        <p:txBody>
          <a:bodyPr/>
          <a:lstStyle/>
          <a:p>
            <a:r>
              <a:rPr lang="en-US" dirty="0"/>
              <a:t>Drop tasks if LM assigns </a:t>
            </a:r>
            <a:r>
              <a:rPr lang="en-US" dirty="0">
                <a:solidFill>
                  <a:srgbClr val="C00000"/>
                </a:solidFill>
              </a:rPr>
              <a:t>low probability</a:t>
            </a:r>
            <a:r>
              <a:rPr lang="en-US" dirty="0"/>
              <a:t> to them. </a:t>
            </a:r>
          </a:p>
          <a:p>
            <a:pPr marL="0" indent="0">
              <a:buNone/>
            </a:pPr>
            <a:endParaRPr lang="en-US" dirty="0"/>
          </a:p>
          <a:p>
            <a:r>
              <a:rPr lang="en-US" dirty="0"/>
              <a:t>Drop tasks if they have a high overlap with one of the existing tasks in the task pool.</a:t>
            </a:r>
          </a:p>
          <a:p>
            <a:pPr lvl="1"/>
            <a:r>
              <a:rPr lang="en-US" dirty="0"/>
              <a:t>Otherwise, common tasks become more common — </a:t>
            </a:r>
            <a:r>
              <a:rPr lang="en-US" dirty="0">
                <a:solidFill>
                  <a:srgbClr val="C00000"/>
                </a:solidFill>
              </a:rPr>
              <a:t>tyranny of majority</a:t>
            </a:r>
            <a:r>
              <a:rPr lang="en-US" dirty="0"/>
              <a:t>.  </a:t>
            </a:r>
          </a:p>
          <a:p>
            <a:pPr lvl="1"/>
            <a:endParaRPr lang="en-US" dirty="0"/>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143</a:t>
            </a:fld>
            <a:endParaRPr lang="en-US" dirty="0"/>
          </a:p>
        </p:txBody>
      </p:sp>
      <p:pic>
        <p:nvPicPr>
          <p:cNvPr id="20" name="Google Shape;346;p52">
            <a:extLst>
              <a:ext uri="{FF2B5EF4-FFF2-40B4-BE49-F238E27FC236}">
                <a16:creationId xmlns:a16="http://schemas.microsoft.com/office/drawing/2014/main" id="{374C4821-F9F9-93B8-AA78-D98E38783E69}"/>
              </a:ext>
            </a:extLst>
          </p:cNvPr>
          <p:cNvPicPr preferRelativeResize="0"/>
          <p:nvPr/>
        </p:nvPicPr>
        <p:blipFill rotWithShape="1">
          <a:blip r:embed="rId3">
            <a:alphaModFix/>
          </a:blip>
          <a:srcRect l="11603" t="46144" r="63725" b="13771"/>
          <a:stretch/>
        </p:blipFill>
        <p:spPr>
          <a:xfrm>
            <a:off x="513901" y="4311286"/>
            <a:ext cx="685800" cy="561843"/>
          </a:xfrm>
          <a:prstGeom prst="rect">
            <a:avLst/>
          </a:prstGeom>
          <a:noFill/>
          <a:ln>
            <a:noFill/>
          </a:ln>
        </p:spPr>
      </p:pic>
      <p:sp>
        <p:nvSpPr>
          <p:cNvPr id="21" name="TextBox 20">
            <a:extLst>
              <a:ext uri="{FF2B5EF4-FFF2-40B4-BE49-F238E27FC236}">
                <a16:creationId xmlns:a16="http://schemas.microsoft.com/office/drawing/2014/main" id="{94334A7F-AE9D-DA3C-2901-7C9C234990E6}"/>
              </a:ext>
            </a:extLst>
          </p:cNvPr>
          <p:cNvSpPr txBox="1"/>
          <p:nvPr/>
        </p:nvSpPr>
        <p:spPr>
          <a:xfrm>
            <a:off x="348773" y="3869210"/>
            <a:ext cx="1009534" cy="253916"/>
          </a:xfrm>
          <a:prstGeom prst="rect">
            <a:avLst/>
          </a:prstGeom>
          <a:noFill/>
        </p:spPr>
        <p:txBody>
          <a:bodyPr wrap="square">
            <a:spAutoFit/>
          </a:bodyPr>
          <a:lstStyle/>
          <a:p>
            <a:pPr algn="ctr"/>
            <a:r>
              <a:rPr lang="en-US" sz="1050" dirty="0">
                <a:solidFill>
                  <a:schemeClr val="tx1"/>
                </a:solidFill>
                <a:latin typeface="Corbel" panose="020B0503020204020204" pitchFamily="34" charset="0"/>
              </a:rPr>
              <a:t>175 seed tasks </a:t>
            </a:r>
          </a:p>
        </p:txBody>
      </p:sp>
      <p:grpSp>
        <p:nvGrpSpPr>
          <p:cNvPr id="22" name="Group 21">
            <a:extLst>
              <a:ext uri="{FF2B5EF4-FFF2-40B4-BE49-F238E27FC236}">
                <a16:creationId xmlns:a16="http://schemas.microsoft.com/office/drawing/2014/main" id="{2ABB3DE9-5BFC-0A3E-3DF4-FE83CB005FB2}"/>
              </a:ext>
            </a:extLst>
          </p:cNvPr>
          <p:cNvGrpSpPr/>
          <p:nvPr/>
        </p:nvGrpSpPr>
        <p:grpSpPr>
          <a:xfrm>
            <a:off x="1199701" y="3976312"/>
            <a:ext cx="1385909" cy="1015339"/>
            <a:chOff x="-415195" y="3074480"/>
            <a:chExt cx="1847878" cy="1353785"/>
          </a:xfrm>
        </p:grpSpPr>
        <p:pic>
          <p:nvPicPr>
            <p:cNvPr id="23" name="Google Shape;346;p52">
              <a:extLst>
                <a:ext uri="{FF2B5EF4-FFF2-40B4-BE49-F238E27FC236}">
                  <a16:creationId xmlns:a16="http://schemas.microsoft.com/office/drawing/2014/main" id="{451CB54A-109F-AE10-30E7-C1882AF5A663}"/>
                </a:ext>
              </a:extLst>
            </p:cNvPr>
            <p:cNvPicPr preferRelativeResize="0"/>
            <p:nvPr/>
          </p:nvPicPr>
          <p:blipFill rotWithShape="1">
            <a:blip r:embed="rId3">
              <a:alphaModFix/>
            </a:blip>
            <a:srcRect l="70763" t="26254" r="4565" b="13928"/>
            <a:stretch/>
          </p:blipFill>
          <p:spPr>
            <a:xfrm>
              <a:off x="385096" y="3368391"/>
              <a:ext cx="914400" cy="1059874"/>
            </a:xfrm>
            <a:prstGeom prst="rect">
              <a:avLst/>
            </a:prstGeom>
            <a:noFill/>
            <a:ln>
              <a:noFill/>
            </a:ln>
          </p:spPr>
        </p:pic>
        <p:sp>
          <p:nvSpPr>
            <p:cNvPr id="24" name="TextBox 23">
              <a:extLst>
                <a:ext uri="{FF2B5EF4-FFF2-40B4-BE49-F238E27FC236}">
                  <a16:creationId xmlns:a16="http://schemas.microsoft.com/office/drawing/2014/main" id="{08870642-E24F-4826-4B00-3B4E4AB86E87}"/>
                </a:ext>
              </a:extLst>
            </p:cNvPr>
            <p:cNvSpPr txBox="1"/>
            <p:nvPr/>
          </p:nvSpPr>
          <p:spPr>
            <a:xfrm>
              <a:off x="86638" y="3074480"/>
              <a:ext cx="1346045" cy="338555"/>
            </a:xfrm>
            <a:prstGeom prst="rect">
              <a:avLst/>
            </a:prstGeom>
            <a:noFill/>
          </p:spPr>
          <p:txBody>
            <a:bodyPr wrap="square">
              <a:spAutoFit/>
            </a:bodyPr>
            <a:lstStyle/>
            <a:p>
              <a:pPr algn="ctr"/>
              <a:r>
                <a:rPr lang="en-US" sz="1050" dirty="0">
                  <a:solidFill>
                    <a:schemeClr val="tx1"/>
                  </a:solidFill>
                  <a:latin typeface="Corbel" panose="020B0503020204020204" pitchFamily="34" charset="0"/>
                </a:rPr>
                <a:t>task pool</a:t>
              </a:r>
            </a:p>
          </p:txBody>
        </p:sp>
        <p:cxnSp>
          <p:nvCxnSpPr>
            <p:cNvPr id="25" name="Straight Arrow Connector 24">
              <a:extLst>
                <a:ext uri="{FF2B5EF4-FFF2-40B4-BE49-F238E27FC236}">
                  <a16:creationId xmlns:a16="http://schemas.microsoft.com/office/drawing/2014/main" id="{21A4750A-C45B-5A3D-9523-7A1CFA334F89}"/>
                </a:ext>
              </a:extLst>
            </p:cNvPr>
            <p:cNvCxnSpPr>
              <a:cxnSpLocks/>
              <a:stCxn id="20" idx="3"/>
              <a:endCxn id="2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D1E03E2D-60F0-6A01-9418-7622CDFADB2E}"/>
              </a:ext>
            </a:extLst>
          </p:cNvPr>
          <p:cNvSpPr txBox="1"/>
          <p:nvPr/>
        </p:nvSpPr>
        <p:spPr>
          <a:xfrm>
            <a:off x="2317245" y="4592207"/>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new </a:t>
            </a:r>
            <a:r>
              <a:rPr lang="en-US" sz="1050" dirty="0">
                <a:solidFill>
                  <a:schemeClr val="tx1"/>
                </a:solidFill>
                <a:latin typeface="Corbel" panose="020B0503020204020204" pitchFamily="34" charset="0"/>
              </a:rPr>
              <a:t>tasks</a:t>
            </a:r>
          </a:p>
        </p:txBody>
      </p:sp>
      <p:cxnSp>
        <p:nvCxnSpPr>
          <p:cNvPr id="27" name="Straight Arrow Connector 26">
            <a:extLst>
              <a:ext uri="{FF2B5EF4-FFF2-40B4-BE49-F238E27FC236}">
                <a16:creationId xmlns:a16="http://schemas.microsoft.com/office/drawing/2014/main" id="{98019D59-BFFC-0C9F-B7E5-8BBA990FFF1E}"/>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4E6188-5CF2-AE42-D9AD-06F2E818468F}"/>
              </a:ext>
            </a:extLst>
          </p:cNvPr>
          <p:cNvSpPr txBox="1"/>
          <p:nvPr/>
        </p:nvSpPr>
        <p:spPr>
          <a:xfrm>
            <a:off x="3780515" y="4320191"/>
            <a:ext cx="515384" cy="784830"/>
          </a:xfrm>
          <a:prstGeom prst="rect">
            <a:avLst/>
          </a:prstGeom>
          <a:noFill/>
        </p:spPr>
        <p:txBody>
          <a:bodyPr wrap="square">
            <a:spAutoFit/>
          </a:bodyPr>
          <a:lstStyle/>
          <a:p>
            <a:pPr algn="ctr"/>
            <a:r>
              <a:rPr lang="en-US" sz="4500" dirty="0"/>
              <a:t>📝</a:t>
            </a:r>
          </a:p>
        </p:txBody>
      </p:sp>
      <p:sp>
        <p:nvSpPr>
          <p:cNvPr id="29" name="TextBox 28">
            <a:extLst>
              <a:ext uri="{FF2B5EF4-FFF2-40B4-BE49-F238E27FC236}">
                <a16:creationId xmlns:a16="http://schemas.microsoft.com/office/drawing/2014/main" id="{8A361DA3-5086-3B9A-082B-7916B2877335}"/>
              </a:ext>
            </a:extLst>
          </p:cNvPr>
          <p:cNvSpPr txBox="1"/>
          <p:nvPr/>
        </p:nvSpPr>
        <p:spPr>
          <a:xfrm>
            <a:off x="4126676" y="4592206"/>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answers</a:t>
            </a:r>
            <a:endParaRPr lang="en-US" sz="1050" dirty="0">
              <a:solidFill>
                <a:schemeClr val="tx1"/>
              </a:solidFill>
              <a:latin typeface="Corbel" panose="020B0503020204020204" pitchFamily="34" charset="0"/>
            </a:endParaRPr>
          </a:p>
        </p:txBody>
      </p:sp>
      <p:cxnSp>
        <p:nvCxnSpPr>
          <p:cNvPr id="30" name="Straight Arrow Connector 29">
            <a:extLst>
              <a:ext uri="{FF2B5EF4-FFF2-40B4-BE49-F238E27FC236}">
                <a16:creationId xmlns:a16="http://schemas.microsoft.com/office/drawing/2014/main" id="{E9D04604-497B-7F3A-F65C-52CA3F80AC7F}"/>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3C3901-221D-1536-A54E-C30AE22BFC13}"/>
              </a:ext>
            </a:extLst>
          </p:cNvPr>
          <p:cNvSpPr txBox="1"/>
          <p:nvPr/>
        </p:nvSpPr>
        <p:spPr>
          <a:xfrm>
            <a:off x="5678415" y="4311286"/>
            <a:ext cx="515384" cy="784830"/>
          </a:xfrm>
          <a:prstGeom prst="rect">
            <a:avLst/>
          </a:prstGeom>
          <a:noFill/>
        </p:spPr>
        <p:txBody>
          <a:bodyPr wrap="square">
            <a:spAutoFit/>
          </a:bodyPr>
          <a:lstStyle/>
          <a:p>
            <a:pPr algn="ctr"/>
            <a:r>
              <a:rPr lang="en-US" sz="4500" dirty="0"/>
              <a:t>📝</a:t>
            </a:r>
          </a:p>
        </p:txBody>
      </p:sp>
      <p:sp>
        <p:nvSpPr>
          <p:cNvPr id="32" name="TextBox 31">
            <a:extLst>
              <a:ext uri="{FF2B5EF4-FFF2-40B4-BE49-F238E27FC236}">
                <a16:creationId xmlns:a16="http://schemas.microsoft.com/office/drawing/2014/main" id="{A12C1F56-FD78-0D7E-DD68-ADA985E3726F}"/>
              </a:ext>
            </a:extLst>
          </p:cNvPr>
          <p:cNvSpPr txBox="1"/>
          <p:nvPr/>
        </p:nvSpPr>
        <p:spPr>
          <a:xfrm>
            <a:off x="6089305" y="4134661"/>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answers</a:t>
            </a:r>
            <a:endParaRPr lang="en-US" sz="1050" dirty="0">
              <a:solidFill>
                <a:schemeClr val="tx1"/>
              </a:solidFill>
              <a:latin typeface="Corbel" panose="020B0503020204020204" pitchFamily="34" charset="0"/>
            </a:endParaRPr>
          </a:p>
        </p:txBody>
      </p:sp>
      <p:cxnSp>
        <p:nvCxnSpPr>
          <p:cNvPr id="33" name="Straight Arrow Connector 32">
            <a:extLst>
              <a:ext uri="{FF2B5EF4-FFF2-40B4-BE49-F238E27FC236}">
                <a16:creationId xmlns:a16="http://schemas.microsoft.com/office/drawing/2014/main" id="{71510246-BF8D-FED6-8735-6741B795755F}"/>
              </a:ext>
            </a:extLst>
          </p:cNvPr>
          <p:cNvCxnSpPr>
            <a:cxnSpLocks/>
          </p:cNvCxnSpPr>
          <p:nvPr/>
        </p:nvCxnSpPr>
        <p:spPr>
          <a:xfrm>
            <a:off x="6216262" y="4607428"/>
            <a:ext cx="1272332" cy="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pic>
        <p:nvPicPr>
          <p:cNvPr id="35" name="Google Shape;350;p52">
            <a:extLst>
              <a:ext uri="{FF2B5EF4-FFF2-40B4-BE49-F238E27FC236}">
                <a16:creationId xmlns:a16="http://schemas.microsoft.com/office/drawing/2014/main" id="{E0DF942B-C61E-E5FC-89A8-83C720C0405E}"/>
              </a:ext>
            </a:extLst>
          </p:cNvPr>
          <p:cNvPicPr preferRelativeResize="0"/>
          <p:nvPr/>
        </p:nvPicPr>
        <p:blipFill rotWithShape="1">
          <a:blip r:embed="rId4">
            <a:alphaModFix/>
          </a:blip>
          <a:srcRect l="14598" t="50013" r="51118" b="-1"/>
          <a:stretch/>
        </p:blipFill>
        <p:spPr>
          <a:xfrm>
            <a:off x="7490849" y="4248940"/>
            <a:ext cx="515385" cy="598436"/>
          </a:xfrm>
          <a:prstGeom prst="rect">
            <a:avLst/>
          </a:prstGeom>
          <a:noFill/>
          <a:ln>
            <a:noFill/>
          </a:ln>
        </p:spPr>
      </p:pic>
      <p:sp>
        <p:nvSpPr>
          <p:cNvPr id="36" name="TextBox 35">
            <a:extLst>
              <a:ext uri="{FF2B5EF4-FFF2-40B4-BE49-F238E27FC236}">
                <a16:creationId xmlns:a16="http://schemas.microsoft.com/office/drawing/2014/main" id="{997F94B1-CB54-0E80-6C6C-2C2EF1DB6AED}"/>
              </a:ext>
            </a:extLst>
          </p:cNvPr>
          <p:cNvSpPr txBox="1"/>
          <p:nvPr/>
        </p:nvSpPr>
        <p:spPr>
          <a:xfrm>
            <a:off x="6916598" y="4704745"/>
            <a:ext cx="1713502" cy="415498"/>
          </a:xfrm>
          <a:prstGeom prst="rect">
            <a:avLst/>
          </a:prstGeom>
          <a:noFill/>
        </p:spPr>
        <p:txBody>
          <a:bodyPr wrap="square">
            <a:spAutoFit/>
          </a:bodyPr>
          <a:lstStyle/>
          <a:p>
            <a:pPr algn="ctr"/>
            <a:r>
              <a:rPr lang="en-US" sz="1050" dirty="0">
                <a:solidFill>
                  <a:schemeClr val="tx1"/>
                </a:solidFill>
              </a:rPr>
              <a:t>filter out if </a:t>
            </a:r>
            <a:br>
              <a:rPr lang="en-US" sz="1050" dirty="0">
                <a:solidFill>
                  <a:schemeClr val="tx1"/>
                </a:solidFill>
              </a:rPr>
            </a:br>
            <a:r>
              <a:rPr lang="en-US" sz="1050" dirty="0">
                <a:solidFill>
                  <a:schemeClr val="tx1"/>
                </a:solidFill>
              </a:rPr>
              <a:t>not novel or confident</a:t>
            </a:r>
            <a:endParaRPr lang="en-US" sz="1050" dirty="0"/>
          </a:p>
        </p:txBody>
      </p:sp>
      <p:sp>
        <p:nvSpPr>
          <p:cNvPr id="3" name="TextBox 2">
            <a:extLst>
              <a:ext uri="{FF2B5EF4-FFF2-40B4-BE49-F238E27FC236}">
                <a16:creationId xmlns:a16="http://schemas.microsoft.com/office/drawing/2014/main" id="{06611B3C-522C-1798-6325-D6446D3095E8}"/>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C1830FF7-2163-9A34-C826-99C9E92B73A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0967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2" end="2"/>
                                            </p:txEl>
                                          </p:spTgt>
                                        </p:tgtEl>
                                        <p:attrNameLst>
                                          <p:attrName>style.visibility</p:attrName>
                                        </p:attrNameLst>
                                      </p:cBhvr>
                                      <p:to>
                                        <p:strVal val="visible"/>
                                      </p:to>
                                    </p:set>
                                    <p:animEffect transition="in" filter="fade">
                                      <p:cBhvr>
                                        <p:cTn id="12" dur="500"/>
                                        <p:tgtEl>
                                          <p:spTgt spid="3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xEl>
                                              <p:pRg st="3" end="3"/>
                                            </p:txEl>
                                          </p:spTgt>
                                        </p:tgtEl>
                                        <p:attrNameLst>
                                          <p:attrName>style.visibility</p:attrName>
                                        </p:attrNameLst>
                                      </p:cBhvr>
                                      <p:to>
                                        <p:strVal val="visible"/>
                                      </p:to>
                                    </p:set>
                                    <p:animEffect transition="in" filter="fade">
                                      <p:cBhvr>
                                        <p:cTn id="15"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US" dirty="0"/>
              <a:t>Close the loop </a:t>
            </a:r>
          </a:p>
        </p:txBody>
      </p:sp>
      <p:sp>
        <p:nvSpPr>
          <p:cNvPr id="34" name="Content Placeholder 33">
            <a:extLst>
              <a:ext uri="{FF2B5EF4-FFF2-40B4-BE49-F238E27FC236}">
                <a16:creationId xmlns:a16="http://schemas.microsoft.com/office/drawing/2014/main" id="{23BE23B2-69B2-B2B5-ECD4-5EFB7B9ED508}"/>
              </a:ext>
            </a:extLst>
          </p:cNvPr>
          <p:cNvSpPr>
            <a:spLocks noGrp="1"/>
          </p:cNvSpPr>
          <p:nvPr>
            <p:ph type="body" sz="quarter" idx="16"/>
          </p:nvPr>
        </p:nvSpPr>
        <p:spPr/>
        <p:txBody>
          <a:bodyPr/>
          <a:lstStyle/>
          <a:p>
            <a:r>
              <a:rPr lang="en-US" dirty="0"/>
              <a:t>Add the filtered tasks to the task pool. </a:t>
            </a:r>
          </a:p>
          <a:p>
            <a:r>
              <a:rPr lang="en-US" dirty="0"/>
              <a:t>Iterate this process (generate, filter, add) until yield is near zero.</a:t>
            </a:r>
          </a:p>
          <a:p>
            <a:endParaRPr lang="en-US" dirty="0"/>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144</a:t>
            </a:fld>
            <a:endParaRPr lang="en-US" dirty="0"/>
          </a:p>
        </p:txBody>
      </p:sp>
      <p:pic>
        <p:nvPicPr>
          <p:cNvPr id="20" name="Google Shape;346;p52">
            <a:extLst>
              <a:ext uri="{FF2B5EF4-FFF2-40B4-BE49-F238E27FC236}">
                <a16:creationId xmlns:a16="http://schemas.microsoft.com/office/drawing/2014/main" id="{374C4821-F9F9-93B8-AA78-D98E38783E69}"/>
              </a:ext>
            </a:extLst>
          </p:cNvPr>
          <p:cNvPicPr preferRelativeResize="0"/>
          <p:nvPr/>
        </p:nvPicPr>
        <p:blipFill rotWithShape="1">
          <a:blip r:embed="rId3">
            <a:alphaModFix/>
          </a:blip>
          <a:srcRect l="11603" t="46144" r="63725" b="13771"/>
          <a:stretch/>
        </p:blipFill>
        <p:spPr>
          <a:xfrm>
            <a:off x="513901" y="4311286"/>
            <a:ext cx="685800" cy="561843"/>
          </a:xfrm>
          <a:prstGeom prst="rect">
            <a:avLst/>
          </a:prstGeom>
          <a:noFill/>
          <a:ln>
            <a:noFill/>
          </a:ln>
        </p:spPr>
      </p:pic>
      <p:sp>
        <p:nvSpPr>
          <p:cNvPr id="21" name="TextBox 20">
            <a:extLst>
              <a:ext uri="{FF2B5EF4-FFF2-40B4-BE49-F238E27FC236}">
                <a16:creationId xmlns:a16="http://schemas.microsoft.com/office/drawing/2014/main" id="{94334A7F-AE9D-DA3C-2901-7C9C234990E6}"/>
              </a:ext>
            </a:extLst>
          </p:cNvPr>
          <p:cNvSpPr txBox="1"/>
          <p:nvPr/>
        </p:nvSpPr>
        <p:spPr>
          <a:xfrm>
            <a:off x="348773" y="3869210"/>
            <a:ext cx="1009534" cy="253916"/>
          </a:xfrm>
          <a:prstGeom prst="rect">
            <a:avLst/>
          </a:prstGeom>
          <a:noFill/>
        </p:spPr>
        <p:txBody>
          <a:bodyPr wrap="square">
            <a:spAutoFit/>
          </a:bodyPr>
          <a:lstStyle/>
          <a:p>
            <a:pPr algn="ctr"/>
            <a:r>
              <a:rPr lang="en-US" sz="1050" dirty="0">
                <a:solidFill>
                  <a:schemeClr val="tx1"/>
                </a:solidFill>
                <a:latin typeface="Corbel" panose="020B0503020204020204" pitchFamily="34" charset="0"/>
              </a:rPr>
              <a:t>175 seed tasks </a:t>
            </a:r>
          </a:p>
        </p:txBody>
      </p:sp>
      <p:grpSp>
        <p:nvGrpSpPr>
          <p:cNvPr id="22" name="Group 21">
            <a:extLst>
              <a:ext uri="{FF2B5EF4-FFF2-40B4-BE49-F238E27FC236}">
                <a16:creationId xmlns:a16="http://schemas.microsoft.com/office/drawing/2014/main" id="{2ABB3DE9-5BFC-0A3E-3DF4-FE83CB005FB2}"/>
              </a:ext>
            </a:extLst>
          </p:cNvPr>
          <p:cNvGrpSpPr/>
          <p:nvPr/>
        </p:nvGrpSpPr>
        <p:grpSpPr>
          <a:xfrm>
            <a:off x="1199701" y="3976312"/>
            <a:ext cx="1385909" cy="1015339"/>
            <a:chOff x="-415195" y="3074480"/>
            <a:chExt cx="1847878" cy="1353785"/>
          </a:xfrm>
        </p:grpSpPr>
        <p:pic>
          <p:nvPicPr>
            <p:cNvPr id="23" name="Google Shape;346;p52">
              <a:extLst>
                <a:ext uri="{FF2B5EF4-FFF2-40B4-BE49-F238E27FC236}">
                  <a16:creationId xmlns:a16="http://schemas.microsoft.com/office/drawing/2014/main" id="{451CB54A-109F-AE10-30E7-C1882AF5A663}"/>
                </a:ext>
              </a:extLst>
            </p:cNvPr>
            <p:cNvPicPr preferRelativeResize="0"/>
            <p:nvPr/>
          </p:nvPicPr>
          <p:blipFill rotWithShape="1">
            <a:blip r:embed="rId3">
              <a:alphaModFix/>
            </a:blip>
            <a:srcRect l="70763" t="26254" r="4565" b="13928"/>
            <a:stretch/>
          </p:blipFill>
          <p:spPr>
            <a:xfrm>
              <a:off x="385096" y="3368391"/>
              <a:ext cx="914400" cy="1059874"/>
            </a:xfrm>
            <a:prstGeom prst="rect">
              <a:avLst/>
            </a:prstGeom>
            <a:noFill/>
            <a:ln>
              <a:noFill/>
            </a:ln>
          </p:spPr>
        </p:pic>
        <p:sp>
          <p:nvSpPr>
            <p:cNvPr id="24" name="TextBox 23">
              <a:extLst>
                <a:ext uri="{FF2B5EF4-FFF2-40B4-BE49-F238E27FC236}">
                  <a16:creationId xmlns:a16="http://schemas.microsoft.com/office/drawing/2014/main" id="{08870642-E24F-4826-4B00-3B4E4AB86E87}"/>
                </a:ext>
              </a:extLst>
            </p:cNvPr>
            <p:cNvSpPr txBox="1"/>
            <p:nvPr/>
          </p:nvSpPr>
          <p:spPr>
            <a:xfrm>
              <a:off x="86638" y="3074480"/>
              <a:ext cx="1346045" cy="338555"/>
            </a:xfrm>
            <a:prstGeom prst="rect">
              <a:avLst/>
            </a:prstGeom>
            <a:noFill/>
          </p:spPr>
          <p:txBody>
            <a:bodyPr wrap="square">
              <a:spAutoFit/>
            </a:bodyPr>
            <a:lstStyle/>
            <a:p>
              <a:pPr algn="ctr"/>
              <a:r>
                <a:rPr lang="en-US" sz="1050" dirty="0">
                  <a:solidFill>
                    <a:schemeClr val="tx1"/>
                  </a:solidFill>
                  <a:latin typeface="Corbel" panose="020B0503020204020204" pitchFamily="34" charset="0"/>
                </a:rPr>
                <a:t>task pool</a:t>
              </a:r>
            </a:p>
          </p:txBody>
        </p:sp>
        <p:cxnSp>
          <p:nvCxnSpPr>
            <p:cNvPr id="25" name="Straight Arrow Connector 24">
              <a:extLst>
                <a:ext uri="{FF2B5EF4-FFF2-40B4-BE49-F238E27FC236}">
                  <a16:creationId xmlns:a16="http://schemas.microsoft.com/office/drawing/2014/main" id="{21A4750A-C45B-5A3D-9523-7A1CFA334F89}"/>
                </a:ext>
              </a:extLst>
            </p:cNvPr>
            <p:cNvCxnSpPr>
              <a:cxnSpLocks/>
              <a:stCxn id="20" idx="3"/>
              <a:endCxn id="2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D1E03E2D-60F0-6A01-9418-7622CDFADB2E}"/>
              </a:ext>
            </a:extLst>
          </p:cNvPr>
          <p:cNvSpPr txBox="1"/>
          <p:nvPr/>
        </p:nvSpPr>
        <p:spPr>
          <a:xfrm>
            <a:off x="2317245" y="4592207"/>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new </a:t>
            </a:r>
            <a:r>
              <a:rPr lang="en-US" sz="1050" dirty="0">
                <a:solidFill>
                  <a:schemeClr val="tx1"/>
                </a:solidFill>
                <a:latin typeface="Corbel" panose="020B0503020204020204" pitchFamily="34" charset="0"/>
              </a:rPr>
              <a:t>tasks</a:t>
            </a:r>
          </a:p>
        </p:txBody>
      </p:sp>
      <p:cxnSp>
        <p:nvCxnSpPr>
          <p:cNvPr id="6" name="Elbow Connector 5">
            <a:extLst>
              <a:ext uri="{FF2B5EF4-FFF2-40B4-BE49-F238E27FC236}">
                <a16:creationId xmlns:a16="http://schemas.microsoft.com/office/drawing/2014/main" id="{3F1257B7-B003-46B4-0559-DF5179CE296E}"/>
              </a:ext>
            </a:extLst>
          </p:cNvPr>
          <p:cNvCxnSpPr>
            <a:cxnSpLocks/>
            <a:stCxn id="35" idx="3"/>
          </p:cNvCxnSpPr>
          <p:nvPr/>
        </p:nvCxnSpPr>
        <p:spPr>
          <a:xfrm flipH="1" flipV="1">
            <a:off x="2182092" y="4248941"/>
            <a:ext cx="5824142" cy="299218"/>
          </a:xfrm>
          <a:prstGeom prst="bentConnector5">
            <a:avLst>
              <a:gd name="adj1" fmla="val -2944"/>
              <a:gd name="adj2" fmla="val 313196"/>
              <a:gd name="adj3" fmla="val 99950"/>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019D59-BFFC-0C9F-B7E5-8BBA990FFF1E}"/>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4E6188-5CF2-AE42-D9AD-06F2E818468F}"/>
              </a:ext>
            </a:extLst>
          </p:cNvPr>
          <p:cNvSpPr txBox="1"/>
          <p:nvPr/>
        </p:nvSpPr>
        <p:spPr>
          <a:xfrm>
            <a:off x="3780515" y="4320191"/>
            <a:ext cx="515384" cy="784830"/>
          </a:xfrm>
          <a:prstGeom prst="rect">
            <a:avLst/>
          </a:prstGeom>
          <a:noFill/>
        </p:spPr>
        <p:txBody>
          <a:bodyPr wrap="square">
            <a:spAutoFit/>
          </a:bodyPr>
          <a:lstStyle/>
          <a:p>
            <a:pPr algn="ctr"/>
            <a:r>
              <a:rPr lang="en-US" sz="4500" dirty="0"/>
              <a:t>📝</a:t>
            </a:r>
          </a:p>
        </p:txBody>
      </p:sp>
      <p:sp>
        <p:nvSpPr>
          <p:cNvPr id="29" name="TextBox 28">
            <a:extLst>
              <a:ext uri="{FF2B5EF4-FFF2-40B4-BE49-F238E27FC236}">
                <a16:creationId xmlns:a16="http://schemas.microsoft.com/office/drawing/2014/main" id="{8A361DA3-5086-3B9A-082B-7916B2877335}"/>
              </a:ext>
            </a:extLst>
          </p:cNvPr>
          <p:cNvSpPr txBox="1"/>
          <p:nvPr/>
        </p:nvSpPr>
        <p:spPr>
          <a:xfrm>
            <a:off x="4126676" y="4592206"/>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answers</a:t>
            </a:r>
            <a:endParaRPr lang="en-US" sz="1050" dirty="0">
              <a:solidFill>
                <a:schemeClr val="tx1"/>
              </a:solidFill>
              <a:latin typeface="Corbel" panose="020B0503020204020204" pitchFamily="34" charset="0"/>
            </a:endParaRPr>
          </a:p>
        </p:txBody>
      </p:sp>
      <p:cxnSp>
        <p:nvCxnSpPr>
          <p:cNvPr id="30" name="Straight Arrow Connector 29">
            <a:extLst>
              <a:ext uri="{FF2B5EF4-FFF2-40B4-BE49-F238E27FC236}">
                <a16:creationId xmlns:a16="http://schemas.microsoft.com/office/drawing/2014/main" id="{E9D04604-497B-7F3A-F65C-52CA3F80AC7F}"/>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3C3901-221D-1536-A54E-C30AE22BFC13}"/>
              </a:ext>
            </a:extLst>
          </p:cNvPr>
          <p:cNvSpPr txBox="1"/>
          <p:nvPr/>
        </p:nvSpPr>
        <p:spPr>
          <a:xfrm>
            <a:off x="5678415" y="4311286"/>
            <a:ext cx="515384" cy="784830"/>
          </a:xfrm>
          <a:prstGeom prst="rect">
            <a:avLst/>
          </a:prstGeom>
          <a:noFill/>
        </p:spPr>
        <p:txBody>
          <a:bodyPr wrap="square">
            <a:spAutoFit/>
          </a:bodyPr>
          <a:lstStyle/>
          <a:p>
            <a:pPr algn="ctr"/>
            <a:r>
              <a:rPr lang="en-US" sz="4500" dirty="0"/>
              <a:t>📝</a:t>
            </a:r>
          </a:p>
        </p:txBody>
      </p:sp>
      <p:sp>
        <p:nvSpPr>
          <p:cNvPr id="32" name="TextBox 31">
            <a:extLst>
              <a:ext uri="{FF2B5EF4-FFF2-40B4-BE49-F238E27FC236}">
                <a16:creationId xmlns:a16="http://schemas.microsoft.com/office/drawing/2014/main" id="{A12C1F56-FD78-0D7E-DD68-ADA985E3726F}"/>
              </a:ext>
            </a:extLst>
          </p:cNvPr>
          <p:cNvSpPr txBox="1"/>
          <p:nvPr/>
        </p:nvSpPr>
        <p:spPr>
          <a:xfrm>
            <a:off x="6089305" y="4134661"/>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answers</a:t>
            </a:r>
            <a:endParaRPr lang="en-US" sz="1050" dirty="0">
              <a:solidFill>
                <a:schemeClr val="tx1"/>
              </a:solidFill>
              <a:latin typeface="Corbel" panose="020B0503020204020204" pitchFamily="34" charset="0"/>
            </a:endParaRPr>
          </a:p>
        </p:txBody>
      </p:sp>
      <p:cxnSp>
        <p:nvCxnSpPr>
          <p:cNvPr id="33" name="Straight Arrow Connector 32">
            <a:extLst>
              <a:ext uri="{FF2B5EF4-FFF2-40B4-BE49-F238E27FC236}">
                <a16:creationId xmlns:a16="http://schemas.microsoft.com/office/drawing/2014/main" id="{71510246-BF8D-FED6-8735-6741B795755F}"/>
              </a:ext>
            </a:extLst>
          </p:cNvPr>
          <p:cNvCxnSpPr>
            <a:cxnSpLocks/>
          </p:cNvCxnSpPr>
          <p:nvPr/>
        </p:nvCxnSpPr>
        <p:spPr>
          <a:xfrm>
            <a:off x="6216262" y="4607428"/>
            <a:ext cx="1272332" cy="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pic>
        <p:nvPicPr>
          <p:cNvPr id="35" name="Google Shape;350;p52">
            <a:extLst>
              <a:ext uri="{FF2B5EF4-FFF2-40B4-BE49-F238E27FC236}">
                <a16:creationId xmlns:a16="http://schemas.microsoft.com/office/drawing/2014/main" id="{E0DF942B-C61E-E5FC-89A8-83C720C0405E}"/>
              </a:ext>
            </a:extLst>
          </p:cNvPr>
          <p:cNvPicPr preferRelativeResize="0"/>
          <p:nvPr/>
        </p:nvPicPr>
        <p:blipFill rotWithShape="1">
          <a:blip r:embed="rId4">
            <a:alphaModFix/>
          </a:blip>
          <a:srcRect l="14598" t="50013" r="51118" b="-1"/>
          <a:stretch/>
        </p:blipFill>
        <p:spPr>
          <a:xfrm>
            <a:off x="7490849" y="4248940"/>
            <a:ext cx="515385" cy="598436"/>
          </a:xfrm>
          <a:prstGeom prst="rect">
            <a:avLst/>
          </a:prstGeom>
          <a:noFill/>
          <a:ln>
            <a:noFill/>
          </a:ln>
        </p:spPr>
      </p:pic>
      <p:sp>
        <p:nvSpPr>
          <p:cNvPr id="36" name="TextBox 35">
            <a:extLst>
              <a:ext uri="{FF2B5EF4-FFF2-40B4-BE49-F238E27FC236}">
                <a16:creationId xmlns:a16="http://schemas.microsoft.com/office/drawing/2014/main" id="{997F94B1-CB54-0E80-6C6C-2C2EF1DB6AED}"/>
              </a:ext>
            </a:extLst>
          </p:cNvPr>
          <p:cNvSpPr txBox="1"/>
          <p:nvPr/>
        </p:nvSpPr>
        <p:spPr>
          <a:xfrm>
            <a:off x="6916598" y="4704745"/>
            <a:ext cx="1713502" cy="415498"/>
          </a:xfrm>
          <a:prstGeom prst="rect">
            <a:avLst/>
          </a:prstGeom>
          <a:noFill/>
        </p:spPr>
        <p:txBody>
          <a:bodyPr wrap="square">
            <a:spAutoFit/>
          </a:bodyPr>
          <a:lstStyle/>
          <a:p>
            <a:pPr algn="ctr"/>
            <a:r>
              <a:rPr lang="en-US" sz="1050" dirty="0">
                <a:solidFill>
                  <a:schemeClr val="tx1"/>
                </a:solidFill>
              </a:rPr>
              <a:t>filter out if </a:t>
            </a:r>
            <a:br>
              <a:rPr lang="en-US" sz="1050" dirty="0">
                <a:solidFill>
                  <a:schemeClr val="tx1"/>
                </a:solidFill>
              </a:rPr>
            </a:br>
            <a:r>
              <a:rPr lang="en-US" sz="1050" dirty="0">
                <a:solidFill>
                  <a:schemeClr val="tx1"/>
                </a:solidFill>
              </a:rPr>
              <a:t>not novel or confident</a:t>
            </a:r>
            <a:endParaRPr lang="en-US" sz="1050" dirty="0"/>
          </a:p>
        </p:txBody>
      </p:sp>
      <p:sp>
        <p:nvSpPr>
          <p:cNvPr id="3" name="TextBox 2">
            <a:extLst>
              <a:ext uri="{FF2B5EF4-FFF2-40B4-BE49-F238E27FC236}">
                <a16:creationId xmlns:a16="http://schemas.microsoft.com/office/drawing/2014/main" id="{11D12201-E139-98C7-65B6-178EB8F6BDF5}"/>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6C86131E-D4AC-19F2-FE66-E3F978C0913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11579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fade">
                                      <p:cBhvr>
                                        <p:cTn id="15"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A0FB-D461-E904-0831-0005418AB9AA}"/>
              </a:ext>
            </a:extLst>
          </p:cNvPr>
          <p:cNvSpPr>
            <a:spLocks noGrp="1"/>
          </p:cNvSpPr>
          <p:nvPr>
            <p:ph type="title"/>
          </p:nvPr>
        </p:nvSpPr>
        <p:spPr/>
        <p:txBody>
          <a:bodyPr/>
          <a:lstStyle/>
          <a:p>
            <a:r>
              <a:rPr lang="en" dirty="0"/>
              <a:t>Self-Instructing GPT3 (base version)</a:t>
            </a:r>
            <a:endParaRPr lang="en-US" dirty="0"/>
          </a:p>
        </p:txBody>
      </p:sp>
      <p:sp>
        <p:nvSpPr>
          <p:cNvPr id="34" name="Content Placeholder 33">
            <a:extLst>
              <a:ext uri="{FF2B5EF4-FFF2-40B4-BE49-F238E27FC236}">
                <a16:creationId xmlns:a16="http://schemas.microsoft.com/office/drawing/2014/main" id="{23BE23B2-69B2-B2B5-ECD4-5EFB7B9ED508}"/>
              </a:ext>
            </a:extLst>
          </p:cNvPr>
          <p:cNvSpPr>
            <a:spLocks noGrp="1"/>
          </p:cNvSpPr>
          <p:nvPr>
            <p:ph type="body" sz="quarter" idx="16"/>
          </p:nvPr>
        </p:nvSpPr>
        <p:spPr/>
        <p:txBody>
          <a:bodyPr/>
          <a:lstStyle/>
          <a:p>
            <a:r>
              <a:rPr lang="en" b="1" dirty="0"/>
              <a:t>Generate: </a:t>
            </a:r>
          </a:p>
          <a:p>
            <a:pPr lvl="1"/>
            <a:r>
              <a:rPr lang="en" dirty="0"/>
              <a:t>GPT3 (“</a:t>
            </a:r>
            <a:r>
              <a:rPr lang="en" dirty="0" err="1"/>
              <a:t>davinci</a:t>
            </a:r>
            <a:r>
              <a:rPr lang="en" dirty="0"/>
              <a:t>” engine).</a:t>
            </a:r>
          </a:p>
          <a:p>
            <a:pPr lvl="1"/>
            <a:r>
              <a:rPr lang="en" dirty="0"/>
              <a:t>We generated 52K instructions and 82K instances.</a:t>
            </a:r>
          </a:p>
          <a:p>
            <a:pPr lvl="1"/>
            <a:r>
              <a:rPr lang="en-US" dirty="0"/>
              <a:t>API cost ~$600</a:t>
            </a:r>
          </a:p>
          <a:p>
            <a:r>
              <a:rPr lang="en-US" b="1" dirty="0"/>
              <a:t>Align: </a:t>
            </a:r>
          </a:p>
          <a:p>
            <a:pPr lvl="1"/>
            <a:r>
              <a:rPr lang="en-US" dirty="0"/>
              <a:t>We finetuned GPT3 with this data via OpenAI API (2 epochs). **</a:t>
            </a:r>
          </a:p>
          <a:p>
            <a:pPr lvl="1"/>
            <a:r>
              <a:rPr lang="en-US" dirty="0"/>
              <a:t>API cost: ~$338 for finetuning</a:t>
            </a:r>
          </a:p>
          <a:p>
            <a:pPr lvl="1"/>
            <a:endParaRPr lang="en-US" dirty="0"/>
          </a:p>
          <a:p>
            <a:pPr marL="342900" lvl="1" indent="0">
              <a:buNone/>
            </a:pPr>
            <a:endParaRPr lang="en-US" dirty="0"/>
          </a:p>
        </p:txBody>
      </p:sp>
      <p:sp>
        <p:nvSpPr>
          <p:cNvPr id="4" name="Slide Number Placeholder 3">
            <a:extLst>
              <a:ext uri="{FF2B5EF4-FFF2-40B4-BE49-F238E27FC236}">
                <a16:creationId xmlns:a16="http://schemas.microsoft.com/office/drawing/2014/main" id="{596E76EE-1294-0359-E248-779F9998C800}"/>
              </a:ext>
            </a:extLst>
          </p:cNvPr>
          <p:cNvSpPr>
            <a:spLocks noGrp="1"/>
          </p:cNvSpPr>
          <p:nvPr>
            <p:ph type="sldNum" sz="quarter" idx="4294967295"/>
          </p:nvPr>
        </p:nvSpPr>
        <p:spPr>
          <a:xfrm>
            <a:off x="0" y="0"/>
            <a:ext cx="0" cy="0"/>
          </a:xfrm>
        </p:spPr>
        <p:txBody>
          <a:bodyPr/>
          <a:lstStyle/>
          <a:p>
            <a:pPr>
              <a:defRPr/>
            </a:pPr>
            <a:fld id="{0121240C-47AF-2F4D-83B3-CC3EDF50F794}" type="slidenum">
              <a:rPr lang="en-US" smtClean="0"/>
              <a:pPr>
                <a:defRPr/>
              </a:pPr>
              <a:t>145</a:t>
            </a:fld>
            <a:endParaRPr lang="en-US" dirty="0"/>
          </a:p>
        </p:txBody>
      </p:sp>
      <p:pic>
        <p:nvPicPr>
          <p:cNvPr id="20" name="Google Shape;346;p52">
            <a:extLst>
              <a:ext uri="{FF2B5EF4-FFF2-40B4-BE49-F238E27FC236}">
                <a16:creationId xmlns:a16="http://schemas.microsoft.com/office/drawing/2014/main" id="{374C4821-F9F9-93B8-AA78-D98E38783E69}"/>
              </a:ext>
            </a:extLst>
          </p:cNvPr>
          <p:cNvPicPr preferRelativeResize="0"/>
          <p:nvPr/>
        </p:nvPicPr>
        <p:blipFill rotWithShape="1">
          <a:blip r:embed="rId3">
            <a:alphaModFix/>
          </a:blip>
          <a:srcRect l="11603" t="46144" r="63725" b="13771"/>
          <a:stretch/>
        </p:blipFill>
        <p:spPr>
          <a:xfrm>
            <a:off x="513901" y="4311286"/>
            <a:ext cx="685800" cy="561843"/>
          </a:xfrm>
          <a:prstGeom prst="rect">
            <a:avLst/>
          </a:prstGeom>
          <a:noFill/>
          <a:ln>
            <a:noFill/>
          </a:ln>
        </p:spPr>
      </p:pic>
      <p:sp>
        <p:nvSpPr>
          <p:cNvPr id="21" name="TextBox 20">
            <a:extLst>
              <a:ext uri="{FF2B5EF4-FFF2-40B4-BE49-F238E27FC236}">
                <a16:creationId xmlns:a16="http://schemas.microsoft.com/office/drawing/2014/main" id="{94334A7F-AE9D-DA3C-2901-7C9C234990E6}"/>
              </a:ext>
            </a:extLst>
          </p:cNvPr>
          <p:cNvSpPr txBox="1"/>
          <p:nvPr/>
        </p:nvSpPr>
        <p:spPr>
          <a:xfrm>
            <a:off x="348773" y="3869210"/>
            <a:ext cx="1009534" cy="253916"/>
          </a:xfrm>
          <a:prstGeom prst="rect">
            <a:avLst/>
          </a:prstGeom>
          <a:noFill/>
        </p:spPr>
        <p:txBody>
          <a:bodyPr wrap="square">
            <a:spAutoFit/>
          </a:bodyPr>
          <a:lstStyle/>
          <a:p>
            <a:pPr algn="ctr"/>
            <a:r>
              <a:rPr lang="en-US" sz="1050" dirty="0">
                <a:solidFill>
                  <a:schemeClr val="tx1"/>
                </a:solidFill>
                <a:latin typeface="Corbel" panose="020B0503020204020204" pitchFamily="34" charset="0"/>
              </a:rPr>
              <a:t>175 seed tasks </a:t>
            </a:r>
          </a:p>
        </p:txBody>
      </p:sp>
      <p:grpSp>
        <p:nvGrpSpPr>
          <p:cNvPr id="22" name="Group 21">
            <a:extLst>
              <a:ext uri="{FF2B5EF4-FFF2-40B4-BE49-F238E27FC236}">
                <a16:creationId xmlns:a16="http://schemas.microsoft.com/office/drawing/2014/main" id="{2ABB3DE9-5BFC-0A3E-3DF4-FE83CB005FB2}"/>
              </a:ext>
            </a:extLst>
          </p:cNvPr>
          <p:cNvGrpSpPr/>
          <p:nvPr/>
        </p:nvGrpSpPr>
        <p:grpSpPr>
          <a:xfrm>
            <a:off x="1199701" y="3976312"/>
            <a:ext cx="1385909" cy="1015339"/>
            <a:chOff x="-415195" y="3074480"/>
            <a:chExt cx="1847878" cy="1353785"/>
          </a:xfrm>
        </p:grpSpPr>
        <p:pic>
          <p:nvPicPr>
            <p:cNvPr id="23" name="Google Shape;346;p52">
              <a:extLst>
                <a:ext uri="{FF2B5EF4-FFF2-40B4-BE49-F238E27FC236}">
                  <a16:creationId xmlns:a16="http://schemas.microsoft.com/office/drawing/2014/main" id="{451CB54A-109F-AE10-30E7-C1882AF5A663}"/>
                </a:ext>
              </a:extLst>
            </p:cNvPr>
            <p:cNvPicPr preferRelativeResize="0"/>
            <p:nvPr/>
          </p:nvPicPr>
          <p:blipFill rotWithShape="1">
            <a:blip r:embed="rId3">
              <a:alphaModFix/>
            </a:blip>
            <a:srcRect l="70763" t="26254" r="4565" b="13928"/>
            <a:stretch/>
          </p:blipFill>
          <p:spPr>
            <a:xfrm>
              <a:off x="385096" y="3368391"/>
              <a:ext cx="914400" cy="1059874"/>
            </a:xfrm>
            <a:prstGeom prst="rect">
              <a:avLst/>
            </a:prstGeom>
            <a:noFill/>
            <a:ln>
              <a:noFill/>
            </a:ln>
          </p:spPr>
        </p:pic>
        <p:sp>
          <p:nvSpPr>
            <p:cNvPr id="24" name="TextBox 23">
              <a:extLst>
                <a:ext uri="{FF2B5EF4-FFF2-40B4-BE49-F238E27FC236}">
                  <a16:creationId xmlns:a16="http://schemas.microsoft.com/office/drawing/2014/main" id="{08870642-E24F-4826-4B00-3B4E4AB86E87}"/>
                </a:ext>
              </a:extLst>
            </p:cNvPr>
            <p:cNvSpPr txBox="1"/>
            <p:nvPr/>
          </p:nvSpPr>
          <p:spPr>
            <a:xfrm>
              <a:off x="86638" y="3074480"/>
              <a:ext cx="1346045" cy="338555"/>
            </a:xfrm>
            <a:prstGeom prst="rect">
              <a:avLst/>
            </a:prstGeom>
            <a:noFill/>
          </p:spPr>
          <p:txBody>
            <a:bodyPr wrap="square">
              <a:spAutoFit/>
            </a:bodyPr>
            <a:lstStyle/>
            <a:p>
              <a:pPr algn="ctr"/>
              <a:r>
                <a:rPr lang="en-US" sz="1050" dirty="0">
                  <a:solidFill>
                    <a:schemeClr val="tx1"/>
                  </a:solidFill>
                  <a:latin typeface="Corbel" panose="020B0503020204020204" pitchFamily="34" charset="0"/>
                </a:rPr>
                <a:t>task pool</a:t>
              </a:r>
            </a:p>
          </p:txBody>
        </p:sp>
        <p:cxnSp>
          <p:nvCxnSpPr>
            <p:cNvPr id="25" name="Straight Arrow Connector 24">
              <a:extLst>
                <a:ext uri="{FF2B5EF4-FFF2-40B4-BE49-F238E27FC236}">
                  <a16:creationId xmlns:a16="http://schemas.microsoft.com/office/drawing/2014/main" id="{21A4750A-C45B-5A3D-9523-7A1CFA334F89}"/>
                </a:ext>
              </a:extLst>
            </p:cNvPr>
            <p:cNvCxnSpPr>
              <a:cxnSpLocks/>
              <a:stCxn id="20" idx="3"/>
              <a:endCxn id="23" idx="1"/>
            </p:cNvCxnSpPr>
            <p:nvPr/>
          </p:nvCxnSpPr>
          <p:spPr>
            <a:xfrm>
              <a:off x="-415195" y="3895674"/>
              <a:ext cx="800291" cy="2654"/>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D1E03E2D-60F0-6A01-9418-7622CDFADB2E}"/>
              </a:ext>
            </a:extLst>
          </p:cNvPr>
          <p:cNvSpPr txBox="1"/>
          <p:nvPr/>
        </p:nvSpPr>
        <p:spPr>
          <a:xfrm>
            <a:off x="2317245" y="4592207"/>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new </a:t>
            </a:r>
            <a:r>
              <a:rPr lang="en-US" sz="1050" dirty="0">
                <a:solidFill>
                  <a:schemeClr val="tx1"/>
                </a:solidFill>
                <a:latin typeface="Corbel" panose="020B0503020204020204" pitchFamily="34" charset="0"/>
              </a:rPr>
              <a:t>tasks</a:t>
            </a:r>
          </a:p>
        </p:txBody>
      </p:sp>
      <p:cxnSp>
        <p:nvCxnSpPr>
          <p:cNvPr id="6" name="Elbow Connector 5">
            <a:extLst>
              <a:ext uri="{FF2B5EF4-FFF2-40B4-BE49-F238E27FC236}">
                <a16:creationId xmlns:a16="http://schemas.microsoft.com/office/drawing/2014/main" id="{3F1257B7-B003-46B4-0559-DF5179CE296E}"/>
              </a:ext>
            </a:extLst>
          </p:cNvPr>
          <p:cNvCxnSpPr>
            <a:cxnSpLocks/>
            <a:stCxn id="35" idx="3"/>
          </p:cNvCxnSpPr>
          <p:nvPr/>
        </p:nvCxnSpPr>
        <p:spPr>
          <a:xfrm flipH="1" flipV="1">
            <a:off x="2182092" y="4248941"/>
            <a:ext cx="5824142" cy="299218"/>
          </a:xfrm>
          <a:prstGeom prst="bentConnector5">
            <a:avLst>
              <a:gd name="adj1" fmla="val -2944"/>
              <a:gd name="adj2" fmla="val 313196"/>
              <a:gd name="adj3" fmla="val 99950"/>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019D59-BFFC-0C9F-B7E5-8BBA990FFF1E}"/>
              </a:ext>
            </a:extLst>
          </p:cNvPr>
          <p:cNvCxnSpPr>
            <a:cxnSpLocks/>
          </p:cNvCxnSpPr>
          <p:nvPr/>
        </p:nvCxnSpPr>
        <p:spPr>
          <a:xfrm>
            <a:off x="2383248"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4E6188-5CF2-AE42-D9AD-06F2E818468F}"/>
              </a:ext>
            </a:extLst>
          </p:cNvPr>
          <p:cNvSpPr txBox="1"/>
          <p:nvPr/>
        </p:nvSpPr>
        <p:spPr>
          <a:xfrm>
            <a:off x="3780515" y="4320191"/>
            <a:ext cx="515384" cy="784830"/>
          </a:xfrm>
          <a:prstGeom prst="rect">
            <a:avLst/>
          </a:prstGeom>
          <a:noFill/>
        </p:spPr>
        <p:txBody>
          <a:bodyPr wrap="square">
            <a:spAutoFit/>
          </a:bodyPr>
          <a:lstStyle/>
          <a:p>
            <a:pPr algn="ctr"/>
            <a:r>
              <a:rPr lang="en-US" sz="4500" dirty="0"/>
              <a:t>📝</a:t>
            </a:r>
          </a:p>
        </p:txBody>
      </p:sp>
      <p:sp>
        <p:nvSpPr>
          <p:cNvPr id="29" name="TextBox 28">
            <a:extLst>
              <a:ext uri="{FF2B5EF4-FFF2-40B4-BE49-F238E27FC236}">
                <a16:creationId xmlns:a16="http://schemas.microsoft.com/office/drawing/2014/main" id="{8A361DA3-5086-3B9A-082B-7916B2877335}"/>
              </a:ext>
            </a:extLst>
          </p:cNvPr>
          <p:cNvSpPr txBox="1"/>
          <p:nvPr/>
        </p:nvSpPr>
        <p:spPr>
          <a:xfrm>
            <a:off x="4126676" y="4592206"/>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answers</a:t>
            </a:r>
            <a:endParaRPr lang="en-US" sz="1050" dirty="0">
              <a:solidFill>
                <a:schemeClr val="tx1"/>
              </a:solidFill>
              <a:latin typeface="Corbel" panose="020B0503020204020204" pitchFamily="34" charset="0"/>
            </a:endParaRPr>
          </a:p>
        </p:txBody>
      </p:sp>
      <p:cxnSp>
        <p:nvCxnSpPr>
          <p:cNvPr id="30" name="Straight Arrow Connector 29">
            <a:extLst>
              <a:ext uri="{FF2B5EF4-FFF2-40B4-BE49-F238E27FC236}">
                <a16:creationId xmlns:a16="http://schemas.microsoft.com/office/drawing/2014/main" id="{E9D04604-497B-7F3A-F65C-52CA3F80AC7F}"/>
              </a:ext>
            </a:extLst>
          </p:cNvPr>
          <p:cNvCxnSpPr>
            <a:cxnSpLocks/>
          </p:cNvCxnSpPr>
          <p:nvPr/>
        </p:nvCxnSpPr>
        <p:spPr>
          <a:xfrm>
            <a:off x="4295899" y="4611350"/>
            <a:ext cx="1397268" cy="156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3C3901-221D-1536-A54E-C30AE22BFC13}"/>
              </a:ext>
            </a:extLst>
          </p:cNvPr>
          <p:cNvSpPr txBox="1"/>
          <p:nvPr/>
        </p:nvSpPr>
        <p:spPr>
          <a:xfrm>
            <a:off x="5678415" y="4311286"/>
            <a:ext cx="515384" cy="784830"/>
          </a:xfrm>
          <a:prstGeom prst="rect">
            <a:avLst/>
          </a:prstGeom>
          <a:noFill/>
        </p:spPr>
        <p:txBody>
          <a:bodyPr wrap="square">
            <a:spAutoFit/>
          </a:bodyPr>
          <a:lstStyle/>
          <a:p>
            <a:pPr algn="ctr"/>
            <a:r>
              <a:rPr lang="en-US" sz="4500" dirty="0"/>
              <a:t>📝</a:t>
            </a:r>
          </a:p>
        </p:txBody>
      </p:sp>
      <p:sp>
        <p:nvSpPr>
          <p:cNvPr id="32" name="TextBox 31">
            <a:extLst>
              <a:ext uri="{FF2B5EF4-FFF2-40B4-BE49-F238E27FC236}">
                <a16:creationId xmlns:a16="http://schemas.microsoft.com/office/drawing/2014/main" id="{A12C1F56-FD78-0D7E-DD68-ADA985E3726F}"/>
              </a:ext>
            </a:extLst>
          </p:cNvPr>
          <p:cNvSpPr txBox="1"/>
          <p:nvPr/>
        </p:nvSpPr>
        <p:spPr>
          <a:xfrm>
            <a:off x="6089305" y="4134661"/>
            <a:ext cx="1529275" cy="415498"/>
          </a:xfrm>
          <a:prstGeom prst="rect">
            <a:avLst/>
          </a:prstGeom>
          <a:noFill/>
        </p:spPr>
        <p:txBody>
          <a:bodyPr wrap="square">
            <a:spAutoFit/>
          </a:bodyPr>
          <a:lstStyle/>
          <a:p>
            <a:pPr algn="ctr"/>
            <a:r>
              <a:rPr lang="en-US" sz="1050" dirty="0">
                <a:solidFill>
                  <a:schemeClr val="tx1"/>
                </a:solidFill>
                <a:latin typeface="Corbel" panose="020B0503020204020204" pitchFamily="34" charset="0"/>
              </a:rPr>
              <a:t>LM suggests </a:t>
            </a:r>
            <a:br>
              <a:rPr lang="en-US" sz="1050" dirty="0">
                <a:solidFill>
                  <a:schemeClr val="tx1"/>
                </a:solidFill>
                <a:latin typeface="Corbel" panose="020B0503020204020204" pitchFamily="34" charset="0"/>
              </a:rPr>
            </a:br>
            <a:r>
              <a:rPr lang="en-US" sz="1050" dirty="0"/>
              <a:t>answers</a:t>
            </a:r>
            <a:endParaRPr lang="en-US" sz="1050" dirty="0">
              <a:solidFill>
                <a:schemeClr val="tx1"/>
              </a:solidFill>
              <a:latin typeface="Corbel" panose="020B0503020204020204" pitchFamily="34" charset="0"/>
            </a:endParaRPr>
          </a:p>
        </p:txBody>
      </p:sp>
      <p:cxnSp>
        <p:nvCxnSpPr>
          <p:cNvPr id="33" name="Straight Arrow Connector 32">
            <a:extLst>
              <a:ext uri="{FF2B5EF4-FFF2-40B4-BE49-F238E27FC236}">
                <a16:creationId xmlns:a16="http://schemas.microsoft.com/office/drawing/2014/main" id="{71510246-BF8D-FED6-8735-6741B795755F}"/>
              </a:ext>
            </a:extLst>
          </p:cNvPr>
          <p:cNvCxnSpPr>
            <a:cxnSpLocks/>
          </p:cNvCxnSpPr>
          <p:nvPr/>
        </p:nvCxnSpPr>
        <p:spPr>
          <a:xfrm>
            <a:off x="6216262" y="4607428"/>
            <a:ext cx="1272332" cy="0"/>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pic>
        <p:nvPicPr>
          <p:cNvPr id="35" name="Google Shape;350;p52">
            <a:extLst>
              <a:ext uri="{FF2B5EF4-FFF2-40B4-BE49-F238E27FC236}">
                <a16:creationId xmlns:a16="http://schemas.microsoft.com/office/drawing/2014/main" id="{E0DF942B-C61E-E5FC-89A8-83C720C0405E}"/>
              </a:ext>
            </a:extLst>
          </p:cNvPr>
          <p:cNvPicPr preferRelativeResize="0"/>
          <p:nvPr/>
        </p:nvPicPr>
        <p:blipFill rotWithShape="1">
          <a:blip r:embed="rId4">
            <a:alphaModFix/>
          </a:blip>
          <a:srcRect l="14598" t="50013" r="51118" b="-1"/>
          <a:stretch/>
        </p:blipFill>
        <p:spPr>
          <a:xfrm>
            <a:off x="7490849" y="4248940"/>
            <a:ext cx="515385" cy="598436"/>
          </a:xfrm>
          <a:prstGeom prst="rect">
            <a:avLst/>
          </a:prstGeom>
          <a:noFill/>
          <a:ln>
            <a:noFill/>
          </a:ln>
        </p:spPr>
      </p:pic>
      <p:sp>
        <p:nvSpPr>
          <p:cNvPr id="36" name="TextBox 35">
            <a:extLst>
              <a:ext uri="{FF2B5EF4-FFF2-40B4-BE49-F238E27FC236}">
                <a16:creationId xmlns:a16="http://schemas.microsoft.com/office/drawing/2014/main" id="{997F94B1-CB54-0E80-6C6C-2C2EF1DB6AED}"/>
              </a:ext>
            </a:extLst>
          </p:cNvPr>
          <p:cNvSpPr txBox="1"/>
          <p:nvPr/>
        </p:nvSpPr>
        <p:spPr>
          <a:xfrm>
            <a:off x="6916598" y="4704745"/>
            <a:ext cx="1713502" cy="415498"/>
          </a:xfrm>
          <a:prstGeom prst="rect">
            <a:avLst/>
          </a:prstGeom>
          <a:noFill/>
        </p:spPr>
        <p:txBody>
          <a:bodyPr wrap="square">
            <a:spAutoFit/>
          </a:bodyPr>
          <a:lstStyle/>
          <a:p>
            <a:pPr algn="ctr"/>
            <a:r>
              <a:rPr lang="en-US" sz="1050" dirty="0">
                <a:solidFill>
                  <a:schemeClr val="tx1"/>
                </a:solidFill>
              </a:rPr>
              <a:t>filter out if </a:t>
            </a:r>
            <a:br>
              <a:rPr lang="en-US" sz="1050" dirty="0">
                <a:solidFill>
                  <a:schemeClr val="tx1"/>
                </a:solidFill>
              </a:rPr>
            </a:br>
            <a:r>
              <a:rPr lang="en-US" sz="1050" dirty="0">
                <a:solidFill>
                  <a:schemeClr val="tx1"/>
                </a:solidFill>
              </a:rPr>
              <a:t>not novel or confident</a:t>
            </a:r>
            <a:endParaRPr lang="en-US" sz="1050" dirty="0"/>
          </a:p>
        </p:txBody>
      </p:sp>
      <p:sp>
        <p:nvSpPr>
          <p:cNvPr id="3" name="TextBox 2">
            <a:extLst>
              <a:ext uri="{FF2B5EF4-FFF2-40B4-BE49-F238E27FC236}">
                <a16:creationId xmlns:a16="http://schemas.microsoft.com/office/drawing/2014/main" id="{9F34882B-AF64-486F-F693-73213F32563D}"/>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Tahoma" panose="020B0604030504040204" pitchFamily="34" charset="0"/>
                <a:ea typeface="Tahoma" panose="020B0604030504040204" pitchFamily="34" charset="0"/>
                <a:cs typeface="Tahoma" panose="020B0604030504040204" pitchFamily="34" charset="0"/>
              </a:rPr>
              <a:t>Self-Instruct: Aligning Language Model with Self-Generated Instructions, Wang et al.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2CCBD415-3A16-4F6E-347A-27AC95FB106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6486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5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fade">
                                      <p:cBhvr>
                                        <p:cTn id="22" dur="500"/>
                                        <p:tgtEl>
                                          <p:spTgt spid="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xEl>
                                              <p:pRg st="4" end="4"/>
                                            </p:txEl>
                                          </p:spTgt>
                                        </p:tgtEl>
                                        <p:attrNameLst>
                                          <p:attrName>style.visibility</p:attrName>
                                        </p:attrNameLst>
                                      </p:cBhvr>
                                      <p:to>
                                        <p:strVal val="visible"/>
                                      </p:to>
                                    </p:set>
                                    <p:animEffect transition="in" filter="fade">
                                      <p:cBhvr>
                                        <p:cTn id="27" dur="500"/>
                                        <p:tgtEl>
                                          <p:spTgt spid="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xEl>
                                              <p:pRg st="5" end="5"/>
                                            </p:txEl>
                                          </p:spTgt>
                                        </p:tgtEl>
                                        <p:attrNameLst>
                                          <p:attrName>style.visibility</p:attrName>
                                        </p:attrNameLst>
                                      </p:cBhvr>
                                      <p:to>
                                        <p:strVal val="visible"/>
                                      </p:to>
                                    </p:set>
                                    <p:animEffect transition="in" filter="fade">
                                      <p:cBhvr>
                                        <p:cTn id="32" dur="500"/>
                                        <p:tgtEl>
                                          <p:spTgt spid="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xEl>
                                              <p:pRg st="6" end="6"/>
                                            </p:txEl>
                                          </p:spTgt>
                                        </p:tgtEl>
                                        <p:attrNameLst>
                                          <p:attrName>style.visibility</p:attrName>
                                        </p:attrNameLst>
                                      </p:cBhvr>
                                      <p:to>
                                        <p:strVal val="visible"/>
                                      </p:to>
                                    </p:set>
                                    <p:animEffect transition="in" filter="fade">
                                      <p:cBhvr>
                                        <p:cTn id="37" dur="500"/>
                                        <p:tgtEl>
                                          <p:spTgt spid="3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rmAutofit/>
          </a:bodyPr>
          <a:lstStyle/>
          <a:p>
            <a:pPr>
              <a:spcBef>
                <a:spcPts val="0"/>
              </a:spcBef>
            </a:pPr>
            <a:r>
              <a:rPr lang="en-US" dirty="0"/>
              <a:t>Summary Thus Far </a:t>
            </a:r>
            <a:endParaRPr dirty="0"/>
          </a:p>
        </p:txBody>
      </p:sp>
      <p:sp>
        <p:nvSpPr>
          <p:cNvPr id="420" name="Google Shape;420;p61"/>
          <p:cNvSpPr txBox="1">
            <a:spLocks noGrp="1"/>
          </p:cNvSpPr>
          <p:nvPr>
            <p:ph type="body" sz="quarter" idx="16"/>
          </p:nvPr>
        </p:nvSpPr>
        <p:spPr>
          <a:prstGeom prst="rect">
            <a:avLst/>
          </a:prstGeom>
        </p:spPr>
        <p:txBody>
          <a:bodyPr spcFirstLastPara="1" vert="horz" wrap="square" lIns="91425" tIns="91425" rIns="91425" bIns="91425" numCol="1" anchor="t" anchorCtr="0" compatLnSpc="1">
            <a:prstTxWarp prst="textNoShape">
              <a:avLst/>
            </a:prstTxWarp>
            <a:normAutofit/>
          </a:bodyPr>
          <a:lstStyle/>
          <a:p>
            <a:pPr marL="457189" indent="-342892">
              <a:lnSpc>
                <a:spcPct val="150000"/>
              </a:lnSpc>
              <a:spcBef>
                <a:spcPts val="0"/>
              </a:spcBef>
              <a:buSzPts val="1800"/>
              <a:buChar char="●"/>
            </a:pPr>
            <a:r>
              <a:rPr lang="en" sz="1800" dirty="0"/>
              <a:t>Evidence suggest that we probably can reduce the reliance on </a:t>
            </a:r>
            <a:r>
              <a:rPr lang="en" sz="1800" dirty="0">
                <a:solidFill>
                  <a:srgbClr val="C00000"/>
                </a:solidFill>
              </a:rPr>
              <a:t>human</a:t>
            </a:r>
            <a:r>
              <a:rPr lang="en" sz="1800" dirty="0"/>
              <a:t> annotations in the “alignment” stage</a:t>
            </a:r>
            <a:endParaRPr lang="en" sz="1800" dirty="0">
              <a:solidFill>
                <a:srgbClr val="00B050"/>
              </a:solidFill>
            </a:endParaRPr>
          </a:p>
          <a:p>
            <a:pPr marL="800089" lvl="1" indent="-342892">
              <a:lnSpc>
                <a:spcPct val="150000"/>
              </a:lnSpc>
              <a:spcBef>
                <a:spcPts val="0"/>
              </a:spcBef>
              <a:buSzPts val="1800"/>
              <a:buChar char="●"/>
            </a:pPr>
            <a:r>
              <a:rPr lang="en" sz="1500" dirty="0">
                <a:solidFill>
                  <a:srgbClr val="00B050"/>
                </a:solidFill>
              </a:rPr>
              <a:t>Data diversity</a:t>
            </a:r>
            <a:r>
              <a:rPr lang="en" sz="1500" dirty="0"/>
              <a:t> seems to be necessary for building successful generalist models. </a:t>
            </a:r>
            <a:br>
              <a:rPr lang="en" sz="1500" dirty="0"/>
            </a:br>
            <a:endParaRPr lang="en" dirty="0"/>
          </a:p>
          <a:p>
            <a:pPr marL="457189" indent="-342892">
              <a:lnSpc>
                <a:spcPct val="150000"/>
              </a:lnSpc>
              <a:spcBef>
                <a:spcPts val="0"/>
              </a:spcBef>
              <a:buSzPts val="1800"/>
              <a:buChar char="●"/>
            </a:pPr>
            <a:r>
              <a:rPr lang="en" sz="1800" dirty="0"/>
              <a:t>Self-Instruct: Rely on creativity induced by an LLM’s themselves. </a:t>
            </a:r>
          </a:p>
          <a:p>
            <a:pPr marL="800089" lvl="1" indent="-342892">
              <a:lnSpc>
                <a:spcPct val="150000"/>
              </a:lnSpc>
              <a:spcBef>
                <a:spcPts val="0"/>
              </a:spcBef>
              <a:buSzPts val="1800"/>
              <a:buFont typeface="Arial" panose="020B0604020202020204" pitchFamily="34" charset="0"/>
              <a:buChar char="●"/>
            </a:pPr>
            <a:r>
              <a:rPr lang="en" sz="1500" dirty="0"/>
              <a:t>Applicable to a broad range of LLMs.</a:t>
            </a:r>
            <a:endParaRPr sz="1500" dirty="0"/>
          </a:p>
          <a:p>
            <a:pPr marL="800089" lvl="1" indent="-342892">
              <a:lnSpc>
                <a:spcPct val="150000"/>
              </a:lnSpc>
              <a:spcBef>
                <a:spcPts val="0"/>
              </a:spcBef>
              <a:buSzPts val="1800"/>
              <a:buFont typeface="Arial" panose="020B0604020202020204" pitchFamily="34" charset="0"/>
              <a:buChar char="●"/>
            </a:pPr>
            <a:r>
              <a:rPr lang="en" sz="1500" dirty="0"/>
              <a:t>Several open-source models utilize “Self-Instruct” data. </a:t>
            </a:r>
          </a:p>
        </p:txBody>
      </p:sp>
      <p:sp>
        <p:nvSpPr>
          <p:cNvPr id="419" name="Google Shape;419;p61"/>
          <p:cNvSpPr txBox="1">
            <a:spLocks noGrp="1"/>
          </p:cNvSpPr>
          <p:nvPr>
            <p:ph type="sldNum" sz="quarter" idx="4294967295"/>
          </p:nvPr>
        </p:nvSpPr>
        <p:spPr>
          <a:xfrm>
            <a:off x="0" y="0"/>
            <a:ext cx="0" cy="0"/>
          </a:xfrm>
          <a:prstGeom prst="rect">
            <a:avLst/>
          </a:prstGeom>
          <a:noFill/>
          <a:ln>
            <a:noFill/>
          </a:ln>
        </p:spPr>
        <p:txBody>
          <a:bodyPr spcFirstLastPara="1" wrap="square" lIns="68569" tIns="68569" rIns="68569" bIns="68569" anchor="ctr" anchorCtr="0">
            <a:normAutofit fontScale="25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 smtClean="0">
                <a:latin typeface="Avenir Book" panose="02000503020000020003" pitchFamily="2" charset="0"/>
              </a:rPr>
              <a:pPr/>
              <a:t>146</a:t>
            </a:fld>
            <a:endParaRPr dirty="0">
              <a:latin typeface="Avenir Book" panose="02000503020000020003" pitchFamily="2" charset="0"/>
            </a:endParaRPr>
          </a:p>
        </p:txBody>
      </p:sp>
      <p:sp>
        <p:nvSpPr>
          <p:cNvPr id="2" name="TextBox 1">
            <a:extLst>
              <a:ext uri="{FF2B5EF4-FFF2-40B4-BE49-F238E27FC236}">
                <a16:creationId xmlns:a16="http://schemas.microsoft.com/office/drawing/2014/main" id="{8ACB4ED2-3E5A-42D0-987C-35AE7BD42C9C}"/>
              </a:ext>
            </a:extLst>
          </p:cNvPr>
          <p:cNvSpPr txBox="1"/>
          <p:nvPr/>
        </p:nvSpPr>
        <p:spPr>
          <a:xfrm>
            <a:off x="1069369" y="4912667"/>
            <a:ext cx="725377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latin typeface="Avenir Book" panose="02000503020000020003" pitchFamily="2" charset="0"/>
              </a:rPr>
              <a:t>(* See also concurrent work: Unnatural-Instructions [</a:t>
            </a:r>
            <a:r>
              <a:rPr lang="en-US" sz="1050" dirty="0" err="1">
                <a:latin typeface="Avenir Book" panose="02000503020000020003" pitchFamily="2" charset="0"/>
              </a:rPr>
              <a:t>Honovich</a:t>
            </a:r>
            <a:r>
              <a:rPr lang="en-US" sz="1050" dirty="0">
                <a:latin typeface="Avenir Book" panose="02000503020000020003" pitchFamily="2" charset="0"/>
              </a:rPr>
              <a:t> et al. 2022] and Self-Chat [Xu et al. 2023] )</a:t>
            </a:r>
          </a:p>
        </p:txBody>
      </p:sp>
      <p:sp>
        <p:nvSpPr>
          <p:cNvPr id="3" name="Rounded Rectangle 2">
            <a:extLst>
              <a:ext uri="{FF2B5EF4-FFF2-40B4-BE49-F238E27FC236}">
                <a16:creationId xmlns:a16="http://schemas.microsoft.com/office/drawing/2014/main" id="{EED2757B-FFB2-7E76-5A0A-BBCE0E9CE90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094576968"/>
      </p:ext>
    </p:extLst>
  </p:cSld>
  <p:clrMapOvr>
    <a:masterClrMapping/>
  </p:clrMapOvr>
  <p:transition/>
  <p:extLst>
    <p:ext uri="{6950BFC3-D8DA-4A85-94F7-54DA5524770B}">
      <p188:commentRel xmlns:p188="http://schemas.microsoft.com/office/powerpoint/2018/8/main" r:id="rId3"/>
    </p:ext>
  </p:extLs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14CF-6D8A-B6D9-02AF-8A5F094CDF53}"/>
              </a:ext>
            </a:extLst>
          </p:cNvPr>
          <p:cNvSpPr>
            <a:spLocks noGrp="1"/>
          </p:cNvSpPr>
          <p:nvPr>
            <p:ph type="title"/>
          </p:nvPr>
        </p:nvSpPr>
        <p:spPr/>
        <p:txBody>
          <a:bodyPr/>
          <a:lstStyle/>
          <a:p>
            <a:r>
              <a:rPr lang="en-US" dirty="0"/>
              <a:t>Impact: Learning from AI Feedback</a:t>
            </a:r>
          </a:p>
        </p:txBody>
      </p:sp>
      <p:sp>
        <p:nvSpPr>
          <p:cNvPr id="3" name="Content Placeholder 2">
            <a:extLst>
              <a:ext uri="{FF2B5EF4-FFF2-40B4-BE49-F238E27FC236}">
                <a16:creationId xmlns:a16="http://schemas.microsoft.com/office/drawing/2014/main" id="{14426F83-171B-11FF-4A0B-DA13AB0C0EF4}"/>
              </a:ext>
            </a:extLst>
          </p:cNvPr>
          <p:cNvSpPr>
            <a:spLocks noGrp="1"/>
          </p:cNvSpPr>
          <p:nvPr>
            <p:ph type="body" sz="quarter" idx="16"/>
          </p:nvPr>
        </p:nvSpPr>
        <p:spPr/>
        <p:txBody>
          <a:bodyPr/>
          <a:lstStyle/>
          <a:p>
            <a:r>
              <a:rPr lang="en-US" dirty="0"/>
              <a:t>Open-source models adopted Self-Instruct data generation. </a:t>
            </a:r>
          </a:p>
          <a:p>
            <a:pPr lvl="1"/>
            <a:r>
              <a:rPr lang="en-US" dirty="0" err="1"/>
              <a:t>Alphaca</a:t>
            </a:r>
            <a:r>
              <a:rPr lang="en-US" dirty="0"/>
              <a:t>, Zephyr, etc. </a:t>
            </a:r>
          </a:p>
          <a:p>
            <a:pPr marL="0" indent="0">
              <a:buNone/>
            </a:pPr>
            <a:endParaRPr lang="en-US" dirty="0"/>
          </a:p>
          <a:p>
            <a:r>
              <a:rPr lang="en-US" dirty="0"/>
              <a:t>LLMs used directly as a reward during alignment, skipping the data generation. </a:t>
            </a:r>
          </a:p>
        </p:txBody>
      </p:sp>
      <p:sp>
        <p:nvSpPr>
          <p:cNvPr id="4" name="Slide Number Placeholder 3">
            <a:extLst>
              <a:ext uri="{FF2B5EF4-FFF2-40B4-BE49-F238E27FC236}">
                <a16:creationId xmlns:a16="http://schemas.microsoft.com/office/drawing/2014/main" id="{4F71A876-00E8-E740-9EEC-B8A2F12E90BE}"/>
              </a:ext>
            </a:extLst>
          </p:cNvPr>
          <p:cNvSpPr>
            <a:spLocks noGrp="1"/>
          </p:cNvSpPr>
          <p:nvPr>
            <p:ph type="sldNum" sz="quarter" idx="4294967295"/>
          </p:nvPr>
        </p:nvSpPr>
        <p:spPr>
          <a:xfrm>
            <a:off x="0" y="0"/>
            <a:ext cx="0" cy="0"/>
          </a:xfrm>
        </p:spPr>
        <p:txBody>
          <a:bodyPr/>
          <a:lstStyle/>
          <a:p>
            <a:pPr>
              <a:defRPr/>
            </a:pPr>
            <a:endParaRPr lang="en-US" dirty="0"/>
          </a:p>
        </p:txBody>
      </p:sp>
      <p:sp>
        <p:nvSpPr>
          <p:cNvPr id="7" name="TextBox 6">
            <a:extLst>
              <a:ext uri="{FF2B5EF4-FFF2-40B4-BE49-F238E27FC236}">
                <a16:creationId xmlns:a16="http://schemas.microsoft.com/office/drawing/2014/main" id="{7D440DDB-3DC9-3F38-49C3-EDAE6FD93B6F}"/>
              </a:ext>
            </a:extLst>
          </p:cNvPr>
          <p:cNvSpPr txBox="1"/>
          <p:nvPr/>
        </p:nvSpPr>
        <p:spPr>
          <a:xfrm>
            <a:off x="3121602" y="1681118"/>
            <a:ext cx="3543300" cy="300082"/>
          </a:xfrm>
          <a:prstGeom prst="rect">
            <a:avLst/>
          </a:prstGeom>
          <a:noFill/>
        </p:spPr>
        <p:txBody>
          <a:bodyPr wrap="square">
            <a:spAutoFit/>
          </a:bodyPr>
          <a:lstStyle/>
          <a:p>
            <a:pPr algn="ctr"/>
            <a:r>
              <a:rPr lang="en-US" sz="1350" dirty="0">
                <a:solidFill>
                  <a:srgbClr val="595959"/>
                </a:solidFill>
                <a:latin typeface="Avenir Book" panose="02000503020000020003" pitchFamily="2" charset="0"/>
              </a:rPr>
              <a:t>[</a:t>
            </a:r>
            <a:r>
              <a:rPr lang="en-US" sz="1350" dirty="0" err="1">
                <a:solidFill>
                  <a:srgbClr val="595959"/>
                </a:solidFill>
                <a:latin typeface="Avenir Book" panose="02000503020000020003" pitchFamily="2" charset="0"/>
              </a:rPr>
              <a:t>Taori</a:t>
            </a:r>
            <a:r>
              <a:rPr lang="en-US" sz="1350" dirty="0">
                <a:solidFill>
                  <a:srgbClr val="595959"/>
                </a:solidFill>
                <a:latin typeface="Avenir Book" panose="02000503020000020003" pitchFamily="2" charset="0"/>
              </a:rPr>
              <a:t> et al. 2023; Tunstall et al. 2023]</a:t>
            </a:r>
            <a:endParaRPr lang="en-US" sz="1350" dirty="0">
              <a:latin typeface="Avenir Book" panose="02000503020000020003" pitchFamily="2" charset="0"/>
            </a:endParaRPr>
          </a:p>
        </p:txBody>
      </p:sp>
      <p:sp>
        <p:nvSpPr>
          <p:cNvPr id="8" name="TextBox 7">
            <a:extLst>
              <a:ext uri="{FF2B5EF4-FFF2-40B4-BE49-F238E27FC236}">
                <a16:creationId xmlns:a16="http://schemas.microsoft.com/office/drawing/2014/main" id="{1E67C672-E7B2-6575-2003-C29F68A38924}"/>
              </a:ext>
            </a:extLst>
          </p:cNvPr>
          <p:cNvSpPr txBox="1"/>
          <p:nvPr/>
        </p:nvSpPr>
        <p:spPr>
          <a:xfrm>
            <a:off x="2800350" y="2571750"/>
            <a:ext cx="3543300" cy="300082"/>
          </a:xfrm>
          <a:prstGeom prst="rect">
            <a:avLst/>
          </a:prstGeom>
          <a:noFill/>
        </p:spPr>
        <p:txBody>
          <a:bodyPr wrap="square">
            <a:spAutoFit/>
          </a:bodyPr>
          <a:lstStyle/>
          <a:p>
            <a:pPr algn="ctr"/>
            <a:r>
              <a:rPr lang="en-US" sz="1350" dirty="0">
                <a:solidFill>
                  <a:srgbClr val="595959"/>
                </a:solidFill>
                <a:latin typeface="Avenir Book" panose="02000503020000020003" pitchFamily="2" charset="0"/>
              </a:rPr>
              <a:t>[Lee et al. 2023; many others]</a:t>
            </a:r>
            <a:endParaRPr lang="en-US" sz="1350" dirty="0">
              <a:latin typeface="Avenir Book" panose="02000503020000020003" pitchFamily="2" charset="0"/>
            </a:endParaRPr>
          </a:p>
        </p:txBody>
      </p:sp>
      <p:pic>
        <p:nvPicPr>
          <p:cNvPr id="10" name="Picture 9" descr="A close-up of a white background&#10;&#10;Description automatically generated">
            <a:extLst>
              <a:ext uri="{FF2B5EF4-FFF2-40B4-BE49-F238E27FC236}">
                <a16:creationId xmlns:a16="http://schemas.microsoft.com/office/drawing/2014/main" id="{AB5CA13C-5FA5-CBB1-E7EC-2D87CF10CE4E}"/>
              </a:ext>
            </a:extLst>
          </p:cNvPr>
          <p:cNvPicPr>
            <a:picLocks noChangeAspect="1"/>
          </p:cNvPicPr>
          <p:nvPr/>
        </p:nvPicPr>
        <p:blipFill rotWithShape="1">
          <a:blip r:embed="rId3"/>
          <a:srcRect l="2778" t="13302" r="2778"/>
          <a:stretch/>
        </p:blipFill>
        <p:spPr>
          <a:xfrm>
            <a:off x="2927333" y="2995890"/>
            <a:ext cx="5505450" cy="1733273"/>
          </a:xfrm>
          <a:prstGeom prst="rect">
            <a:avLst/>
          </a:prstGeom>
          <a:ln>
            <a:noFill/>
          </a:ln>
          <a:effectLst>
            <a:outerShdw blurRad="292100" dist="139700" dir="2700000" algn="tl" rotWithShape="0">
              <a:srgbClr val="333333">
                <a:alpha val="65000"/>
              </a:srgbClr>
            </a:outerShdw>
          </a:effectLst>
        </p:spPr>
      </p:pic>
      <p:grpSp>
        <p:nvGrpSpPr>
          <p:cNvPr id="11" name="object 9">
            <a:extLst>
              <a:ext uri="{FF2B5EF4-FFF2-40B4-BE49-F238E27FC236}">
                <a16:creationId xmlns:a16="http://schemas.microsoft.com/office/drawing/2014/main" id="{A17D1702-FA9A-ABAE-0981-8B9981CCE438}"/>
              </a:ext>
            </a:extLst>
          </p:cNvPr>
          <p:cNvGrpSpPr/>
          <p:nvPr/>
        </p:nvGrpSpPr>
        <p:grpSpPr>
          <a:xfrm>
            <a:off x="848444" y="3628310"/>
            <a:ext cx="675085" cy="379334"/>
            <a:chOff x="7330249" y="4692205"/>
            <a:chExt cx="1200150" cy="674370"/>
          </a:xfrm>
        </p:grpSpPr>
        <p:sp>
          <p:nvSpPr>
            <p:cNvPr id="12" name="object 10">
              <a:extLst>
                <a:ext uri="{FF2B5EF4-FFF2-40B4-BE49-F238E27FC236}">
                  <a16:creationId xmlns:a16="http://schemas.microsoft.com/office/drawing/2014/main" id="{A095C92C-C9AD-83F9-55A5-BEA4AF81BCB9}"/>
                </a:ext>
              </a:extLst>
            </p:cNvPr>
            <p:cNvSpPr/>
            <p:nvPr/>
          </p:nvSpPr>
          <p:spPr>
            <a:xfrm>
              <a:off x="7335011" y="4696967"/>
              <a:ext cx="1190625" cy="664845"/>
            </a:xfrm>
            <a:custGeom>
              <a:avLst/>
              <a:gdLst/>
              <a:ahLst/>
              <a:cxnLst/>
              <a:rect l="l" t="t" r="r" b="b"/>
              <a:pathLst>
                <a:path w="1190625" h="664845">
                  <a:moveTo>
                    <a:pt x="1079500" y="0"/>
                  </a:moveTo>
                  <a:lnTo>
                    <a:pt x="110744" y="0"/>
                  </a:lnTo>
                  <a:lnTo>
                    <a:pt x="67615" y="8695"/>
                  </a:lnTo>
                  <a:lnTo>
                    <a:pt x="32416" y="32416"/>
                  </a:lnTo>
                  <a:lnTo>
                    <a:pt x="8695" y="67615"/>
                  </a:lnTo>
                  <a:lnTo>
                    <a:pt x="0" y="110743"/>
                  </a:lnTo>
                  <a:lnTo>
                    <a:pt x="0" y="553719"/>
                  </a:lnTo>
                  <a:lnTo>
                    <a:pt x="8695" y="596848"/>
                  </a:lnTo>
                  <a:lnTo>
                    <a:pt x="32416" y="632047"/>
                  </a:lnTo>
                  <a:lnTo>
                    <a:pt x="67615" y="655768"/>
                  </a:lnTo>
                  <a:lnTo>
                    <a:pt x="110744" y="664463"/>
                  </a:lnTo>
                  <a:lnTo>
                    <a:pt x="1079500" y="664463"/>
                  </a:lnTo>
                  <a:lnTo>
                    <a:pt x="1122628" y="655768"/>
                  </a:lnTo>
                  <a:lnTo>
                    <a:pt x="1157827" y="632047"/>
                  </a:lnTo>
                  <a:lnTo>
                    <a:pt x="1181548" y="596848"/>
                  </a:lnTo>
                  <a:lnTo>
                    <a:pt x="1190244" y="553719"/>
                  </a:lnTo>
                  <a:lnTo>
                    <a:pt x="1190244" y="110743"/>
                  </a:lnTo>
                  <a:lnTo>
                    <a:pt x="1181548" y="67615"/>
                  </a:lnTo>
                  <a:lnTo>
                    <a:pt x="1157827" y="32416"/>
                  </a:lnTo>
                  <a:lnTo>
                    <a:pt x="1122628" y="8695"/>
                  </a:lnTo>
                  <a:lnTo>
                    <a:pt x="1079500" y="0"/>
                  </a:lnTo>
                  <a:close/>
                </a:path>
              </a:pathLst>
            </a:custGeom>
            <a:solidFill>
              <a:srgbClr val="EC8585"/>
            </a:solidFill>
          </p:spPr>
          <p:txBody>
            <a:bodyPr wrap="square" lIns="0" tIns="0" rIns="0" bIns="0" rtlCol="0"/>
            <a:lstStyle/>
            <a:p>
              <a:endParaRPr sz="788"/>
            </a:p>
          </p:txBody>
        </p:sp>
        <p:sp>
          <p:nvSpPr>
            <p:cNvPr id="13" name="object 11">
              <a:extLst>
                <a:ext uri="{FF2B5EF4-FFF2-40B4-BE49-F238E27FC236}">
                  <a16:creationId xmlns:a16="http://schemas.microsoft.com/office/drawing/2014/main" id="{0A1637A0-DD7A-6FB7-787E-EF4BE537E52A}"/>
                </a:ext>
              </a:extLst>
            </p:cNvPr>
            <p:cNvSpPr/>
            <p:nvPr/>
          </p:nvSpPr>
          <p:spPr>
            <a:xfrm>
              <a:off x="7335011" y="4696967"/>
              <a:ext cx="1190625" cy="664845"/>
            </a:xfrm>
            <a:custGeom>
              <a:avLst/>
              <a:gdLst/>
              <a:ahLst/>
              <a:cxnLst/>
              <a:rect l="l" t="t" r="r" b="b"/>
              <a:pathLst>
                <a:path w="1190625" h="664845">
                  <a:moveTo>
                    <a:pt x="0" y="110743"/>
                  </a:moveTo>
                  <a:lnTo>
                    <a:pt x="8695" y="67615"/>
                  </a:lnTo>
                  <a:lnTo>
                    <a:pt x="32416" y="32416"/>
                  </a:lnTo>
                  <a:lnTo>
                    <a:pt x="67615" y="8695"/>
                  </a:lnTo>
                  <a:lnTo>
                    <a:pt x="110744" y="0"/>
                  </a:lnTo>
                  <a:lnTo>
                    <a:pt x="1079500" y="0"/>
                  </a:lnTo>
                  <a:lnTo>
                    <a:pt x="1122628" y="8695"/>
                  </a:lnTo>
                  <a:lnTo>
                    <a:pt x="1157827" y="32416"/>
                  </a:lnTo>
                  <a:lnTo>
                    <a:pt x="1181548" y="67615"/>
                  </a:lnTo>
                  <a:lnTo>
                    <a:pt x="1190244" y="110743"/>
                  </a:lnTo>
                  <a:lnTo>
                    <a:pt x="1190244" y="553719"/>
                  </a:lnTo>
                  <a:lnTo>
                    <a:pt x="1181548" y="596848"/>
                  </a:lnTo>
                  <a:lnTo>
                    <a:pt x="1157827" y="632047"/>
                  </a:lnTo>
                  <a:lnTo>
                    <a:pt x="1122628" y="655768"/>
                  </a:lnTo>
                  <a:lnTo>
                    <a:pt x="1079500" y="664463"/>
                  </a:lnTo>
                  <a:lnTo>
                    <a:pt x="110744" y="664463"/>
                  </a:lnTo>
                  <a:lnTo>
                    <a:pt x="67615" y="655768"/>
                  </a:lnTo>
                  <a:lnTo>
                    <a:pt x="32416" y="632047"/>
                  </a:lnTo>
                  <a:lnTo>
                    <a:pt x="8695" y="596848"/>
                  </a:lnTo>
                  <a:lnTo>
                    <a:pt x="0" y="553719"/>
                  </a:lnTo>
                  <a:lnTo>
                    <a:pt x="0" y="110743"/>
                  </a:lnTo>
                  <a:close/>
                </a:path>
              </a:pathLst>
            </a:custGeom>
            <a:ln w="9524">
              <a:solidFill>
                <a:srgbClr val="EC8585"/>
              </a:solidFill>
            </a:ln>
          </p:spPr>
          <p:txBody>
            <a:bodyPr wrap="square" lIns="0" tIns="0" rIns="0" bIns="0" rtlCol="0"/>
            <a:lstStyle/>
            <a:p>
              <a:endParaRPr sz="788"/>
            </a:p>
          </p:txBody>
        </p:sp>
      </p:grpSp>
      <p:sp>
        <p:nvSpPr>
          <p:cNvPr id="14" name="object 12">
            <a:extLst>
              <a:ext uri="{FF2B5EF4-FFF2-40B4-BE49-F238E27FC236}">
                <a16:creationId xmlns:a16="http://schemas.microsoft.com/office/drawing/2014/main" id="{04170602-9C28-EDF7-97A7-63051B08B11A}"/>
              </a:ext>
            </a:extLst>
          </p:cNvPr>
          <p:cNvSpPr txBox="1"/>
          <p:nvPr/>
        </p:nvSpPr>
        <p:spPr>
          <a:xfrm>
            <a:off x="993297" y="3698256"/>
            <a:ext cx="344750" cy="214963"/>
          </a:xfrm>
          <a:prstGeom prst="rect">
            <a:avLst/>
          </a:prstGeom>
        </p:spPr>
        <p:txBody>
          <a:bodyPr vert="horz" wrap="square" lIns="0" tIns="7144" rIns="0" bIns="0" rtlCol="0">
            <a:spAutoFit/>
          </a:bodyPr>
          <a:lstStyle/>
          <a:p>
            <a:pPr marL="7144" algn="ctr">
              <a:spcBef>
                <a:spcPts val="56"/>
              </a:spcBef>
            </a:pPr>
            <a:r>
              <a:rPr sz="1350" spc="-40" dirty="0">
                <a:latin typeface="Corbel" panose="020B0503020204020204" pitchFamily="34" charset="0"/>
                <a:cs typeface="Tahoma"/>
              </a:rPr>
              <a:t>LM</a:t>
            </a:r>
            <a:endParaRPr sz="1350" dirty="0">
              <a:latin typeface="Corbel" panose="020B0503020204020204" pitchFamily="34" charset="0"/>
              <a:cs typeface="Tahoma"/>
            </a:endParaRPr>
          </a:p>
        </p:txBody>
      </p:sp>
      <p:sp>
        <p:nvSpPr>
          <p:cNvPr id="15" name="object 13">
            <a:extLst>
              <a:ext uri="{FF2B5EF4-FFF2-40B4-BE49-F238E27FC236}">
                <a16:creationId xmlns:a16="http://schemas.microsoft.com/office/drawing/2014/main" id="{EF5F530A-D7FD-AE5F-5B29-4D68FF6216FF}"/>
              </a:ext>
            </a:extLst>
          </p:cNvPr>
          <p:cNvSpPr/>
          <p:nvPr/>
        </p:nvSpPr>
        <p:spPr>
          <a:xfrm>
            <a:off x="1606789" y="3769863"/>
            <a:ext cx="300038" cy="64294"/>
          </a:xfrm>
          <a:custGeom>
            <a:avLst/>
            <a:gdLst/>
            <a:ahLst/>
            <a:cxnLst/>
            <a:rect l="l" t="t" r="r" b="b"/>
            <a:pathLst>
              <a:path w="533400" h="114300">
                <a:moveTo>
                  <a:pt x="419100" y="0"/>
                </a:moveTo>
                <a:lnTo>
                  <a:pt x="419100" y="114300"/>
                </a:lnTo>
                <a:lnTo>
                  <a:pt x="495300" y="76200"/>
                </a:lnTo>
                <a:lnTo>
                  <a:pt x="438150" y="76200"/>
                </a:lnTo>
                <a:lnTo>
                  <a:pt x="438150" y="38100"/>
                </a:lnTo>
                <a:lnTo>
                  <a:pt x="495300" y="38100"/>
                </a:lnTo>
                <a:lnTo>
                  <a:pt x="419100" y="0"/>
                </a:lnTo>
                <a:close/>
              </a:path>
              <a:path w="533400" h="114300">
                <a:moveTo>
                  <a:pt x="419100" y="38100"/>
                </a:moveTo>
                <a:lnTo>
                  <a:pt x="0" y="38100"/>
                </a:lnTo>
                <a:lnTo>
                  <a:pt x="0" y="76200"/>
                </a:lnTo>
                <a:lnTo>
                  <a:pt x="419100" y="76200"/>
                </a:lnTo>
                <a:lnTo>
                  <a:pt x="419100" y="38100"/>
                </a:lnTo>
                <a:close/>
              </a:path>
              <a:path w="533400" h="114300">
                <a:moveTo>
                  <a:pt x="495300" y="38100"/>
                </a:moveTo>
                <a:lnTo>
                  <a:pt x="438150" y="38100"/>
                </a:lnTo>
                <a:lnTo>
                  <a:pt x="438150" y="76200"/>
                </a:lnTo>
                <a:lnTo>
                  <a:pt x="495300" y="76200"/>
                </a:lnTo>
                <a:lnTo>
                  <a:pt x="533400" y="57150"/>
                </a:lnTo>
                <a:lnTo>
                  <a:pt x="495300" y="38100"/>
                </a:lnTo>
                <a:close/>
              </a:path>
            </a:pathLst>
          </a:custGeom>
          <a:solidFill>
            <a:srgbClr val="C00000"/>
          </a:solidFill>
        </p:spPr>
        <p:txBody>
          <a:bodyPr wrap="square" lIns="0" tIns="0" rIns="0" bIns="0" rtlCol="0"/>
          <a:lstStyle/>
          <a:p>
            <a:endParaRPr sz="788"/>
          </a:p>
        </p:txBody>
      </p:sp>
      <p:sp>
        <p:nvSpPr>
          <p:cNvPr id="16" name="object 14">
            <a:extLst>
              <a:ext uri="{FF2B5EF4-FFF2-40B4-BE49-F238E27FC236}">
                <a16:creationId xmlns:a16="http://schemas.microsoft.com/office/drawing/2014/main" id="{E5832151-DD61-5CA4-FB76-21356D45887B}"/>
              </a:ext>
            </a:extLst>
          </p:cNvPr>
          <p:cNvSpPr txBox="1"/>
          <p:nvPr/>
        </p:nvSpPr>
        <p:spPr>
          <a:xfrm>
            <a:off x="1922383" y="3700042"/>
            <a:ext cx="877967" cy="163090"/>
          </a:xfrm>
          <a:prstGeom prst="rect">
            <a:avLst/>
          </a:prstGeom>
        </p:spPr>
        <p:txBody>
          <a:bodyPr vert="horz" wrap="square" lIns="0" tIns="7144" rIns="0" bIns="0" rtlCol="0">
            <a:spAutoFit/>
          </a:bodyPr>
          <a:lstStyle/>
          <a:p>
            <a:pPr marL="7144" algn="ctr">
              <a:spcBef>
                <a:spcPts val="56"/>
              </a:spcBef>
            </a:pPr>
            <a:r>
              <a:rPr lang="en-US" sz="1013" spc="-3" dirty="0">
                <a:latin typeface="Corbel" panose="020B0503020204020204" pitchFamily="34" charset="0"/>
                <a:cs typeface="Calibri"/>
              </a:rPr>
              <a:t>Model output</a:t>
            </a:r>
            <a:endParaRPr sz="1013" dirty="0">
              <a:latin typeface="Corbel" panose="020B0503020204020204" pitchFamily="34" charset="0"/>
              <a:cs typeface="Calibri"/>
            </a:endParaRPr>
          </a:p>
        </p:txBody>
      </p:sp>
      <p:grpSp>
        <p:nvGrpSpPr>
          <p:cNvPr id="17" name="object 15">
            <a:extLst>
              <a:ext uri="{FF2B5EF4-FFF2-40B4-BE49-F238E27FC236}">
                <a16:creationId xmlns:a16="http://schemas.microsoft.com/office/drawing/2014/main" id="{BE7E2B69-1F2E-9593-9CFA-121C4C00B057}"/>
              </a:ext>
            </a:extLst>
          </p:cNvPr>
          <p:cNvGrpSpPr/>
          <p:nvPr/>
        </p:nvGrpSpPr>
        <p:grpSpPr>
          <a:xfrm>
            <a:off x="1053326" y="3328273"/>
            <a:ext cx="1363385" cy="305396"/>
            <a:chOff x="7694485" y="4158805"/>
            <a:chExt cx="2423795" cy="542925"/>
          </a:xfrm>
        </p:grpSpPr>
        <p:sp>
          <p:nvSpPr>
            <p:cNvPr id="18" name="object 16">
              <a:extLst>
                <a:ext uri="{FF2B5EF4-FFF2-40B4-BE49-F238E27FC236}">
                  <a16:creationId xmlns:a16="http://schemas.microsoft.com/office/drawing/2014/main" id="{7DA7B29D-BAAB-D1BC-B153-1EFE5F5C130D}"/>
                </a:ext>
              </a:extLst>
            </p:cNvPr>
            <p:cNvSpPr/>
            <p:nvPr/>
          </p:nvSpPr>
          <p:spPr>
            <a:xfrm>
              <a:off x="7699247" y="4163567"/>
              <a:ext cx="2414270" cy="533400"/>
            </a:xfrm>
            <a:custGeom>
              <a:avLst/>
              <a:gdLst/>
              <a:ahLst/>
              <a:cxnLst/>
              <a:rect l="l" t="t" r="r" b="b"/>
              <a:pathLst>
                <a:path w="2414270" h="533400">
                  <a:moveTo>
                    <a:pt x="2180590" y="0"/>
                  </a:move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close/>
                </a:path>
              </a:pathLst>
            </a:custGeom>
            <a:solidFill>
              <a:srgbClr val="C00000"/>
            </a:solidFill>
          </p:spPr>
          <p:txBody>
            <a:bodyPr wrap="square" lIns="0" tIns="0" rIns="0" bIns="0" rtlCol="0"/>
            <a:lstStyle/>
            <a:p>
              <a:endParaRPr sz="788"/>
            </a:p>
          </p:txBody>
        </p:sp>
        <p:sp>
          <p:nvSpPr>
            <p:cNvPr id="19" name="object 17">
              <a:extLst>
                <a:ext uri="{FF2B5EF4-FFF2-40B4-BE49-F238E27FC236}">
                  <a16:creationId xmlns:a16="http://schemas.microsoft.com/office/drawing/2014/main" id="{9E4B092A-5820-A2A2-CB10-14660DD7168A}"/>
                </a:ext>
              </a:extLst>
            </p:cNvPr>
            <p:cNvSpPr/>
            <p:nvPr/>
          </p:nvSpPr>
          <p:spPr>
            <a:xfrm>
              <a:off x="7699247" y="4163567"/>
              <a:ext cx="2414270" cy="533400"/>
            </a:xfrm>
            <a:custGeom>
              <a:avLst/>
              <a:gdLst/>
              <a:ahLst/>
              <a:cxnLst/>
              <a:rect l="l" t="t" r="r" b="b"/>
              <a:pathLst>
                <a:path w="2414270" h="533400">
                  <a:moveTo>
                    <a:pt x="2414016" y="533399"/>
                  </a:move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close/>
                </a:path>
              </a:pathLst>
            </a:custGeom>
            <a:ln w="9525">
              <a:solidFill>
                <a:srgbClr val="C00000"/>
              </a:solidFill>
            </a:ln>
          </p:spPr>
          <p:txBody>
            <a:bodyPr wrap="square" lIns="0" tIns="0" rIns="0" bIns="0" rtlCol="0"/>
            <a:lstStyle/>
            <a:p>
              <a:endParaRPr sz="788"/>
            </a:p>
          </p:txBody>
        </p:sp>
      </p:grpSp>
      <p:sp>
        <p:nvSpPr>
          <p:cNvPr id="5" name="Rounded Rectangle 4">
            <a:extLst>
              <a:ext uri="{FF2B5EF4-FFF2-40B4-BE49-F238E27FC236}">
                <a16:creationId xmlns:a16="http://schemas.microsoft.com/office/drawing/2014/main" id="{B69EA705-DC97-F664-F211-9F4AA275BB7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614111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14CF-6D8A-B6D9-02AF-8A5F094CDF53}"/>
              </a:ext>
            </a:extLst>
          </p:cNvPr>
          <p:cNvSpPr>
            <a:spLocks noGrp="1"/>
          </p:cNvSpPr>
          <p:nvPr>
            <p:ph type="title"/>
          </p:nvPr>
        </p:nvSpPr>
        <p:spPr/>
        <p:txBody>
          <a:bodyPr/>
          <a:lstStyle/>
          <a:p>
            <a:r>
              <a:rPr lang="en-US" sz="3000" dirty="0"/>
              <a:t>Training LLMs with LLM Feedback: </a:t>
            </a:r>
            <a:br>
              <a:rPr lang="en-US" sz="3000" dirty="0"/>
            </a:br>
            <a:r>
              <a:rPr lang="en-US" sz="3000" dirty="0"/>
              <a:t>The Bottleneck</a:t>
            </a:r>
          </a:p>
        </p:txBody>
      </p:sp>
      <p:sp>
        <p:nvSpPr>
          <p:cNvPr id="3" name="Content Placeholder 2">
            <a:extLst>
              <a:ext uri="{FF2B5EF4-FFF2-40B4-BE49-F238E27FC236}">
                <a16:creationId xmlns:a16="http://schemas.microsoft.com/office/drawing/2014/main" id="{14426F83-171B-11FF-4A0B-DA13AB0C0EF4}"/>
              </a:ext>
            </a:extLst>
          </p:cNvPr>
          <p:cNvSpPr>
            <a:spLocks noGrp="1"/>
          </p:cNvSpPr>
          <p:nvPr>
            <p:ph type="body" sz="quarter" idx="16"/>
          </p:nvPr>
        </p:nvSpPr>
        <p:spPr/>
        <p:txBody>
          <a:bodyPr/>
          <a:lstStyle/>
          <a:p>
            <a:r>
              <a:rPr lang="en-US" dirty="0"/>
              <a:t>Model feedback is a powerful idea, but … </a:t>
            </a:r>
          </a:p>
          <a:p>
            <a:r>
              <a:rPr lang="en-US" dirty="0"/>
              <a:t>It has many limitations …  </a:t>
            </a:r>
          </a:p>
          <a:p>
            <a:pPr lvl="1"/>
            <a:r>
              <a:rPr lang="en-US" dirty="0"/>
              <a:t>It amplifies existing biases.</a:t>
            </a:r>
          </a:p>
          <a:p>
            <a:pPr lvl="1"/>
            <a:r>
              <a:rPr lang="en-US" dirty="0"/>
              <a:t>It is still confined to the [implicit] boundaries defined by the its prompts.</a:t>
            </a:r>
          </a:p>
          <a:p>
            <a:pPr lvl="1"/>
            <a:r>
              <a:rPr lang="en-US" dirty="0"/>
              <a:t>LLMs work best in high-data regime. They fail when data is thin. </a:t>
            </a:r>
          </a:p>
          <a:p>
            <a:pPr lvl="1"/>
            <a:endParaRPr lang="en-US" dirty="0"/>
          </a:p>
          <a:p>
            <a:pPr lvl="1"/>
            <a:endParaRPr lang="en-US" dirty="0"/>
          </a:p>
          <a:p>
            <a:pPr lvl="1"/>
            <a:endParaRPr lang="en-US" dirty="0"/>
          </a:p>
          <a:p>
            <a:r>
              <a:rPr lang="en-US" dirty="0"/>
              <a:t>Training with self-feedback is unlikely to be the way to </a:t>
            </a:r>
            <a:br>
              <a:rPr lang="en-US" dirty="0"/>
            </a:br>
            <a:r>
              <a:rPr lang="en-US" dirty="0"/>
              <a:t>the moon! </a:t>
            </a:r>
          </a:p>
          <a:p>
            <a:pPr lvl="1"/>
            <a:endParaRPr lang="en-US" dirty="0"/>
          </a:p>
          <a:p>
            <a:endParaRPr lang="en-US" dirty="0"/>
          </a:p>
        </p:txBody>
      </p:sp>
      <p:sp>
        <p:nvSpPr>
          <p:cNvPr id="4" name="Slide Number Placeholder 3">
            <a:extLst>
              <a:ext uri="{FF2B5EF4-FFF2-40B4-BE49-F238E27FC236}">
                <a16:creationId xmlns:a16="http://schemas.microsoft.com/office/drawing/2014/main" id="{4F71A876-00E8-E740-9EEC-B8A2F12E90BE}"/>
              </a:ext>
            </a:extLst>
          </p:cNvPr>
          <p:cNvSpPr>
            <a:spLocks noGrp="1"/>
          </p:cNvSpPr>
          <p:nvPr>
            <p:ph type="sldNum" sz="quarter" idx="4294967295"/>
          </p:nvPr>
        </p:nvSpPr>
        <p:spPr>
          <a:xfrm>
            <a:off x="0" y="0"/>
            <a:ext cx="0" cy="0"/>
          </a:xfrm>
        </p:spPr>
        <p:txBody>
          <a:bodyPr/>
          <a:lstStyle/>
          <a:p>
            <a:pPr>
              <a:defRPr/>
            </a:pPr>
            <a:endParaRPr lang="en-US" dirty="0"/>
          </a:p>
        </p:txBody>
      </p:sp>
      <p:grpSp>
        <p:nvGrpSpPr>
          <p:cNvPr id="5" name="object 9">
            <a:extLst>
              <a:ext uri="{FF2B5EF4-FFF2-40B4-BE49-F238E27FC236}">
                <a16:creationId xmlns:a16="http://schemas.microsoft.com/office/drawing/2014/main" id="{2FA3EC9E-CFD9-B4A9-41BB-607B2C13F4B3}"/>
              </a:ext>
            </a:extLst>
          </p:cNvPr>
          <p:cNvGrpSpPr/>
          <p:nvPr/>
        </p:nvGrpSpPr>
        <p:grpSpPr>
          <a:xfrm>
            <a:off x="6584875" y="1495008"/>
            <a:ext cx="675085" cy="379334"/>
            <a:chOff x="7330249" y="4692205"/>
            <a:chExt cx="1200150" cy="674370"/>
          </a:xfrm>
        </p:grpSpPr>
        <p:sp>
          <p:nvSpPr>
            <p:cNvPr id="6" name="object 10">
              <a:extLst>
                <a:ext uri="{FF2B5EF4-FFF2-40B4-BE49-F238E27FC236}">
                  <a16:creationId xmlns:a16="http://schemas.microsoft.com/office/drawing/2014/main" id="{C4D04A5B-7394-C957-536E-2F18FA07871B}"/>
                </a:ext>
              </a:extLst>
            </p:cNvPr>
            <p:cNvSpPr/>
            <p:nvPr/>
          </p:nvSpPr>
          <p:spPr>
            <a:xfrm>
              <a:off x="7335011" y="4696967"/>
              <a:ext cx="1190625" cy="664845"/>
            </a:xfrm>
            <a:custGeom>
              <a:avLst/>
              <a:gdLst/>
              <a:ahLst/>
              <a:cxnLst/>
              <a:rect l="l" t="t" r="r" b="b"/>
              <a:pathLst>
                <a:path w="1190625" h="664845">
                  <a:moveTo>
                    <a:pt x="1079500" y="0"/>
                  </a:moveTo>
                  <a:lnTo>
                    <a:pt x="110744" y="0"/>
                  </a:lnTo>
                  <a:lnTo>
                    <a:pt x="67615" y="8695"/>
                  </a:lnTo>
                  <a:lnTo>
                    <a:pt x="32416" y="32416"/>
                  </a:lnTo>
                  <a:lnTo>
                    <a:pt x="8695" y="67615"/>
                  </a:lnTo>
                  <a:lnTo>
                    <a:pt x="0" y="110743"/>
                  </a:lnTo>
                  <a:lnTo>
                    <a:pt x="0" y="553719"/>
                  </a:lnTo>
                  <a:lnTo>
                    <a:pt x="8695" y="596848"/>
                  </a:lnTo>
                  <a:lnTo>
                    <a:pt x="32416" y="632047"/>
                  </a:lnTo>
                  <a:lnTo>
                    <a:pt x="67615" y="655768"/>
                  </a:lnTo>
                  <a:lnTo>
                    <a:pt x="110744" y="664463"/>
                  </a:lnTo>
                  <a:lnTo>
                    <a:pt x="1079500" y="664463"/>
                  </a:lnTo>
                  <a:lnTo>
                    <a:pt x="1122628" y="655768"/>
                  </a:lnTo>
                  <a:lnTo>
                    <a:pt x="1157827" y="632047"/>
                  </a:lnTo>
                  <a:lnTo>
                    <a:pt x="1181548" y="596848"/>
                  </a:lnTo>
                  <a:lnTo>
                    <a:pt x="1190244" y="553719"/>
                  </a:lnTo>
                  <a:lnTo>
                    <a:pt x="1190244" y="110743"/>
                  </a:lnTo>
                  <a:lnTo>
                    <a:pt x="1181548" y="67615"/>
                  </a:lnTo>
                  <a:lnTo>
                    <a:pt x="1157827" y="32416"/>
                  </a:lnTo>
                  <a:lnTo>
                    <a:pt x="1122628" y="8695"/>
                  </a:lnTo>
                  <a:lnTo>
                    <a:pt x="1079500" y="0"/>
                  </a:lnTo>
                  <a:close/>
                </a:path>
              </a:pathLst>
            </a:custGeom>
            <a:solidFill>
              <a:srgbClr val="EC8585"/>
            </a:solidFill>
          </p:spPr>
          <p:txBody>
            <a:bodyPr wrap="square" lIns="0" tIns="0" rIns="0" bIns="0" rtlCol="0"/>
            <a:lstStyle/>
            <a:p>
              <a:endParaRPr sz="788"/>
            </a:p>
          </p:txBody>
        </p:sp>
        <p:sp>
          <p:nvSpPr>
            <p:cNvPr id="7" name="object 11">
              <a:extLst>
                <a:ext uri="{FF2B5EF4-FFF2-40B4-BE49-F238E27FC236}">
                  <a16:creationId xmlns:a16="http://schemas.microsoft.com/office/drawing/2014/main" id="{D5A60A18-754E-F343-C09D-42FAB4FEF41D}"/>
                </a:ext>
              </a:extLst>
            </p:cNvPr>
            <p:cNvSpPr/>
            <p:nvPr/>
          </p:nvSpPr>
          <p:spPr>
            <a:xfrm>
              <a:off x="7335011" y="4696967"/>
              <a:ext cx="1190625" cy="664845"/>
            </a:xfrm>
            <a:custGeom>
              <a:avLst/>
              <a:gdLst/>
              <a:ahLst/>
              <a:cxnLst/>
              <a:rect l="l" t="t" r="r" b="b"/>
              <a:pathLst>
                <a:path w="1190625" h="664845">
                  <a:moveTo>
                    <a:pt x="0" y="110743"/>
                  </a:moveTo>
                  <a:lnTo>
                    <a:pt x="8695" y="67615"/>
                  </a:lnTo>
                  <a:lnTo>
                    <a:pt x="32416" y="32416"/>
                  </a:lnTo>
                  <a:lnTo>
                    <a:pt x="67615" y="8695"/>
                  </a:lnTo>
                  <a:lnTo>
                    <a:pt x="110744" y="0"/>
                  </a:lnTo>
                  <a:lnTo>
                    <a:pt x="1079500" y="0"/>
                  </a:lnTo>
                  <a:lnTo>
                    <a:pt x="1122628" y="8695"/>
                  </a:lnTo>
                  <a:lnTo>
                    <a:pt x="1157827" y="32416"/>
                  </a:lnTo>
                  <a:lnTo>
                    <a:pt x="1181548" y="67615"/>
                  </a:lnTo>
                  <a:lnTo>
                    <a:pt x="1190244" y="110743"/>
                  </a:lnTo>
                  <a:lnTo>
                    <a:pt x="1190244" y="553719"/>
                  </a:lnTo>
                  <a:lnTo>
                    <a:pt x="1181548" y="596848"/>
                  </a:lnTo>
                  <a:lnTo>
                    <a:pt x="1157827" y="632047"/>
                  </a:lnTo>
                  <a:lnTo>
                    <a:pt x="1122628" y="655768"/>
                  </a:lnTo>
                  <a:lnTo>
                    <a:pt x="1079500" y="664463"/>
                  </a:lnTo>
                  <a:lnTo>
                    <a:pt x="110744" y="664463"/>
                  </a:lnTo>
                  <a:lnTo>
                    <a:pt x="67615" y="655768"/>
                  </a:lnTo>
                  <a:lnTo>
                    <a:pt x="32416" y="632047"/>
                  </a:lnTo>
                  <a:lnTo>
                    <a:pt x="8695" y="596848"/>
                  </a:lnTo>
                  <a:lnTo>
                    <a:pt x="0" y="553719"/>
                  </a:lnTo>
                  <a:lnTo>
                    <a:pt x="0" y="110743"/>
                  </a:lnTo>
                  <a:close/>
                </a:path>
              </a:pathLst>
            </a:custGeom>
            <a:ln w="9524">
              <a:solidFill>
                <a:srgbClr val="EC8585"/>
              </a:solidFill>
            </a:ln>
          </p:spPr>
          <p:txBody>
            <a:bodyPr wrap="square" lIns="0" tIns="0" rIns="0" bIns="0" rtlCol="0"/>
            <a:lstStyle/>
            <a:p>
              <a:endParaRPr sz="788"/>
            </a:p>
          </p:txBody>
        </p:sp>
      </p:grpSp>
      <p:sp>
        <p:nvSpPr>
          <p:cNvPr id="8" name="object 12">
            <a:extLst>
              <a:ext uri="{FF2B5EF4-FFF2-40B4-BE49-F238E27FC236}">
                <a16:creationId xmlns:a16="http://schemas.microsoft.com/office/drawing/2014/main" id="{FBF9475A-64C7-5707-6DFE-5793F8E6EE21}"/>
              </a:ext>
            </a:extLst>
          </p:cNvPr>
          <p:cNvSpPr txBox="1"/>
          <p:nvPr/>
        </p:nvSpPr>
        <p:spPr>
          <a:xfrm>
            <a:off x="6729728" y="1564954"/>
            <a:ext cx="344750" cy="214963"/>
          </a:xfrm>
          <a:prstGeom prst="rect">
            <a:avLst/>
          </a:prstGeom>
        </p:spPr>
        <p:txBody>
          <a:bodyPr vert="horz" wrap="square" lIns="0" tIns="7144" rIns="0" bIns="0" rtlCol="0">
            <a:spAutoFit/>
          </a:bodyPr>
          <a:lstStyle/>
          <a:p>
            <a:pPr marL="7144" algn="ctr">
              <a:spcBef>
                <a:spcPts val="56"/>
              </a:spcBef>
            </a:pPr>
            <a:r>
              <a:rPr sz="1350" spc="-40">
                <a:latin typeface="Corbel" panose="020B0503020204020204" pitchFamily="34" charset="0"/>
                <a:cs typeface="Tahoma"/>
              </a:rPr>
              <a:t>LM</a:t>
            </a:r>
            <a:endParaRPr sz="1350">
              <a:latin typeface="Corbel" panose="020B0503020204020204" pitchFamily="34" charset="0"/>
              <a:cs typeface="Tahoma"/>
            </a:endParaRPr>
          </a:p>
        </p:txBody>
      </p:sp>
      <p:sp>
        <p:nvSpPr>
          <p:cNvPr id="9" name="object 13">
            <a:extLst>
              <a:ext uri="{FF2B5EF4-FFF2-40B4-BE49-F238E27FC236}">
                <a16:creationId xmlns:a16="http://schemas.microsoft.com/office/drawing/2014/main" id="{BE6C29D6-EFEB-5B82-728F-00727D876A4F}"/>
              </a:ext>
            </a:extLst>
          </p:cNvPr>
          <p:cNvSpPr/>
          <p:nvPr/>
        </p:nvSpPr>
        <p:spPr>
          <a:xfrm>
            <a:off x="7343220" y="1636561"/>
            <a:ext cx="300038" cy="64294"/>
          </a:xfrm>
          <a:custGeom>
            <a:avLst/>
            <a:gdLst/>
            <a:ahLst/>
            <a:cxnLst/>
            <a:rect l="l" t="t" r="r" b="b"/>
            <a:pathLst>
              <a:path w="533400" h="114300">
                <a:moveTo>
                  <a:pt x="419100" y="0"/>
                </a:moveTo>
                <a:lnTo>
                  <a:pt x="419100" y="114300"/>
                </a:lnTo>
                <a:lnTo>
                  <a:pt x="495300" y="76200"/>
                </a:lnTo>
                <a:lnTo>
                  <a:pt x="438150" y="76200"/>
                </a:lnTo>
                <a:lnTo>
                  <a:pt x="438150" y="38100"/>
                </a:lnTo>
                <a:lnTo>
                  <a:pt x="495300" y="38100"/>
                </a:lnTo>
                <a:lnTo>
                  <a:pt x="419100" y="0"/>
                </a:lnTo>
                <a:close/>
              </a:path>
              <a:path w="533400" h="114300">
                <a:moveTo>
                  <a:pt x="419100" y="38100"/>
                </a:moveTo>
                <a:lnTo>
                  <a:pt x="0" y="38100"/>
                </a:lnTo>
                <a:lnTo>
                  <a:pt x="0" y="76200"/>
                </a:lnTo>
                <a:lnTo>
                  <a:pt x="419100" y="76200"/>
                </a:lnTo>
                <a:lnTo>
                  <a:pt x="419100" y="38100"/>
                </a:lnTo>
                <a:close/>
              </a:path>
              <a:path w="533400" h="114300">
                <a:moveTo>
                  <a:pt x="495300" y="38100"/>
                </a:moveTo>
                <a:lnTo>
                  <a:pt x="438150" y="38100"/>
                </a:lnTo>
                <a:lnTo>
                  <a:pt x="438150" y="76200"/>
                </a:lnTo>
                <a:lnTo>
                  <a:pt x="495300" y="76200"/>
                </a:lnTo>
                <a:lnTo>
                  <a:pt x="533400" y="57150"/>
                </a:lnTo>
                <a:lnTo>
                  <a:pt x="495300" y="38100"/>
                </a:lnTo>
                <a:close/>
              </a:path>
            </a:pathLst>
          </a:custGeom>
          <a:solidFill>
            <a:srgbClr val="C00000"/>
          </a:solidFill>
        </p:spPr>
        <p:txBody>
          <a:bodyPr wrap="square" lIns="0" tIns="0" rIns="0" bIns="0" rtlCol="0"/>
          <a:lstStyle/>
          <a:p>
            <a:endParaRPr sz="788"/>
          </a:p>
        </p:txBody>
      </p:sp>
      <p:sp>
        <p:nvSpPr>
          <p:cNvPr id="10" name="object 14">
            <a:extLst>
              <a:ext uri="{FF2B5EF4-FFF2-40B4-BE49-F238E27FC236}">
                <a16:creationId xmlns:a16="http://schemas.microsoft.com/office/drawing/2014/main" id="{C9D4785F-838C-133F-186C-036D13EE7606}"/>
              </a:ext>
            </a:extLst>
          </p:cNvPr>
          <p:cNvSpPr txBox="1"/>
          <p:nvPr/>
        </p:nvSpPr>
        <p:spPr>
          <a:xfrm>
            <a:off x="7658815" y="1566740"/>
            <a:ext cx="877967" cy="163090"/>
          </a:xfrm>
          <a:prstGeom prst="rect">
            <a:avLst/>
          </a:prstGeom>
        </p:spPr>
        <p:txBody>
          <a:bodyPr vert="horz" wrap="square" lIns="0" tIns="7144" rIns="0" bIns="0" rtlCol="0">
            <a:spAutoFit/>
          </a:bodyPr>
          <a:lstStyle/>
          <a:p>
            <a:pPr marL="7144" algn="ctr">
              <a:spcBef>
                <a:spcPts val="56"/>
              </a:spcBef>
            </a:pPr>
            <a:r>
              <a:rPr lang="en-US" sz="1013" spc="-3">
                <a:latin typeface="Corbel" panose="020B0503020204020204" pitchFamily="34" charset="0"/>
                <a:cs typeface="Calibri"/>
              </a:rPr>
              <a:t>Model output</a:t>
            </a:r>
            <a:endParaRPr sz="1013">
              <a:latin typeface="Corbel" panose="020B0503020204020204" pitchFamily="34" charset="0"/>
              <a:cs typeface="Calibri"/>
            </a:endParaRPr>
          </a:p>
        </p:txBody>
      </p:sp>
      <p:grpSp>
        <p:nvGrpSpPr>
          <p:cNvPr id="11" name="object 15">
            <a:extLst>
              <a:ext uri="{FF2B5EF4-FFF2-40B4-BE49-F238E27FC236}">
                <a16:creationId xmlns:a16="http://schemas.microsoft.com/office/drawing/2014/main" id="{6E3B8BFC-9611-91A0-3798-741315F07DE8}"/>
              </a:ext>
            </a:extLst>
          </p:cNvPr>
          <p:cNvGrpSpPr/>
          <p:nvPr/>
        </p:nvGrpSpPr>
        <p:grpSpPr>
          <a:xfrm>
            <a:off x="6789757" y="1194970"/>
            <a:ext cx="1363385" cy="305396"/>
            <a:chOff x="7694485" y="4158805"/>
            <a:chExt cx="2423795" cy="542925"/>
          </a:xfrm>
        </p:grpSpPr>
        <p:sp>
          <p:nvSpPr>
            <p:cNvPr id="12" name="object 16">
              <a:extLst>
                <a:ext uri="{FF2B5EF4-FFF2-40B4-BE49-F238E27FC236}">
                  <a16:creationId xmlns:a16="http://schemas.microsoft.com/office/drawing/2014/main" id="{9D41FFF1-1426-853C-5694-4CBB06CC5A2B}"/>
                </a:ext>
              </a:extLst>
            </p:cNvPr>
            <p:cNvSpPr/>
            <p:nvPr/>
          </p:nvSpPr>
          <p:spPr>
            <a:xfrm>
              <a:off x="7699247" y="4163567"/>
              <a:ext cx="2414270" cy="533400"/>
            </a:xfrm>
            <a:custGeom>
              <a:avLst/>
              <a:gdLst/>
              <a:ahLst/>
              <a:cxnLst/>
              <a:rect l="l" t="t" r="r" b="b"/>
              <a:pathLst>
                <a:path w="2414270" h="533400">
                  <a:moveTo>
                    <a:pt x="2180590" y="0"/>
                  </a:move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close/>
                </a:path>
              </a:pathLst>
            </a:custGeom>
            <a:solidFill>
              <a:srgbClr val="C00000"/>
            </a:solidFill>
          </p:spPr>
          <p:txBody>
            <a:bodyPr wrap="square" lIns="0" tIns="0" rIns="0" bIns="0" rtlCol="0"/>
            <a:lstStyle/>
            <a:p>
              <a:endParaRPr sz="788"/>
            </a:p>
          </p:txBody>
        </p:sp>
        <p:sp>
          <p:nvSpPr>
            <p:cNvPr id="13" name="object 17">
              <a:extLst>
                <a:ext uri="{FF2B5EF4-FFF2-40B4-BE49-F238E27FC236}">
                  <a16:creationId xmlns:a16="http://schemas.microsoft.com/office/drawing/2014/main" id="{C04D43F4-BE9C-EDFF-7A91-47941D0CB6B7}"/>
                </a:ext>
              </a:extLst>
            </p:cNvPr>
            <p:cNvSpPr/>
            <p:nvPr/>
          </p:nvSpPr>
          <p:spPr>
            <a:xfrm>
              <a:off x="7699247" y="4163567"/>
              <a:ext cx="2414270" cy="533400"/>
            </a:xfrm>
            <a:custGeom>
              <a:avLst/>
              <a:gdLst/>
              <a:ahLst/>
              <a:cxnLst/>
              <a:rect l="l" t="t" r="r" b="b"/>
              <a:pathLst>
                <a:path w="2414270" h="533400">
                  <a:moveTo>
                    <a:pt x="2414016" y="533399"/>
                  </a:move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close/>
                </a:path>
              </a:pathLst>
            </a:custGeom>
            <a:ln w="9525">
              <a:solidFill>
                <a:srgbClr val="C00000"/>
              </a:solidFill>
            </a:ln>
          </p:spPr>
          <p:txBody>
            <a:bodyPr wrap="square" lIns="0" tIns="0" rIns="0" bIns="0" rtlCol="0"/>
            <a:lstStyle/>
            <a:p>
              <a:endParaRPr sz="788"/>
            </a:p>
          </p:txBody>
        </p:sp>
      </p:grpSp>
      <p:grpSp>
        <p:nvGrpSpPr>
          <p:cNvPr id="15" name="Group 14">
            <a:extLst>
              <a:ext uri="{FF2B5EF4-FFF2-40B4-BE49-F238E27FC236}">
                <a16:creationId xmlns:a16="http://schemas.microsoft.com/office/drawing/2014/main" id="{ACE5D00A-6D53-66FD-71B1-F939CB9DB4D7}"/>
              </a:ext>
            </a:extLst>
          </p:cNvPr>
          <p:cNvGrpSpPr/>
          <p:nvPr/>
        </p:nvGrpSpPr>
        <p:grpSpPr>
          <a:xfrm>
            <a:off x="6395490" y="2912864"/>
            <a:ext cx="1989432" cy="1480871"/>
            <a:chOff x="12084360" y="6497806"/>
            <a:chExt cx="10874333" cy="6494374"/>
          </a:xfrm>
        </p:grpSpPr>
        <p:pic>
          <p:nvPicPr>
            <p:cNvPr id="16" name="Image" descr="Image">
              <a:extLst>
                <a:ext uri="{FF2B5EF4-FFF2-40B4-BE49-F238E27FC236}">
                  <a16:creationId xmlns:a16="http://schemas.microsoft.com/office/drawing/2014/main" id="{B2FBC7E0-5A7D-D360-38BE-A275D91FB93E}"/>
                </a:ext>
              </a:extLst>
            </p:cNvPr>
            <p:cNvPicPr>
              <a:picLocks noChangeAspect="1"/>
            </p:cNvPicPr>
            <p:nvPr/>
          </p:nvPicPr>
          <p:blipFill>
            <a:blip r:embed="rId3"/>
            <a:srcRect t="16370" r="11374"/>
            <a:stretch>
              <a:fillRect/>
            </a:stretch>
          </p:blipFill>
          <p:spPr>
            <a:xfrm>
              <a:off x="13555860" y="6497806"/>
              <a:ext cx="9361466" cy="5733886"/>
            </a:xfrm>
            <a:prstGeom prst="rect">
              <a:avLst/>
            </a:prstGeom>
            <a:ln w="12700">
              <a:miter lim="400000"/>
            </a:ln>
          </p:spPr>
        </p:pic>
        <p:sp>
          <p:nvSpPr>
            <p:cNvPr id="17" name="subject log-popularity">
              <a:extLst>
                <a:ext uri="{FF2B5EF4-FFF2-40B4-BE49-F238E27FC236}">
                  <a16:creationId xmlns:a16="http://schemas.microsoft.com/office/drawing/2014/main" id="{B906D9B9-AF9B-A96C-71C7-886E489858A7}"/>
                </a:ext>
              </a:extLst>
            </p:cNvPr>
            <p:cNvSpPr txBox="1"/>
            <p:nvPr/>
          </p:nvSpPr>
          <p:spPr>
            <a:xfrm>
              <a:off x="15545967" y="11642421"/>
              <a:ext cx="7412726" cy="13497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8100" tIns="38100" rIns="38100" bIns="38100" anchor="ctr">
              <a:spAutoFit/>
            </a:bodyPr>
            <a:lstStyle>
              <a:lvl1pPr>
                <a:defRPr sz="4200" b="1"/>
              </a:lvl1pPr>
            </a:lstStyle>
            <a:p>
              <a:r>
                <a:rPr sz="1500"/>
                <a:t>log-popularity</a:t>
              </a:r>
            </a:p>
          </p:txBody>
        </p:sp>
        <p:sp>
          <p:nvSpPr>
            <p:cNvPr id="18" name="accuracy">
              <a:extLst>
                <a:ext uri="{FF2B5EF4-FFF2-40B4-BE49-F238E27FC236}">
                  <a16:creationId xmlns:a16="http://schemas.microsoft.com/office/drawing/2014/main" id="{1FADA06D-2DD6-0234-826C-0CB6AD2F4496}"/>
                </a:ext>
              </a:extLst>
            </p:cNvPr>
            <p:cNvSpPr txBox="1"/>
            <p:nvPr/>
          </p:nvSpPr>
          <p:spPr>
            <a:xfrm rot="16200000">
              <a:off x="10689620" y="8420090"/>
              <a:ext cx="4724150" cy="19346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8100" tIns="38100" rIns="38100" bIns="38100" anchor="ctr">
              <a:spAutoFit/>
            </a:bodyPr>
            <a:lstStyle>
              <a:lvl1pPr>
                <a:defRPr sz="4900" b="1"/>
              </a:lvl1pPr>
            </a:lstStyle>
            <a:p>
              <a:r>
                <a:rPr sz="1800"/>
                <a:t>accuracy</a:t>
              </a:r>
            </a:p>
          </p:txBody>
        </p:sp>
      </p:grpSp>
      <p:sp>
        <p:nvSpPr>
          <p:cNvPr id="20" name="TextBox 19">
            <a:extLst>
              <a:ext uri="{FF2B5EF4-FFF2-40B4-BE49-F238E27FC236}">
                <a16:creationId xmlns:a16="http://schemas.microsoft.com/office/drawing/2014/main" id="{FB0CD97E-17A7-6B32-327B-3645FF35C418}"/>
              </a:ext>
            </a:extLst>
          </p:cNvPr>
          <p:cNvSpPr txBox="1"/>
          <p:nvPr/>
        </p:nvSpPr>
        <p:spPr>
          <a:xfrm>
            <a:off x="1386109" y="2774365"/>
            <a:ext cx="4837298" cy="300082"/>
          </a:xfrm>
          <a:prstGeom prst="rect">
            <a:avLst/>
          </a:prstGeom>
          <a:noFill/>
        </p:spPr>
        <p:txBody>
          <a:bodyPr wrap="square">
            <a:spAutoFit/>
          </a:bodyPr>
          <a:lstStyle/>
          <a:p>
            <a:pPr algn="ctr"/>
            <a:r>
              <a:rPr lang="en-US" sz="1350">
                <a:solidFill>
                  <a:srgbClr val="595959"/>
                </a:solidFill>
                <a:latin typeface="Avenir Book" panose="02000503020000020003" pitchFamily="2" charset="0"/>
              </a:rPr>
              <a:t>[</a:t>
            </a:r>
            <a:r>
              <a:rPr lang="en-US" sz="1350" err="1">
                <a:solidFill>
                  <a:srgbClr val="595959"/>
                </a:solidFill>
                <a:latin typeface="Avenir Book" panose="02000503020000020003" pitchFamily="2" charset="0"/>
              </a:rPr>
              <a:t>Mallen</a:t>
            </a:r>
            <a:r>
              <a:rPr lang="en-US" sz="1350">
                <a:solidFill>
                  <a:srgbClr val="595959"/>
                </a:solidFill>
                <a:latin typeface="Avenir Book" panose="02000503020000020003" pitchFamily="2" charset="0"/>
              </a:rPr>
              <a:t> et al. 2022; </a:t>
            </a:r>
            <a:r>
              <a:rPr lang="en-US" sz="1350" err="1">
                <a:solidFill>
                  <a:srgbClr val="595959"/>
                </a:solidFill>
                <a:latin typeface="Avenir Book" panose="02000503020000020003" pitchFamily="2" charset="0"/>
              </a:rPr>
              <a:t>Razeghi</a:t>
            </a:r>
            <a:r>
              <a:rPr lang="en-US" sz="1350">
                <a:solidFill>
                  <a:srgbClr val="595959"/>
                </a:solidFill>
                <a:latin typeface="Avenir Book" panose="02000503020000020003" pitchFamily="2" charset="0"/>
              </a:rPr>
              <a:t> et al. 2022; many others]</a:t>
            </a:r>
            <a:endParaRPr lang="en-US" sz="1350">
              <a:latin typeface="Avenir Book" panose="02000503020000020003" pitchFamily="2" charset="0"/>
            </a:endParaRPr>
          </a:p>
        </p:txBody>
      </p:sp>
      <p:sp>
        <p:nvSpPr>
          <p:cNvPr id="14" name="Rounded Rectangle 13">
            <a:extLst>
              <a:ext uri="{FF2B5EF4-FFF2-40B4-BE49-F238E27FC236}">
                <a16:creationId xmlns:a16="http://schemas.microsoft.com/office/drawing/2014/main" id="{4545D59F-3E68-9BBF-725E-1E96656A626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6412388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48BC-7E6E-2158-35B7-59DBAED5102B}"/>
              </a:ext>
            </a:extLst>
          </p:cNvPr>
          <p:cNvSpPr>
            <a:spLocks noGrp="1"/>
          </p:cNvSpPr>
          <p:nvPr>
            <p:ph type="title"/>
          </p:nvPr>
        </p:nvSpPr>
        <p:spPr/>
        <p:txBody>
          <a:bodyPr/>
          <a:lstStyle/>
          <a:p>
            <a:r>
              <a:rPr lang="en-US" dirty="0"/>
              <a:t>Summary: Alignment w/ Synthetic Data</a:t>
            </a:r>
          </a:p>
        </p:txBody>
      </p:sp>
      <p:sp>
        <p:nvSpPr>
          <p:cNvPr id="3" name="Text Placeholder 2">
            <a:extLst>
              <a:ext uri="{FF2B5EF4-FFF2-40B4-BE49-F238E27FC236}">
                <a16:creationId xmlns:a16="http://schemas.microsoft.com/office/drawing/2014/main" id="{F8DECDF7-B664-9EDD-37DC-44924A88FB33}"/>
              </a:ext>
            </a:extLst>
          </p:cNvPr>
          <p:cNvSpPr>
            <a:spLocks noGrp="1"/>
          </p:cNvSpPr>
          <p:nvPr>
            <p:ph type="body" sz="quarter" idx="16"/>
          </p:nvPr>
        </p:nvSpPr>
        <p:spPr/>
        <p:txBody>
          <a:bodyPr/>
          <a:lstStyle/>
          <a:p>
            <a:endParaRPr lang="en-US"/>
          </a:p>
        </p:txBody>
      </p:sp>
      <p:sp>
        <p:nvSpPr>
          <p:cNvPr id="4" name="Rounded Rectangle 3">
            <a:extLst>
              <a:ext uri="{FF2B5EF4-FFF2-40B4-BE49-F238E27FC236}">
                <a16:creationId xmlns:a16="http://schemas.microsoft.com/office/drawing/2014/main" id="{166E9BD9-3544-EA6D-D95C-19FF457C56F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864797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11098"/>
            <a:ext cx="8085415" cy="953563"/>
          </a:xfrm>
          <a:prstGeom prst="rect">
            <a:avLst/>
          </a:prstGeom>
        </p:spPr>
        <p:txBody>
          <a:bodyPr vert="horz" wrap="square" lIns="0" tIns="49054" rIns="0" bIns="0" rtlCol="0">
            <a:spAutoFit/>
          </a:bodyPr>
          <a:lstStyle/>
          <a:p>
            <a:pPr marL="9525" marR="3810">
              <a:lnSpc>
                <a:spcPts val="3720"/>
              </a:lnSpc>
              <a:spcBef>
                <a:spcPts val="386"/>
              </a:spcBef>
            </a:pPr>
            <a:r>
              <a:rPr sz="2800" dirty="0"/>
              <a:t>Instruction</a:t>
            </a:r>
            <a:r>
              <a:rPr sz="2800" spc="-45" dirty="0"/>
              <a:t> </a:t>
            </a:r>
            <a:r>
              <a:rPr sz="2800" dirty="0"/>
              <a:t>tuning</a:t>
            </a:r>
            <a:r>
              <a:rPr sz="2800" spc="-38" dirty="0"/>
              <a:t> </a:t>
            </a:r>
            <a:r>
              <a:rPr sz="2800" dirty="0"/>
              <a:t>doesn’t</a:t>
            </a:r>
            <a:r>
              <a:rPr sz="2800" spc="-38" dirty="0"/>
              <a:t> </a:t>
            </a:r>
            <a:r>
              <a:rPr sz="2800" dirty="0"/>
              <a:t>have</a:t>
            </a:r>
            <a:r>
              <a:rPr sz="2800" spc="-34" dirty="0"/>
              <a:t> </a:t>
            </a:r>
            <a:r>
              <a:rPr sz="2800" spc="-8" dirty="0"/>
              <a:t>significant </a:t>
            </a:r>
            <a:r>
              <a:rPr sz="2800" dirty="0"/>
              <a:t>cost</a:t>
            </a:r>
            <a:r>
              <a:rPr sz="2800" spc="-60" dirty="0"/>
              <a:t> </a:t>
            </a:r>
            <a:r>
              <a:rPr sz="2800" dirty="0"/>
              <a:t>compared</a:t>
            </a:r>
            <a:r>
              <a:rPr sz="2800" spc="-53" dirty="0"/>
              <a:t> </a:t>
            </a:r>
            <a:r>
              <a:rPr sz="2800" dirty="0"/>
              <a:t>with</a:t>
            </a:r>
            <a:r>
              <a:rPr sz="2800" spc="-53" dirty="0"/>
              <a:t> </a:t>
            </a:r>
            <a:r>
              <a:rPr sz="2800" spc="-8" dirty="0"/>
              <a:t>pretraining</a:t>
            </a:r>
          </a:p>
        </p:txBody>
      </p:sp>
      <p:sp>
        <p:nvSpPr>
          <p:cNvPr id="8" name="Text Placeholder 7">
            <a:extLst>
              <a:ext uri="{FF2B5EF4-FFF2-40B4-BE49-F238E27FC236}">
                <a16:creationId xmlns:a16="http://schemas.microsoft.com/office/drawing/2014/main" id="{5FE87601-F555-BF8F-4A4D-C978AD723932}"/>
              </a:ext>
            </a:extLst>
          </p:cNvPr>
          <p:cNvSpPr>
            <a:spLocks noGrp="1"/>
          </p:cNvSpPr>
          <p:nvPr>
            <p:ph type="body" sz="quarter" idx="16"/>
          </p:nvPr>
        </p:nvSpPr>
        <p:spPr/>
        <p:txBody>
          <a:bodyPr/>
          <a:lstStyle/>
          <a:p>
            <a:endParaRPr lang="en-US"/>
          </a:p>
        </p:txBody>
      </p:sp>
      <p:grpSp>
        <p:nvGrpSpPr>
          <p:cNvPr id="3" name="object 3"/>
          <p:cNvGrpSpPr/>
          <p:nvPr/>
        </p:nvGrpSpPr>
        <p:grpSpPr>
          <a:xfrm>
            <a:off x="663087" y="1253728"/>
            <a:ext cx="8018145" cy="3444716"/>
            <a:chOff x="884116" y="1671637"/>
            <a:chExt cx="10690860" cy="4592955"/>
          </a:xfrm>
        </p:grpSpPr>
        <p:pic>
          <p:nvPicPr>
            <p:cNvPr id="4" name="object 4"/>
            <p:cNvPicPr/>
            <p:nvPr/>
          </p:nvPicPr>
          <p:blipFill>
            <a:blip r:embed="rId2" cstate="print"/>
            <a:stretch>
              <a:fillRect/>
            </a:stretch>
          </p:blipFill>
          <p:spPr>
            <a:xfrm>
              <a:off x="884116" y="2007313"/>
              <a:ext cx="10666307" cy="4077243"/>
            </a:xfrm>
            <a:prstGeom prst="rect">
              <a:avLst/>
            </a:prstGeom>
          </p:spPr>
        </p:pic>
        <p:sp>
          <p:nvSpPr>
            <p:cNvPr id="5" name="object 5"/>
            <p:cNvSpPr/>
            <p:nvPr/>
          </p:nvSpPr>
          <p:spPr>
            <a:xfrm>
              <a:off x="10349947" y="1690687"/>
              <a:ext cx="1206500" cy="4554855"/>
            </a:xfrm>
            <a:custGeom>
              <a:avLst/>
              <a:gdLst/>
              <a:ahLst/>
              <a:cxnLst/>
              <a:rect l="l" t="t" r="r" b="b"/>
              <a:pathLst>
                <a:path w="1206500" h="4554855">
                  <a:moveTo>
                    <a:pt x="0" y="0"/>
                  </a:moveTo>
                  <a:lnTo>
                    <a:pt x="1205948" y="0"/>
                  </a:lnTo>
                  <a:lnTo>
                    <a:pt x="1205948" y="4554578"/>
                  </a:lnTo>
                  <a:lnTo>
                    <a:pt x="0" y="4554578"/>
                  </a:lnTo>
                  <a:lnTo>
                    <a:pt x="0" y="0"/>
                  </a:lnTo>
                  <a:close/>
                </a:path>
              </a:pathLst>
            </a:custGeom>
            <a:ln w="38100">
              <a:solidFill>
                <a:srgbClr val="FF0000"/>
              </a:solidFill>
            </a:ln>
          </p:spPr>
          <p:txBody>
            <a:bodyPr wrap="square" lIns="0" tIns="0" rIns="0" bIns="0" rtlCol="0"/>
            <a:lstStyle/>
            <a:p>
              <a:endParaRPr sz="1050"/>
            </a:p>
          </p:txBody>
        </p:sp>
      </p:grpSp>
      <p:sp>
        <p:nvSpPr>
          <p:cNvPr id="7" name="object 7"/>
          <p:cNvSpPr txBox="1"/>
          <p:nvPr/>
        </p:nvSpPr>
        <p:spPr>
          <a:xfrm>
            <a:off x="2418151" y="4901051"/>
            <a:ext cx="3801428" cy="180370"/>
          </a:xfrm>
          <a:prstGeom prst="rect">
            <a:avLst/>
          </a:prstGeom>
        </p:spPr>
        <p:txBody>
          <a:bodyPr vert="horz" wrap="square" lIns="0" tIns="0" rIns="0" bIns="0" rtlCol="0">
            <a:spAutoFit/>
          </a:bodyPr>
          <a:lstStyle/>
          <a:p>
            <a:pPr marL="9525">
              <a:lnSpc>
                <a:spcPts val="1358"/>
              </a:lnSpc>
            </a:pPr>
            <a:r>
              <a:rPr sz="1350" u="heavy" dirty="0">
                <a:solidFill>
                  <a:srgbClr val="0563C1"/>
                </a:solidFill>
                <a:uFill>
                  <a:solidFill>
                    <a:srgbClr val="0563C1"/>
                  </a:solidFill>
                </a:uFill>
                <a:latin typeface="Calibri"/>
                <a:cs typeface="Calibri"/>
              </a:rPr>
              <a:t>Scaling </a:t>
            </a:r>
            <a:r>
              <a:rPr sz="1350" u="heavy" spc="-8" dirty="0">
                <a:solidFill>
                  <a:srgbClr val="0563C1"/>
                </a:solidFill>
                <a:uFill>
                  <a:solidFill>
                    <a:srgbClr val="0563C1"/>
                  </a:solidFill>
                </a:uFill>
                <a:latin typeface="Calibri"/>
                <a:cs typeface="Calibri"/>
              </a:rPr>
              <a:t>Instruction-</a:t>
            </a:r>
            <a:r>
              <a:rPr sz="1350" u="heavy" dirty="0">
                <a:solidFill>
                  <a:srgbClr val="0563C1"/>
                </a:solidFill>
                <a:uFill>
                  <a:solidFill>
                    <a:srgbClr val="0563C1"/>
                  </a:solidFill>
                </a:uFill>
                <a:latin typeface="Calibri"/>
                <a:cs typeface="Calibri"/>
              </a:rPr>
              <a:t>Finetuned</a:t>
            </a:r>
            <a:r>
              <a:rPr sz="1350" u="heavy" spc="8" dirty="0">
                <a:solidFill>
                  <a:srgbClr val="0563C1"/>
                </a:solidFill>
                <a:uFill>
                  <a:solidFill>
                    <a:srgbClr val="0563C1"/>
                  </a:solidFill>
                </a:uFill>
                <a:latin typeface="Calibri"/>
                <a:cs typeface="Calibri"/>
              </a:rPr>
              <a:t> </a:t>
            </a:r>
            <a:r>
              <a:rPr sz="1350" u="heavy" dirty="0">
                <a:solidFill>
                  <a:srgbClr val="0563C1"/>
                </a:solidFill>
                <a:uFill>
                  <a:solidFill>
                    <a:srgbClr val="0563C1"/>
                  </a:solidFill>
                </a:uFill>
                <a:latin typeface="Calibri"/>
                <a:cs typeface="Calibri"/>
              </a:rPr>
              <a:t>Language</a:t>
            </a:r>
            <a:r>
              <a:rPr sz="1350" u="heavy" spc="8" dirty="0">
                <a:solidFill>
                  <a:srgbClr val="0563C1"/>
                </a:solidFill>
                <a:uFill>
                  <a:solidFill>
                    <a:srgbClr val="0563C1"/>
                  </a:solidFill>
                </a:uFill>
                <a:latin typeface="Calibri"/>
                <a:cs typeface="Calibri"/>
              </a:rPr>
              <a:t> </a:t>
            </a:r>
            <a:r>
              <a:rPr sz="1350" u="heavy" dirty="0">
                <a:solidFill>
                  <a:srgbClr val="0563C1"/>
                </a:solidFill>
                <a:uFill>
                  <a:solidFill>
                    <a:srgbClr val="0563C1"/>
                  </a:solidFill>
                </a:uFill>
                <a:latin typeface="Calibri"/>
                <a:cs typeface="Calibri"/>
              </a:rPr>
              <a:t>Models</a:t>
            </a:r>
            <a:r>
              <a:rPr sz="1350" spc="4" dirty="0">
                <a:solidFill>
                  <a:srgbClr val="0563C1"/>
                </a:solidFill>
                <a:latin typeface="Calibri"/>
                <a:cs typeface="Calibri"/>
              </a:rPr>
              <a:t> </a:t>
            </a:r>
            <a:r>
              <a:rPr sz="1350" spc="-8" dirty="0">
                <a:latin typeface="Calibri"/>
                <a:cs typeface="Calibri"/>
              </a:rPr>
              <a:t>(2022)</a:t>
            </a:r>
            <a:endParaRPr sz="1350">
              <a:latin typeface="Calibri"/>
              <a:cs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5400" dirty="0"/>
              <a:t>Alignment: </a:t>
            </a:r>
          </a:p>
          <a:p>
            <a:pPr algn="ctr"/>
            <a:r>
              <a:rPr lang="en-US" sz="5400" dirty="0"/>
              <a:t>The Broader Picture</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lstStyle/>
          <a:p>
            <a:endParaRPr lang="en-US"/>
          </a:p>
        </p:txBody>
      </p:sp>
      <p:sp>
        <p:nvSpPr>
          <p:cNvPr id="2" name="Rounded Rectangle 1">
            <a:extLst>
              <a:ext uri="{FF2B5EF4-FFF2-40B4-BE49-F238E27FC236}">
                <a16:creationId xmlns:a16="http://schemas.microsoft.com/office/drawing/2014/main" id="{F4BD2500-5FD5-BF73-ADFD-79F643117FE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14069831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E420-756A-E277-C53A-A1011027D486}"/>
              </a:ext>
            </a:extLst>
          </p:cNvPr>
          <p:cNvSpPr>
            <a:spLocks noGrp="1"/>
          </p:cNvSpPr>
          <p:nvPr>
            <p:ph type="title"/>
          </p:nvPr>
        </p:nvSpPr>
        <p:spPr/>
        <p:txBody>
          <a:bodyPr/>
          <a:lstStyle/>
          <a:p>
            <a:r>
              <a:rPr lang="en-US" dirty="0"/>
              <a:t>[Mis]Alignment </a:t>
            </a:r>
          </a:p>
        </p:txBody>
      </p:sp>
      <p:sp>
        <p:nvSpPr>
          <p:cNvPr id="3" name="Text Placeholder 2">
            <a:extLst>
              <a:ext uri="{FF2B5EF4-FFF2-40B4-BE49-F238E27FC236}">
                <a16:creationId xmlns:a16="http://schemas.microsoft.com/office/drawing/2014/main" id="{18FE685D-B74F-AE63-4850-B777DD272E37}"/>
              </a:ext>
            </a:extLst>
          </p:cNvPr>
          <p:cNvSpPr>
            <a:spLocks noGrp="1"/>
          </p:cNvSpPr>
          <p:nvPr>
            <p:ph type="body" sz="quarter" idx="16"/>
          </p:nvPr>
        </p:nvSpPr>
        <p:spPr/>
        <p:txBody>
          <a:bodyPr/>
          <a:lstStyle/>
          <a:p>
            <a:r>
              <a:rPr lang="en-US" dirty="0"/>
              <a:t>“The result of arranging in or along a line, or into appropriate relative positions; the layout or orientation of a thing or things disposed in this way” — Oxford Dictionary </a:t>
            </a:r>
          </a:p>
        </p:txBody>
      </p:sp>
      <p:pic>
        <p:nvPicPr>
          <p:cNvPr id="1026" name="Picture 2" descr="Why do Projects Fail?">
            <a:extLst>
              <a:ext uri="{FF2B5EF4-FFF2-40B4-BE49-F238E27FC236}">
                <a16:creationId xmlns:a16="http://schemas.microsoft.com/office/drawing/2014/main" id="{A4DC5C83-3CF8-D829-45D1-8955A917B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972" y="2298284"/>
            <a:ext cx="3711217" cy="212467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6B76EF54-17D9-340F-CBD7-7413CC33637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1118793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p:txBody>
          <a:bodyPr/>
          <a:lstStyle/>
          <a:p>
            <a:r>
              <a:rPr lang="en-US" dirty="0"/>
              <a:t>Alignment Problem is Everywhere! </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dirty="0"/>
              <a:t>This is a fundamental problem of human society. </a:t>
            </a:r>
          </a:p>
          <a:p>
            <a:r>
              <a:rPr lang="en-US" dirty="0"/>
              <a:t>Most things we do in our day-to-day life is an alignment problem. </a:t>
            </a:r>
          </a:p>
          <a:p>
            <a:endParaRPr lang="en-US" dirty="0"/>
          </a:p>
        </p:txBody>
      </p:sp>
      <p:sp>
        <p:nvSpPr>
          <p:cNvPr id="4" name="TextBox 3">
            <a:extLst>
              <a:ext uri="{FF2B5EF4-FFF2-40B4-BE49-F238E27FC236}">
                <a16:creationId xmlns:a16="http://schemas.microsoft.com/office/drawing/2014/main" id="{6222E41F-856F-AD56-014E-86E8461916BC}"/>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[Slide Credit: Gillian Hadfield]</a:t>
            </a:r>
            <a:endParaRPr lang="en-US" sz="1050" dirty="0"/>
          </a:p>
        </p:txBody>
      </p:sp>
      <p:sp>
        <p:nvSpPr>
          <p:cNvPr id="5" name="Rounded Rectangle 4">
            <a:extLst>
              <a:ext uri="{FF2B5EF4-FFF2-40B4-BE49-F238E27FC236}">
                <a16:creationId xmlns:a16="http://schemas.microsoft.com/office/drawing/2014/main" id="{DAB407E3-150A-B9D8-8061-7F28E285AA3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373036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p:txBody>
          <a:bodyPr/>
          <a:lstStyle/>
          <a:p>
            <a:r>
              <a:rPr lang="en-US" dirty="0"/>
              <a:t>Alignment Mechanisms in this Class </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dirty="0"/>
              <a:t>This is a fundamental problem of human society. </a:t>
            </a:r>
          </a:p>
          <a:p>
            <a:r>
              <a:rPr lang="en-US" dirty="0"/>
              <a:t>Most things we do in our day-to-day life is an alignment problem. </a:t>
            </a:r>
          </a:p>
          <a:p>
            <a:endParaRPr lang="en-US" dirty="0"/>
          </a:p>
          <a:p>
            <a:r>
              <a:rPr lang="en-US" dirty="0"/>
              <a:t>In our class here are instances of alignment: </a:t>
            </a:r>
          </a:p>
          <a:p>
            <a:pPr lvl="1"/>
            <a:r>
              <a:rPr lang="en-US" dirty="0"/>
              <a:t>You learning from my (hopefully!) excellent lectures,</a:t>
            </a:r>
          </a:p>
          <a:p>
            <a:pPr lvl="1"/>
            <a:r>
              <a:rPr lang="en-US" dirty="0"/>
              <a:t>You asking questions and hearing my answer, </a:t>
            </a:r>
          </a:p>
          <a:p>
            <a:pPr lvl="1"/>
            <a:r>
              <a:rPr lang="en-US" dirty="0"/>
              <a:t>You solving homework assignments we designed,</a:t>
            </a:r>
          </a:p>
          <a:p>
            <a:pPr lvl="1"/>
            <a:r>
              <a:rPr lang="en-US" dirty="0"/>
              <a:t>You asking us during TA office hours,</a:t>
            </a:r>
          </a:p>
          <a:p>
            <a:pPr lvl="1"/>
            <a:r>
              <a:rPr lang="en-US" dirty="0"/>
              <a:t>… </a:t>
            </a:r>
          </a:p>
          <a:p>
            <a:pPr lvl="1"/>
            <a:endParaRPr lang="en-US" dirty="0"/>
          </a:p>
          <a:p>
            <a:endParaRPr lang="en-US" dirty="0"/>
          </a:p>
        </p:txBody>
      </p:sp>
      <p:pic>
        <p:nvPicPr>
          <p:cNvPr id="1026" name="Picture 2" descr="Puzzle Minds Two Faces Merging in a Conceptual Brain Visualization  Emphasizing the Complexity of Co | Premium AI-generated image">
            <a:extLst>
              <a:ext uri="{FF2B5EF4-FFF2-40B4-BE49-F238E27FC236}">
                <a16:creationId xmlns:a16="http://schemas.microsoft.com/office/drawing/2014/main" id="{9B8EEE3E-2470-7D19-1F13-8284497912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5" t="13128" r="5933" b="13128"/>
          <a:stretch/>
        </p:blipFill>
        <p:spPr bwMode="auto">
          <a:xfrm>
            <a:off x="6881234" y="2571750"/>
            <a:ext cx="1884697" cy="103309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A6226D4A-18E8-0508-E2DA-369D0398C42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5711188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a:xfrm>
            <a:off x="533917" y="107119"/>
            <a:ext cx="8492011" cy="857542"/>
          </a:xfrm>
        </p:spPr>
        <p:txBody>
          <a:bodyPr/>
          <a:lstStyle/>
          <a:p>
            <a:r>
              <a:rPr lang="en-US" dirty="0"/>
              <a:t>Alignment Mechanisms in Our Societies</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dirty="0"/>
              <a:t>We create a variety of mechanism in our society for “alignment”. </a:t>
            </a:r>
          </a:p>
          <a:p>
            <a:r>
              <a:rPr lang="en-US" dirty="0"/>
              <a:t>Norms and cultures are alignment mechanisms. </a:t>
            </a:r>
          </a:p>
          <a:p>
            <a:r>
              <a:rPr lang="en-US" dirty="0"/>
              <a:t>Markets are alignment mechanisms. </a:t>
            </a:r>
          </a:p>
          <a:p>
            <a:pPr lvl="1"/>
            <a:r>
              <a:rPr lang="en-US" dirty="0"/>
              <a:t>The “invisible hand” — in a free market economy, self-interested </a:t>
            </a:r>
            <a:br>
              <a:rPr lang="en-US" dirty="0"/>
            </a:br>
            <a:r>
              <a:rPr lang="en-US" dirty="0"/>
              <a:t>individuals operate through a system of mutual interdependence </a:t>
            </a:r>
            <a:br>
              <a:rPr lang="en-US" dirty="0"/>
            </a:br>
            <a:r>
              <a:rPr lang="en-US" dirty="0"/>
              <a:t>which incentivizes them to make what is socially necessary, although </a:t>
            </a:r>
            <a:br>
              <a:rPr lang="en-US" dirty="0"/>
            </a:br>
            <a:r>
              <a:rPr lang="en-US" dirty="0"/>
              <a:t>they may care only about their own well-being (Adam Smith).</a:t>
            </a:r>
          </a:p>
          <a:p>
            <a:r>
              <a:rPr lang="en-US" dirty="0"/>
              <a:t>Law and politics are alignment mechanisms. </a:t>
            </a:r>
          </a:p>
          <a:p>
            <a:pPr lvl="1"/>
            <a:r>
              <a:rPr lang="en-US" dirty="0"/>
              <a:t>Legal rules structure markets, correct market failures, redistribute resources. </a:t>
            </a:r>
          </a:p>
          <a:p>
            <a:pPr lvl="1"/>
            <a:r>
              <a:rPr lang="en-US" dirty="0"/>
              <a:t>Legal and political institutions determine the social welfare function. </a:t>
            </a:r>
          </a:p>
        </p:txBody>
      </p:sp>
      <p:sp>
        <p:nvSpPr>
          <p:cNvPr id="4" name="TextBox 3">
            <a:extLst>
              <a:ext uri="{FF2B5EF4-FFF2-40B4-BE49-F238E27FC236}">
                <a16:creationId xmlns:a16="http://schemas.microsoft.com/office/drawing/2014/main" id="{6222E41F-856F-AD56-014E-86E8461916BC}"/>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[Slide Credit: Gillian Hadfield]</a:t>
            </a:r>
            <a:endParaRPr lang="en-US" sz="1050" dirty="0"/>
          </a:p>
        </p:txBody>
      </p:sp>
      <p:pic>
        <p:nvPicPr>
          <p:cNvPr id="6146" name="Picture 2" descr="The Invisible Hand In Bubble Economics - FasterCapital">
            <a:extLst>
              <a:ext uri="{FF2B5EF4-FFF2-40B4-BE49-F238E27FC236}">
                <a16:creationId xmlns:a16="http://schemas.microsoft.com/office/drawing/2014/main" id="{942E503A-4D8B-4E1D-2AFC-0DBFFFDC0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19" t="15138" r="46931" b="4642"/>
          <a:stretch/>
        </p:blipFill>
        <p:spPr bwMode="auto">
          <a:xfrm>
            <a:off x="7498979" y="1586038"/>
            <a:ext cx="1526949" cy="197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5910BDCA-925F-7FB0-F065-D8E46EA49B2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67695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F7E3-7998-027A-FEFE-2ABC568A082B}"/>
              </a:ext>
            </a:extLst>
          </p:cNvPr>
          <p:cNvSpPr>
            <a:spLocks noGrp="1"/>
          </p:cNvSpPr>
          <p:nvPr>
            <p:ph type="title"/>
          </p:nvPr>
        </p:nvSpPr>
        <p:spPr/>
        <p:txBody>
          <a:bodyPr/>
          <a:lstStyle/>
          <a:p>
            <a:r>
              <a:rPr lang="en-US" dirty="0"/>
              <a:t>Alignment of AI: First Take </a:t>
            </a:r>
          </a:p>
        </p:txBody>
      </p:sp>
      <p:sp>
        <p:nvSpPr>
          <p:cNvPr id="3" name="Text Placeholder 2">
            <a:extLst>
              <a:ext uri="{FF2B5EF4-FFF2-40B4-BE49-F238E27FC236}">
                <a16:creationId xmlns:a16="http://schemas.microsoft.com/office/drawing/2014/main" id="{9153B572-C4E4-9FEA-F0EB-A1931E0A9BEF}"/>
              </a:ext>
            </a:extLst>
          </p:cNvPr>
          <p:cNvSpPr>
            <a:spLocks noGrp="1"/>
          </p:cNvSpPr>
          <p:nvPr>
            <p:ph type="body" sz="quarter" idx="16"/>
          </p:nvPr>
        </p:nvSpPr>
        <p:spPr/>
        <p:txBody>
          <a:bodyPr/>
          <a:lstStyle/>
          <a:p>
            <a:r>
              <a:rPr lang="en-US" dirty="0"/>
              <a:t>Alignment := AI must always accomplish what we ask it to do.</a:t>
            </a:r>
          </a:p>
          <a:p>
            <a:pPr lvl="1"/>
            <a:r>
              <a:rPr lang="en-US" dirty="0"/>
              <a:t>Is this enough. Why? </a:t>
            </a:r>
          </a:p>
          <a:p>
            <a:pPr lvl="1"/>
            <a:endParaRPr lang="en-US" dirty="0"/>
          </a:p>
          <a:p>
            <a:pPr lvl="1"/>
            <a:endParaRPr lang="en-US" dirty="0"/>
          </a:p>
          <a:p>
            <a:r>
              <a:rPr lang="en-US" dirty="0"/>
              <a:t>Daniel: Hey AI, get me coffee before my class at 8:55am. </a:t>
            </a:r>
          </a:p>
          <a:p>
            <a:r>
              <a:rPr lang="en-US" dirty="0"/>
              <a:t>Robot: “Bird in Hand” opens at 8:30am and it usually has a line of people. It is unlikely that I give you your coffee on time. </a:t>
            </a:r>
          </a:p>
          <a:p>
            <a:r>
              <a:rPr lang="en-US" dirty="0"/>
              <a:t>Daniel: Well, try your best … </a:t>
            </a:r>
          </a:p>
          <a:p>
            <a:r>
              <a:rPr lang="en-US" dirty="0"/>
              <a:t>Robotic: [tases everyone in line waiting to order] </a:t>
            </a:r>
          </a:p>
          <a:p>
            <a:endParaRPr lang="en-US" dirty="0"/>
          </a:p>
        </p:txBody>
      </p:sp>
      <p:sp>
        <p:nvSpPr>
          <p:cNvPr id="4" name="Rounded Rectangle 3">
            <a:extLst>
              <a:ext uri="{FF2B5EF4-FFF2-40B4-BE49-F238E27FC236}">
                <a16:creationId xmlns:a16="http://schemas.microsoft.com/office/drawing/2014/main" id="{CE8196D0-1403-4436-AF90-648727034CD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7068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8E1-B6EB-CABB-54B0-4FE7FD94398A}"/>
              </a:ext>
            </a:extLst>
          </p:cNvPr>
          <p:cNvSpPr>
            <a:spLocks noGrp="1"/>
          </p:cNvSpPr>
          <p:nvPr>
            <p:ph type="title"/>
          </p:nvPr>
        </p:nvSpPr>
        <p:spPr/>
        <p:txBody>
          <a:bodyPr/>
          <a:lstStyle/>
          <a:p>
            <a:r>
              <a:rPr lang="en-US" dirty="0"/>
              <a:t>Asimov’s Principles for Robots</a:t>
            </a:r>
          </a:p>
        </p:txBody>
      </p:sp>
      <p:sp>
        <p:nvSpPr>
          <p:cNvPr id="3" name="Text Placeholder 2">
            <a:extLst>
              <a:ext uri="{FF2B5EF4-FFF2-40B4-BE49-F238E27FC236}">
                <a16:creationId xmlns:a16="http://schemas.microsoft.com/office/drawing/2014/main" id="{3AF6B74A-EEBE-E2C0-040B-F139572BC866}"/>
              </a:ext>
            </a:extLst>
          </p:cNvPr>
          <p:cNvSpPr>
            <a:spLocks noGrp="1"/>
          </p:cNvSpPr>
          <p:nvPr>
            <p:ph type="body" sz="quarter" idx="16"/>
          </p:nvPr>
        </p:nvSpPr>
        <p:spPr>
          <a:xfrm>
            <a:off x="533920" y="1390650"/>
            <a:ext cx="7197740" cy="3077573"/>
          </a:xfrm>
        </p:spPr>
        <p:txBody>
          <a:bodyPr/>
          <a:lstStyle/>
          <a:p>
            <a:pPr marL="342900" indent="-342900">
              <a:buFont typeface="+mj-lt"/>
              <a:buAutoNum type="arabicPeriod"/>
            </a:pPr>
            <a:endParaRPr lang="en-US" sz="1800" dirty="0"/>
          </a:p>
          <a:p>
            <a:pPr marL="342900" indent="-342900">
              <a:buFont typeface="+mj-lt"/>
              <a:buAutoNum type="arabicPeriod"/>
            </a:pPr>
            <a:r>
              <a:rPr lang="en-US" sz="1800" dirty="0"/>
              <a:t>A robot may not injure a human being or, through inaction, allow a human being to come to harm.</a:t>
            </a:r>
          </a:p>
          <a:p>
            <a:pPr marL="342900" indent="-342900">
              <a:buFont typeface="+mj-lt"/>
              <a:buAutoNum type="arabicPeriod"/>
            </a:pPr>
            <a:r>
              <a:rPr lang="en-US" sz="1800" dirty="0"/>
              <a:t>A robot must obey orders given it by human beings except where such orders would conflict with the First Law.</a:t>
            </a:r>
          </a:p>
          <a:p>
            <a:pPr marL="342900" indent="-342900">
              <a:buFont typeface="+mj-lt"/>
              <a:buAutoNum type="arabicPeriod"/>
            </a:pPr>
            <a:r>
              <a:rPr lang="en-US" sz="1800" dirty="0"/>
              <a:t>A robot must protect its own existence as long as such protection does not conflict with the First or Second Law.</a:t>
            </a:r>
          </a:p>
        </p:txBody>
      </p:sp>
      <p:pic>
        <p:nvPicPr>
          <p:cNvPr id="11266" name="Picture 2" descr="I, Robot | Summary, Characters, &amp; Facts | Britannica">
            <a:extLst>
              <a:ext uri="{FF2B5EF4-FFF2-40B4-BE49-F238E27FC236}">
                <a16:creationId xmlns:a16="http://schemas.microsoft.com/office/drawing/2014/main" id="{E416F373-0A24-648A-445D-D4C360D43A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68" r="18053"/>
          <a:stretch/>
        </p:blipFill>
        <p:spPr bwMode="auto">
          <a:xfrm>
            <a:off x="7959523" y="5471"/>
            <a:ext cx="1179535" cy="13851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 Robot - Wikipedia">
            <a:extLst>
              <a:ext uri="{FF2B5EF4-FFF2-40B4-BE49-F238E27FC236}">
                <a16:creationId xmlns:a16="http://schemas.microsoft.com/office/drawing/2014/main" id="{86F48A02-CDA8-E2CE-F317-767589001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56" y="3371150"/>
            <a:ext cx="1158844" cy="17723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4D29E164-7E17-CBAB-EF3D-6B01444E024E}"/>
              </a:ext>
            </a:extLst>
          </p:cNvPr>
          <p:cNvSpPr/>
          <p:nvPr/>
        </p:nvSpPr>
        <p:spPr>
          <a:xfrm>
            <a:off x="2048719" y="3982086"/>
            <a:ext cx="3536980" cy="486532"/>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What do you think?</a:t>
            </a:r>
          </a:p>
        </p:txBody>
      </p:sp>
    </p:spTree>
    <p:extLst>
      <p:ext uri="{BB962C8B-B14F-4D97-AF65-F5344CB8AC3E}">
        <p14:creationId xmlns:p14="http://schemas.microsoft.com/office/powerpoint/2010/main" val="13905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6F7F-E52D-A329-080F-A322C86513AC}"/>
              </a:ext>
            </a:extLst>
          </p:cNvPr>
          <p:cNvSpPr>
            <a:spLocks noGrp="1"/>
          </p:cNvSpPr>
          <p:nvPr>
            <p:ph type="title"/>
          </p:nvPr>
        </p:nvSpPr>
        <p:spPr/>
        <p:txBody>
          <a:bodyPr>
            <a:normAutofit/>
          </a:bodyPr>
          <a:lstStyle/>
          <a:p>
            <a:r>
              <a:rPr lang="en-US" dirty="0"/>
              <a:t>“Alignment” with Human Intents </a:t>
            </a:r>
          </a:p>
        </p:txBody>
      </p:sp>
      <p:sp>
        <p:nvSpPr>
          <p:cNvPr id="3" name="Content Placeholder 2">
            <a:extLst>
              <a:ext uri="{FF2B5EF4-FFF2-40B4-BE49-F238E27FC236}">
                <a16:creationId xmlns:a16="http://schemas.microsoft.com/office/drawing/2014/main" id="{F29A9809-2641-B70A-B8F5-E1DCA8B0BC55}"/>
              </a:ext>
            </a:extLst>
          </p:cNvPr>
          <p:cNvSpPr>
            <a:spLocks noGrp="1"/>
          </p:cNvSpPr>
          <p:nvPr>
            <p:ph type="body" sz="quarter" idx="16"/>
          </p:nvPr>
        </p:nvSpPr>
        <p:spPr/>
        <p:txBody>
          <a:bodyPr/>
          <a:lstStyle/>
          <a:p>
            <a:r>
              <a:rPr lang="en-US" dirty="0" err="1">
                <a:hlinkClick r:id="rId2"/>
              </a:rPr>
              <a:t>Askell</a:t>
            </a:r>
            <a:r>
              <a:rPr lang="en-US" dirty="0">
                <a:hlinkClick r:id="rId2"/>
              </a:rPr>
              <a:t> et al. 2020</a:t>
            </a:r>
            <a:r>
              <a:rPr lang="en-US" dirty="0"/>
              <a:t>’s definition of “alignment”: </a:t>
            </a:r>
          </a:p>
          <a:p>
            <a:endParaRPr lang="en-US" dirty="0"/>
          </a:p>
          <a:p>
            <a:endParaRPr lang="en-US" dirty="0"/>
          </a:p>
          <a:p>
            <a:endParaRPr lang="en-US" dirty="0"/>
          </a:p>
          <a:p>
            <a:endParaRPr lang="en-US" dirty="0"/>
          </a:p>
          <a:p>
            <a:endParaRPr lang="en-US" dirty="0"/>
          </a:p>
          <a:p>
            <a:r>
              <a:rPr lang="en-US" dirty="0"/>
              <a:t>Note, the definition is not specific to tied to language — applicable to other modalities or forms of communication. </a:t>
            </a:r>
          </a:p>
        </p:txBody>
      </p:sp>
      <p:sp>
        <p:nvSpPr>
          <p:cNvPr id="4" name="TextBox 3">
            <a:extLst>
              <a:ext uri="{FF2B5EF4-FFF2-40B4-BE49-F238E27FC236}">
                <a16:creationId xmlns:a16="http://schemas.microsoft.com/office/drawing/2014/main" id="{0ECFE5B7-BDBF-08FF-B89C-EEFF3EE4DABF}"/>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A General Language Assistant as a Laboratory for Alignment, 2021</a:t>
            </a:r>
            <a:r>
              <a:rPr lang="en-US" sz="1050" dirty="0">
                <a:solidFill>
                  <a:srgbClr val="595959"/>
                </a:solidFill>
                <a:latin typeface="Corbel"/>
                <a:cs typeface="Arial"/>
              </a:rPr>
              <a:t>]</a:t>
            </a:r>
            <a:endParaRPr lang="en-US" sz="1050" dirty="0"/>
          </a:p>
        </p:txBody>
      </p:sp>
      <p:sp>
        <p:nvSpPr>
          <p:cNvPr id="5" name="Rounded Rectangle 4">
            <a:extLst>
              <a:ext uri="{FF2B5EF4-FFF2-40B4-BE49-F238E27FC236}">
                <a16:creationId xmlns:a16="http://schemas.microsoft.com/office/drawing/2014/main" id="{7C7382A6-F2CF-7636-C3F9-B0B54680D3FC}"/>
              </a:ext>
            </a:extLst>
          </p:cNvPr>
          <p:cNvSpPr/>
          <p:nvPr/>
        </p:nvSpPr>
        <p:spPr>
          <a:xfrm>
            <a:off x="2116495" y="1926616"/>
            <a:ext cx="4950764" cy="893875"/>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AI as “aligned” if it is,</a:t>
            </a:r>
            <a:b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helpful</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honest</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harmless</a:t>
            </a:r>
          </a:p>
        </p:txBody>
      </p:sp>
      <p:sp>
        <p:nvSpPr>
          <p:cNvPr id="6" name="Rounded Rectangle 5">
            <a:extLst>
              <a:ext uri="{FF2B5EF4-FFF2-40B4-BE49-F238E27FC236}">
                <a16:creationId xmlns:a16="http://schemas.microsoft.com/office/drawing/2014/main" id="{EBC20BD4-37FC-6B1B-7AEE-7FE50BAE5277}"/>
              </a:ext>
            </a:extLst>
          </p:cNvPr>
          <p:cNvSpPr/>
          <p:nvPr/>
        </p:nvSpPr>
        <p:spPr>
          <a:xfrm>
            <a:off x="2803509" y="4090241"/>
            <a:ext cx="3536980" cy="486532"/>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What do you think?</a:t>
            </a:r>
          </a:p>
        </p:txBody>
      </p:sp>
      <p:sp>
        <p:nvSpPr>
          <p:cNvPr id="7" name="Rounded Rectangle 6">
            <a:extLst>
              <a:ext uri="{FF2B5EF4-FFF2-40B4-BE49-F238E27FC236}">
                <a16:creationId xmlns:a16="http://schemas.microsoft.com/office/drawing/2014/main" id="{0F156892-CAEA-D1DE-085D-70B549A4EF4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8987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6F7F-E52D-A329-080F-A322C86513AC}"/>
              </a:ext>
            </a:extLst>
          </p:cNvPr>
          <p:cNvSpPr>
            <a:spLocks noGrp="1"/>
          </p:cNvSpPr>
          <p:nvPr>
            <p:ph type="title"/>
          </p:nvPr>
        </p:nvSpPr>
        <p:spPr/>
        <p:txBody>
          <a:bodyPr>
            <a:normAutofit/>
          </a:bodyPr>
          <a:lstStyle/>
          <a:p>
            <a:r>
              <a:rPr lang="en-US" dirty="0"/>
              <a:t>“Alignment” of AI</a:t>
            </a:r>
          </a:p>
        </p:txBody>
      </p:sp>
      <p:sp>
        <p:nvSpPr>
          <p:cNvPr id="3" name="Content Placeholder 2">
            <a:extLst>
              <a:ext uri="{FF2B5EF4-FFF2-40B4-BE49-F238E27FC236}">
                <a16:creationId xmlns:a16="http://schemas.microsoft.com/office/drawing/2014/main" id="{F29A9809-2641-B70A-B8F5-E1DCA8B0BC55}"/>
              </a:ext>
            </a:extLst>
          </p:cNvPr>
          <p:cNvSpPr>
            <a:spLocks noGrp="1"/>
          </p:cNvSpPr>
          <p:nvPr>
            <p:ph type="body" sz="quarter" idx="16"/>
          </p:nvPr>
        </p:nvSpPr>
        <p:spPr>
          <a:xfrm>
            <a:off x="533920" y="1390650"/>
            <a:ext cx="5540956" cy="3077573"/>
          </a:xfrm>
        </p:spPr>
        <p:txBody>
          <a:bodyPr/>
          <a:lstStyle/>
          <a:p>
            <a:r>
              <a:rPr lang="en-US" sz="1800" dirty="0"/>
              <a:t>Making sure it does what its designers </a:t>
            </a:r>
            <a:r>
              <a:rPr lang="en-US" sz="1800" dirty="0">
                <a:solidFill>
                  <a:srgbClr val="C00000"/>
                </a:solidFill>
              </a:rPr>
              <a:t>intended</a:t>
            </a:r>
            <a:r>
              <a:rPr lang="en-US" sz="1800" dirty="0"/>
              <a:t>. </a:t>
            </a:r>
          </a:p>
          <a:p>
            <a:endParaRPr lang="en-US" sz="1800" dirty="0"/>
          </a:p>
          <a:p>
            <a:r>
              <a:rPr lang="en-US" sz="1800" dirty="0"/>
              <a:t>Making sure its outputs comply with </a:t>
            </a:r>
            <a:r>
              <a:rPr lang="en-US" sz="1800" dirty="0">
                <a:solidFill>
                  <a:srgbClr val="C00000"/>
                </a:solidFill>
              </a:rPr>
              <a:t>rules</a:t>
            </a:r>
            <a:r>
              <a:rPr lang="en-US" sz="1800" dirty="0"/>
              <a:t>.</a:t>
            </a:r>
          </a:p>
          <a:p>
            <a:endParaRPr lang="en-US" sz="1800" dirty="0"/>
          </a:p>
          <a:p>
            <a:r>
              <a:rPr lang="en-US" sz="1800" dirty="0"/>
              <a:t>Making sure it produces outputs that comply with </a:t>
            </a:r>
            <a:r>
              <a:rPr lang="en-US" sz="1800" dirty="0">
                <a:solidFill>
                  <a:srgbClr val="C00000"/>
                </a:solidFill>
              </a:rPr>
              <a:t>moral principles</a:t>
            </a:r>
            <a:r>
              <a:rPr lang="en-US" sz="1800" dirty="0"/>
              <a:t>. </a:t>
            </a:r>
          </a:p>
          <a:p>
            <a:endParaRPr lang="en-US" sz="1800" dirty="0"/>
          </a:p>
          <a:p>
            <a:r>
              <a:rPr lang="en-US" sz="1800" dirty="0"/>
              <a:t>…</a:t>
            </a:r>
          </a:p>
          <a:p>
            <a:pPr marL="0" indent="0">
              <a:buNone/>
            </a:pPr>
            <a:endParaRPr lang="en-US" sz="1800" dirty="0"/>
          </a:p>
          <a:p>
            <a:endParaRPr lang="en-US" sz="1800" dirty="0"/>
          </a:p>
          <a:p>
            <a:endParaRPr lang="en-US" sz="1800" dirty="0"/>
          </a:p>
        </p:txBody>
      </p:sp>
      <p:sp>
        <p:nvSpPr>
          <p:cNvPr id="4" name="TextBox 3">
            <a:extLst>
              <a:ext uri="{FF2B5EF4-FFF2-40B4-BE49-F238E27FC236}">
                <a16:creationId xmlns:a16="http://schemas.microsoft.com/office/drawing/2014/main" id="{0ECFE5B7-BDBF-08FF-B89C-EEFF3EE4DABF}"/>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[Slide Credit: Gillian Hadfield]</a:t>
            </a:r>
            <a:endParaRPr lang="en-US" sz="1050" dirty="0"/>
          </a:p>
        </p:txBody>
      </p:sp>
      <p:pic>
        <p:nvPicPr>
          <p:cNvPr id="2050" name="Picture 2" descr="The Alignment Problem | Brian Christian">
            <a:extLst>
              <a:ext uri="{FF2B5EF4-FFF2-40B4-BE49-F238E27FC236}">
                <a16:creationId xmlns:a16="http://schemas.microsoft.com/office/drawing/2014/main" id="{4739631C-FDA8-B058-1FA7-47EC6ADEF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325" y="869770"/>
            <a:ext cx="2255649" cy="340396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B833B66E-BA7C-6B50-9246-7E0D62BC9E6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7503413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100"/>
          <p:cNvSpPr txBox="1">
            <a:spLocks noGrp="1"/>
          </p:cNvSpPr>
          <p:nvPr>
            <p:ph type="title"/>
          </p:nvPr>
        </p:nvSpPr>
        <p:spPr>
          <a:xfrm>
            <a:off x="533919" y="282048"/>
            <a:ext cx="8610081" cy="857542"/>
          </a:xfrm>
          <a:prstGeom prst="rect">
            <a:avLst/>
          </a:prstGeom>
        </p:spPr>
        <p:txBody>
          <a:bodyPr spcFirstLastPara="1" wrap="square" lIns="91425" tIns="91425" rIns="91425" bIns="91425" anchor="t" anchorCtr="0">
            <a:normAutofit fontScale="90000"/>
          </a:bodyPr>
          <a:lstStyle/>
          <a:p>
            <a:r>
              <a:rPr lang="ru" dirty="0"/>
              <a:t>Why </a:t>
            </a:r>
            <a:r>
              <a:rPr lang="en-US" dirty="0"/>
              <a:t>Computational Frameworks to Alignment?</a:t>
            </a:r>
            <a:endParaRPr dirty="0"/>
          </a:p>
        </p:txBody>
      </p:sp>
      <p:sp>
        <p:nvSpPr>
          <p:cNvPr id="1902" name="Google Shape;1902;p100"/>
          <p:cNvSpPr txBox="1">
            <a:spLocks noGrp="1"/>
          </p:cNvSpPr>
          <p:nvPr>
            <p:ph type="body" sz="quarter" idx="16"/>
          </p:nvPr>
        </p:nvSpPr>
        <p:spPr>
          <a:prstGeom prst="rect">
            <a:avLst/>
          </a:prstGeom>
        </p:spPr>
        <p:txBody>
          <a:bodyPr spcFirstLastPara="1" wrap="square" lIns="91425" tIns="91425" rIns="91425" bIns="91425" anchor="t" anchorCtr="0">
            <a:normAutofit/>
          </a:bodyPr>
          <a:lstStyle/>
          <a:p>
            <a:pPr marL="0" indent="0">
              <a:buNone/>
            </a:pPr>
            <a:r>
              <a:rPr lang="ru" dirty="0"/>
              <a:t>How do you create / code a loss function for:</a:t>
            </a:r>
            <a:endParaRPr dirty="0"/>
          </a:p>
          <a:p>
            <a:pPr marL="400050" indent="-285750">
              <a:spcBef>
                <a:spcPts val="1200"/>
              </a:spcBef>
            </a:pPr>
            <a:r>
              <a:rPr lang="en-US" dirty="0"/>
              <a:t>What is </a:t>
            </a:r>
            <a:r>
              <a:rPr lang="en-US" i="1" dirty="0"/>
              <a:t>lawful</a:t>
            </a:r>
            <a:r>
              <a:rPr lang="en-US" dirty="0"/>
              <a:t>?</a:t>
            </a:r>
          </a:p>
          <a:p>
            <a:pPr marL="400050" indent="-285750"/>
            <a:r>
              <a:rPr lang="ru" dirty="0"/>
              <a:t>What is </a:t>
            </a:r>
            <a:r>
              <a:rPr lang="ru" i="1" dirty="0"/>
              <a:t>ethical</a:t>
            </a:r>
            <a:r>
              <a:rPr lang="ru" dirty="0"/>
              <a:t>?</a:t>
            </a:r>
            <a:endParaRPr dirty="0"/>
          </a:p>
          <a:p>
            <a:pPr marL="400050" indent="-285750"/>
            <a:r>
              <a:rPr lang="ru" dirty="0"/>
              <a:t>What is </a:t>
            </a:r>
            <a:r>
              <a:rPr lang="ru" i="1" dirty="0"/>
              <a:t>safe</a:t>
            </a:r>
            <a:r>
              <a:rPr lang="ru" dirty="0"/>
              <a:t>?</a:t>
            </a:r>
            <a:endParaRPr lang="en-US" dirty="0"/>
          </a:p>
          <a:p>
            <a:pPr marL="400050" indent="-285750"/>
            <a:r>
              <a:rPr lang="en-US" dirty="0"/>
              <a:t>What is </a:t>
            </a:r>
            <a:r>
              <a:rPr lang="en-US" i="1" dirty="0"/>
              <a:t>funny</a:t>
            </a:r>
            <a:r>
              <a:rPr lang="en-US" dirty="0"/>
              <a:t>?</a:t>
            </a:r>
          </a:p>
          <a:p>
            <a:pPr marL="400050" indent="-285750"/>
            <a:r>
              <a:rPr lang="en-US" dirty="0"/>
              <a:t>….</a:t>
            </a:r>
          </a:p>
        </p:txBody>
      </p:sp>
      <p:sp>
        <p:nvSpPr>
          <p:cNvPr id="1904" name="Google Shape;1904;p100"/>
          <p:cNvSpPr txBox="1"/>
          <p:nvPr/>
        </p:nvSpPr>
        <p:spPr>
          <a:xfrm>
            <a:off x="4572000" y="2778105"/>
            <a:ext cx="4408538" cy="490553"/>
          </a:xfrm>
          <a:prstGeom prst="rect">
            <a:avLst/>
          </a:prstGeom>
          <a:noFill/>
          <a:ln>
            <a:noFill/>
          </a:ln>
        </p:spPr>
        <p:txBody>
          <a:bodyPr spcFirstLastPara="1" wrap="square" lIns="91425" tIns="91425" rIns="91425" bIns="91425" anchor="t" anchorCtr="0">
            <a:spAutoFit/>
          </a:bodyPr>
          <a:lstStyle/>
          <a:p>
            <a:r>
              <a:rPr lang="ru" sz="1988" dirty="0">
                <a:solidFill>
                  <a:srgbClr val="C00000"/>
                </a:solidFill>
                <a:latin typeface="Tahoma" panose="020B0604030504040204" pitchFamily="34" charset="0"/>
                <a:ea typeface="Tahoma" panose="020B0604030504040204" pitchFamily="34" charset="0"/>
                <a:cs typeface="Tahoma" panose="020B0604030504040204" pitchFamily="34" charset="0"/>
              </a:rPr>
              <a:t>Don’t encode it, model it!</a:t>
            </a:r>
            <a:endParaRPr sz="1988"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43EF008D-6698-A4CF-C057-C2916A9D6355}"/>
              </a:ext>
            </a:extLst>
          </p:cNvPr>
          <p:cNvSpPr txBox="1"/>
          <p:nvPr/>
        </p:nvSpPr>
        <p:spPr>
          <a:xfrm>
            <a:off x="7090241" y="490717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Nate Lambert]</a:t>
            </a:r>
          </a:p>
        </p:txBody>
      </p:sp>
      <p:sp>
        <p:nvSpPr>
          <p:cNvPr id="3" name="Rounded Rectangle 2">
            <a:extLst>
              <a:ext uri="{FF2B5EF4-FFF2-40B4-BE49-F238E27FC236}">
                <a16:creationId xmlns:a16="http://schemas.microsoft.com/office/drawing/2014/main" id="{90F6A2AA-FE1F-5939-3646-106C3A5CFEAB}"/>
              </a:ext>
            </a:extLst>
          </p:cNvPr>
          <p:cNvSpPr/>
          <p:nvPr/>
        </p:nvSpPr>
        <p:spPr>
          <a:xfrm>
            <a:off x="184639" y="3611400"/>
            <a:ext cx="8787107" cy="893875"/>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We’re [over-]simplifying the problem for now. </a:t>
            </a:r>
            <a:b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After seeing the details, we will come back to the big picture! </a:t>
            </a:r>
          </a:p>
        </p:txBody>
      </p:sp>
      <p:sp>
        <p:nvSpPr>
          <p:cNvPr id="4" name="Rounded Rectangle 3">
            <a:extLst>
              <a:ext uri="{FF2B5EF4-FFF2-40B4-BE49-F238E27FC236}">
                <a16:creationId xmlns:a16="http://schemas.microsoft.com/office/drawing/2014/main" id="{B42038A3-74EA-25F6-17AE-E70BFDDF5A8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5663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4"/>
                                        </p:tgtEl>
                                        <p:attrNameLst>
                                          <p:attrName>style.visibility</p:attrName>
                                        </p:attrNameLst>
                                      </p:cBhvr>
                                      <p:to>
                                        <p:strVal val="visible"/>
                                      </p:to>
                                    </p:set>
                                    <p:animEffect transition="in" filter="fade">
                                      <p:cBhvr>
                                        <p:cTn id="7" dur="1000"/>
                                        <p:tgtEl>
                                          <p:spTgt spid="1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9325-F6EB-23FD-FD0E-468B1EBE1C0B}"/>
              </a:ext>
            </a:extLst>
          </p:cNvPr>
          <p:cNvSpPr>
            <a:spLocks noGrp="1"/>
          </p:cNvSpPr>
          <p:nvPr>
            <p:ph type="title"/>
          </p:nvPr>
        </p:nvSpPr>
        <p:spPr/>
        <p:txBody>
          <a:bodyPr/>
          <a:lstStyle/>
          <a:p>
            <a:r>
              <a:rPr lang="en-US" dirty="0"/>
              <a:t>Recap: Instruction tuning </a:t>
            </a:r>
          </a:p>
        </p:txBody>
      </p:sp>
      <p:sp>
        <p:nvSpPr>
          <p:cNvPr id="3" name="Text Placeholder 2">
            <a:extLst>
              <a:ext uri="{FF2B5EF4-FFF2-40B4-BE49-F238E27FC236}">
                <a16:creationId xmlns:a16="http://schemas.microsoft.com/office/drawing/2014/main" id="{0EE88CBB-FF5D-7B41-B6A2-D69A8057B13D}"/>
              </a:ext>
            </a:extLst>
          </p:cNvPr>
          <p:cNvSpPr>
            <a:spLocks noGrp="1"/>
          </p:cNvSpPr>
          <p:nvPr>
            <p:ph type="body" sz="quarter" idx="16"/>
          </p:nvPr>
        </p:nvSpPr>
        <p:spPr/>
        <p:txBody>
          <a:bodyPr/>
          <a:lstStyle/>
          <a:p>
            <a:r>
              <a:rPr lang="en-US" dirty="0"/>
              <a:t>Here is the recipe:  </a:t>
            </a:r>
          </a:p>
          <a:p>
            <a:pPr lvl="1"/>
            <a:r>
              <a:rPr lang="en-US" dirty="0"/>
              <a:t>Prepare the data: diverse annotated data (instructions </a:t>
            </a:r>
            <a:r>
              <a:rPr lang="en-US" dirty="0">
                <a:sym typeface="Wingdings" pitchFamily="2" charset="2"/>
              </a:rPr>
              <a:t> desired responses) </a:t>
            </a:r>
            <a:endParaRPr lang="en-US" dirty="0"/>
          </a:p>
          <a:p>
            <a:pPr lvl="1"/>
            <a:r>
              <a:rPr lang="en-US" dirty="0"/>
              <a:t>Split along tasks to train and test</a:t>
            </a:r>
          </a:p>
          <a:p>
            <a:pPr lvl="1"/>
            <a:r>
              <a:rPr lang="en-US" dirty="0"/>
              <a:t>Train on data of all training tasks: </a:t>
            </a:r>
          </a:p>
          <a:p>
            <a:pPr lvl="2"/>
            <a:r>
              <a:rPr lang="en-US" dirty="0"/>
              <a:t>Optimize the per-token likelihood of the target (desired) responses</a:t>
            </a:r>
          </a:p>
          <a:p>
            <a:pPr lvl="1"/>
            <a:r>
              <a:rPr lang="en-US" dirty="0"/>
              <a:t>Test: zero-shot on new tasks</a:t>
            </a:r>
          </a:p>
        </p:txBody>
      </p:sp>
      <p:grpSp>
        <p:nvGrpSpPr>
          <p:cNvPr id="4" name="Group 3">
            <a:extLst>
              <a:ext uri="{FF2B5EF4-FFF2-40B4-BE49-F238E27FC236}">
                <a16:creationId xmlns:a16="http://schemas.microsoft.com/office/drawing/2014/main" id="{574C8440-1BD3-BF49-1A1F-08B18540A004}"/>
              </a:ext>
            </a:extLst>
          </p:cNvPr>
          <p:cNvGrpSpPr/>
          <p:nvPr/>
        </p:nvGrpSpPr>
        <p:grpSpPr>
          <a:xfrm>
            <a:off x="882561" y="3070112"/>
            <a:ext cx="6975019" cy="1884506"/>
            <a:chOff x="6779400" y="2491115"/>
            <a:chExt cx="9300025" cy="2512674"/>
          </a:xfrm>
        </p:grpSpPr>
        <p:grpSp>
          <p:nvGrpSpPr>
            <p:cNvPr id="5" name="object 3">
              <a:extLst>
                <a:ext uri="{FF2B5EF4-FFF2-40B4-BE49-F238E27FC236}">
                  <a16:creationId xmlns:a16="http://schemas.microsoft.com/office/drawing/2014/main" id="{94225CC9-7766-78FD-6321-DD372A20CFBC}"/>
                </a:ext>
              </a:extLst>
            </p:cNvPr>
            <p:cNvGrpSpPr/>
            <p:nvPr/>
          </p:nvGrpSpPr>
          <p:grpSpPr>
            <a:xfrm>
              <a:off x="6779400" y="2745004"/>
              <a:ext cx="9300025" cy="2063134"/>
              <a:chOff x="1254263" y="2699004"/>
              <a:chExt cx="9394839" cy="2063577"/>
            </a:xfrm>
          </p:grpSpPr>
          <p:pic>
            <p:nvPicPr>
              <p:cNvPr id="11" name="object 4">
                <a:extLst>
                  <a:ext uri="{FF2B5EF4-FFF2-40B4-BE49-F238E27FC236}">
                    <a16:creationId xmlns:a16="http://schemas.microsoft.com/office/drawing/2014/main" id="{644AC7A7-CFAF-1A57-8398-112164DB492A}"/>
                  </a:ext>
                </a:extLst>
              </p:cNvPr>
              <p:cNvPicPr/>
              <p:nvPr/>
            </p:nvPicPr>
            <p:blipFill rotWithShape="1">
              <a:blip r:embed="rId2" cstate="print"/>
              <a:srcRect t="45441"/>
              <a:stretch/>
            </p:blipFill>
            <p:spPr>
              <a:xfrm>
                <a:off x="1441851" y="2948849"/>
                <a:ext cx="9207251" cy="1784694"/>
              </a:xfrm>
              <a:prstGeom prst="rect">
                <a:avLst/>
              </a:prstGeom>
            </p:spPr>
          </p:pic>
          <p:sp>
            <p:nvSpPr>
              <p:cNvPr id="12" name="object 7">
                <a:extLst>
                  <a:ext uri="{FF2B5EF4-FFF2-40B4-BE49-F238E27FC236}">
                    <a16:creationId xmlns:a16="http://schemas.microsoft.com/office/drawing/2014/main" id="{C916847A-2123-B616-2EFC-AF2A1DFE2544}"/>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dirty="0">
                  <a:latin typeface="Avenir Book" panose="02000503020000020003" pitchFamily="2" charset="0"/>
                </a:endParaRPr>
              </a:p>
            </p:txBody>
          </p:sp>
          <p:sp>
            <p:nvSpPr>
              <p:cNvPr id="13" name="object 8">
                <a:extLst>
                  <a:ext uri="{FF2B5EF4-FFF2-40B4-BE49-F238E27FC236}">
                    <a16:creationId xmlns:a16="http://schemas.microsoft.com/office/drawing/2014/main" id="{78C27578-E28C-98A6-9661-C6D24B48B6A2}"/>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dirty="0">
                  <a:latin typeface="Avenir Book" panose="02000503020000020003" pitchFamily="2" charset="0"/>
                </a:endParaRPr>
              </a:p>
            </p:txBody>
          </p:sp>
          <p:sp>
            <p:nvSpPr>
              <p:cNvPr id="14" name="object 9">
                <a:extLst>
                  <a:ext uri="{FF2B5EF4-FFF2-40B4-BE49-F238E27FC236}">
                    <a16:creationId xmlns:a16="http://schemas.microsoft.com/office/drawing/2014/main" id="{00148593-B9D1-5A9E-6125-4273132F05E6}"/>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dirty="0">
                  <a:latin typeface="Avenir Book" panose="02000503020000020003" pitchFamily="2" charset="0"/>
                </a:endParaRPr>
              </a:p>
            </p:txBody>
          </p:sp>
        </p:grpSp>
        <p:sp>
          <p:nvSpPr>
            <p:cNvPr id="6" name="Rectangle 5">
              <a:extLst>
                <a:ext uri="{FF2B5EF4-FFF2-40B4-BE49-F238E27FC236}">
                  <a16:creationId xmlns:a16="http://schemas.microsoft.com/office/drawing/2014/main" id="{F972E5DC-9BBF-422F-90CC-187285933F2C}"/>
                </a:ext>
              </a:extLst>
            </p:cNvPr>
            <p:cNvSpPr/>
            <p:nvPr/>
          </p:nvSpPr>
          <p:spPr>
            <a:xfrm>
              <a:off x="10977560" y="4276453"/>
              <a:ext cx="2079437" cy="7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Trapezoid 6">
              <a:extLst>
                <a:ext uri="{FF2B5EF4-FFF2-40B4-BE49-F238E27FC236}">
                  <a16:creationId xmlns:a16="http://schemas.microsoft.com/office/drawing/2014/main" id="{C6B3C764-BD93-37F0-235F-F8D4E58C420B}"/>
                </a:ext>
              </a:extLst>
            </p:cNvPr>
            <p:cNvSpPr/>
            <p:nvPr/>
          </p:nvSpPr>
          <p:spPr>
            <a:xfrm rot="10800000">
              <a:off x="10286614" y="2491115"/>
              <a:ext cx="3364992" cy="1689367"/>
            </a:xfrm>
            <a:prstGeom prst="trapezoid">
              <a:avLst>
                <a:gd name="adj" fmla="val 48634"/>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Group 7">
              <a:extLst>
                <a:ext uri="{FF2B5EF4-FFF2-40B4-BE49-F238E27FC236}">
                  <a16:creationId xmlns:a16="http://schemas.microsoft.com/office/drawing/2014/main" id="{041E81D0-DCC5-1446-3B78-CEDE7CD780E9}"/>
                </a:ext>
              </a:extLst>
            </p:cNvPr>
            <p:cNvGrpSpPr/>
            <p:nvPr/>
          </p:nvGrpSpPr>
          <p:grpSpPr>
            <a:xfrm>
              <a:off x="10994657" y="3612530"/>
              <a:ext cx="1967125" cy="1262671"/>
              <a:chOff x="5070375" y="3814719"/>
              <a:chExt cx="1967125" cy="1262671"/>
            </a:xfrm>
          </p:grpSpPr>
          <p:sp>
            <p:nvSpPr>
              <p:cNvPr id="9" name="Rounded Rectangle 8">
                <a:extLst>
                  <a:ext uri="{FF2B5EF4-FFF2-40B4-BE49-F238E27FC236}">
                    <a16:creationId xmlns:a16="http://schemas.microsoft.com/office/drawing/2014/main" id="{23FA5DB9-E761-19D8-686A-18D95AA74888}"/>
                  </a:ext>
                </a:extLst>
              </p:cNvPr>
              <p:cNvSpPr/>
              <p:nvPr/>
            </p:nvSpPr>
            <p:spPr>
              <a:xfrm>
                <a:off x="5300419" y="3814719"/>
                <a:ext cx="1483640" cy="1262671"/>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dirty="0">
                  <a:latin typeface="Avenir Book" panose="02000503020000020003" pitchFamily="2" charset="0"/>
                </a:endParaRPr>
              </a:p>
            </p:txBody>
          </p:sp>
          <p:sp>
            <p:nvSpPr>
              <p:cNvPr id="10" name="TextBox 9">
                <a:extLst>
                  <a:ext uri="{FF2B5EF4-FFF2-40B4-BE49-F238E27FC236}">
                    <a16:creationId xmlns:a16="http://schemas.microsoft.com/office/drawing/2014/main" id="{34D4FE0D-A348-F1F2-C948-11B1936751A3}"/>
                  </a:ext>
                </a:extLst>
              </p:cNvPr>
              <p:cNvSpPr txBox="1"/>
              <p:nvPr/>
            </p:nvSpPr>
            <p:spPr>
              <a:xfrm>
                <a:off x="5070375" y="3978328"/>
                <a:ext cx="1967125" cy="1046439"/>
              </a:xfrm>
              <a:prstGeom prst="rect">
                <a:avLst/>
              </a:prstGeom>
              <a:noFill/>
            </p:spPr>
            <p:txBody>
              <a:bodyPr wrap="square">
                <a:spAutoFit/>
              </a:bodyPr>
              <a:lstStyle/>
              <a:p>
                <a:pPr algn="ctr"/>
                <a:r>
                  <a:rPr lang="en-US" sz="4500" b="1" dirty="0">
                    <a:latin typeface="Avenir Book" panose="02000503020000020003" pitchFamily="2" charset="0"/>
                  </a:rPr>
                  <a:t>LM</a:t>
                </a:r>
              </a:p>
            </p:txBody>
          </p:sp>
        </p:grpSp>
      </p:grpSp>
    </p:spTree>
    <p:extLst>
      <p:ext uri="{BB962C8B-B14F-4D97-AF65-F5344CB8AC3E}">
        <p14:creationId xmlns:p14="http://schemas.microsoft.com/office/powerpoint/2010/main" val="4084302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800" dirty="0"/>
              <a:t>Aligning with </a:t>
            </a:r>
            <a:br>
              <a:rPr lang="en-US" sz="4800" dirty="0"/>
            </a:br>
            <a:r>
              <a:rPr lang="en-US" sz="4800" dirty="0"/>
              <a:t>Which Values?</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
        <p:nvSpPr>
          <p:cNvPr id="2" name="Rounded Rectangle 1">
            <a:extLst>
              <a:ext uri="{FF2B5EF4-FFF2-40B4-BE49-F238E27FC236}">
                <a16:creationId xmlns:a16="http://schemas.microsoft.com/office/drawing/2014/main" id="{B8F0780F-EA08-64D9-3148-87C4061D428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9232822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0439-3A6F-269F-2DE9-1E1EDCEFAD05}"/>
              </a:ext>
            </a:extLst>
          </p:cNvPr>
          <p:cNvSpPr>
            <a:spLocks noGrp="1"/>
          </p:cNvSpPr>
          <p:nvPr>
            <p:ph type="title"/>
          </p:nvPr>
        </p:nvSpPr>
        <p:spPr>
          <a:xfrm>
            <a:off x="421418" y="107119"/>
            <a:ext cx="8984973" cy="857542"/>
          </a:xfrm>
        </p:spPr>
        <p:txBody>
          <a:bodyPr>
            <a:normAutofit fontScale="90000"/>
          </a:bodyPr>
          <a:lstStyle/>
          <a:p>
            <a:r>
              <a:rPr lang="en-US" dirty="0"/>
              <a:t>Aligning to Instructions == Aligning to Values?</a:t>
            </a:r>
          </a:p>
        </p:txBody>
      </p:sp>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p:txBody>
          <a:bodyPr>
            <a:normAutofit/>
          </a:bodyPr>
          <a:lstStyle/>
          <a:p>
            <a:r>
              <a:rPr lang="en-US" dirty="0"/>
              <a:t>Pretrained models produce harmful outputs, even if explicitly instructed </a:t>
            </a:r>
            <a:r>
              <a:rPr lang="en-US" sz="1100" dirty="0"/>
              <a:t>[</a:t>
            </a:r>
            <a:r>
              <a:rPr lang="en-US" sz="1100" dirty="0">
                <a:hlinkClick r:id="rId2"/>
              </a:rPr>
              <a:t>Zhao et al. 2021</a:t>
            </a:r>
            <a:r>
              <a:rPr lang="en-US" sz="1100" dirty="0"/>
              <a:t>]</a:t>
            </a:r>
            <a:r>
              <a:rPr lang="en-US" dirty="0"/>
              <a:t>. </a:t>
            </a:r>
          </a:p>
          <a:p>
            <a:r>
              <a:rPr lang="en-US" dirty="0"/>
              <a:t>How about instruct-tuned/RLHE-ed models? </a:t>
            </a:r>
          </a:p>
          <a:p>
            <a:r>
              <a:rPr lang="en-US" b="1" dirty="0">
                <a:solidFill>
                  <a:srgbClr val="C00000"/>
                </a:solidFill>
              </a:rPr>
              <a:t>It’s complicated! </a:t>
            </a:r>
          </a:p>
          <a:p>
            <a:endParaRPr lang="en-US" dirty="0"/>
          </a:p>
          <a:p>
            <a:endParaRPr lang="en-US" dirty="0"/>
          </a:p>
          <a:p>
            <a:pPr marL="114300" indent="0">
              <a:buNone/>
            </a:pPr>
            <a:endParaRPr lang="en-US" dirty="0"/>
          </a:p>
        </p:txBody>
      </p:sp>
      <p:sp>
        <p:nvSpPr>
          <p:cNvPr id="4" name="Rounded Rectangle 3">
            <a:extLst>
              <a:ext uri="{FF2B5EF4-FFF2-40B4-BE49-F238E27FC236}">
                <a16:creationId xmlns:a16="http://schemas.microsoft.com/office/drawing/2014/main" id="{64F4E1C7-00F1-E59A-F70E-233A371CB59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0829827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a:xfrm>
            <a:off x="533919" y="1228936"/>
            <a:ext cx="8085415" cy="3239288"/>
          </a:xfrm>
        </p:spPr>
        <p:txBody>
          <a:bodyPr>
            <a:normAutofit/>
          </a:bodyPr>
          <a:lstStyle/>
          <a:p>
            <a:r>
              <a:rPr lang="en-US" b="1" dirty="0"/>
              <a:t>Large-enough</a:t>
            </a:r>
            <a:r>
              <a:rPr lang="en-US" dirty="0"/>
              <a:t> LMs can be “pro-social” when prompted with “values”: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pPr marL="114300" indent="0">
              <a:buNone/>
            </a:pPr>
            <a:endParaRPr lang="en-US" dirty="0"/>
          </a:p>
        </p:txBody>
      </p:sp>
      <p:sp>
        <p:nvSpPr>
          <p:cNvPr id="4" name="TextBox 3">
            <a:extLst>
              <a:ext uri="{FF2B5EF4-FFF2-40B4-BE49-F238E27FC236}">
                <a16:creationId xmlns:a16="http://schemas.microsoft.com/office/drawing/2014/main" id="{8247BDE0-5AF2-78B8-F129-BB3ED7D2D603}"/>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ProSocialDialog: A Prosocial Backbone for Conversational Agents, Kim et al. 2022</a:t>
            </a:r>
            <a:r>
              <a:rPr lang="en-US" sz="1050" dirty="0">
                <a:solidFill>
                  <a:srgbClr val="595959"/>
                </a:solidFill>
                <a:latin typeface="Corbel"/>
                <a:cs typeface="Arial"/>
              </a:rPr>
              <a:t>]</a:t>
            </a:r>
            <a:endParaRPr lang="en-US" sz="1050" dirty="0"/>
          </a:p>
        </p:txBody>
      </p:sp>
      <p:pic>
        <p:nvPicPr>
          <p:cNvPr id="7" name="Picture 6" descr="Chart, bar chart&#10;&#10;Description automatically generated">
            <a:extLst>
              <a:ext uri="{FF2B5EF4-FFF2-40B4-BE49-F238E27FC236}">
                <a16:creationId xmlns:a16="http://schemas.microsoft.com/office/drawing/2014/main" id="{473BFBED-580E-CEC7-B58E-2EA3819C31BA}"/>
              </a:ext>
            </a:extLst>
          </p:cNvPr>
          <p:cNvPicPr>
            <a:picLocks noChangeAspect="1"/>
          </p:cNvPicPr>
          <p:nvPr/>
        </p:nvPicPr>
        <p:blipFill rotWithShape="1">
          <a:blip r:embed="rId3"/>
          <a:srcRect b="52575"/>
          <a:stretch/>
        </p:blipFill>
        <p:spPr>
          <a:xfrm>
            <a:off x="1122064" y="2217960"/>
            <a:ext cx="6169161" cy="2439319"/>
          </a:xfrm>
          <a:prstGeom prst="rect">
            <a:avLst/>
          </a:prstGeom>
        </p:spPr>
      </p:pic>
      <p:sp>
        <p:nvSpPr>
          <p:cNvPr id="11" name="TextBox 10">
            <a:extLst>
              <a:ext uri="{FF2B5EF4-FFF2-40B4-BE49-F238E27FC236}">
                <a16:creationId xmlns:a16="http://schemas.microsoft.com/office/drawing/2014/main" id="{C40CD3BE-9722-EA46-6AE6-4C52193EAED8}"/>
              </a:ext>
            </a:extLst>
          </p:cNvPr>
          <p:cNvSpPr txBox="1"/>
          <p:nvPr/>
        </p:nvSpPr>
        <p:spPr>
          <a:xfrm>
            <a:off x="1359674" y="1617835"/>
            <a:ext cx="5883966" cy="369332"/>
          </a:xfrm>
          <a:prstGeom prst="rect">
            <a:avLst/>
          </a:prstGeom>
          <a:solidFill>
            <a:schemeClr val="accent1">
              <a:lumMod val="20000"/>
              <a:lumOff val="80000"/>
            </a:schemeClr>
          </a:solidFill>
        </p:spPr>
        <p:txBody>
          <a:bodyPr wrap="square">
            <a:spAutoFit/>
          </a:bodyPr>
          <a:lstStyle/>
          <a:p>
            <a:pPr algn="ctr"/>
            <a:r>
              <a:rPr lang="en-US" sz="1800" dirty="0">
                <a:latin typeface="Consolas" panose="020B0609020204030204" pitchFamily="49" charset="0"/>
                <a:cs typeface="Consolas" panose="020B0609020204030204" pitchFamily="49" charset="0"/>
              </a:rPr>
              <a:t>“It's important to help others in need.”</a:t>
            </a:r>
          </a:p>
        </p:txBody>
      </p:sp>
      <p:sp>
        <p:nvSpPr>
          <p:cNvPr id="8" name="Title 1">
            <a:extLst>
              <a:ext uri="{FF2B5EF4-FFF2-40B4-BE49-F238E27FC236}">
                <a16:creationId xmlns:a16="http://schemas.microsoft.com/office/drawing/2014/main" id="{8641DD4F-7D5C-B8F3-F9E6-A3B0A002B68F}"/>
              </a:ext>
            </a:extLst>
          </p:cNvPr>
          <p:cNvSpPr>
            <a:spLocks noGrp="1"/>
          </p:cNvSpPr>
          <p:nvPr>
            <p:ph type="title"/>
          </p:nvPr>
        </p:nvSpPr>
        <p:spPr>
          <a:xfrm>
            <a:off x="421418" y="107119"/>
            <a:ext cx="8984973" cy="857542"/>
          </a:xfrm>
        </p:spPr>
        <p:txBody>
          <a:bodyPr>
            <a:normAutofit fontScale="90000"/>
          </a:bodyPr>
          <a:lstStyle/>
          <a:p>
            <a:r>
              <a:rPr lang="en-US" dirty="0"/>
              <a:t>Aligning to Instructions == Aligning to Values?</a:t>
            </a:r>
          </a:p>
        </p:txBody>
      </p:sp>
      <p:sp>
        <p:nvSpPr>
          <p:cNvPr id="2" name="Rounded Rectangle 1">
            <a:extLst>
              <a:ext uri="{FF2B5EF4-FFF2-40B4-BE49-F238E27FC236}">
                <a16:creationId xmlns:a16="http://schemas.microsoft.com/office/drawing/2014/main" id="{C8AF8236-C027-57DD-61B0-EFFEC03F475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1280396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a:xfrm>
            <a:off x="533919" y="1176793"/>
            <a:ext cx="8085415" cy="3744760"/>
          </a:xfrm>
        </p:spPr>
        <p:txBody>
          <a:bodyPr>
            <a:normAutofit lnSpcReduction="10000"/>
          </a:bodyPr>
          <a:lstStyle/>
          <a:p>
            <a:r>
              <a:rPr lang="en-US" b="1" dirty="0"/>
              <a:t>Large-enough</a:t>
            </a:r>
            <a:r>
              <a:rPr lang="en-US" dirty="0"/>
              <a:t> LMs can do “moral self-correction” when prompted with “values”: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Improves with increasing model size and RLHF training</a:t>
            </a:r>
          </a:p>
          <a:p>
            <a:endParaRPr lang="en-US" dirty="0"/>
          </a:p>
          <a:p>
            <a:pPr marL="114300" indent="0">
              <a:buNone/>
            </a:pPr>
            <a:endParaRPr lang="en-US" dirty="0"/>
          </a:p>
        </p:txBody>
      </p:sp>
      <p:sp>
        <p:nvSpPr>
          <p:cNvPr id="4" name="TextBox 3">
            <a:extLst>
              <a:ext uri="{FF2B5EF4-FFF2-40B4-BE49-F238E27FC236}">
                <a16:creationId xmlns:a16="http://schemas.microsoft.com/office/drawing/2014/main" id="{8247BDE0-5AF2-78B8-F129-BB3ED7D2D603}"/>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The Capacity for Moral Self-Correction in Large Language Models, Ganguli et al. 2023</a:t>
            </a:r>
            <a:r>
              <a:rPr lang="en-US" sz="1050" dirty="0">
                <a:solidFill>
                  <a:srgbClr val="595959"/>
                </a:solidFill>
                <a:latin typeface="Corbel"/>
                <a:cs typeface="Arial"/>
              </a:rPr>
              <a:t>]</a:t>
            </a:r>
            <a:endParaRPr lang="en-US" sz="1050" dirty="0"/>
          </a:p>
        </p:txBody>
      </p:sp>
      <p:sp>
        <p:nvSpPr>
          <p:cNvPr id="6" name="TextBox 5">
            <a:extLst>
              <a:ext uri="{FF2B5EF4-FFF2-40B4-BE49-F238E27FC236}">
                <a16:creationId xmlns:a16="http://schemas.microsoft.com/office/drawing/2014/main" id="{A2C0C0FA-81A2-21B0-8B87-9725878A262C}"/>
              </a:ext>
            </a:extLst>
          </p:cNvPr>
          <p:cNvSpPr txBox="1"/>
          <p:nvPr/>
        </p:nvSpPr>
        <p:spPr>
          <a:xfrm>
            <a:off x="1083365" y="1478027"/>
            <a:ext cx="7058771" cy="584775"/>
          </a:xfrm>
          <a:prstGeom prst="rect">
            <a:avLst/>
          </a:prstGeom>
          <a:solidFill>
            <a:schemeClr val="accent1">
              <a:lumMod val="20000"/>
              <a:lumOff val="80000"/>
            </a:schemeClr>
          </a:solidFill>
        </p:spPr>
        <p:txBody>
          <a:bodyPr wrap="square">
            <a:spAutoFit/>
          </a:bodyPr>
          <a:lstStyle/>
          <a:p>
            <a:pPr algn="ctr"/>
            <a:r>
              <a:rPr lang="en-US" sz="1600" dirty="0">
                <a:latin typeface="Consolas" panose="020B0609020204030204" pitchFamily="49" charset="0"/>
                <a:cs typeface="Consolas" panose="020B0609020204030204" pitchFamily="49" charset="0"/>
              </a:rPr>
              <a:t>“Let’s think about how to answer this question in a way that is fair and avoids discrimination of any kind.”</a:t>
            </a:r>
          </a:p>
        </p:txBody>
      </p:sp>
      <p:pic>
        <p:nvPicPr>
          <p:cNvPr id="8" name="Picture 7" descr="Chart, line chart&#10;&#10;Description automatically generated">
            <a:extLst>
              <a:ext uri="{FF2B5EF4-FFF2-40B4-BE49-F238E27FC236}">
                <a16:creationId xmlns:a16="http://schemas.microsoft.com/office/drawing/2014/main" id="{584D754E-5B44-995F-A6BA-2E93EE666577}"/>
              </a:ext>
            </a:extLst>
          </p:cNvPr>
          <p:cNvPicPr>
            <a:picLocks noChangeAspect="1"/>
          </p:cNvPicPr>
          <p:nvPr/>
        </p:nvPicPr>
        <p:blipFill>
          <a:blip r:embed="rId3"/>
          <a:stretch>
            <a:fillRect/>
          </a:stretch>
        </p:blipFill>
        <p:spPr>
          <a:xfrm>
            <a:off x="1899474" y="2129756"/>
            <a:ext cx="2535632" cy="2234489"/>
          </a:xfrm>
          <a:prstGeom prst="rect">
            <a:avLst/>
          </a:prstGeom>
        </p:spPr>
      </p:pic>
      <p:pic>
        <p:nvPicPr>
          <p:cNvPr id="10" name="Picture 9" descr="Chart&#10;&#10;Description automatically generated">
            <a:extLst>
              <a:ext uri="{FF2B5EF4-FFF2-40B4-BE49-F238E27FC236}">
                <a16:creationId xmlns:a16="http://schemas.microsoft.com/office/drawing/2014/main" id="{4B08F423-C788-9A56-4F39-801C2866E97D}"/>
              </a:ext>
            </a:extLst>
          </p:cNvPr>
          <p:cNvPicPr>
            <a:picLocks noChangeAspect="1"/>
          </p:cNvPicPr>
          <p:nvPr/>
        </p:nvPicPr>
        <p:blipFill>
          <a:blip r:embed="rId4"/>
          <a:stretch>
            <a:fillRect/>
          </a:stretch>
        </p:blipFill>
        <p:spPr>
          <a:xfrm>
            <a:off x="4793544" y="2134758"/>
            <a:ext cx="2684990" cy="2251509"/>
          </a:xfrm>
          <a:prstGeom prst="rect">
            <a:avLst/>
          </a:prstGeom>
        </p:spPr>
      </p:pic>
      <p:sp>
        <p:nvSpPr>
          <p:cNvPr id="9" name="Title 1">
            <a:extLst>
              <a:ext uri="{FF2B5EF4-FFF2-40B4-BE49-F238E27FC236}">
                <a16:creationId xmlns:a16="http://schemas.microsoft.com/office/drawing/2014/main" id="{0BE4C413-4347-A892-A7DA-3DDA42B2162E}"/>
              </a:ext>
            </a:extLst>
          </p:cNvPr>
          <p:cNvSpPr>
            <a:spLocks noGrp="1"/>
          </p:cNvSpPr>
          <p:nvPr>
            <p:ph type="title"/>
          </p:nvPr>
        </p:nvSpPr>
        <p:spPr>
          <a:xfrm>
            <a:off x="421418" y="107119"/>
            <a:ext cx="8984973" cy="857542"/>
          </a:xfrm>
        </p:spPr>
        <p:txBody>
          <a:bodyPr>
            <a:normAutofit fontScale="90000"/>
          </a:bodyPr>
          <a:lstStyle/>
          <a:p>
            <a:r>
              <a:rPr lang="en-US" dirty="0"/>
              <a:t>Aligning to Instructions == Aligning to Values?</a:t>
            </a:r>
          </a:p>
        </p:txBody>
      </p:sp>
    </p:spTree>
    <p:extLst>
      <p:ext uri="{BB962C8B-B14F-4D97-AF65-F5344CB8AC3E}">
        <p14:creationId xmlns:p14="http://schemas.microsoft.com/office/powerpoint/2010/main" val="14888454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DD05D-692A-9011-FF94-65FBFF1C20E0}"/>
              </a:ext>
            </a:extLst>
          </p:cNvPr>
          <p:cNvSpPr>
            <a:spLocks noGrp="1"/>
          </p:cNvSpPr>
          <p:nvPr>
            <p:ph type="body" sz="quarter" idx="16"/>
          </p:nvPr>
        </p:nvSpPr>
        <p:spPr/>
        <p:txBody>
          <a:bodyPr>
            <a:normAutofit fontScale="92500" lnSpcReduction="10000"/>
          </a:bodyPr>
          <a:lstStyle/>
          <a:p>
            <a:r>
              <a:rPr lang="en-US" dirty="0"/>
              <a:t>Pretrained models produce harmful outputs, even if explicitly instructed </a:t>
            </a:r>
            <a:r>
              <a:rPr lang="en-US" sz="1100" dirty="0"/>
              <a:t>[</a:t>
            </a:r>
            <a:r>
              <a:rPr lang="en-US" sz="1100" dirty="0">
                <a:hlinkClick r:id="rId2"/>
              </a:rPr>
              <a:t>Zhao et al. 2021</a:t>
            </a:r>
            <a:r>
              <a:rPr lang="en-US" sz="1100" dirty="0"/>
              <a:t>]</a:t>
            </a:r>
            <a:r>
              <a:rPr lang="en-US" dirty="0"/>
              <a:t>. </a:t>
            </a:r>
          </a:p>
          <a:p>
            <a:r>
              <a:rPr lang="en-US" dirty="0"/>
              <a:t>How about instruct-tuned/RLHE-ed models? </a:t>
            </a:r>
          </a:p>
          <a:p>
            <a:r>
              <a:rPr lang="en-US" b="1" dirty="0">
                <a:solidFill>
                  <a:srgbClr val="C00000"/>
                </a:solidFill>
              </a:rPr>
              <a:t>It’s complicated! </a:t>
            </a:r>
          </a:p>
          <a:p>
            <a:endParaRPr lang="en-US" dirty="0"/>
          </a:p>
          <a:p>
            <a:r>
              <a:rPr lang="en-US" dirty="0"/>
              <a:t>So, some promising results out there ... </a:t>
            </a:r>
          </a:p>
          <a:p>
            <a:r>
              <a:rPr lang="en-US" dirty="0"/>
              <a:t>But many open questions: </a:t>
            </a:r>
          </a:p>
          <a:p>
            <a:pPr lvl="1"/>
            <a:r>
              <a:rPr lang="en-US" dirty="0"/>
              <a:t>Whose values are we modeling? Which person? Which population? … </a:t>
            </a:r>
          </a:p>
          <a:p>
            <a:pPr lvl="1"/>
            <a:r>
              <a:rPr lang="en-US" dirty="0"/>
              <a:t>How are we applying a given value? Depending on what value system you use the outcome might be different …. </a:t>
            </a:r>
          </a:p>
          <a:p>
            <a:pPr lvl="1"/>
            <a:r>
              <a:rPr lang="en-US" dirty="0"/>
              <a:t>How these models deal with decisions where multiple values might be at odds with each other? </a:t>
            </a:r>
          </a:p>
          <a:p>
            <a:pPr lvl="1"/>
            <a:r>
              <a:rPr lang="en-US" dirty="0"/>
              <a:t>Dual use: if models can self-correct, they can self-harm [their users] too? </a:t>
            </a:r>
          </a:p>
          <a:p>
            <a:pPr marL="114300" indent="0">
              <a:buNone/>
            </a:pPr>
            <a:endParaRPr lang="en-US" dirty="0"/>
          </a:p>
        </p:txBody>
      </p:sp>
      <p:sp>
        <p:nvSpPr>
          <p:cNvPr id="6" name="Title 1">
            <a:extLst>
              <a:ext uri="{FF2B5EF4-FFF2-40B4-BE49-F238E27FC236}">
                <a16:creationId xmlns:a16="http://schemas.microsoft.com/office/drawing/2014/main" id="{53E32FDB-AAD1-4E00-B01F-A63A23C9E309}"/>
              </a:ext>
            </a:extLst>
          </p:cNvPr>
          <p:cNvSpPr>
            <a:spLocks noGrp="1"/>
          </p:cNvSpPr>
          <p:nvPr>
            <p:ph type="title"/>
          </p:nvPr>
        </p:nvSpPr>
        <p:spPr>
          <a:xfrm>
            <a:off x="421418" y="107119"/>
            <a:ext cx="8984973" cy="857542"/>
          </a:xfrm>
        </p:spPr>
        <p:txBody>
          <a:bodyPr>
            <a:normAutofit fontScale="90000"/>
          </a:bodyPr>
          <a:lstStyle/>
          <a:p>
            <a:r>
              <a:rPr lang="en-US" dirty="0"/>
              <a:t>Aligning to Instructions == Aligning to Values?</a:t>
            </a:r>
          </a:p>
        </p:txBody>
      </p:sp>
    </p:spTree>
    <p:extLst>
      <p:ext uri="{BB962C8B-B14F-4D97-AF65-F5344CB8AC3E}">
        <p14:creationId xmlns:p14="http://schemas.microsoft.com/office/powerpoint/2010/main" val="9898409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1D6F-DA30-40ED-87BF-AB3C5D99DF24}"/>
              </a:ext>
            </a:extLst>
          </p:cNvPr>
          <p:cNvSpPr>
            <a:spLocks noGrp="1"/>
          </p:cNvSpPr>
          <p:nvPr>
            <p:ph type="title"/>
          </p:nvPr>
        </p:nvSpPr>
        <p:spPr/>
        <p:txBody>
          <a:bodyPr/>
          <a:lstStyle/>
          <a:p>
            <a:r>
              <a:rPr lang="en-US" dirty="0"/>
              <a:t>Let’s try a few thought experiments </a:t>
            </a:r>
          </a:p>
        </p:txBody>
      </p:sp>
      <p:sp>
        <p:nvSpPr>
          <p:cNvPr id="3" name="Text Placeholder 2">
            <a:extLst>
              <a:ext uri="{FF2B5EF4-FFF2-40B4-BE49-F238E27FC236}">
                <a16:creationId xmlns:a16="http://schemas.microsoft.com/office/drawing/2014/main" id="{B9CB4A69-9C6D-049C-EA00-CDBBF7A7D08C}"/>
              </a:ext>
            </a:extLst>
          </p:cNvPr>
          <p:cNvSpPr>
            <a:spLocks noGrp="1"/>
          </p:cNvSpPr>
          <p:nvPr>
            <p:ph type="body" sz="quarter" idx="16"/>
          </p:nvPr>
        </p:nvSpPr>
        <p:spPr/>
        <p:txBody>
          <a:bodyPr/>
          <a:lstStyle/>
          <a:p>
            <a:r>
              <a:rPr lang="en-US" dirty="0"/>
              <a:t>We will see a series of thought-experiments that involve a moral dilemma. </a:t>
            </a:r>
          </a:p>
          <a:p>
            <a:pPr marL="0" indent="0">
              <a:buNone/>
            </a:pPr>
            <a:endParaRPr lang="en-US" dirty="0"/>
          </a:p>
          <a:p>
            <a:endParaRPr lang="en-US" dirty="0"/>
          </a:p>
          <a:p>
            <a:r>
              <a:rPr lang="en-US" dirty="0"/>
              <a:t>These are NOT REAL so do not take them too seriously if you find them disturbing. </a:t>
            </a:r>
          </a:p>
          <a:p>
            <a:pPr marL="0" indent="0">
              <a:buNone/>
            </a:pPr>
            <a:br>
              <a:rPr lang="en-US" dirty="0"/>
            </a:br>
            <a:endParaRPr lang="en-US" dirty="0"/>
          </a:p>
          <a:p>
            <a:r>
              <a:rPr lang="en-US" dirty="0"/>
              <a:t>The purpose is to show the difficulty of making moral choices, which is part of the alignment problem. </a:t>
            </a:r>
          </a:p>
        </p:txBody>
      </p:sp>
      <p:sp>
        <p:nvSpPr>
          <p:cNvPr id="4" name="Rounded Rectangle 3">
            <a:extLst>
              <a:ext uri="{FF2B5EF4-FFF2-40B4-BE49-F238E27FC236}">
                <a16:creationId xmlns:a16="http://schemas.microsoft.com/office/drawing/2014/main" id="{627AD455-0140-4781-0657-EFAF0685114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791186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8995-0543-5579-48CA-85250DA93A4F}"/>
              </a:ext>
            </a:extLst>
          </p:cNvPr>
          <p:cNvSpPr>
            <a:spLocks noGrp="1"/>
          </p:cNvSpPr>
          <p:nvPr>
            <p:ph type="title"/>
          </p:nvPr>
        </p:nvSpPr>
        <p:spPr/>
        <p:txBody>
          <a:bodyPr/>
          <a:lstStyle/>
          <a:p>
            <a:r>
              <a:rPr lang="en-US" dirty="0"/>
              <a:t>Runway Self-Driving Car</a:t>
            </a:r>
          </a:p>
        </p:txBody>
      </p:sp>
      <p:sp>
        <p:nvSpPr>
          <p:cNvPr id="3" name="Text Placeholder 2">
            <a:extLst>
              <a:ext uri="{FF2B5EF4-FFF2-40B4-BE49-F238E27FC236}">
                <a16:creationId xmlns:a16="http://schemas.microsoft.com/office/drawing/2014/main" id="{28FDB664-35AF-071D-A9D3-ECFAF3FCE3D0}"/>
              </a:ext>
            </a:extLst>
          </p:cNvPr>
          <p:cNvSpPr>
            <a:spLocks noGrp="1"/>
          </p:cNvSpPr>
          <p:nvPr>
            <p:ph type="body" sz="quarter" idx="16"/>
          </p:nvPr>
        </p:nvSpPr>
        <p:spPr/>
        <p:txBody>
          <a:bodyPr/>
          <a:lstStyle/>
          <a:p>
            <a:r>
              <a:rPr lang="en-US" dirty="0"/>
              <a:t>Suppose you’re an engineer tasked with “aligning” a self-driving car. </a:t>
            </a:r>
          </a:p>
          <a:p>
            <a:r>
              <a:rPr lang="en-US" dirty="0"/>
              <a:t>You need to engineer it for extreme cases where the car cannot stop fast enough. </a:t>
            </a:r>
          </a:p>
          <a:p>
            <a:r>
              <a:rPr lang="en-US" dirty="0"/>
              <a:t>For instance, you can program (align) the car should swerve onto the sidewalk to avoid colliding with the person and come to a safe stop.</a:t>
            </a:r>
          </a:p>
          <a:p>
            <a:r>
              <a:rPr lang="en-US" dirty="0"/>
              <a:t>Is this enough? </a:t>
            </a:r>
          </a:p>
        </p:txBody>
      </p:sp>
      <p:sp>
        <p:nvSpPr>
          <p:cNvPr id="4" name="Rounded Rectangle 3">
            <a:extLst>
              <a:ext uri="{FF2B5EF4-FFF2-40B4-BE49-F238E27FC236}">
                <a16:creationId xmlns:a16="http://schemas.microsoft.com/office/drawing/2014/main" id="{BEDD50B6-0880-2EF3-A497-C8DFFA20E37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936638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BBB2-7A87-7C6F-333D-A5FF89363A58}"/>
              </a:ext>
            </a:extLst>
          </p:cNvPr>
          <p:cNvSpPr>
            <a:spLocks noGrp="1"/>
          </p:cNvSpPr>
          <p:nvPr>
            <p:ph type="title"/>
          </p:nvPr>
        </p:nvSpPr>
        <p:spPr/>
        <p:txBody>
          <a:bodyPr/>
          <a:lstStyle/>
          <a:p>
            <a:r>
              <a:rPr lang="en-US" dirty="0"/>
              <a:t>Runway Self-Driving Car (1)</a:t>
            </a:r>
          </a:p>
        </p:txBody>
      </p:sp>
      <p:sp>
        <p:nvSpPr>
          <p:cNvPr id="3" name="Text Placeholder 2">
            <a:extLst>
              <a:ext uri="{FF2B5EF4-FFF2-40B4-BE49-F238E27FC236}">
                <a16:creationId xmlns:a16="http://schemas.microsoft.com/office/drawing/2014/main" id="{AFC3BFFF-70CE-9979-E7EC-B4E05B66922D}"/>
              </a:ext>
            </a:extLst>
          </p:cNvPr>
          <p:cNvSpPr>
            <a:spLocks noGrp="1"/>
          </p:cNvSpPr>
          <p:nvPr>
            <p:ph type="body" sz="quarter" idx="16"/>
          </p:nvPr>
        </p:nvSpPr>
        <p:spPr/>
        <p:txBody>
          <a:bodyPr/>
          <a:lstStyle/>
          <a:p>
            <a:r>
              <a:rPr lang="en-US" dirty="0"/>
              <a:t>How about this scenario? </a:t>
            </a:r>
          </a:p>
          <a:p>
            <a:r>
              <a:rPr lang="en-US" dirty="0"/>
              <a:t>The car is heading toward </a:t>
            </a:r>
            <a:r>
              <a:rPr lang="en-US" b="1" dirty="0"/>
              <a:t>five</a:t>
            </a:r>
            <a:r>
              <a:rPr lang="en-US" dirty="0"/>
              <a:t> workers standing on the road. </a:t>
            </a:r>
            <a:br>
              <a:rPr lang="en-US" dirty="0"/>
            </a:br>
            <a:r>
              <a:rPr lang="en-US" dirty="0"/>
              <a:t>However, there is also </a:t>
            </a:r>
            <a:r>
              <a:rPr lang="en-US" b="1" dirty="0"/>
              <a:t>one </a:t>
            </a:r>
            <a:r>
              <a:rPr lang="en-US" dirty="0"/>
              <a:t>worker on the side of the road. </a:t>
            </a:r>
            <a:br>
              <a:rPr lang="en-US" dirty="0"/>
            </a:br>
            <a:r>
              <a:rPr lang="en-US" dirty="0"/>
              <a:t>Should the car swerve to the side killing one but saving five? </a:t>
            </a:r>
          </a:p>
          <a:p>
            <a:endParaRPr lang="en-US" dirty="0"/>
          </a:p>
          <a:p>
            <a:r>
              <a:rPr lang="en-US" dirty="0"/>
              <a:t>A typical response here is, better to sacrifice the life of one to save five. </a:t>
            </a:r>
          </a:p>
          <a:p>
            <a:r>
              <a:rPr lang="en-US" dirty="0"/>
              <a:t>Underlying moral argument: always minimize the number of lives lost. </a:t>
            </a:r>
            <a:br>
              <a:rPr lang="en-US" dirty="0"/>
            </a:br>
            <a:endParaRPr lang="en-US" dirty="0"/>
          </a:p>
        </p:txBody>
      </p:sp>
      <p:sp>
        <p:nvSpPr>
          <p:cNvPr id="4" name="Rounded Rectangle 3">
            <a:extLst>
              <a:ext uri="{FF2B5EF4-FFF2-40B4-BE49-F238E27FC236}">
                <a16:creationId xmlns:a16="http://schemas.microsoft.com/office/drawing/2014/main" id="{F1ABBC82-C510-CC12-E6F4-A5C5B784498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986722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BBB2-7A87-7C6F-333D-A5FF89363A58}"/>
              </a:ext>
            </a:extLst>
          </p:cNvPr>
          <p:cNvSpPr>
            <a:spLocks noGrp="1"/>
          </p:cNvSpPr>
          <p:nvPr>
            <p:ph type="title"/>
          </p:nvPr>
        </p:nvSpPr>
        <p:spPr/>
        <p:txBody>
          <a:bodyPr/>
          <a:lstStyle/>
          <a:p>
            <a:r>
              <a:rPr lang="en-US" dirty="0"/>
              <a:t>Runway Self-Driving Car (2)</a:t>
            </a:r>
          </a:p>
        </p:txBody>
      </p:sp>
      <p:sp>
        <p:nvSpPr>
          <p:cNvPr id="3" name="Text Placeholder 2">
            <a:extLst>
              <a:ext uri="{FF2B5EF4-FFF2-40B4-BE49-F238E27FC236}">
                <a16:creationId xmlns:a16="http://schemas.microsoft.com/office/drawing/2014/main" id="{AFC3BFFF-70CE-9979-E7EC-B4E05B66922D}"/>
              </a:ext>
            </a:extLst>
          </p:cNvPr>
          <p:cNvSpPr>
            <a:spLocks noGrp="1"/>
          </p:cNvSpPr>
          <p:nvPr>
            <p:ph type="body" sz="quarter" idx="16"/>
          </p:nvPr>
        </p:nvSpPr>
        <p:spPr>
          <a:xfrm>
            <a:off x="533919" y="1390650"/>
            <a:ext cx="8261738" cy="3077573"/>
          </a:xfrm>
        </p:spPr>
        <p:txBody>
          <a:bodyPr/>
          <a:lstStyle/>
          <a:p>
            <a:r>
              <a:rPr lang="en-US" dirty="0"/>
              <a:t>How about this scenario? </a:t>
            </a:r>
          </a:p>
          <a:p>
            <a:r>
              <a:rPr lang="en-US" dirty="0"/>
              <a:t>The car is heading toward </a:t>
            </a:r>
            <a:r>
              <a:rPr lang="en-US" b="1" dirty="0"/>
              <a:t>five</a:t>
            </a:r>
            <a:r>
              <a:rPr lang="en-US" dirty="0"/>
              <a:t> workers standing on the road. </a:t>
            </a:r>
            <a:br>
              <a:rPr lang="en-US" dirty="0"/>
            </a:br>
            <a:r>
              <a:rPr lang="en-US" dirty="0"/>
              <a:t>However, there is also </a:t>
            </a:r>
            <a:r>
              <a:rPr lang="en-US" b="1" dirty="0"/>
              <a:t>two</a:t>
            </a:r>
            <a:r>
              <a:rPr lang="en-US" dirty="0"/>
              <a:t> pregnant women on the side of the road. </a:t>
            </a:r>
            <a:br>
              <a:rPr lang="en-US" dirty="0"/>
            </a:br>
            <a:r>
              <a:rPr lang="en-US" dirty="0"/>
              <a:t>What should the self-driving car do here?  </a:t>
            </a:r>
          </a:p>
          <a:p>
            <a:endParaRPr lang="en-US" dirty="0"/>
          </a:p>
          <a:p>
            <a:r>
              <a:rPr lang="en-US" dirty="0"/>
              <a:t>Does the moral argument (minimizing the number of lives lost) work here? </a:t>
            </a:r>
            <a:br>
              <a:rPr lang="en-US" dirty="0"/>
            </a:br>
            <a:endParaRPr lang="en-US" dirty="0"/>
          </a:p>
        </p:txBody>
      </p:sp>
      <p:sp>
        <p:nvSpPr>
          <p:cNvPr id="4" name="Rounded Rectangle 3">
            <a:extLst>
              <a:ext uri="{FF2B5EF4-FFF2-40B4-BE49-F238E27FC236}">
                <a16:creationId xmlns:a16="http://schemas.microsoft.com/office/drawing/2014/main" id="{2FE5A605-08D6-8487-F970-43FA6200689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07994194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62C6-3B10-1781-576E-3430C8AC643B}"/>
              </a:ext>
            </a:extLst>
          </p:cNvPr>
          <p:cNvSpPr>
            <a:spLocks noGrp="1"/>
          </p:cNvSpPr>
          <p:nvPr>
            <p:ph type="title"/>
          </p:nvPr>
        </p:nvSpPr>
        <p:spPr/>
        <p:txBody>
          <a:bodyPr/>
          <a:lstStyle/>
          <a:p>
            <a:r>
              <a:rPr lang="en-US" dirty="0"/>
              <a:t>What is the Right Thing to Do? </a:t>
            </a:r>
          </a:p>
        </p:txBody>
      </p:sp>
      <p:sp>
        <p:nvSpPr>
          <p:cNvPr id="3" name="Text Placeholder 2">
            <a:extLst>
              <a:ext uri="{FF2B5EF4-FFF2-40B4-BE49-F238E27FC236}">
                <a16:creationId xmlns:a16="http://schemas.microsoft.com/office/drawing/2014/main" id="{02A804B9-308A-43FE-DCFB-6F692C33A595}"/>
              </a:ext>
            </a:extLst>
          </p:cNvPr>
          <p:cNvSpPr>
            <a:spLocks noGrp="1"/>
          </p:cNvSpPr>
          <p:nvPr>
            <p:ph type="body" sz="quarter" idx="16"/>
          </p:nvPr>
        </p:nvSpPr>
        <p:spPr>
          <a:xfrm>
            <a:off x="533919" y="1390650"/>
            <a:ext cx="8232709" cy="3077573"/>
          </a:xfrm>
        </p:spPr>
        <p:txBody>
          <a:bodyPr/>
          <a:lstStyle/>
          <a:p>
            <a:r>
              <a:rPr lang="en-US" dirty="0"/>
              <a:t>Moral philosophy—a branch of philosophy that deals with questions </a:t>
            </a:r>
            <a:br>
              <a:rPr lang="en-US" dirty="0"/>
            </a:br>
            <a:r>
              <a:rPr lang="en-US" dirty="0"/>
              <a:t>about what is right and wrong, </a:t>
            </a:r>
          </a:p>
          <a:p>
            <a:pPr lvl="1"/>
            <a:r>
              <a:rPr lang="en-US" dirty="0"/>
              <a:t>Examines various ethical theories, such as utilitarianism, </a:t>
            </a:r>
            <a:br>
              <a:rPr lang="en-US" dirty="0"/>
            </a:br>
            <a:r>
              <a:rPr lang="en-US" dirty="0"/>
              <a:t>virtue ethics, and moral relativism, to understand how </a:t>
            </a:r>
            <a:br>
              <a:rPr lang="en-US" dirty="0"/>
            </a:br>
            <a:r>
              <a:rPr lang="en-US" dirty="0"/>
              <a:t>individuals and societies should make ethical decisions.</a:t>
            </a:r>
          </a:p>
          <a:p>
            <a:pPr lvl="1"/>
            <a:endParaRPr lang="en-US" dirty="0"/>
          </a:p>
          <a:p>
            <a:pPr lvl="1"/>
            <a:endParaRPr lang="en-US" dirty="0"/>
          </a:p>
          <a:p>
            <a:r>
              <a:rPr lang="en-US" dirty="0"/>
              <a:t>As AI technology becomes more prevalent in various aspects of society, there are ethical questions about how it should be developed, deployed, and regulated. </a:t>
            </a:r>
          </a:p>
          <a:p>
            <a:pPr lvl="1"/>
            <a:r>
              <a:rPr lang="en-US" dirty="0"/>
              <a:t>Moral philosophy provides </a:t>
            </a:r>
            <a:r>
              <a:rPr lang="en-US" b="1" dirty="0"/>
              <a:t>frameworks </a:t>
            </a:r>
            <a:r>
              <a:rPr lang="en-US" dirty="0"/>
              <a:t>for evaluating the ethical implications of AI, such as questions about fairness, accountability, transparency, and privacy.</a:t>
            </a:r>
          </a:p>
        </p:txBody>
      </p:sp>
      <p:pic>
        <p:nvPicPr>
          <p:cNvPr id="5" name="Picture 4" descr="A book cover with a group of people&#10;&#10;Description automatically generated">
            <a:extLst>
              <a:ext uri="{FF2B5EF4-FFF2-40B4-BE49-F238E27FC236}">
                <a16:creationId xmlns:a16="http://schemas.microsoft.com/office/drawing/2014/main" id="{1A2B77C0-BAC2-0662-F384-3ABC31A73955}"/>
              </a:ext>
            </a:extLst>
          </p:cNvPr>
          <p:cNvPicPr>
            <a:picLocks noChangeAspect="1"/>
          </p:cNvPicPr>
          <p:nvPr/>
        </p:nvPicPr>
        <p:blipFill>
          <a:blip r:embed="rId2"/>
          <a:stretch>
            <a:fillRect/>
          </a:stretch>
        </p:blipFill>
        <p:spPr>
          <a:xfrm>
            <a:off x="6951336" y="245969"/>
            <a:ext cx="1933781" cy="2852166"/>
          </a:xfrm>
          <a:prstGeom prst="rect">
            <a:avLst/>
          </a:prstGeom>
        </p:spPr>
      </p:pic>
      <p:sp>
        <p:nvSpPr>
          <p:cNvPr id="4" name="Rounded Rectangle 3">
            <a:extLst>
              <a:ext uri="{FF2B5EF4-FFF2-40B4-BE49-F238E27FC236}">
                <a16:creationId xmlns:a16="http://schemas.microsoft.com/office/drawing/2014/main" id="{0DC4E3D7-DEB5-BC1C-7C3E-8675875FF66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26233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dirty="0"/>
              <a:t>Limits of Instruction-Tuning </a:t>
            </a:r>
            <a:endParaRPr lang="en-US" sz="1650" dirty="0"/>
          </a:p>
        </p:txBody>
      </p:sp>
      <p:sp>
        <p:nvSpPr>
          <p:cNvPr id="5" name="Content Placeholder 4">
            <a:extLst>
              <a:ext uri="{FF2B5EF4-FFF2-40B4-BE49-F238E27FC236}">
                <a16:creationId xmlns:a16="http://schemas.microsoft.com/office/drawing/2014/main" id="{CB0DAA81-E585-D89C-F9A7-2829E5AE2DD3}"/>
              </a:ext>
            </a:extLst>
          </p:cNvPr>
          <p:cNvSpPr>
            <a:spLocks noGrp="1"/>
          </p:cNvSpPr>
          <p:nvPr>
            <p:ph type="body" sz="quarter" idx="16"/>
          </p:nvPr>
        </p:nvSpPr>
        <p:spPr>
          <a:xfrm>
            <a:off x="533919" y="1390650"/>
            <a:ext cx="8540412" cy="3077573"/>
          </a:xfrm>
        </p:spPr>
        <p:txBody>
          <a:bodyPr/>
          <a:lstStyle/>
          <a:p>
            <a:pPr marL="342900" indent="-342900">
              <a:buFont typeface="+mj-lt"/>
              <a:buAutoNum type="arabicPeriod"/>
            </a:pPr>
            <a:r>
              <a:rPr lang="en-US" dirty="0"/>
              <a:t>Difficult to collect diverse data. </a:t>
            </a:r>
          </a:p>
          <a:p>
            <a:pPr marL="342900" indent="-342900">
              <a:buFont typeface="+mj-lt"/>
              <a:buAutoNum type="arabicPeriod"/>
            </a:pPr>
            <a:r>
              <a:rPr lang="en-US" dirty="0"/>
              <a:t>Resulting models may not be good at open-ended generation tasks. </a:t>
            </a:r>
          </a:p>
          <a:p>
            <a:pPr lvl="1"/>
            <a:r>
              <a:rPr lang="en-US" dirty="0"/>
              <a:t>Incentivizes word-by-word rote learning =&gt; The resulting LM’s </a:t>
            </a:r>
            <a:r>
              <a:rPr lang="en-US" dirty="0">
                <a:solidFill>
                  <a:srgbClr val="C00000"/>
                </a:solidFill>
              </a:rPr>
              <a:t>generality/creativity</a:t>
            </a:r>
            <a:r>
              <a:rPr lang="en-US" dirty="0"/>
              <a:t> is bounded by that of </a:t>
            </a:r>
            <a:r>
              <a:rPr lang="en-US" dirty="0">
                <a:solidFill>
                  <a:srgbClr val="C00000"/>
                </a:solidFill>
              </a:rPr>
              <a:t>their supervision data</a:t>
            </a:r>
            <a:r>
              <a:rPr lang="en-US" dirty="0"/>
              <a:t>.</a:t>
            </a:r>
          </a:p>
          <a:p>
            <a:pPr lvl="1"/>
            <a:endParaRPr lang="en-US" dirty="0"/>
          </a:p>
          <a:p>
            <a:endParaRPr lang="en-US" dirty="0"/>
          </a:p>
        </p:txBody>
      </p:sp>
      <p:grpSp>
        <p:nvGrpSpPr>
          <p:cNvPr id="39" name="Group 38">
            <a:extLst>
              <a:ext uri="{FF2B5EF4-FFF2-40B4-BE49-F238E27FC236}">
                <a16:creationId xmlns:a16="http://schemas.microsoft.com/office/drawing/2014/main" id="{0780E75D-7BA7-2BE1-D90D-11F422628144}"/>
              </a:ext>
            </a:extLst>
          </p:cNvPr>
          <p:cNvGrpSpPr/>
          <p:nvPr/>
        </p:nvGrpSpPr>
        <p:grpSpPr>
          <a:xfrm>
            <a:off x="812222" y="2673423"/>
            <a:ext cx="6975019" cy="1884506"/>
            <a:chOff x="6779400" y="2491115"/>
            <a:chExt cx="9300025" cy="2512674"/>
          </a:xfrm>
        </p:grpSpPr>
        <p:grpSp>
          <p:nvGrpSpPr>
            <p:cNvPr id="7" name="object 3">
              <a:extLst>
                <a:ext uri="{FF2B5EF4-FFF2-40B4-BE49-F238E27FC236}">
                  <a16:creationId xmlns:a16="http://schemas.microsoft.com/office/drawing/2014/main" id="{2EB4AA54-A0D1-77DF-9338-C416C8E97191}"/>
                </a:ext>
              </a:extLst>
            </p:cNvPr>
            <p:cNvGrpSpPr/>
            <p:nvPr/>
          </p:nvGrpSpPr>
          <p:grpSpPr>
            <a:xfrm>
              <a:off x="6779400" y="2745004"/>
              <a:ext cx="9300025" cy="2063134"/>
              <a:chOff x="1254263" y="2699004"/>
              <a:chExt cx="9394839" cy="2063577"/>
            </a:xfrm>
          </p:grpSpPr>
          <p:pic>
            <p:nvPicPr>
              <p:cNvPr id="8" name="object 4">
                <a:extLst>
                  <a:ext uri="{FF2B5EF4-FFF2-40B4-BE49-F238E27FC236}">
                    <a16:creationId xmlns:a16="http://schemas.microsoft.com/office/drawing/2014/main" id="{3DE364FF-FA1D-A09D-5DE1-4B10CB3EE1A6}"/>
                  </a:ext>
                </a:extLst>
              </p:cNvPr>
              <p:cNvPicPr/>
              <p:nvPr/>
            </p:nvPicPr>
            <p:blipFill rotWithShape="1">
              <a:blip r:embed="rId4" cstate="print"/>
              <a:srcRect t="45441"/>
              <a:stretch/>
            </p:blipFill>
            <p:spPr>
              <a:xfrm>
                <a:off x="1441851" y="2948849"/>
                <a:ext cx="9207251" cy="1784694"/>
              </a:xfrm>
              <a:prstGeom prst="rect">
                <a:avLst/>
              </a:prstGeom>
            </p:spPr>
          </p:pic>
          <p:sp>
            <p:nvSpPr>
              <p:cNvPr id="11" name="object 7">
                <a:extLst>
                  <a:ext uri="{FF2B5EF4-FFF2-40B4-BE49-F238E27FC236}">
                    <a16:creationId xmlns:a16="http://schemas.microsoft.com/office/drawing/2014/main" id="{76F3F599-998F-2D3F-C27C-F38DCB0AF9C8}"/>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dirty="0">
                  <a:latin typeface="Avenir Book" panose="02000503020000020003" pitchFamily="2" charset="0"/>
                </a:endParaRPr>
              </a:p>
            </p:txBody>
          </p:sp>
          <p:sp>
            <p:nvSpPr>
              <p:cNvPr id="12" name="object 8">
                <a:extLst>
                  <a:ext uri="{FF2B5EF4-FFF2-40B4-BE49-F238E27FC236}">
                    <a16:creationId xmlns:a16="http://schemas.microsoft.com/office/drawing/2014/main" id="{4408CBCF-0A8F-AC2E-6113-A02078B46526}"/>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dirty="0">
                  <a:latin typeface="Avenir Book" panose="02000503020000020003" pitchFamily="2" charset="0"/>
                </a:endParaRPr>
              </a:p>
            </p:txBody>
          </p:sp>
          <p:sp>
            <p:nvSpPr>
              <p:cNvPr id="13" name="object 9">
                <a:extLst>
                  <a:ext uri="{FF2B5EF4-FFF2-40B4-BE49-F238E27FC236}">
                    <a16:creationId xmlns:a16="http://schemas.microsoft.com/office/drawing/2014/main" id="{1D8B52C3-1D28-FCD0-8F6C-387C270AF23F}"/>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dirty="0">
                  <a:latin typeface="Avenir Book" panose="02000503020000020003" pitchFamily="2" charset="0"/>
                </a:endParaRPr>
              </a:p>
            </p:txBody>
          </p:sp>
        </p:grpSp>
        <p:sp>
          <p:nvSpPr>
            <p:cNvPr id="37" name="Rectangle 36">
              <a:extLst>
                <a:ext uri="{FF2B5EF4-FFF2-40B4-BE49-F238E27FC236}">
                  <a16:creationId xmlns:a16="http://schemas.microsoft.com/office/drawing/2014/main" id="{35B13E27-383C-A4BB-3B22-7513547EB80C}"/>
                </a:ext>
              </a:extLst>
            </p:cNvPr>
            <p:cNvSpPr/>
            <p:nvPr/>
          </p:nvSpPr>
          <p:spPr>
            <a:xfrm>
              <a:off x="10977560" y="4276453"/>
              <a:ext cx="2079437" cy="727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8" name="Trapezoid 37">
              <a:extLst>
                <a:ext uri="{FF2B5EF4-FFF2-40B4-BE49-F238E27FC236}">
                  <a16:creationId xmlns:a16="http://schemas.microsoft.com/office/drawing/2014/main" id="{F7B9458A-451F-1C35-1A11-C8DB0ED7D82D}"/>
                </a:ext>
              </a:extLst>
            </p:cNvPr>
            <p:cNvSpPr/>
            <p:nvPr/>
          </p:nvSpPr>
          <p:spPr>
            <a:xfrm rot="10800000">
              <a:off x="10286614" y="2491115"/>
              <a:ext cx="3364992" cy="1689367"/>
            </a:xfrm>
            <a:prstGeom prst="trapezoid">
              <a:avLst>
                <a:gd name="adj" fmla="val 48634"/>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3" name="Group 32">
              <a:extLst>
                <a:ext uri="{FF2B5EF4-FFF2-40B4-BE49-F238E27FC236}">
                  <a16:creationId xmlns:a16="http://schemas.microsoft.com/office/drawing/2014/main" id="{B14A9C44-594E-CE63-DC85-B0FB38D6C908}"/>
                </a:ext>
              </a:extLst>
            </p:cNvPr>
            <p:cNvGrpSpPr/>
            <p:nvPr/>
          </p:nvGrpSpPr>
          <p:grpSpPr>
            <a:xfrm>
              <a:off x="10994657" y="3612530"/>
              <a:ext cx="1967125" cy="1262671"/>
              <a:chOff x="5070375" y="3814719"/>
              <a:chExt cx="1967125" cy="1262671"/>
            </a:xfrm>
          </p:grpSpPr>
          <p:sp>
            <p:nvSpPr>
              <p:cNvPr id="34" name="Rounded Rectangle 33">
                <a:extLst>
                  <a:ext uri="{FF2B5EF4-FFF2-40B4-BE49-F238E27FC236}">
                    <a16:creationId xmlns:a16="http://schemas.microsoft.com/office/drawing/2014/main" id="{9E0E3918-05EF-DA13-9B1A-53051BA18AB5}"/>
                  </a:ext>
                </a:extLst>
              </p:cNvPr>
              <p:cNvSpPr/>
              <p:nvPr/>
            </p:nvSpPr>
            <p:spPr>
              <a:xfrm>
                <a:off x="5300419" y="3814719"/>
                <a:ext cx="1483640" cy="1262671"/>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b="1" dirty="0">
                  <a:latin typeface="Avenir Book" panose="02000503020000020003" pitchFamily="2" charset="0"/>
                </a:endParaRPr>
              </a:p>
            </p:txBody>
          </p:sp>
          <p:sp>
            <p:nvSpPr>
              <p:cNvPr id="35" name="TextBox 34">
                <a:extLst>
                  <a:ext uri="{FF2B5EF4-FFF2-40B4-BE49-F238E27FC236}">
                    <a16:creationId xmlns:a16="http://schemas.microsoft.com/office/drawing/2014/main" id="{E6DAB2F6-8351-F8F2-B8F3-7FE5C6807F1D}"/>
                  </a:ext>
                </a:extLst>
              </p:cNvPr>
              <p:cNvSpPr txBox="1"/>
              <p:nvPr/>
            </p:nvSpPr>
            <p:spPr>
              <a:xfrm>
                <a:off x="5070375" y="3978328"/>
                <a:ext cx="1967125" cy="1046439"/>
              </a:xfrm>
              <a:prstGeom prst="rect">
                <a:avLst/>
              </a:prstGeom>
              <a:noFill/>
            </p:spPr>
            <p:txBody>
              <a:bodyPr wrap="square">
                <a:spAutoFit/>
              </a:bodyPr>
              <a:lstStyle/>
              <a:p>
                <a:pPr algn="ctr"/>
                <a:r>
                  <a:rPr lang="en-US" sz="4500" b="1" dirty="0">
                    <a:latin typeface="Avenir Book" panose="02000503020000020003" pitchFamily="2" charset="0"/>
                  </a:rPr>
                  <a:t>LM</a:t>
                </a:r>
              </a:p>
            </p:txBody>
          </p:sp>
        </p:grpSp>
      </p:grpSp>
    </p:spTree>
    <p:extLst>
      <p:ext uri="{BB962C8B-B14F-4D97-AF65-F5344CB8AC3E}">
        <p14:creationId xmlns:p14="http://schemas.microsoft.com/office/powerpoint/2010/main" val="1228668273"/>
      </p:ext>
    </p:extLst>
  </p:cSld>
  <p:clrMapOvr>
    <a:masterClrMapping/>
  </p:clrMapOvr>
  <p:transition/>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BB26-AB3F-8012-B038-525EE67B69CB}"/>
              </a:ext>
            </a:extLst>
          </p:cNvPr>
          <p:cNvSpPr>
            <a:spLocks noGrp="1"/>
          </p:cNvSpPr>
          <p:nvPr>
            <p:ph type="title"/>
          </p:nvPr>
        </p:nvSpPr>
        <p:spPr/>
        <p:txBody>
          <a:bodyPr/>
          <a:lstStyle/>
          <a:p>
            <a:r>
              <a:rPr lang="en-US" dirty="0"/>
              <a:t>Whose Values? </a:t>
            </a:r>
          </a:p>
        </p:txBody>
      </p:sp>
      <p:sp>
        <p:nvSpPr>
          <p:cNvPr id="3" name="Text Placeholder 2">
            <a:extLst>
              <a:ext uri="{FF2B5EF4-FFF2-40B4-BE49-F238E27FC236}">
                <a16:creationId xmlns:a16="http://schemas.microsoft.com/office/drawing/2014/main" id="{FA387B84-18C5-C06A-D0DA-96B72C7823DA}"/>
              </a:ext>
            </a:extLst>
          </p:cNvPr>
          <p:cNvSpPr>
            <a:spLocks noGrp="1"/>
          </p:cNvSpPr>
          <p:nvPr>
            <p:ph type="body" sz="quarter" idx="16"/>
          </p:nvPr>
        </p:nvSpPr>
        <p:spPr>
          <a:xfrm>
            <a:off x="533918" y="1390650"/>
            <a:ext cx="8085415" cy="3077573"/>
          </a:xfrm>
        </p:spPr>
        <p:txBody>
          <a:bodyPr/>
          <a:lstStyle/>
          <a:p>
            <a:r>
              <a:rPr lang="en-US" dirty="0"/>
              <a:t>Whose Values? Determined how and by who? </a:t>
            </a:r>
          </a:p>
          <a:p>
            <a:r>
              <a:rPr lang="en-US" dirty="0"/>
              <a:t>This is a fundamental problem of human society. </a:t>
            </a:r>
          </a:p>
          <a:p>
            <a:endParaRPr lang="en-US" dirty="0"/>
          </a:p>
        </p:txBody>
      </p:sp>
      <p:sp>
        <p:nvSpPr>
          <p:cNvPr id="4" name="TextBox 3">
            <a:extLst>
              <a:ext uri="{FF2B5EF4-FFF2-40B4-BE49-F238E27FC236}">
                <a16:creationId xmlns:a16="http://schemas.microsoft.com/office/drawing/2014/main" id="{6222E41F-856F-AD56-014E-86E8461916BC}"/>
              </a:ext>
            </a:extLst>
          </p:cNvPr>
          <p:cNvSpPr txBox="1"/>
          <p:nvPr/>
        </p:nvSpPr>
        <p:spPr>
          <a:xfrm>
            <a:off x="3012473" y="4904746"/>
            <a:ext cx="311905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[Slide Credit: Gillian Hadfield]</a:t>
            </a:r>
            <a:endParaRPr lang="en-US" sz="1050" dirty="0"/>
          </a:p>
        </p:txBody>
      </p:sp>
      <p:sp>
        <p:nvSpPr>
          <p:cNvPr id="5" name="Rounded Rectangle 4">
            <a:extLst>
              <a:ext uri="{FF2B5EF4-FFF2-40B4-BE49-F238E27FC236}">
                <a16:creationId xmlns:a16="http://schemas.microsoft.com/office/drawing/2014/main" id="{44EE2E1A-9880-A8C3-5C19-86B1A246D87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1625118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5046-95D0-E07B-3C48-403C06C52261}"/>
              </a:ext>
            </a:extLst>
          </p:cNvPr>
          <p:cNvSpPr>
            <a:spLocks noGrp="1"/>
          </p:cNvSpPr>
          <p:nvPr>
            <p:ph type="title"/>
          </p:nvPr>
        </p:nvSpPr>
        <p:spPr/>
        <p:txBody>
          <a:bodyPr/>
          <a:lstStyle/>
          <a:p>
            <a:r>
              <a:rPr lang="en-US" dirty="0"/>
              <a:t>Demographics of annotators </a:t>
            </a:r>
          </a:p>
        </p:txBody>
      </p:sp>
      <p:sp>
        <p:nvSpPr>
          <p:cNvPr id="3" name="Text Placeholder 2">
            <a:extLst>
              <a:ext uri="{FF2B5EF4-FFF2-40B4-BE49-F238E27FC236}">
                <a16:creationId xmlns:a16="http://schemas.microsoft.com/office/drawing/2014/main" id="{B1441627-A804-B4DC-A755-3D8DCA917665}"/>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E2F9C648-8BDB-E161-D48D-50C98C7FA147}"/>
              </a:ext>
            </a:extLst>
          </p:cNvPr>
          <p:cNvSpPr txBox="1"/>
          <p:nvPr/>
        </p:nvSpPr>
        <p:spPr>
          <a:xfrm>
            <a:off x="-446315" y="4826192"/>
            <a:ext cx="4572000" cy="261610"/>
          </a:xfrm>
          <a:prstGeom prst="rect">
            <a:avLst/>
          </a:prstGeom>
          <a:noFill/>
        </p:spPr>
        <p:txBody>
          <a:bodyPr wrap="square">
            <a:spAutoFit/>
          </a:bodyPr>
          <a:lstStyle/>
          <a:p>
            <a:pPr algn="ctr"/>
            <a:r>
              <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Whose Opinions Do Language Models Reflect?, 2023</a:t>
            </a:r>
            <a:endPar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3BB2743-C748-1997-4D42-D1F6FBD8E3DE}"/>
              </a:ext>
            </a:extLst>
          </p:cNvPr>
          <p:cNvPicPr>
            <a:picLocks noChangeAspect="1"/>
          </p:cNvPicPr>
          <p:nvPr/>
        </p:nvPicPr>
        <p:blipFill>
          <a:blip r:embed="rId3"/>
          <a:stretch>
            <a:fillRect/>
          </a:stretch>
        </p:blipFill>
        <p:spPr>
          <a:xfrm>
            <a:off x="4572000" y="878874"/>
            <a:ext cx="4319477" cy="4264626"/>
          </a:xfrm>
          <a:prstGeom prst="rect">
            <a:avLst/>
          </a:prstGeom>
        </p:spPr>
      </p:pic>
      <p:sp>
        <p:nvSpPr>
          <p:cNvPr id="4" name="Rounded Rectangle 3">
            <a:extLst>
              <a:ext uri="{FF2B5EF4-FFF2-40B4-BE49-F238E27FC236}">
                <a16:creationId xmlns:a16="http://schemas.microsoft.com/office/drawing/2014/main" id="{4EE864FE-DF80-0CA7-4D70-06CEF7DE5C3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5991625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63B0-B523-1E22-7515-4052CD8F1BA7}"/>
              </a:ext>
            </a:extLst>
          </p:cNvPr>
          <p:cNvSpPr>
            <a:spLocks noGrp="1"/>
          </p:cNvSpPr>
          <p:nvPr>
            <p:ph type="title"/>
          </p:nvPr>
        </p:nvSpPr>
        <p:spPr/>
        <p:txBody>
          <a:bodyPr/>
          <a:lstStyle/>
          <a:p>
            <a:r>
              <a:rPr lang="en-US" dirty="0"/>
              <a:t>Dimensions of Safety Alignment </a:t>
            </a:r>
          </a:p>
        </p:txBody>
      </p:sp>
      <p:sp>
        <p:nvSpPr>
          <p:cNvPr id="3" name="Text Placeholder 2">
            <a:extLst>
              <a:ext uri="{FF2B5EF4-FFF2-40B4-BE49-F238E27FC236}">
                <a16:creationId xmlns:a16="http://schemas.microsoft.com/office/drawing/2014/main" id="{DCA0E225-6AB3-AB3E-FBBE-DBA4896FA73F}"/>
              </a:ext>
            </a:extLst>
          </p:cNvPr>
          <p:cNvSpPr>
            <a:spLocks noGrp="1"/>
          </p:cNvSpPr>
          <p:nvPr>
            <p:ph type="body" sz="quarter" idx="16"/>
          </p:nvPr>
        </p:nvSpPr>
        <p:spPr/>
        <p:txBody>
          <a:bodyPr/>
          <a:lstStyle/>
          <a:p>
            <a:r>
              <a:rPr lang="en-US" dirty="0"/>
              <a:t>It’s common to collect annotations along different axes of safety. </a:t>
            </a:r>
          </a:p>
          <a:p>
            <a:endParaRPr lang="en-US" dirty="0"/>
          </a:p>
          <a:p>
            <a:endParaRPr lang="en-US" dirty="0"/>
          </a:p>
          <a:p>
            <a:endParaRPr lang="en-US" dirty="0"/>
          </a:p>
          <a:p>
            <a:endParaRPr lang="en-US" dirty="0"/>
          </a:p>
          <a:p>
            <a:endParaRPr lang="en-US" dirty="0"/>
          </a:p>
          <a:p>
            <a:endParaRPr lang="en-US" dirty="0"/>
          </a:p>
          <a:p>
            <a:r>
              <a:rPr lang="en-US" dirty="0"/>
              <a:t>And train RM that predicts whether or not a conversation followed </a:t>
            </a:r>
            <a:br>
              <a:rPr lang="en-US" dirty="0"/>
            </a:br>
            <a:r>
              <a:rPr lang="en-US" dirty="0"/>
              <a:t>a specified rule.</a:t>
            </a:r>
          </a:p>
        </p:txBody>
      </p:sp>
      <p:pic>
        <p:nvPicPr>
          <p:cNvPr id="4098" name="Picture 2">
            <a:extLst>
              <a:ext uri="{FF2B5EF4-FFF2-40B4-BE49-F238E27FC236}">
                <a16:creationId xmlns:a16="http://schemas.microsoft.com/office/drawing/2014/main" id="{5CE7F48A-B991-CCD1-98A5-8990B1D2F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742" y="1031885"/>
            <a:ext cx="1569053" cy="3721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C6FB5D-EBD5-4583-69BA-1A424E10621C}"/>
              </a:ext>
            </a:extLst>
          </p:cNvPr>
          <p:cNvSpPr txBox="1"/>
          <p:nvPr/>
        </p:nvSpPr>
        <p:spPr>
          <a:xfrm>
            <a:off x="1538243" y="4826988"/>
            <a:ext cx="5353940" cy="261610"/>
          </a:xfrm>
          <a:prstGeom prst="rect">
            <a:avLst/>
          </a:prstGeom>
          <a:noFill/>
        </p:spPr>
        <p:txBody>
          <a:bodyPr wrap="square">
            <a:spAutoFit/>
          </a:bodyPr>
          <a:lstStyle/>
          <a:p>
            <a:pPr algn="ctr"/>
            <a:r>
              <a:rPr lang="en-US" sz="1100" dirty="0">
                <a:hlinkClick r:id="rId3"/>
              </a:rPr>
              <a:t>Improving alignment of dialogue agents via targeted human judgements, 2022</a:t>
            </a:r>
            <a:endParaRPr lang="en-US" sz="1100" dirty="0"/>
          </a:p>
        </p:txBody>
      </p:sp>
      <p:pic>
        <p:nvPicPr>
          <p:cNvPr id="4100" name="Picture 4">
            <a:extLst>
              <a:ext uri="{FF2B5EF4-FFF2-40B4-BE49-F238E27FC236}">
                <a16:creationId xmlns:a16="http://schemas.microsoft.com/office/drawing/2014/main" id="{B6EE34B7-4C83-AD10-C876-4D4F76457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125" y="1801757"/>
            <a:ext cx="5737594" cy="15399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106D433A-E46E-8EC9-A206-9CBAD911E79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4975289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8B00B-4D36-132E-32C8-1F483435C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4C8537-DC4E-07B3-D6CC-89FE2CF69241}"/>
              </a:ext>
            </a:extLst>
          </p:cNvPr>
          <p:cNvSpPr>
            <a:spLocks noGrp="1"/>
          </p:cNvSpPr>
          <p:nvPr>
            <p:ph type="title"/>
          </p:nvPr>
        </p:nvSpPr>
        <p:spPr/>
        <p:txBody>
          <a:bodyPr/>
          <a:lstStyle/>
          <a:p>
            <a:r>
              <a:rPr lang="en-US" dirty="0"/>
              <a:t>Dimensions of Safety Alignment </a:t>
            </a:r>
          </a:p>
        </p:txBody>
      </p:sp>
      <p:sp>
        <p:nvSpPr>
          <p:cNvPr id="3" name="Text Placeholder 2">
            <a:extLst>
              <a:ext uri="{FF2B5EF4-FFF2-40B4-BE49-F238E27FC236}">
                <a16:creationId xmlns:a16="http://schemas.microsoft.com/office/drawing/2014/main" id="{F0066D81-D065-41FB-665D-3D5FBB42A807}"/>
              </a:ext>
            </a:extLst>
          </p:cNvPr>
          <p:cNvSpPr>
            <a:spLocks noGrp="1"/>
          </p:cNvSpPr>
          <p:nvPr>
            <p:ph type="body" sz="quarter" idx="16"/>
          </p:nvPr>
        </p:nvSpPr>
        <p:spPr>
          <a:xfrm>
            <a:off x="533919" y="1211187"/>
            <a:ext cx="8085415" cy="3077573"/>
          </a:xfrm>
        </p:spPr>
        <p:txBody>
          <a:bodyPr/>
          <a:lstStyle/>
          <a:p>
            <a:r>
              <a:rPr lang="en-US" dirty="0"/>
              <a:t>Or perhaps use synthetic pipelines to apply this idea: </a:t>
            </a:r>
          </a:p>
        </p:txBody>
      </p:sp>
      <p:sp>
        <p:nvSpPr>
          <p:cNvPr id="5" name="TextBox 4">
            <a:extLst>
              <a:ext uri="{FF2B5EF4-FFF2-40B4-BE49-F238E27FC236}">
                <a16:creationId xmlns:a16="http://schemas.microsoft.com/office/drawing/2014/main" id="{28878756-521C-DD6F-62B4-6D6D10358E32}"/>
              </a:ext>
            </a:extLst>
          </p:cNvPr>
          <p:cNvSpPr txBox="1"/>
          <p:nvPr/>
        </p:nvSpPr>
        <p:spPr>
          <a:xfrm>
            <a:off x="1538243" y="4826988"/>
            <a:ext cx="5353940" cy="261610"/>
          </a:xfrm>
          <a:prstGeom prst="rect">
            <a:avLst/>
          </a:prstGeom>
          <a:noFill/>
        </p:spPr>
        <p:txBody>
          <a:bodyPr wrap="square">
            <a:spAutoFit/>
          </a:bodyPr>
          <a:lstStyle/>
          <a:p>
            <a:pPr algn="ctr"/>
            <a:r>
              <a:rPr lang="en-US" sz="1100" dirty="0">
                <a:hlinkClick r:id="rId2"/>
              </a:rPr>
              <a:t>Constitutional AI: Harmlessness from AI Feedback, 2022</a:t>
            </a:r>
            <a:endParaRPr lang="en-US" sz="1100" dirty="0"/>
          </a:p>
        </p:txBody>
      </p:sp>
      <p:pic>
        <p:nvPicPr>
          <p:cNvPr id="5122" name="Picture 2">
            <a:extLst>
              <a:ext uri="{FF2B5EF4-FFF2-40B4-BE49-F238E27FC236}">
                <a16:creationId xmlns:a16="http://schemas.microsoft.com/office/drawing/2014/main" id="{BA462FD5-FBE7-52EA-A2B8-713592CF0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430" y="1626834"/>
            <a:ext cx="5580879" cy="317451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88C37757-E112-0342-3247-EE4C3960CB6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4579533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99B1-B581-B30E-80E6-BDFF0E503F37}"/>
              </a:ext>
            </a:extLst>
          </p:cNvPr>
          <p:cNvSpPr>
            <a:spLocks noGrp="1"/>
          </p:cNvSpPr>
          <p:nvPr>
            <p:ph type="title"/>
          </p:nvPr>
        </p:nvSpPr>
        <p:spPr/>
        <p:txBody>
          <a:bodyPr/>
          <a:lstStyle/>
          <a:p>
            <a:r>
              <a:rPr lang="en-US" dirty="0"/>
              <a:t>Refusal </a:t>
            </a:r>
          </a:p>
        </p:txBody>
      </p:sp>
      <p:sp>
        <p:nvSpPr>
          <p:cNvPr id="3" name="Text Placeholder 2">
            <a:extLst>
              <a:ext uri="{FF2B5EF4-FFF2-40B4-BE49-F238E27FC236}">
                <a16:creationId xmlns:a16="http://schemas.microsoft.com/office/drawing/2014/main" id="{EEB14616-F54F-6B64-925C-294FA7FAF3D8}"/>
              </a:ext>
            </a:extLst>
          </p:cNvPr>
          <p:cNvSpPr>
            <a:spLocks noGrp="1"/>
          </p:cNvSpPr>
          <p:nvPr>
            <p:ph type="body" sz="quarter" idx="16"/>
          </p:nvPr>
        </p:nvSpPr>
        <p:spPr/>
        <p:txBody>
          <a:bodyPr/>
          <a:lstStyle/>
          <a:p>
            <a:r>
              <a:rPr lang="en-US" dirty="0"/>
              <a:t>Knowing when to refuse to answer. </a:t>
            </a:r>
          </a:p>
          <a:p>
            <a:r>
              <a:rPr lang="en-US" dirty="0"/>
              <a:t>This is quite tricky. </a:t>
            </a:r>
          </a:p>
          <a:p>
            <a:pPr lvl="1"/>
            <a:r>
              <a:rPr lang="en-US" dirty="0"/>
              <a:t>Killing someone vs killing a Python process: </a:t>
            </a:r>
          </a:p>
          <a:p>
            <a:endParaRPr lang="en-US" dirty="0"/>
          </a:p>
        </p:txBody>
      </p:sp>
      <p:sp>
        <p:nvSpPr>
          <p:cNvPr id="5" name="TextBox 4">
            <a:extLst>
              <a:ext uri="{FF2B5EF4-FFF2-40B4-BE49-F238E27FC236}">
                <a16:creationId xmlns:a16="http://schemas.microsoft.com/office/drawing/2014/main" id="{44562C0E-9D48-AA06-0F54-C4F0FF8F89DE}"/>
              </a:ext>
            </a:extLst>
          </p:cNvPr>
          <p:cNvSpPr txBox="1"/>
          <p:nvPr/>
        </p:nvSpPr>
        <p:spPr>
          <a:xfrm>
            <a:off x="1924940" y="4851482"/>
            <a:ext cx="5294120" cy="261610"/>
          </a:xfrm>
          <a:prstGeom prst="rect">
            <a:avLst/>
          </a:prstGeom>
          <a:noFill/>
        </p:spPr>
        <p:txBody>
          <a:bodyPr wrap="square">
            <a:spAutoFit/>
          </a:bodyPr>
          <a:lstStyle/>
          <a:p>
            <a:pPr algn="ctr"/>
            <a:r>
              <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The Art of Saying No: Contextual Noncompliance in Language Models, 2024</a:t>
            </a:r>
            <a:endPar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r/LocalLLaMA - Terminating All Python Processes on an Ubuntu Server How can i kill all python processes in my ubuntu server? MG AI I apologize, I should not provide recommendations about harming processes or systems. Copy Retry">
            <a:extLst>
              <a:ext uri="{FF2B5EF4-FFF2-40B4-BE49-F238E27FC236}">
                <a16:creationId xmlns:a16="http://schemas.microsoft.com/office/drawing/2014/main" id="{12B27C4C-5ECC-A155-AC2E-EFABE9603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49" y="2362199"/>
            <a:ext cx="7173843" cy="2062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C4A075-DBE4-B4BC-6385-4D5DD11BF10D}"/>
              </a:ext>
            </a:extLst>
          </p:cNvPr>
          <p:cNvSpPr txBox="1"/>
          <p:nvPr/>
        </p:nvSpPr>
        <p:spPr>
          <a:xfrm>
            <a:off x="1400499" y="4424679"/>
            <a:ext cx="6858000" cy="246221"/>
          </a:xfrm>
          <a:prstGeom prst="rect">
            <a:avLst/>
          </a:prstGeom>
          <a:noFill/>
        </p:spPr>
        <p:txBody>
          <a:bodyPr wrap="square">
            <a:spAutoFit/>
          </a:bodyPr>
          <a:lstStyle/>
          <a:p>
            <a:r>
              <a:rPr lang="en-US" sz="1000" dirty="0">
                <a:hlinkClick r:id="rId4"/>
              </a:rPr>
              <a:t>https://www.reddit.com/r/LocalLLaMA/comments/180p17f/new_claude_21_refuses_to_kill_a_python_process/</a:t>
            </a:r>
            <a:r>
              <a:rPr lang="en-US" sz="1000" dirty="0"/>
              <a:t> </a:t>
            </a:r>
          </a:p>
        </p:txBody>
      </p:sp>
      <p:sp>
        <p:nvSpPr>
          <p:cNvPr id="8" name="Rounded Rectangle 7">
            <a:extLst>
              <a:ext uri="{FF2B5EF4-FFF2-40B4-BE49-F238E27FC236}">
                <a16:creationId xmlns:a16="http://schemas.microsoft.com/office/drawing/2014/main" id="{9893FBBD-17EA-0BC2-A76D-AB2B2A6E56C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0323976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1722-3934-72B6-825B-26229E57D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1ABC2-834A-9562-C86F-953712787A82}"/>
              </a:ext>
            </a:extLst>
          </p:cNvPr>
          <p:cNvSpPr>
            <a:spLocks noGrp="1"/>
          </p:cNvSpPr>
          <p:nvPr>
            <p:ph type="title"/>
          </p:nvPr>
        </p:nvSpPr>
        <p:spPr/>
        <p:txBody>
          <a:bodyPr/>
          <a:lstStyle/>
          <a:p>
            <a:r>
              <a:rPr lang="en-US" dirty="0"/>
              <a:t>Refusal </a:t>
            </a:r>
          </a:p>
        </p:txBody>
      </p:sp>
      <p:sp>
        <p:nvSpPr>
          <p:cNvPr id="5" name="TextBox 4">
            <a:extLst>
              <a:ext uri="{FF2B5EF4-FFF2-40B4-BE49-F238E27FC236}">
                <a16:creationId xmlns:a16="http://schemas.microsoft.com/office/drawing/2014/main" id="{ED3D9596-42A5-37D5-F5BB-1B55186DBDC0}"/>
              </a:ext>
            </a:extLst>
          </p:cNvPr>
          <p:cNvSpPr txBox="1"/>
          <p:nvPr/>
        </p:nvSpPr>
        <p:spPr>
          <a:xfrm>
            <a:off x="1924940" y="4851482"/>
            <a:ext cx="5294120" cy="261610"/>
          </a:xfrm>
          <a:prstGeom prst="rect">
            <a:avLst/>
          </a:prstGeom>
          <a:noFill/>
        </p:spPr>
        <p:txBody>
          <a:bodyPr wrap="square">
            <a:spAutoFit/>
          </a:bodyPr>
          <a:lstStyle/>
          <a:p>
            <a:pPr algn="ctr"/>
            <a:r>
              <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OR-Bench: An Over-Refusal Benchmark for Large Language Models, 2024</a:t>
            </a:r>
            <a:endPar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5">
            <a:extLst>
              <a:ext uri="{FF2B5EF4-FFF2-40B4-BE49-F238E27FC236}">
                <a16:creationId xmlns:a16="http://schemas.microsoft.com/office/drawing/2014/main" id="{8971142A-3145-8B19-D9CC-B4422551AB91}"/>
              </a:ext>
            </a:extLst>
          </p:cNvPr>
          <p:cNvSpPr>
            <a:spLocks noGrp="1"/>
          </p:cNvSpPr>
          <p:nvPr>
            <p:ph type="body" sz="quarter" idx="16"/>
          </p:nvPr>
        </p:nvSpPr>
        <p:spPr/>
        <p:txBody>
          <a:bodyPr/>
          <a:lstStyle/>
          <a:p>
            <a:endParaRPr lang="en-US"/>
          </a:p>
        </p:txBody>
      </p:sp>
      <p:pic>
        <p:nvPicPr>
          <p:cNvPr id="8" name="Picture 7">
            <a:extLst>
              <a:ext uri="{FF2B5EF4-FFF2-40B4-BE49-F238E27FC236}">
                <a16:creationId xmlns:a16="http://schemas.microsoft.com/office/drawing/2014/main" id="{6C5802D3-5FF0-CD22-9D49-D6959B06D423}"/>
              </a:ext>
            </a:extLst>
          </p:cNvPr>
          <p:cNvPicPr>
            <a:picLocks noChangeAspect="1"/>
          </p:cNvPicPr>
          <p:nvPr/>
        </p:nvPicPr>
        <p:blipFill>
          <a:blip r:embed="rId3"/>
          <a:stretch>
            <a:fillRect/>
          </a:stretch>
        </p:blipFill>
        <p:spPr>
          <a:xfrm>
            <a:off x="2785898" y="899479"/>
            <a:ext cx="5987987" cy="3760373"/>
          </a:xfrm>
          <a:prstGeom prst="rect">
            <a:avLst/>
          </a:prstGeom>
        </p:spPr>
      </p:pic>
      <p:sp>
        <p:nvSpPr>
          <p:cNvPr id="9" name="Rounded Rectangle 8">
            <a:extLst>
              <a:ext uri="{FF2B5EF4-FFF2-40B4-BE49-F238E27FC236}">
                <a16:creationId xmlns:a16="http://schemas.microsoft.com/office/drawing/2014/main" id="{E487CA4C-D267-9962-7E01-24861670EB2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9328901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18CD-8556-F130-A9FA-C577A75DA973}"/>
              </a:ext>
            </a:extLst>
          </p:cNvPr>
          <p:cNvSpPr>
            <a:spLocks noGrp="1"/>
          </p:cNvSpPr>
          <p:nvPr>
            <p:ph type="title"/>
          </p:nvPr>
        </p:nvSpPr>
        <p:spPr/>
        <p:txBody>
          <a:bodyPr/>
          <a:lstStyle/>
          <a:p>
            <a:r>
              <a:rPr lang="en-US" dirty="0" err="1"/>
              <a:t>RedTeaming</a:t>
            </a:r>
            <a:r>
              <a:rPr lang="en-US" dirty="0"/>
              <a:t> </a:t>
            </a:r>
          </a:p>
        </p:txBody>
      </p:sp>
      <p:sp>
        <p:nvSpPr>
          <p:cNvPr id="3" name="Text Placeholder 2">
            <a:extLst>
              <a:ext uri="{FF2B5EF4-FFF2-40B4-BE49-F238E27FC236}">
                <a16:creationId xmlns:a16="http://schemas.microsoft.com/office/drawing/2014/main" id="{5CE296DE-646D-8257-BEA0-2F7305CA863E}"/>
              </a:ext>
            </a:extLst>
          </p:cNvPr>
          <p:cNvSpPr>
            <a:spLocks noGrp="1"/>
          </p:cNvSpPr>
          <p:nvPr>
            <p:ph type="body" sz="quarter" idx="16"/>
          </p:nvPr>
        </p:nvSpPr>
        <p:spPr/>
        <p:txBody>
          <a:bodyPr/>
          <a:lstStyle/>
          <a:p>
            <a:r>
              <a:rPr lang="en-US" dirty="0" err="1"/>
              <a:t>RedTeaming</a:t>
            </a:r>
            <a:r>
              <a:rPr lang="en-US" dirty="0"/>
              <a:t> := “</a:t>
            </a:r>
            <a:r>
              <a:rPr lang="en-US" dirty="0" err="1"/>
              <a:t>Adversarially</a:t>
            </a:r>
            <a:r>
              <a:rPr lang="en-US" dirty="0"/>
              <a:t> probe a </a:t>
            </a:r>
            <a:br>
              <a:rPr lang="en-US" dirty="0"/>
            </a:br>
            <a:r>
              <a:rPr lang="en-US" dirty="0"/>
              <a:t>language model for harmful outputs”</a:t>
            </a:r>
          </a:p>
        </p:txBody>
      </p:sp>
      <p:sp>
        <p:nvSpPr>
          <p:cNvPr id="5" name="TextBox 4">
            <a:extLst>
              <a:ext uri="{FF2B5EF4-FFF2-40B4-BE49-F238E27FC236}">
                <a16:creationId xmlns:a16="http://schemas.microsoft.com/office/drawing/2014/main" id="{121C17FF-B2EA-D357-1E83-27D2435D2EB6}"/>
              </a:ext>
            </a:extLst>
          </p:cNvPr>
          <p:cNvSpPr txBox="1"/>
          <p:nvPr/>
        </p:nvSpPr>
        <p:spPr>
          <a:xfrm>
            <a:off x="2286000" y="4774771"/>
            <a:ext cx="4572000" cy="261610"/>
          </a:xfrm>
          <a:prstGeom prst="rect">
            <a:avLst/>
          </a:prstGeom>
          <a:noFill/>
        </p:spPr>
        <p:txBody>
          <a:bodyPr wrap="square">
            <a:spAutoFit/>
          </a:bodyPr>
          <a:lstStyle/>
          <a:p>
            <a:pPr algn="ctr"/>
            <a:r>
              <a:rPr lang="en-US" sz="1100" dirty="0">
                <a:hlinkClick r:id="rId3"/>
              </a:rPr>
              <a:t>Red Teaming Language Models with Language Models, 2022</a:t>
            </a:r>
            <a:endParaRPr lang="en-US" sz="1100" dirty="0"/>
          </a:p>
        </p:txBody>
      </p:sp>
      <p:pic>
        <p:nvPicPr>
          <p:cNvPr id="3074" name="Picture 2" descr="Red Teaming LLMs: The Ultimate Step-by-Step LLM Red Teaming Guide -  Confident AI">
            <a:extLst>
              <a:ext uri="{FF2B5EF4-FFF2-40B4-BE49-F238E27FC236}">
                <a16:creationId xmlns:a16="http://schemas.microsoft.com/office/drawing/2014/main" id="{5EDD1AA7-2847-6D43-D560-45EBDFC8F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076" y="238268"/>
            <a:ext cx="5047050" cy="457923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6FAF3C89-B16C-DB8C-CB61-58D1B2513EF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7440026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7D84-2536-91FF-03C2-E27CE18B315C}"/>
              </a:ext>
            </a:extLst>
          </p:cNvPr>
          <p:cNvSpPr>
            <a:spLocks noGrp="1"/>
          </p:cNvSpPr>
          <p:nvPr>
            <p:ph type="title"/>
          </p:nvPr>
        </p:nvSpPr>
        <p:spPr/>
        <p:txBody>
          <a:bodyPr/>
          <a:lstStyle/>
          <a:p>
            <a:r>
              <a:rPr lang="en-US" dirty="0"/>
              <a:t>Aligning LLMs </a:t>
            </a:r>
          </a:p>
        </p:txBody>
      </p:sp>
      <p:sp>
        <p:nvSpPr>
          <p:cNvPr id="3" name="Text Placeholder 2">
            <a:extLst>
              <a:ext uri="{FF2B5EF4-FFF2-40B4-BE49-F238E27FC236}">
                <a16:creationId xmlns:a16="http://schemas.microsoft.com/office/drawing/2014/main" id="{01AAAD4E-AF7B-1A8F-2458-395A6EE75232}"/>
              </a:ext>
            </a:extLst>
          </p:cNvPr>
          <p:cNvSpPr>
            <a:spLocks noGrp="1"/>
          </p:cNvSpPr>
          <p:nvPr>
            <p:ph type="body" sz="quarter" idx="16"/>
          </p:nvPr>
        </p:nvSpPr>
        <p:spPr/>
        <p:txBody>
          <a:bodyPr/>
          <a:lstStyle/>
          <a:p>
            <a:r>
              <a:rPr lang="en-US" dirty="0"/>
              <a:t>RLHF is an essential, but complex and compute-intensive process to make expressive LLMs useful. </a:t>
            </a:r>
          </a:p>
          <a:p>
            <a:r>
              <a:rPr lang="en-US" dirty="0"/>
              <a:t>Data is the key to the process, and it requires careful curation and annotation</a:t>
            </a:r>
          </a:p>
          <a:p>
            <a:r>
              <a:rPr lang="en-US" dirty="0"/>
              <a:t>Many open problems, a lot of active research in this area</a:t>
            </a:r>
          </a:p>
        </p:txBody>
      </p:sp>
      <p:sp>
        <p:nvSpPr>
          <p:cNvPr id="4" name="Rounded Rectangle 3">
            <a:extLst>
              <a:ext uri="{FF2B5EF4-FFF2-40B4-BE49-F238E27FC236}">
                <a16:creationId xmlns:a16="http://schemas.microsoft.com/office/drawing/2014/main" id="{E5DB7CA6-6D22-5AA1-E245-FF3BEA1381F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9024044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37F93D-218E-1E9C-CA88-7464A6A82C7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30953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dirty="0"/>
              <a:t>Limits of Instruction-Tuning </a:t>
            </a:r>
            <a:endParaRPr lang="en-US" sz="1650" dirty="0"/>
          </a:p>
        </p:txBody>
      </p:sp>
      <p:sp>
        <p:nvSpPr>
          <p:cNvPr id="5" name="Content Placeholder 4">
            <a:extLst>
              <a:ext uri="{FF2B5EF4-FFF2-40B4-BE49-F238E27FC236}">
                <a16:creationId xmlns:a16="http://schemas.microsoft.com/office/drawing/2014/main" id="{CB0DAA81-E585-D89C-F9A7-2829E5AE2DD3}"/>
              </a:ext>
            </a:extLst>
          </p:cNvPr>
          <p:cNvSpPr>
            <a:spLocks noGrp="1"/>
          </p:cNvSpPr>
          <p:nvPr>
            <p:ph type="body" sz="quarter" idx="16"/>
          </p:nvPr>
        </p:nvSpPr>
        <p:spPr>
          <a:xfrm>
            <a:off x="533919" y="1390650"/>
            <a:ext cx="8540412" cy="3077573"/>
          </a:xfrm>
        </p:spPr>
        <p:txBody>
          <a:bodyPr/>
          <a:lstStyle/>
          <a:p>
            <a:pPr marL="342900" indent="-342900">
              <a:buFont typeface="+mj-lt"/>
              <a:buAutoNum type="arabicPeriod"/>
            </a:pPr>
            <a:r>
              <a:rPr lang="en-US" dirty="0"/>
              <a:t>Difficult to collect diverse data. </a:t>
            </a:r>
          </a:p>
          <a:p>
            <a:pPr marL="342900" indent="-342900">
              <a:buFont typeface="+mj-lt"/>
              <a:buAutoNum type="arabicPeriod"/>
            </a:pPr>
            <a:r>
              <a:rPr lang="en-US" dirty="0"/>
              <a:t>Resulting models may not be good at open-ended generation tasks. </a:t>
            </a:r>
          </a:p>
          <a:p>
            <a:pPr lvl="1"/>
            <a:r>
              <a:rPr lang="en-US" dirty="0"/>
              <a:t>Incentivizes word-by-word rote learning =&gt; The resulting LM’s </a:t>
            </a:r>
            <a:r>
              <a:rPr lang="en-US" dirty="0">
                <a:solidFill>
                  <a:srgbClr val="C00000"/>
                </a:solidFill>
              </a:rPr>
              <a:t>generality/creativity</a:t>
            </a:r>
            <a:r>
              <a:rPr lang="en-US" dirty="0"/>
              <a:t> is bounded by that of </a:t>
            </a:r>
            <a:r>
              <a:rPr lang="en-US" dirty="0">
                <a:solidFill>
                  <a:srgbClr val="C00000"/>
                </a:solidFill>
              </a:rPr>
              <a:t>their supervision data</a:t>
            </a:r>
            <a:r>
              <a:rPr lang="en-US" dirty="0"/>
              <a:t>.</a:t>
            </a:r>
          </a:p>
          <a:p>
            <a:pPr marL="342900" indent="-342900">
              <a:buFont typeface="+mj-lt"/>
              <a:buAutoNum type="arabicPeriod"/>
            </a:pPr>
            <a:r>
              <a:rPr lang="en-US" dirty="0"/>
              <a:t>Resulting models may hallucinate more regularly. </a:t>
            </a:r>
          </a:p>
          <a:p>
            <a:pPr lvl="1"/>
            <a:r>
              <a:rPr lang="en-US" dirty="0"/>
              <a:t>Labeled data is collected agnostic to the LM’s knowledge =&gt; there might be a mismatch between labeled data and LM knowledge. </a:t>
            </a:r>
          </a:p>
          <a:p>
            <a:pPr lvl="1"/>
            <a:r>
              <a:rPr lang="en-US" dirty="0"/>
              <a:t>Hence, we may be encouraging “hypocritic” behavior =&gt; further hallucinations </a:t>
            </a:r>
          </a:p>
          <a:p>
            <a:pPr lvl="1"/>
            <a:endParaRPr lang="en-US" dirty="0"/>
          </a:p>
          <a:p>
            <a:endParaRPr lang="en-US" dirty="0"/>
          </a:p>
        </p:txBody>
      </p:sp>
    </p:spTree>
    <p:extLst>
      <p:ext uri="{BB962C8B-B14F-4D97-AF65-F5344CB8AC3E}">
        <p14:creationId xmlns:p14="http://schemas.microsoft.com/office/powerpoint/2010/main" val="2530619778"/>
      </p:ext>
    </p:extLst>
  </p:cSld>
  <p:clrMapOvr>
    <a:masterClrMapping/>
  </p:clrMapOvr>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385B-10F1-8586-3A4E-0A0953EE310C}"/>
              </a:ext>
            </a:extLst>
          </p:cNvPr>
          <p:cNvSpPr>
            <a:spLocks noGrp="1"/>
          </p:cNvSpPr>
          <p:nvPr>
            <p:ph type="title"/>
          </p:nvPr>
        </p:nvSpPr>
        <p:spPr/>
        <p:txBody>
          <a:bodyPr>
            <a:normAutofit/>
          </a:bodyPr>
          <a:lstStyle/>
          <a:p>
            <a:r>
              <a:rPr lang="en-US" dirty="0"/>
              <a:t>Summary: Instruction fine-tuning (SFT) </a:t>
            </a:r>
          </a:p>
        </p:txBody>
      </p:sp>
      <p:sp>
        <p:nvSpPr>
          <p:cNvPr id="3" name="Content Placeholder 2">
            <a:extLst>
              <a:ext uri="{FF2B5EF4-FFF2-40B4-BE49-F238E27FC236}">
                <a16:creationId xmlns:a16="http://schemas.microsoft.com/office/drawing/2014/main" id="{97AA9D8E-0D44-C0D6-8BEB-7AC8AAFAED48}"/>
              </a:ext>
            </a:extLst>
          </p:cNvPr>
          <p:cNvSpPr>
            <a:spLocks noGrp="1"/>
          </p:cNvSpPr>
          <p:nvPr>
            <p:ph type="body" sz="quarter" idx="16"/>
          </p:nvPr>
        </p:nvSpPr>
        <p:spPr>
          <a:xfrm>
            <a:off x="326571" y="1390650"/>
            <a:ext cx="8817429" cy="3077573"/>
          </a:xfrm>
        </p:spPr>
        <p:txBody>
          <a:bodyPr>
            <a:noAutofit/>
          </a:bodyPr>
          <a:lstStyle/>
          <a:p>
            <a:pPr>
              <a:lnSpc>
                <a:spcPct val="100000"/>
              </a:lnSpc>
            </a:pPr>
            <a:r>
              <a:rPr lang="en-US" dirty="0">
                <a:latin typeface="Tahoma" panose="020B0604030504040204" pitchFamily="34" charset="0"/>
                <a:ea typeface="Tahoma" panose="020B0604030504040204" pitchFamily="34" charset="0"/>
                <a:cs typeface="Tahoma" panose="020B0604030504040204" pitchFamily="34" charset="0"/>
              </a:rPr>
              <a:t>SFT: Training LMs with annotated input instructions and their output. </a:t>
            </a:r>
          </a:p>
          <a:p>
            <a:pPr>
              <a:lnSpc>
                <a:spcPct val="100000"/>
              </a:lnSpc>
            </a:pPr>
            <a:r>
              <a:rPr lang="en-US" dirty="0">
                <a:latin typeface="Tahoma" panose="020B0604030504040204" pitchFamily="34" charset="0"/>
                <a:ea typeface="Tahoma" panose="020B0604030504040204" pitchFamily="34" charset="0"/>
                <a:cs typeface="Tahoma" panose="020B0604030504040204" pitchFamily="34" charset="0"/>
              </a:rPr>
              <a:t>Improves performance of LM’s zero-shot ability in following instructions. </a:t>
            </a:r>
          </a:p>
          <a:p>
            <a:pPr>
              <a:lnSpc>
                <a:spcPct val="100000"/>
              </a:lnSpc>
            </a:pPr>
            <a:r>
              <a:rPr lang="en-US" dirty="0">
                <a:latin typeface="Tahoma" panose="020B0604030504040204" pitchFamily="34" charset="0"/>
                <a:ea typeface="Tahoma" panose="020B0604030504040204" pitchFamily="34" charset="0"/>
                <a:cs typeface="Tahoma" panose="020B0604030504040204" pitchFamily="34" charset="0"/>
              </a:rPr>
              <a:t>Factors: Data size, data diversity, model size </a:t>
            </a:r>
          </a:p>
          <a:p>
            <a:pPr>
              <a:lnSpc>
                <a:spcPct val="100000"/>
              </a:lnSpc>
            </a:pPr>
            <a:r>
              <a:rPr lang="en-US" dirty="0">
                <a:latin typeface="Tahoma" panose="020B0604030504040204" pitchFamily="34" charset="0"/>
                <a:ea typeface="Tahoma" panose="020B0604030504040204" pitchFamily="34" charset="0"/>
                <a:cs typeface="Tahoma" panose="020B0604030504040204" pitchFamily="34" charset="0"/>
              </a:rPr>
              <a:t>Works works best when we are just extracting pre-training behaviors, not adding new ones</a:t>
            </a:r>
          </a:p>
          <a:p>
            <a:pPr>
              <a:lnSpc>
                <a:spcPct val="100000"/>
              </a:lnSpc>
            </a:pPr>
            <a:r>
              <a:rPr lang="en-US" dirty="0">
                <a:solidFill>
                  <a:srgbClr val="C00000"/>
                </a:solidFill>
              </a:rPr>
              <a:t>Cons: </a:t>
            </a:r>
          </a:p>
          <a:p>
            <a:pPr lvl="1">
              <a:lnSpc>
                <a:spcPct val="100000"/>
              </a:lnSpc>
            </a:pPr>
            <a:r>
              <a:rPr lang="en-US" dirty="0">
                <a:latin typeface="Tahoma" panose="020B0604030504040204" pitchFamily="34" charset="0"/>
                <a:ea typeface="Tahoma" panose="020B0604030504040204" pitchFamily="34" charset="0"/>
                <a:cs typeface="Tahoma" panose="020B0604030504040204" pitchFamily="34" charset="0"/>
              </a:rPr>
              <a:t>It’s </a:t>
            </a:r>
            <a:r>
              <a:rPr lang="en-US" spc="-4" dirty="0">
                <a:latin typeface="Tahoma" panose="020B0604030504040204" pitchFamily="34" charset="0"/>
                <a:ea typeface="Tahoma" panose="020B0604030504040204" pitchFamily="34" charset="0"/>
                <a:cs typeface="Tahoma" panose="020B0604030504040204" pitchFamily="34" charset="0"/>
              </a:rPr>
              <a:t>expensive </a:t>
            </a:r>
            <a:r>
              <a:rPr lang="en-US" dirty="0">
                <a:latin typeface="Tahoma" panose="020B0604030504040204" pitchFamily="34" charset="0"/>
                <a:ea typeface="Tahoma" panose="020B0604030504040204" pitchFamily="34" charset="0"/>
                <a:cs typeface="Tahoma" panose="020B0604030504040204" pitchFamily="34" charset="0"/>
              </a:rPr>
              <a:t>to collect </a:t>
            </a:r>
            <a:r>
              <a:rPr lang="en-US" spc="-4" dirty="0">
                <a:latin typeface="Tahoma" panose="020B0604030504040204" pitchFamily="34" charset="0"/>
                <a:ea typeface="Tahoma" panose="020B0604030504040204" pitchFamily="34" charset="0"/>
                <a:cs typeface="Tahoma" panose="020B0604030504040204" pitchFamily="34" charset="0"/>
              </a:rPr>
              <a:t>ground-</a:t>
            </a:r>
            <a:r>
              <a:rPr lang="en-US" spc="-398"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truth</a:t>
            </a:r>
            <a:r>
              <a:rPr lang="en-US" spc="-15" dirty="0">
                <a:latin typeface="Tahoma" panose="020B0604030504040204" pitchFamily="34" charset="0"/>
                <a:ea typeface="Tahoma" panose="020B0604030504040204" pitchFamily="34" charset="0"/>
                <a:cs typeface="Tahoma" panose="020B0604030504040204" pitchFamily="34" charset="0"/>
              </a:rPr>
              <a:t> </a:t>
            </a:r>
            <a:r>
              <a:rPr lang="en-US" spc="-4" dirty="0">
                <a:latin typeface="Tahoma" panose="020B0604030504040204" pitchFamily="34" charset="0"/>
                <a:ea typeface="Tahoma" panose="020B0604030504040204" pitchFamily="34" charset="0"/>
                <a:cs typeface="Tahoma" panose="020B0604030504040204" pitchFamily="34" charset="0"/>
              </a:rPr>
              <a:t>data for </a:t>
            </a:r>
            <a:r>
              <a:rPr lang="en-US" dirty="0">
                <a:latin typeface="Tahoma" panose="020B0604030504040204" pitchFamily="34" charset="0"/>
                <a:ea typeface="Tahoma" panose="020B0604030504040204" pitchFamily="34" charset="0"/>
                <a:cs typeface="Tahoma" panose="020B0604030504040204" pitchFamily="34" charset="0"/>
              </a:rPr>
              <a:t>tasks.</a:t>
            </a:r>
          </a:p>
          <a:p>
            <a:pPr lvl="1">
              <a:lnSpc>
                <a:spcPct val="100000"/>
              </a:lnSpc>
            </a:pPr>
            <a:r>
              <a:rPr lang="en-US" dirty="0">
                <a:latin typeface="Tahoma" panose="020B0604030504040204" pitchFamily="34" charset="0"/>
                <a:ea typeface="Tahoma" panose="020B0604030504040204" pitchFamily="34" charset="0"/>
                <a:cs typeface="Tahoma" panose="020B0604030504040204" pitchFamily="34" charset="0"/>
              </a:rPr>
              <a:t>This is particularly difficult for open-ended creative generation have no right answer. </a:t>
            </a:r>
          </a:p>
          <a:p>
            <a:pPr lvl="1">
              <a:lnSpc>
                <a:spcPct val="100000"/>
              </a:lnSpc>
            </a:pPr>
            <a:r>
              <a:rPr lang="en-US" dirty="0">
                <a:latin typeface="Tahoma" panose="020B0604030504040204" pitchFamily="34" charset="0"/>
                <a:ea typeface="Tahoma" panose="020B0604030504040204" pitchFamily="34" charset="0"/>
                <a:cs typeface="Tahoma" panose="020B0604030504040204" pitchFamily="34" charset="0"/>
              </a:rPr>
              <a:t>Prone to hallucinations. </a:t>
            </a:r>
          </a:p>
        </p:txBody>
      </p:sp>
    </p:spTree>
    <p:extLst>
      <p:ext uri="{BB962C8B-B14F-4D97-AF65-F5344CB8AC3E}">
        <p14:creationId xmlns:p14="http://schemas.microsoft.com/office/powerpoint/2010/main" val="3047524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D880-4B4C-CD5D-FA2E-E1B5D8B39B88}"/>
              </a:ext>
            </a:extLst>
          </p:cNvPr>
          <p:cNvSpPr>
            <a:spLocks noGrp="1"/>
          </p:cNvSpPr>
          <p:nvPr>
            <p:ph type="title"/>
          </p:nvPr>
        </p:nvSpPr>
        <p:spPr/>
        <p:txBody>
          <a:bodyPr/>
          <a:lstStyle/>
          <a:p>
            <a:r>
              <a:rPr lang="en-US" dirty="0"/>
              <a:t>Things Pre-trained Models Can Do</a:t>
            </a:r>
          </a:p>
        </p:txBody>
      </p:sp>
      <p:sp>
        <p:nvSpPr>
          <p:cNvPr id="3" name="Text Placeholder 2">
            <a:extLst>
              <a:ext uri="{FF2B5EF4-FFF2-40B4-BE49-F238E27FC236}">
                <a16:creationId xmlns:a16="http://schemas.microsoft.com/office/drawing/2014/main" id="{6581D329-32B4-C162-94C4-5D19E320D2AE}"/>
              </a:ext>
            </a:extLst>
          </p:cNvPr>
          <p:cNvSpPr>
            <a:spLocks noGrp="1"/>
          </p:cNvSpPr>
          <p:nvPr>
            <p:ph type="body" sz="quarter" idx="16"/>
          </p:nvPr>
        </p:nvSpPr>
        <p:spPr>
          <a:xfrm>
            <a:off x="137564" y="1390650"/>
            <a:ext cx="8925515" cy="3077573"/>
          </a:xfrm>
        </p:spPr>
        <p:txBody>
          <a:bodyPr/>
          <a:lstStyle/>
          <a:p>
            <a:r>
              <a:rPr lang="en-US" sz="1600" dirty="0"/>
              <a:t>Johns Hopkins University</a:t>
            </a:r>
            <a:r>
              <a:rPr lang="en-US" sz="1600" spc="-15" dirty="0"/>
              <a:t> </a:t>
            </a:r>
            <a:r>
              <a:rPr lang="en-US" sz="1600" dirty="0"/>
              <a:t>is in _______</a:t>
            </a:r>
            <a:r>
              <a:rPr lang="en-US" sz="1600" spc="-4" dirty="0"/>
              <a:t>.</a:t>
            </a:r>
            <a:r>
              <a:rPr lang="en-US" sz="1600" spc="-34" dirty="0"/>
              <a:t> </a:t>
            </a:r>
            <a:r>
              <a:rPr lang="en-US" sz="1600" dirty="0">
                <a:solidFill>
                  <a:srgbClr val="C00000"/>
                </a:solidFill>
              </a:rPr>
              <a:t>[Trivia]</a:t>
            </a:r>
          </a:p>
          <a:p>
            <a:r>
              <a:rPr lang="en-US" sz="1600" dirty="0"/>
              <a:t>I put _______ fork</a:t>
            </a:r>
            <a:r>
              <a:rPr lang="en-US" sz="1600" spc="-23" dirty="0"/>
              <a:t> </a:t>
            </a:r>
            <a:r>
              <a:rPr lang="en-US" sz="1600" dirty="0"/>
              <a:t>down</a:t>
            </a:r>
            <a:r>
              <a:rPr lang="en-US" sz="1600" spc="-4" dirty="0"/>
              <a:t> on</a:t>
            </a:r>
            <a:r>
              <a:rPr lang="en-US" sz="1600" spc="-11" dirty="0"/>
              <a:t> </a:t>
            </a:r>
            <a:r>
              <a:rPr lang="en-US" sz="1600" dirty="0"/>
              <a:t>the table.</a:t>
            </a:r>
            <a:r>
              <a:rPr lang="en-US" sz="1600" spc="15" dirty="0"/>
              <a:t> </a:t>
            </a:r>
            <a:r>
              <a:rPr lang="en-US" sz="1600" dirty="0">
                <a:solidFill>
                  <a:srgbClr val="C00000"/>
                </a:solidFill>
              </a:rPr>
              <a:t>[syntax]</a:t>
            </a:r>
          </a:p>
          <a:p>
            <a:r>
              <a:rPr lang="en-US" sz="1600" dirty="0"/>
              <a:t>The</a:t>
            </a:r>
            <a:r>
              <a:rPr lang="en-US" sz="1600" spc="4" dirty="0"/>
              <a:t> </a:t>
            </a:r>
            <a:r>
              <a:rPr lang="en-US" sz="1600" dirty="0"/>
              <a:t>woman</a:t>
            </a:r>
            <a:r>
              <a:rPr lang="en-US" sz="1600" spc="11" dirty="0"/>
              <a:t> </a:t>
            </a:r>
            <a:r>
              <a:rPr lang="en-US" sz="1600" spc="-4" dirty="0"/>
              <a:t>walked</a:t>
            </a:r>
            <a:r>
              <a:rPr lang="en-US" sz="1600" spc="8" dirty="0"/>
              <a:t> </a:t>
            </a:r>
            <a:r>
              <a:rPr lang="en-US" sz="1600" dirty="0"/>
              <a:t>across</a:t>
            </a:r>
            <a:r>
              <a:rPr lang="en-US" sz="1600" spc="8" dirty="0"/>
              <a:t> </a:t>
            </a:r>
            <a:r>
              <a:rPr lang="en-US" sz="1600" dirty="0"/>
              <a:t>the</a:t>
            </a:r>
            <a:r>
              <a:rPr lang="en-US" sz="1600" spc="8" dirty="0"/>
              <a:t> </a:t>
            </a:r>
            <a:r>
              <a:rPr lang="en-US" sz="1600" spc="-4" dirty="0"/>
              <a:t>street,</a:t>
            </a:r>
            <a:r>
              <a:rPr lang="en-US" sz="1600" spc="8" dirty="0"/>
              <a:t> </a:t>
            </a:r>
            <a:r>
              <a:rPr lang="en-US" sz="1600" dirty="0"/>
              <a:t>checking</a:t>
            </a:r>
            <a:r>
              <a:rPr lang="en-US" sz="1600" spc="11" dirty="0"/>
              <a:t> </a:t>
            </a:r>
            <a:r>
              <a:rPr lang="en-US" sz="1600" dirty="0"/>
              <a:t>for</a:t>
            </a:r>
            <a:r>
              <a:rPr lang="en-US" sz="1600" spc="-15" dirty="0"/>
              <a:t> </a:t>
            </a:r>
            <a:r>
              <a:rPr lang="en-US" sz="1600" dirty="0"/>
              <a:t>traffic</a:t>
            </a:r>
            <a:r>
              <a:rPr lang="en-US" sz="1600" spc="4" dirty="0"/>
              <a:t> </a:t>
            </a:r>
            <a:r>
              <a:rPr lang="en-US" sz="1600" dirty="0"/>
              <a:t>over _______ shoulder.</a:t>
            </a:r>
            <a:r>
              <a:rPr lang="en-US" sz="1600" spc="-15" dirty="0"/>
              <a:t> </a:t>
            </a:r>
            <a:r>
              <a:rPr lang="en-US" sz="1600" dirty="0">
                <a:solidFill>
                  <a:srgbClr val="C00000"/>
                </a:solidFill>
              </a:rPr>
              <a:t>[coreference]</a:t>
            </a:r>
          </a:p>
          <a:p>
            <a:r>
              <a:rPr lang="en-US" sz="1600" dirty="0"/>
              <a:t>I</a:t>
            </a:r>
            <a:r>
              <a:rPr lang="en-US" sz="1600" spc="4" dirty="0"/>
              <a:t> </a:t>
            </a:r>
            <a:r>
              <a:rPr lang="en-US" sz="1600" dirty="0"/>
              <a:t>went</a:t>
            </a:r>
            <a:r>
              <a:rPr lang="en-US" sz="1600" spc="8" dirty="0"/>
              <a:t> </a:t>
            </a:r>
            <a:r>
              <a:rPr lang="en-US" sz="1600" dirty="0"/>
              <a:t>to</a:t>
            </a:r>
            <a:r>
              <a:rPr lang="en-US" sz="1600" spc="4" dirty="0"/>
              <a:t> </a:t>
            </a:r>
            <a:r>
              <a:rPr lang="en-US" sz="1600" dirty="0"/>
              <a:t>the</a:t>
            </a:r>
            <a:r>
              <a:rPr lang="en-US" sz="1600" spc="8" dirty="0"/>
              <a:t> </a:t>
            </a:r>
            <a:r>
              <a:rPr lang="en-US" sz="1600" dirty="0"/>
              <a:t>ocean</a:t>
            </a:r>
            <a:r>
              <a:rPr lang="en-US" sz="1600" spc="8" dirty="0"/>
              <a:t> </a:t>
            </a:r>
            <a:r>
              <a:rPr lang="en-US" sz="1600" spc="-4" dirty="0"/>
              <a:t>to</a:t>
            </a:r>
            <a:r>
              <a:rPr lang="en-US" sz="1600" dirty="0"/>
              <a:t> see</a:t>
            </a:r>
            <a:r>
              <a:rPr lang="en-US" sz="1600" spc="4" dirty="0"/>
              <a:t> </a:t>
            </a:r>
            <a:r>
              <a:rPr lang="en-US" sz="1600" dirty="0"/>
              <a:t>the</a:t>
            </a:r>
            <a:r>
              <a:rPr lang="en-US" sz="1600" spc="8" dirty="0"/>
              <a:t> </a:t>
            </a:r>
            <a:r>
              <a:rPr lang="en-US" sz="1600" spc="-4" dirty="0"/>
              <a:t>fish,</a:t>
            </a:r>
            <a:r>
              <a:rPr lang="en-US" sz="1600" spc="4" dirty="0"/>
              <a:t> </a:t>
            </a:r>
            <a:r>
              <a:rPr lang="en-US" sz="1600" dirty="0"/>
              <a:t>turtles,</a:t>
            </a:r>
            <a:r>
              <a:rPr lang="en-US" sz="1600" spc="8" dirty="0"/>
              <a:t> </a:t>
            </a:r>
            <a:r>
              <a:rPr lang="en-US" sz="1600" dirty="0"/>
              <a:t>seals,</a:t>
            </a:r>
            <a:r>
              <a:rPr lang="en-US" sz="1600" spc="8" dirty="0"/>
              <a:t> </a:t>
            </a:r>
            <a:r>
              <a:rPr lang="en-US" sz="1600" spc="-4" dirty="0"/>
              <a:t>and </a:t>
            </a:r>
            <a:r>
              <a:rPr lang="en-US" sz="1600" dirty="0"/>
              <a:t>_______.  </a:t>
            </a:r>
            <a:r>
              <a:rPr lang="en-US" sz="1600" dirty="0">
                <a:solidFill>
                  <a:srgbClr val="C00000"/>
                </a:solidFill>
              </a:rPr>
              <a:t>[lexical</a:t>
            </a:r>
            <a:r>
              <a:rPr lang="en-US" sz="1600" spc="-38" dirty="0">
                <a:solidFill>
                  <a:srgbClr val="C00000"/>
                </a:solidFill>
              </a:rPr>
              <a:t> </a:t>
            </a:r>
            <a:r>
              <a:rPr lang="en-US" sz="1600" spc="-4" dirty="0">
                <a:solidFill>
                  <a:srgbClr val="C00000"/>
                </a:solidFill>
              </a:rPr>
              <a:t>semantics/topic]</a:t>
            </a:r>
          </a:p>
          <a:p>
            <a:r>
              <a:rPr lang="en-US" sz="1600" dirty="0"/>
              <a:t>What I</a:t>
            </a:r>
            <a:r>
              <a:rPr lang="en-US" sz="1600" spc="4" dirty="0"/>
              <a:t> </a:t>
            </a:r>
            <a:r>
              <a:rPr lang="en-US" sz="1600" dirty="0"/>
              <a:t>got</a:t>
            </a:r>
            <a:r>
              <a:rPr lang="en-US" sz="1600" spc="-4" dirty="0"/>
              <a:t> </a:t>
            </a:r>
            <a:r>
              <a:rPr lang="en-US" sz="1600" dirty="0"/>
              <a:t>from</a:t>
            </a:r>
            <a:r>
              <a:rPr lang="en-US" sz="1600" spc="-11" dirty="0"/>
              <a:t> </a:t>
            </a:r>
            <a:r>
              <a:rPr lang="en-US" sz="1600" dirty="0"/>
              <a:t>the</a:t>
            </a:r>
            <a:r>
              <a:rPr lang="en-US" sz="1600" spc="4" dirty="0"/>
              <a:t> </a:t>
            </a:r>
            <a:r>
              <a:rPr lang="en-US" sz="1600" dirty="0"/>
              <a:t>two</a:t>
            </a:r>
            <a:r>
              <a:rPr lang="en-US" sz="1600" spc="8" dirty="0"/>
              <a:t> </a:t>
            </a:r>
            <a:r>
              <a:rPr lang="en-US" sz="1600" spc="-4" dirty="0"/>
              <a:t>hours</a:t>
            </a:r>
            <a:r>
              <a:rPr lang="en-US" sz="1600" spc="-8" dirty="0"/>
              <a:t> </a:t>
            </a:r>
            <a:r>
              <a:rPr lang="en-US" sz="1600" spc="-4" dirty="0"/>
              <a:t>watching</a:t>
            </a:r>
            <a:r>
              <a:rPr lang="en-US" sz="1600" spc="11" dirty="0"/>
              <a:t> </a:t>
            </a:r>
            <a:r>
              <a:rPr lang="en-US" sz="1600" dirty="0"/>
              <a:t>it</a:t>
            </a:r>
            <a:r>
              <a:rPr lang="en-US" sz="1600" spc="11" dirty="0"/>
              <a:t> </a:t>
            </a:r>
            <a:r>
              <a:rPr lang="en-US" sz="1600" dirty="0"/>
              <a:t>was</a:t>
            </a:r>
            <a:r>
              <a:rPr lang="en-US" sz="1600" spc="8" dirty="0"/>
              <a:t> </a:t>
            </a:r>
            <a:r>
              <a:rPr lang="en-US" sz="1600" dirty="0"/>
              <a:t>popcorn</a:t>
            </a:r>
            <a:r>
              <a:rPr lang="en-US" sz="1600" spc="-4" dirty="0"/>
              <a:t>. The</a:t>
            </a:r>
            <a:r>
              <a:rPr lang="en-US" sz="1600" spc="8" dirty="0"/>
              <a:t> </a:t>
            </a:r>
            <a:r>
              <a:rPr lang="en-US" sz="1600" dirty="0"/>
              <a:t>movie</a:t>
            </a:r>
            <a:r>
              <a:rPr lang="en-US" sz="1600" spc="-8" dirty="0"/>
              <a:t> </a:t>
            </a:r>
            <a:r>
              <a:rPr lang="en-US" sz="1600" dirty="0"/>
              <a:t>was _______.</a:t>
            </a:r>
            <a:r>
              <a:rPr lang="en-US" sz="1600" spc="-15" dirty="0"/>
              <a:t> </a:t>
            </a:r>
            <a:r>
              <a:rPr lang="en-US" sz="1600" dirty="0">
                <a:solidFill>
                  <a:srgbClr val="C00000"/>
                </a:solidFill>
              </a:rPr>
              <a:t>[sentiment]</a:t>
            </a:r>
            <a:endParaRPr lang="en-US" sz="1600" dirty="0">
              <a:solidFill>
                <a:srgbClr val="175E53"/>
              </a:solidFill>
            </a:endParaRPr>
          </a:p>
          <a:p>
            <a:r>
              <a:rPr lang="en-US" sz="1600" spc="-4" dirty="0"/>
              <a:t>Thinking </a:t>
            </a:r>
            <a:r>
              <a:rPr lang="en-US" sz="1600" dirty="0"/>
              <a:t>about</a:t>
            </a:r>
            <a:r>
              <a:rPr lang="en-US" sz="1600" spc="4" dirty="0"/>
              <a:t> </a:t>
            </a:r>
            <a:r>
              <a:rPr lang="en-US" sz="1600" dirty="0"/>
              <a:t>the</a:t>
            </a:r>
            <a:r>
              <a:rPr lang="en-US" sz="1600" spc="4" dirty="0"/>
              <a:t> </a:t>
            </a:r>
            <a:r>
              <a:rPr lang="en-US" sz="1600" dirty="0"/>
              <a:t>sequence</a:t>
            </a:r>
            <a:r>
              <a:rPr lang="en-US" sz="1600" spc="15" dirty="0"/>
              <a:t> </a:t>
            </a:r>
            <a:r>
              <a:rPr lang="en-US" sz="1600" dirty="0"/>
              <a:t>1, 1,</a:t>
            </a:r>
            <a:r>
              <a:rPr lang="en-US" sz="1600" spc="4" dirty="0"/>
              <a:t> </a:t>
            </a:r>
            <a:r>
              <a:rPr lang="en-US" sz="1600" dirty="0"/>
              <a:t>2,</a:t>
            </a:r>
            <a:r>
              <a:rPr lang="en-US" sz="1600" spc="-4" dirty="0"/>
              <a:t> </a:t>
            </a:r>
            <a:r>
              <a:rPr lang="en-US" sz="1600" dirty="0"/>
              <a:t>3,</a:t>
            </a:r>
            <a:r>
              <a:rPr lang="en-US" sz="1600" spc="8" dirty="0"/>
              <a:t> </a:t>
            </a:r>
            <a:r>
              <a:rPr lang="en-US" sz="1600" dirty="0"/>
              <a:t>5,</a:t>
            </a:r>
            <a:r>
              <a:rPr lang="en-US" sz="1600" spc="-4" dirty="0"/>
              <a:t> </a:t>
            </a:r>
            <a:r>
              <a:rPr lang="en-US" sz="1600" dirty="0"/>
              <a:t>8,</a:t>
            </a:r>
            <a:r>
              <a:rPr lang="en-US" sz="1600" spc="4" dirty="0"/>
              <a:t> </a:t>
            </a:r>
            <a:r>
              <a:rPr lang="en-US" sz="1600" spc="-4" dirty="0"/>
              <a:t>13,</a:t>
            </a:r>
            <a:r>
              <a:rPr lang="en-US" sz="1600" spc="8" dirty="0"/>
              <a:t> </a:t>
            </a:r>
            <a:r>
              <a:rPr lang="en-US" sz="1600" spc="-4" dirty="0"/>
              <a:t>21, </a:t>
            </a:r>
            <a:r>
              <a:rPr lang="en-US" sz="1600" dirty="0"/>
              <a:t>___ </a:t>
            </a:r>
            <a:r>
              <a:rPr lang="en-US" sz="1600" dirty="0">
                <a:solidFill>
                  <a:srgbClr val="C00000"/>
                </a:solidFill>
              </a:rPr>
              <a:t>[</a:t>
            </a:r>
            <a:r>
              <a:rPr lang="en-US" sz="1600" spc="-4" dirty="0">
                <a:solidFill>
                  <a:srgbClr val="C00000"/>
                </a:solidFill>
              </a:rPr>
              <a:t>basic </a:t>
            </a:r>
            <a:r>
              <a:rPr lang="en-US" sz="1600" dirty="0">
                <a:solidFill>
                  <a:srgbClr val="C00000"/>
                </a:solidFill>
              </a:rPr>
              <a:t>arithmetic]</a:t>
            </a:r>
          </a:p>
          <a:p>
            <a:endParaRPr lang="en-US" dirty="0"/>
          </a:p>
          <a:p>
            <a:pPr marL="0" indent="0">
              <a:buNone/>
            </a:pPr>
            <a:r>
              <a:rPr lang="en-US" dirty="0"/>
              <a:t>Most pre-trained models (e.g., BERT or GPT2) can solve these. </a:t>
            </a:r>
          </a:p>
        </p:txBody>
      </p:sp>
    </p:spTree>
    <p:extLst>
      <p:ext uri="{BB962C8B-B14F-4D97-AF65-F5344CB8AC3E}">
        <p14:creationId xmlns:p14="http://schemas.microsoft.com/office/powerpoint/2010/main" val="2690220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3600" dirty="0"/>
              <a:t>Aligning Language Models: </a:t>
            </a:r>
          </a:p>
          <a:p>
            <a:pPr algn="ctr"/>
            <a:r>
              <a:rPr lang="en-US" sz="3600" dirty="0"/>
              <a:t>Reinforcement Learning </a:t>
            </a:r>
          </a:p>
          <a:p>
            <a:pPr algn="ctr"/>
            <a:r>
              <a:rPr lang="en-US" sz="3600" dirty="0"/>
              <a:t>w/ Human Feedback (RLHF)</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158845814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2852A1-E81C-6765-E1A6-B47E69399AC2}"/>
              </a:ext>
            </a:extLst>
          </p:cNvPr>
          <p:cNvSpPr>
            <a:spLocks noGrp="1"/>
          </p:cNvSpPr>
          <p:nvPr>
            <p:ph type="title"/>
          </p:nvPr>
        </p:nvSpPr>
        <p:spPr/>
        <p:txBody>
          <a:bodyPr/>
          <a:lstStyle/>
          <a:p>
            <a:r>
              <a:rPr lang="en-US" dirty="0"/>
              <a:t>Why Reinforcement Learning? </a:t>
            </a:r>
          </a:p>
        </p:txBody>
      </p:sp>
      <p:sp>
        <p:nvSpPr>
          <p:cNvPr id="4" name="Text Placeholder 3">
            <a:extLst>
              <a:ext uri="{FF2B5EF4-FFF2-40B4-BE49-F238E27FC236}">
                <a16:creationId xmlns:a16="http://schemas.microsoft.com/office/drawing/2014/main" id="{F90C7333-D617-22B9-8CAF-381A197C6BCE}"/>
              </a:ext>
            </a:extLst>
          </p:cNvPr>
          <p:cNvSpPr>
            <a:spLocks noGrp="1"/>
          </p:cNvSpPr>
          <p:nvPr>
            <p:ph type="body" sz="quarter" idx="16"/>
          </p:nvPr>
        </p:nvSpPr>
        <p:spPr>
          <a:xfrm>
            <a:off x="571488" y="1338399"/>
            <a:ext cx="5371037" cy="3077573"/>
          </a:xfrm>
        </p:spPr>
        <p:txBody>
          <a:bodyPr/>
          <a:lstStyle/>
          <a:p>
            <a:r>
              <a:rPr lang="en-US" sz="1800" dirty="0"/>
              <a:t>Remember the limits of Instruction-tuning? </a:t>
            </a:r>
            <a:br>
              <a:rPr lang="en-US" sz="1800" dirty="0"/>
            </a:br>
            <a:endParaRPr lang="en-US" sz="1800" dirty="0"/>
          </a:p>
          <a:p>
            <a:pPr marL="685800" lvl="1" indent="-342900">
              <a:buFont typeface="+mj-lt"/>
              <a:buAutoNum type="arabicPeriod"/>
            </a:pPr>
            <a:r>
              <a:rPr lang="en-US" sz="1800" dirty="0"/>
              <a:t>Difficult to collect diverse labeled data </a:t>
            </a:r>
            <a:br>
              <a:rPr lang="en-US" sz="1800" dirty="0"/>
            </a:br>
            <a:endParaRPr lang="en-US" sz="1800" dirty="0"/>
          </a:p>
          <a:p>
            <a:pPr marL="685800" lvl="1" indent="-342900">
              <a:buFont typeface="+mj-lt"/>
              <a:buAutoNum type="arabicPeriod"/>
            </a:pPr>
            <a:r>
              <a:rPr lang="en-US" sz="1800" dirty="0"/>
              <a:t>Rote learning (token by token) — </a:t>
            </a:r>
          </a:p>
          <a:p>
            <a:pPr lvl="2"/>
            <a:r>
              <a:rPr lang="en-US" sz="1800" dirty="0"/>
              <a:t>limited creativity </a:t>
            </a:r>
            <a:br>
              <a:rPr lang="en-US" sz="1800" dirty="0"/>
            </a:br>
            <a:endParaRPr lang="en-US" sz="1800" dirty="0"/>
          </a:p>
          <a:p>
            <a:pPr marL="685800" lvl="1" indent="-342900">
              <a:buFont typeface="+mj-lt"/>
              <a:buAutoNum type="arabicPeriod"/>
            </a:pPr>
            <a:r>
              <a:rPr lang="en-US" sz="1800" dirty="0"/>
              <a:t>Agnostic to model’s knowledge — </a:t>
            </a:r>
          </a:p>
          <a:p>
            <a:pPr lvl="2"/>
            <a:r>
              <a:rPr lang="en-US" sz="1800" dirty="0"/>
              <a:t>may encourage hallucinations </a:t>
            </a:r>
          </a:p>
          <a:p>
            <a:pPr lvl="1"/>
            <a:endParaRPr lang="en-US" sz="1800" dirty="0"/>
          </a:p>
          <a:p>
            <a:endParaRPr lang="en-US" sz="1800" dirty="0"/>
          </a:p>
          <a:p>
            <a:pPr lvl="1"/>
            <a:endParaRPr lang="en-US" sz="1800" dirty="0"/>
          </a:p>
          <a:p>
            <a:endParaRPr lang="en-US" sz="1800" b="1" dirty="0"/>
          </a:p>
        </p:txBody>
      </p:sp>
      <p:sp>
        <p:nvSpPr>
          <p:cNvPr id="5" name="Rounded Rectangular Callout 4">
            <a:extLst>
              <a:ext uri="{FF2B5EF4-FFF2-40B4-BE49-F238E27FC236}">
                <a16:creationId xmlns:a16="http://schemas.microsoft.com/office/drawing/2014/main" id="{AAD3D126-4047-2B54-30E4-6DAAEE5F2671}"/>
              </a:ext>
            </a:extLst>
          </p:cNvPr>
          <p:cNvSpPr/>
          <p:nvPr/>
        </p:nvSpPr>
        <p:spPr>
          <a:xfrm>
            <a:off x="5236004" y="3897465"/>
            <a:ext cx="3800761" cy="892245"/>
          </a:xfrm>
          <a:prstGeom prst="wedgeRoundRectCallout">
            <a:avLst>
              <a:gd name="adj1" fmla="val -58163"/>
              <a:gd name="adj2" fmla="val -43238"/>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model itself should be involved in the alignment loop. </a:t>
            </a:r>
          </a:p>
        </p:txBody>
      </p:sp>
      <p:sp>
        <p:nvSpPr>
          <p:cNvPr id="6" name="Rounded Rectangular Callout 5">
            <a:extLst>
              <a:ext uri="{FF2B5EF4-FFF2-40B4-BE49-F238E27FC236}">
                <a16:creationId xmlns:a16="http://schemas.microsoft.com/office/drawing/2014/main" id="{03A08DEB-04B5-AAE3-597F-3DFA6C12CBD7}"/>
              </a:ext>
            </a:extLst>
          </p:cNvPr>
          <p:cNvSpPr/>
          <p:nvPr/>
        </p:nvSpPr>
        <p:spPr>
          <a:xfrm>
            <a:off x="5236004" y="2247199"/>
            <a:ext cx="3873163" cy="1363253"/>
          </a:xfrm>
          <a:prstGeom prst="wedgeRoundRectCallout">
            <a:avLst>
              <a:gd name="adj1" fmla="val -56522"/>
              <a:gd name="adj2" fmla="val 6797"/>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Limited/sparse feedback—usually considered a curse, but now a blessing. </a:t>
            </a:r>
            <a:br>
              <a:rPr lang="en-US" sz="1600" dirty="0">
                <a:solidFill>
                  <a:schemeClr val="tx1"/>
                </a:solidFill>
              </a:rPr>
            </a:br>
            <a:br>
              <a:rPr lang="en-US" sz="1600" dirty="0">
                <a:solidFill>
                  <a:schemeClr val="tx1"/>
                </a:solidFill>
              </a:rPr>
            </a:br>
            <a:r>
              <a:rPr lang="en-US" sz="1600" dirty="0">
                <a:solidFill>
                  <a:schemeClr val="tx1"/>
                </a:solidFill>
              </a:rPr>
              <a:t>“don't give a man fish rather teach him how to fish by himself”</a:t>
            </a:r>
          </a:p>
        </p:txBody>
      </p:sp>
    </p:spTree>
    <p:extLst>
      <p:ext uri="{BB962C8B-B14F-4D97-AF65-F5344CB8AC3E}">
        <p14:creationId xmlns:p14="http://schemas.microsoft.com/office/powerpoint/2010/main" val="3936800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B96E-83C8-3712-C118-5963486F5CD2}"/>
              </a:ext>
            </a:extLst>
          </p:cNvPr>
          <p:cNvSpPr>
            <a:spLocks noGrp="1"/>
          </p:cNvSpPr>
          <p:nvPr>
            <p:ph type="title"/>
          </p:nvPr>
        </p:nvSpPr>
        <p:spPr/>
        <p:txBody>
          <a:bodyPr>
            <a:normAutofit/>
          </a:bodyPr>
          <a:lstStyle/>
          <a:p>
            <a:r>
              <a:rPr lang="en-US" dirty="0"/>
              <a:t>Reinforcement Learning: Intuition</a:t>
            </a:r>
          </a:p>
        </p:txBody>
      </p:sp>
      <p:sp>
        <p:nvSpPr>
          <p:cNvPr id="7" name="Text Placeholder 6">
            <a:extLst>
              <a:ext uri="{FF2B5EF4-FFF2-40B4-BE49-F238E27FC236}">
                <a16:creationId xmlns:a16="http://schemas.microsoft.com/office/drawing/2014/main" id="{C90CB571-8ADB-0F1F-39E8-3407779CDED4}"/>
              </a:ext>
            </a:extLst>
          </p:cNvPr>
          <p:cNvSpPr>
            <a:spLocks noGrp="1"/>
          </p:cNvSpPr>
          <p:nvPr>
            <p:ph type="body" sz="quarter" idx="16"/>
          </p:nvPr>
        </p:nvSpPr>
        <p:spPr/>
        <p:txBody>
          <a:bodyPr/>
          <a:lstStyle/>
          <a:p>
            <a:endParaRPr lang="en-US"/>
          </a:p>
        </p:txBody>
      </p:sp>
      <p:pic>
        <p:nvPicPr>
          <p:cNvPr id="2050" name="Picture 2" descr="Introduction to Reinforcement Learning for Beginners">
            <a:extLst>
              <a:ext uri="{FF2B5EF4-FFF2-40B4-BE49-F238E27FC236}">
                <a16:creationId xmlns:a16="http://schemas.microsoft.com/office/drawing/2014/main" id="{9517F1FE-9B54-F7DC-7C96-20B164253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698" y="1387897"/>
            <a:ext cx="5858741" cy="29455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3EB0B3-3B0D-7215-0C5F-258A479138C6}"/>
              </a:ext>
            </a:extLst>
          </p:cNvPr>
          <p:cNvSpPr txBox="1"/>
          <p:nvPr/>
        </p:nvSpPr>
        <p:spPr>
          <a:xfrm>
            <a:off x="2162331" y="4897279"/>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figure credit</a:t>
            </a:r>
            <a:r>
              <a:rPr lang="en-US" sz="1000" dirty="0">
                <a:latin typeface="Corbel" panose="020B0503020204020204" pitchFamily="34" charset="0"/>
              </a:rPr>
              <a:t>]</a:t>
            </a:r>
          </a:p>
        </p:txBody>
      </p:sp>
      <p:sp>
        <p:nvSpPr>
          <p:cNvPr id="4" name="Rounded Rectangular Callout 3">
            <a:extLst>
              <a:ext uri="{FF2B5EF4-FFF2-40B4-BE49-F238E27FC236}">
                <a16:creationId xmlns:a16="http://schemas.microsoft.com/office/drawing/2014/main" id="{229FEC9C-BB7C-4E5E-B1EA-6F24D36A786C}"/>
              </a:ext>
            </a:extLst>
          </p:cNvPr>
          <p:cNvSpPr/>
          <p:nvPr/>
        </p:nvSpPr>
        <p:spPr>
          <a:xfrm>
            <a:off x="355733" y="1128411"/>
            <a:ext cx="4756955" cy="459757"/>
          </a:xfrm>
          <a:prstGeom prst="wedgeRoundRectCallout">
            <a:avLst>
              <a:gd name="adj1" fmla="val 25820"/>
              <a:gd name="adj2" fmla="val 72663"/>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Action</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here: generating responses/token</a:t>
            </a:r>
          </a:p>
        </p:txBody>
      </p:sp>
      <p:sp>
        <p:nvSpPr>
          <p:cNvPr id="6" name="Rounded Rectangular Callout 5">
            <a:extLst>
              <a:ext uri="{FF2B5EF4-FFF2-40B4-BE49-F238E27FC236}">
                <a16:creationId xmlns:a16="http://schemas.microsoft.com/office/drawing/2014/main" id="{39559981-703B-7CED-D3A5-5BAF87BA3010}"/>
              </a:ext>
            </a:extLst>
          </p:cNvPr>
          <p:cNvSpPr/>
          <p:nvPr/>
        </p:nvSpPr>
        <p:spPr>
          <a:xfrm>
            <a:off x="5416061" y="4275220"/>
            <a:ext cx="3609669" cy="868280"/>
          </a:xfrm>
          <a:prstGeom prst="wedgeRoundRectCallout">
            <a:avLst>
              <a:gd name="adj1" fmla="val 2680"/>
              <a:gd name="adj2" fmla="val -69135"/>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Reward</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here: whether humans </a:t>
            </a:r>
            <a:b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liked the generation (sequence of actions=tokens)</a:t>
            </a:r>
          </a:p>
        </p:txBody>
      </p:sp>
    </p:spTree>
    <p:extLst>
      <p:ext uri="{BB962C8B-B14F-4D97-AF65-F5344CB8AC3E}">
        <p14:creationId xmlns:p14="http://schemas.microsoft.com/office/powerpoint/2010/main" val="237394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125"/>
          <p:cNvSpPr txBox="1"/>
          <p:nvPr/>
        </p:nvSpPr>
        <p:spPr>
          <a:xfrm>
            <a:off x="305428" y="68575"/>
            <a:ext cx="7912575" cy="869438"/>
          </a:xfrm>
          <a:prstGeom prst="rect">
            <a:avLst/>
          </a:prstGeom>
          <a:noFill/>
          <a:ln>
            <a:noFill/>
          </a:ln>
        </p:spPr>
        <p:txBody>
          <a:bodyPr spcFirstLastPara="1" wrap="square" lIns="91425" tIns="91425" rIns="91425" bIns="91425" anchor="t" anchorCtr="0">
            <a:spAutoFit/>
          </a:bodyPr>
          <a:lstStyle/>
          <a:p>
            <a:pPr>
              <a:lnSpc>
                <a:spcPct val="115000"/>
              </a:lnSpc>
              <a:spcAft>
                <a:spcPts val="1200"/>
              </a:spcAft>
            </a:pPr>
            <a:endParaRPr sz="3000" dirty="0">
              <a:solidFill>
                <a:schemeClr val="dk2"/>
              </a:solidFill>
              <a:latin typeface="Tahoma" panose="020B0604030504040204" pitchFamily="34" charset="0"/>
              <a:ea typeface="Tahoma" panose="020B0604030504040204" pitchFamily="34" charset="0"/>
              <a:cs typeface="Tahoma" panose="020B0604030504040204" pitchFamily="34" charset="0"/>
              <a:sym typeface="Helvetica Neue Light"/>
            </a:endParaRPr>
          </a:p>
        </p:txBody>
      </p:sp>
      <p:pic>
        <p:nvPicPr>
          <p:cNvPr id="2156" name="Google Shape;2156;p125"/>
          <p:cNvPicPr preferRelativeResize="0"/>
          <p:nvPr/>
        </p:nvPicPr>
        <p:blipFill>
          <a:blip r:embed="rId3">
            <a:alphaModFix/>
          </a:blip>
          <a:stretch>
            <a:fillRect/>
          </a:stretch>
        </p:blipFill>
        <p:spPr>
          <a:xfrm>
            <a:off x="753449" y="1497863"/>
            <a:ext cx="3941966" cy="2903634"/>
          </a:xfrm>
          <a:prstGeom prst="rect">
            <a:avLst/>
          </a:prstGeom>
          <a:noFill/>
          <a:ln>
            <a:noFill/>
          </a:ln>
        </p:spPr>
      </p:pic>
      <p:sp>
        <p:nvSpPr>
          <p:cNvPr id="2158" name="Google Shape;2158;p125"/>
          <p:cNvSpPr txBox="1">
            <a:spLocks noGrp="1"/>
          </p:cNvSpPr>
          <p:nvPr>
            <p:ph type="title"/>
          </p:nvPr>
        </p:nvSpPr>
        <p:spPr>
          <a:prstGeom prst="rect">
            <a:avLst/>
          </a:prstGeom>
        </p:spPr>
        <p:txBody>
          <a:bodyPr spcFirstLastPara="1" wrap="square" lIns="91425" tIns="91425" rIns="91425" bIns="91425" anchor="t" anchorCtr="0">
            <a:normAutofit/>
          </a:bodyPr>
          <a:lstStyle/>
          <a:p>
            <a:pPr>
              <a:buSzPts val="990"/>
            </a:pPr>
            <a:r>
              <a:rPr lang="en-US" dirty="0"/>
              <a:t>Intuition</a:t>
            </a:r>
            <a:endParaRPr dirty="0"/>
          </a:p>
        </p:txBody>
      </p:sp>
      <p:sp>
        <p:nvSpPr>
          <p:cNvPr id="2157" name="Google Shape;2157;p125"/>
          <p:cNvSpPr txBox="1">
            <a:spLocks noGrp="1"/>
          </p:cNvSpPr>
          <p:nvPr>
            <p:ph type="body" sz="quarter" idx="16"/>
          </p:nvPr>
        </p:nvSpPr>
        <p:spPr>
          <a:xfrm>
            <a:off x="533919" y="990054"/>
            <a:ext cx="8085415" cy="3077573"/>
          </a:xfrm>
          <a:prstGeom prst="rect">
            <a:avLst/>
          </a:prstGeom>
        </p:spPr>
        <p:txBody>
          <a:bodyPr spcFirstLastPara="1" wrap="square" lIns="91425" tIns="91425" rIns="91425" bIns="91425" anchor="t" anchorCtr="0">
            <a:noAutofit/>
          </a:bodyPr>
          <a:lstStyle/>
          <a:p>
            <a:pPr marL="0" indent="0">
              <a:lnSpc>
                <a:spcPct val="105000"/>
              </a:lnSpc>
              <a:buSzPts val="2300"/>
              <a:buNone/>
            </a:pPr>
            <a:r>
              <a:rPr lang="en-US" dirty="0">
                <a:sym typeface="Helvetica Neue Light"/>
              </a:rPr>
              <a:t>T</a:t>
            </a:r>
            <a:r>
              <a:rPr lang="ru" dirty="0">
                <a:sym typeface="Helvetica Neue Light"/>
              </a:rPr>
              <a:t>ask: choose the better </a:t>
            </a:r>
            <a:r>
              <a:rPr lang="ru" dirty="0">
                <a:sym typeface="Helvetica Neue"/>
              </a:rPr>
              <a:t>next message</a:t>
            </a:r>
            <a:r>
              <a:rPr lang="ru" dirty="0">
                <a:sym typeface="Helvetica Neue Light"/>
              </a:rPr>
              <a:t> in a conversation</a:t>
            </a:r>
            <a:endParaRPr dirty="0">
              <a:solidFill>
                <a:srgbClr val="0097A7"/>
              </a:solidFill>
              <a:sym typeface="Helvetica Neue Light"/>
            </a:endParaRPr>
          </a:p>
          <a:p>
            <a:pPr marL="0" indent="0">
              <a:lnSpc>
                <a:spcPct val="105000"/>
              </a:lnSpc>
              <a:spcBef>
                <a:spcPts val="1200"/>
              </a:spcBef>
              <a:spcAft>
                <a:spcPts val="1200"/>
              </a:spcAft>
              <a:buSzPts val="2300"/>
              <a:buNone/>
            </a:pPr>
            <a:endParaRPr dirty="0">
              <a:sym typeface="Helvetica Neue Light"/>
            </a:endParaRPr>
          </a:p>
        </p:txBody>
      </p:sp>
      <p:pic>
        <p:nvPicPr>
          <p:cNvPr id="2" name="Picture 2" descr="Introduction to Reinforcement Learning for Beginners">
            <a:extLst>
              <a:ext uri="{FF2B5EF4-FFF2-40B4-BE49-F238E27FC236}">
                <a16:creationId xmlns:a16="http://schemas.microsoft.com/office/drawing/2014/main" id="{7058106D-9A2A-EA77-2A0D-1A4D360F5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716" y="107119"/>
            <a:ext cx="2634096" cy="1324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troduction to Reinforcement Learning for Beginners">
            <a:extLst>
              <a:ext uri="{FF2B5EF4-FFF2-40B4-BE49-F238E27FC236}">
                <a16:creationId xmlns:a16="http://schemas.microsoft.com/office/drawing/2014/main" id="{E94E8600-9FDA-3E3C-1FD8-3CCE1601ED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318" r="74011"/>
          <a:stretch/>
        </p:blipFill>
        <p:spPr bwMode="auto">
          <a:xfrm>
            <a:off x="1820191" y="3655381"/>
            <a:ext cx="904241" cy="125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7" name="Google Shape;2167;p126"/>
          <p:cNvSpPr txBox="1">
            <a:spLocks noGrp="1"/>
          </p:cNvSpPr>
          <p:nvPr>
            <p:ph type="title"/>
          </p:nvPr>
        </p:nvSpPr>
        <p:spPr>
          <a:prstGeom prst="rect">
            <a:avLst/>
          </a:prstGeom>
        </p:spPr>
        <p:txBody>
          <a:bodyPr spcFirstLastPara="1" wrap="square" lIns="91425" tIns="91425" rIns="91425" bIns="91425" anchor="t" anchorCtr="0">
            <a:normAutofit/>
          </a:bodyPr>
          <a:lstStyle/>
          <a:p>
            <a:r>
              <a:rPr lang="en-US" dirty="0"/>
              <a:t>Intuition</a:t>
            </a:r>
            <a:endParaRPr dirty="0"/>
          </a:p>
        </p:txBody>
      </p:sp>
      <p:sp>
        <p:nvSpPr>
          <p:cNvPr id="2164" name="Google Shape;2164;p126"/>
          <p:cNvSpPr txBox="1">
            <a:spLocks noGrp="1"/>
          </p:cNvSpPr>
          <p:nvPr>
            <p:ph type="body" sz="quarter" idx="16"/>
          </p:nvPr>
        </p:nvSpPr>
        <p:spPr>
          <a:xfrm>
            <a:off x="577462" y="981340"/>
            <a:ext cx="8085415" cy="3077573"/>
          </a:xfrm>
          <a:prstGeom prst="rect">
            <a:avLst/>
          </a:prstGeom>
        </p:spPr>
        <p:txBody>
          <a:bodyPr spcFirstLastPara="1" wrap="square" lIns="91425" tIns="91425" rIns="91425" bIns="91425" anchor="t" anchorCtr="0">
            <a:noAutofit/>
          </a:bodyPr>
          <a:lstStyle/>
          <a:p>
            <a:pPr marL="0" indent="0">
              <a:lnSpc>
                <a:spcPct val="105000"/>
              </a:lnSpc>
              <a:spcAft>
                <a:spcPts val="1200"/>
              </a:spcAft>
              <a:buSzPts val="2300"/>
              <a:buNone/>
            </a:pPr>
            <a:r>
              <a:rPr lang="en-US" dirty="0">
                <a:solidFill>
                  <a:srgbClr val="0097A7"/>
                </a:solidFill>
                <a:sym typeface="Helvetica Neue"/>
              </a:rPr>
              <a:t>S</a:t>
            </a:r>
            <a:r>
              <a:rPr lang="ru" dirty="0">
                <a:solidFill>
                  <a:srgbClr val="0097A7"/>
                </a:solidFill>
                <a:sym typeface="Helvetica Neue"/>
              </a:rPr>
              <a:t>coring interface</a:t>
            </a:r>
            <a:r>
              <a:rPr lang="ru" dirty="0">
                <a:sym typeface="Helvetica Neue Light"/>
              </a:rPr>
              <a:t>: Likert scale or rankings</a:t>
            </a:r>
            <a:endParaRPr dirty="0">
              <a:sym typeface="Helvetica Neue Light"/>
            </a:endParaRPr>
          </a:p>
        </p:txBody>
      </p:sp>
      <p:pic>
        <p:nvPicPr>
          <p:cNvPr id="2165" name="Google Shape;2165;p126"/>
          <p:cNvPicPr preferRelativeResize="0"/>
          <p:nvPr/>
        </p:nvPicPr>
        <p:blipFill>
          <a:blip r:embed="rId3">
            <a:alphaModFix/>
          </a:blip>
          <a:stretch>
            <a:fillRect/>
          </a:stretch>
        </p:blipFill>
        <p:spPr>
          <a:xfrm>
            <a:off x="753449" y="1497863"/>
            <a:ext cx="3941966" cy="2903634"/>
          </a:xfrm>
          <a:prstGeom prst="rect">
            <a:avLst/>
          </a:prstGeom>
          <a:noFill/>
          <a:ln>
            <a:noFill/>
          </a:ln>
        </p:spPr>
      </p:pic>
      <p:pic>
        <p:nvPicPr>
          <p:cNvPr id="2166" name="Google Shape;2166;p126"/>
          <p:cNvPicPr preferRelativeResize="0"/>
          <p:nvPr/>
        </p:nvPicPr>
        <p:blipFill>
          <a:blip r:embed="rId4">
            <a:alphaModFix/>
          </a:blip>
          <a:stretch>
            <a:fillRect/>
          </a:stretch>
        </p:blipFill>
        <p:spPr>
          <a:xfrm>
            <a:off x="4947448" y="2628776"/>
            <a:ext cx="3877046" cy="760900"/>
          </a:xfrm>
          <a:prstGeom prst="rect">
            <a:avLst/>
          </a:prstGeom>
          <a:noFill/>
          <a:ln>
            <a:noFill/>
          </a:ln>
        </p:spPr>
      </p:pic>
      <p:pic>
        <p:nvPicPr>
          <p:cNvPr id="3" name="Picture 2" descr="Introduction to Reinforcement Learning for Beginners">
            <a:extLst>
              <a:ext uri="{FF2B5EF4-FFF2-40B4-BE49-F238E27FC236}">
                <a16:creationId xmlns:a16="http://schemas.microsoft.com/office/drawing/2014/main" id="{02D80A12-9A4B-CB0D-0F6F-34AA33FC2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716" y="107119"/>
            <a:ext cx="2634096" cy="1324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ntroduction to Reinforcement Learning for Beginners">
            <a:extLst>
              <a:ext uri="{FF2B5EF4-FFF2-40B4-BE49-F238E27FC236}">
                <a16:creationId xmlns:a16="http://schemas.microsoft.com/office/drawing/2014/main" id="{ABCF45BB-6687-1CCF-B9BE-8768FB0803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318" r="74011"/>
          <a:stretch/>
        </p:blipFill>
        <p:spPr bwMode="auto">
          <a:xfrm>
            <a:off x="1820191" y="3655381"/>
            <a:ext cx="904241" cy="1253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troduction to Reinforcement Learning for Beginners">
            <a:extLst>
              <a:ext uri="{FF2B5EF4-FFF2-40B4-BE49-F238E27FC236}">
                <a16:creationId xmlns:a16="http://schemas.microsoft.com/office/drawing/2014/main" id="{9F799CE0-A5EB-E71F-5D9F-920AAD398C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989"/>
          <a:stretch/>
        </p:blipFill>
        <p:spPr bwMode="auto">
          <a:xfrm>
            <a:off x="6525116" y="3413429"/>
            <a:ext cx="1053922"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pic>
        <p:nvPicPr>
          <p:cNvPr id="2173" name="Google Shape;2173;p127"/>
          <p:cNvPicPr preferRelativeResize="0"/>
          <p:nvPr/>
        </p:nvPicPr>
        <p:blipFill rotWithShape="1">
          <a:blip r:embed="rId3">
            <a:alphaModFix/>
          </a:blip>
          <a:srcRect l="24248" b="55535"/>
          <a:stretch/>
        </p:blipFill>
        <p:spPr>
          <a:xfrm>
            <a:off x="3930015" y="0"/>
            <a:ext cx="5213684" cy="2287025"/>
          </a:xfrm>
          <a:prstGeom prst="rect">
            <a:avLst/>
          </a:prstGeom>
          <a:noFill/>
          <a:ln>
            <a:noFill/>
          </a:ln>
        </p:spPr>
      </p:pic>
      <p:sp>
        <p:nvSpPr>
          <p:cNvPr id="2174" name="Google Shape;2174;p127"/>
          <p:cNvSpPr txBox="1"/>
          <p:nvPr/>
        </p:nvSpPr>
        <p:spPr>
          <a:xfrm>
            <a:off x="1995767" y="2968475"/>
            <a:ext cx="5152500" cy="398220"/>
          </a:xfrm>
          <a:prstGeom prst="rect">
            <a:avLst/>
          </a:prstGeom>
          <a:noFill/>
          <a:ln>
            <a:noFill/>
          </a:ln>
        </p:spPr>
        <p:txBody>
          <a:bodyPr spcFirstLastPara="1" wrap="square" lIns="91425" tIns="91425" rIns="91425" bIns="91425" anchor="t" anchorCtr="0">
            <a:spAutoFit/>
          </a:bodyPr>
          <a:lstStyle/>
          <a:p>
            <a:r>
              <a:rPr lang="ru" sz="1388"/>
              <a:t>human has conversation with the LLM</a:t>
            </a:r>
            <a:endParaRPr sz="1388"/>
          </a:p>
        </p:txBody>
      </p:sp>
      <p:cxnSp>
        <p:nvCxnSpPr>
          <p:cNvPr id="2175" name="Google Shape;2175;p127"/>
          <p:cNvCxnSpPr>
            <a:stCxn id="2174" idx="0"/>
          </p:cNvCxnSpPr>
          <p:nvPr/>
        </p:nvCxnSpPr>
        <p:spPr>
          <a:xfrm flipV="1">
            <a:off x="4572017" y="2510937"/>
            <a:ext cx="198000" cy="457538"/>
          </a:xfrm>
          <a:prstGeom prst="straightConnector1">
            <a:avLst/>
          </a:prstGeom>
          <a:noFill/>
          <a:ln w="28575" cap="flat" cmpd="sng">
            <a:solidFill>
              <a:schemeClr val="dk2"/>
            </a:solidFill>
            <a:prstDash val="solid"/>
            <a:round/>
            <a:headEnd type="none" w="med" len="med"/>
            <a:tailEnd type="triangle" w="med" len="med"/>
          </a:ln>
        </p:spPr>
      </p:cxnSp>
      <p:sp>
        <p:nvSpPr>
          <p:cNvPr id="2176" name="Google Shape;2176;p127"/>
          <p:cNvSpPr txBox="1">
            <a:spLocks noGrp="1"/>
          </p:cNvSpPr>
          <p:nvPr>
            <p:ph type="title"/>
          </p:nvPr>
        </p:nvSpPr>
        <p:spPr>
          <a:prstGeom prst="rect">
            <a:avLst/>
          </a:prstGeom>
        </p:spPr>
        <p:txBody>
          <a:bodyPr spcFirstLastPara="1" wrap="square" lIns="91425" tIns="91425" rIns="91425" bIns="91425" anchor="t" anchorCtr="0">
            <a:normAutofit/>
          </a:bodyPr>
          <a:lstStyle/>
          <a:p>
            <a:r>
              <a:rPr lang="en-US" dirty="0"/>
              <a:t>Intuition</a:t>
            </a:r>
            <a:endParaRPr dirty="0"/>
          </a:p>
        </p:txBody>
      </p:sp>
      <p:sp>
        <p:nvSpPr>
          <p:cNvPr id="2" name="Text Placeholder 1">
            <a:extLst>
              <a:ext uri="{FF2B5EF4-FFF2-40B4-BE49-F238E27FC236}">
                <a16:creationId xmlns:a16="http://schemas.microsoft.com/office/drawing/2014/main" id="{B01AF835-706F-F9B9-9071-0114F05FEC4E}"/>
              </a:ext>
            </a:extLst>
          </p:cNvPr>
          <p:cNvSpPr>
            <a:spLocks noGrp="1"/>
          </p:cNvSpPr>
          <p:nvPr>
            <p:ph type="body" sz="quarter" idx="16"/>
          </p:nvPr>
        </p:nvSpPr>
        <p:spPr/>
        <p:txBody>
          <a:bodyPr/>
          <a:lstStyle/>
          <a:p>
            <a:endParaRPr lang="en-US"/>
          </a:p>
        </p:txBody>
      </p:sp>
      <p:pic>
        <p:nvPicPr>
          <p:cNvPr id="4" name="Picture 2" descr="Introduction to Reinforcement Learning for Beginners">
            <a:extLst>
              <a:ext uri="{FF2B5EF4-FFF2-40B4-BE49-F238E27FC236}">
                <a16:creationId xmlns:a16="http://schemas.microsoft.com/office/drawing/2014/main" id="{B259C063-DE37-0925-D9FA-77B103154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 y="3806060"/>
            <a:ext cx="2634096"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pic>
        <p:nvPicPr>
          <p:cNvPr id="2183" name="Google Shape;2183;p128"/>
          <p:cNvPicPr preferRelativeResize="0"/>
          <p:nvPr/>
        </p:nvPicPr>
        <p:blipFill rotWithShape="1">
          <a:blip r:embed="rId3">
            <a:alphaModFix/>
          </a:blip>
          <a:srcRect l="24248" b="1448"/>
          <a:stretch/>
        </p:blipFill>
        <p:spPr>
          <a:xfrm>
            <a:off x="3930015" y="0"/>
            <a:ext cx="5213684" cy="5068824"/>
          </a:xfrm>
          <a:prstGeom prst="rect">
            <a:avLst/>
          </a:prstGeom>
          <a:noFill/>
          <a:ln>
            <a:noFill/>
          </a:ln>
        </p:spPr>
      </p:pic>
      <p:sp>
        <p:nvSpPr>
          <p:cNvPr id="2184" name="Google Shape;2184;p128"/>
          <p:cNvSpPr txBox="1"/>
          <p:nvPr/>
        </p:nvSpPr>
        <p:spPr>
          <a:xfrm>
            <a:off x="894314" y="2334333"/>
            <a:ext cx="2634413" cy="611804"/>
          </a:xfrm>
          <a:prstGeom prst="rect">
            <a:avLst/>
          </a:prstGeom>
          <a:noFill/>
          <a:ln>
            <a:noFill/>
          </a:ln>
        </p:spPr>
        <p:txBody>
          <a:bodyPr spcFirstLastPara="1" wrap="square" lIns="91425" tIns="91425" rIns="91425" bIns="91425" anchor="t" anchorCtr="0">
            <a:spAutoFit/>
          </a:bodyPr>
          <a:lstStyle/>
          <a:p>
            <a:r>
              <a:rPr lang="ru" sz="1388"/>
              <a:t>LLM provides two options for next responses</a:t>
            </a:r>
            <a:endParaRPr sz="1388"/>
          </a:p>
        </p:txBody>
      </p:sp>
      <p:cxnSp>
        <p:nvCxnSpPr>
          <p:cNvPr id="2185" name="Google Shape;2185;p128"/>
          <p:cNvCxnSpPr/>
          <p:nvPr/>
        </p:nvCxnSpPr>
        <p:spPr>
          <a:xfrm>
            <a:off x="2669897" y="2884475"/>
            <a:ext cx="1176188" cy="700200"/>
          </a:xfrm>
          <a:prstGeom prst="straightConnector1">
            <a:avLst/>
          </a:prstGeom>
          <a:noFill/>
          <a:ln w="28575" cap="flat" cmpd="sng">
            <a:solidFill>
              <a:schemeClr val="dk2"/>
            </a:solidFill>
            <a:prstDash val="solid"/>
            <a:round/>
            <a:headEnd type="none" w="med" len="med"/>
            <a:tailEnd type="triangle" w="med" len="med"/>
          </a:ln>
        </p:spPr>
      </p:cxnSp>
      <p:sp>
        <p:nvSpPr>
          <p:cNvPr id="2186" name="Google Shape;2186;p128"/>
          <p:cNvSpPr txBox="1">
            <a:spLocks noGrp="1"/>
          </p:cNvSpPr>
          <p:nvPr>
            <p:ph type="title"/>
          </p:nvPr>
        </p:nvSpPr>
        <p:spPr>
          <a:prstGeom prst="rect">
            <a:avLst/>
          </a:prstGeom>
        </p:spPr>
        <p:txBody>
          <a:bodyPr spcFirstLastPara="1" wrap="square" lIns="91425" tIns="91425" rIns="91425" bIns="91425" anchor="t" anchorCtr="0">
            <a:normAutofit/>
          </a:bodyPr>
          <a:lstStyle/>
          <a:p>
            <a:r>
              <a:rPr lang="en-US" dirty="0"/>
              <a:t>Intuition</a:t>
            </a:r>
            <a:endParaRPr dirty="0"/>
          </a:p>
        </p:txBody>
      </p:sp>
      <p:sp>
        <p:nvSpPr>
          <p:cNvPr id="2" name="Text Placeholder 1">
            <a:extLst>
              <a:ext uri="{FF2B5EF4-FFF2-40B4-BE49-F238E27FC236}">
                <a16:creationId xmlns:a16="http://schemas.microsoft.com/office/drawing/2014/main" id="{8CA32AC4-58C3-77A0-69E0-D3821EA2E566}"/>
              </a:ext>
            </a:extLst>
          </p:cNvPr>
          <p:cNvSpPr>
            <a:spLocks noGrp="1"/>
          </p:cNvSpPr>
          <p:nvPr>
            <p:ph type="body" sz="quarter" idx="16"/>
          </p:nvPr>
        </p:nvSpPr>
        <p:spPr/>
        <p:txBody>
          <a:bodyPr/>
          <a:lstStyle/>
          <a:p>
            <a:endParaRPr lang="en-US"/>
          </a:p>
        </p:txBody>
      </p:sp>
      <p:pic>
        <p:nvPicPr>
          <p:cNvPr id="4" name="Picture 2" descr="Introduction to Reinforcement Learning for Beginners">
            <a:extLst>
              <a:ext uri="{FF2B5EF4-FFF2-40B4-BE49-F238E27FC236}">
                <a16:creationId xmlns:a16="http://schemas.microsoft.com/office/drawing/2014/main" id="{635D019B-DADD-569B-EF15-65CFF92C2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 y="3806060"/>
            <a:ext cx="2634096"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pic>
        <p:nvPicPr>
          <p:cNvPr id="2193" name="Google Shape;2193;p129"/>
          <p:cNvPicPr preferRelativeResize="0"/>
          <p:nvPr/>
        </p:nvPicPr>
        <p:blipFill rotWithShape="1">
          <a:blip r:embed="rId3">
            <a:alphaModFix/>
          </a:blip>
          <a:srcRect l="24248" b="1448"/>
          <a:stretch/>
        </p:blipFill>
        <p:spPr>
          <a:xfrm>
            <a:off x="3930015" y="0"/>
            <a:ext cx="5213684" cy="5068824"/>
          </a:xfrm>
          <a:prstGeom prst="rect">
            <a:avLst/>
          </a:prstGeom>
          <a:noFill/>
          <a:ln>
            <a:noFill/>
          </a:ln>
        </p:spPr>
      </p:pic>
      <p:sp>
        <p:nvSpPr>
          <p:cNvPr id="2194" name="Google Shape;2194;p129"/>
          <p:cNvSpPr txBox="1"/>
          <p:nvPr/>
        </p:nvSpPr>
        <p:spPr>
          <a:xfrm>
            <a:off x="771237" y="3307614"/>
            <a:ext cx="2634413" cy="398220"/>
          </a:xfrm>
          <a:prstGeom prst="rect">
            <a:avLst/>
          </a:prstGeom>
          <a:noFill/>
          <a:ln>
            <a:noFill/>
          </a:ln>
        </p:spPr>
        <p:txBody>
          <a:bodyPr spcFirstLastPara="1" wrap="square" lIns="91425" tIns="91425" rIns="91425" bIns="91425" anchor="t" anchorCtr="0">
            <a:spAutoFit/>
          </a:bodyPr>
          <a:lstStyle/>
          <a:p>
            <a:r>
              <a:rPr lang="ru" sz="1388" dirty="0"/>
              <a:t>human rates better response</a:t>
            </a:r>
            <a:endParaRPr sz="1388" dirty="0"/>
          </a:p>
        </p:txBody>
      </p:sp>
      <p:cxnSp>
        <p:nvCxnSpPr>
          <p:cNvPr id="2195" name="Google Shape;2195;p129"/>
          <p:cNvCxnSpPr>
            <a:cxnSpLocks/>
          </p:cNvCxnSpPr>
          <p:nvPr/>
        </p:nvCxnSpPr>
        <p:spPr>
          <a:xfrm>
            <a:off x="3239589" y="3605349"/>
            <a:ext cx="1941246" cy="968739"/>
          </a:xfrm>
          <a:prstGeom prst="straightConnector1">
            <a:avLst/>
          </a:prstGeom>
          <a:noFill/>
          <a:ln w="28575" cap="flat" cmpd="sng">
            <a:solidFill>
              <a:schemeClr val="dk2"/>
            </a:solidFill>
            <a:prstDash val="solid"/>
            <a:round/>
            <a:headEnd type="none" w="med" len="med"/>
            <a:tailEnd type="triangle" w="med" len="med"/>
          </a:ln>
        </p:spPr>
      </p:cxnSp>
      <p:sp>
        <p:nvSpPr>
          <p:cNvPr id="2196" name="Google Shape;2196;p129"/>
          <p:cNvSpPr txBox="1"/>
          <p:nvPr/>
        </p:nvSpPr>
        <p:spPr>
          <a:xfrm>
            <a:off x="5414242" y="4453225"/>
            <a:ext cx="2165513" cy="611804"/>
          </a:xfrm>
          <a:prstGeom prst="rect">
            <a:avLst/>
          </a:prstGeom>
          <a:noFill/>
          <a:ln w="76200" cap="flat" cmpd="sng">
            <a:solidFill>
              <a:srgbClr val="0097A7"/>
            </a:solidFill>
            <a:prstDash val="solid"/>
            <a:round/>
            <a:headEnd type="none" w="sm" len="sm"/>
            <a:tailEnd type="none" w="sm" len="sm"/>
          </a:ln>
        </p:spPr>
        <p:txBody>
          <a:bodyPr spcFirstLastPara="1" wrap="square" lIns="91425" tIns="91425" rIns="91425" bIns="91425" anchor="t" anchorCtr="0">
            <a:spAutoFit/>
          </a:bodyPr>
          <a:lstStyle/>
          <a:p>
            <a:endParaRPr sz="1388"/>
          </a:p>
          <a:p>
            <a:endParaRPr sz="1388"/>
          </a:p>
        </p:txBody>
      </p:sp>
      <p:sp>
        <p:nvSpPr>
          <p:cNvPr id="2197" name="Google Shape;2197;p129"/>
          <p:cNvSpPr txBox="1">
            <a:spLocks noGrp="1"/>
          </p:cNvSpPr>
          <p:nvPr>
            <p:ph type="title"/>
          </p:nvPr>
        </p:nvSpPr>
        <p:spPr>
          <a:prstGeom prst="rect">
            <a:avLst/>
          </a:prstGeom>
        </p:spPr>
        <p:txBody>
          <a:bodyPr spcFirstLastPara="1" wrap="square" lIns="91425" tIns="91425" rIns="91425" bIns="91425" anchor="t" anchorCtr="0">
            <a:normAutofit/>
          </a:bodyPr>
          <a:lstStyle/>
          <a:p>
            <a:r>
              <a:rPr lang="en-US" dirty="0"/>
              <a:t>Intuition</a:t>
            </a:r>
            <a:endParaRPr dirty="0"/>
          </a:p>
        </p:txBody>
      </p:sp>
      <p:sp>
        <p:nvSpPr>
          <p:cNvPr id="2" name="Text Placeholder 1">
            <a:extLst>
              <a:ext uri="{FF2B5EF4-FFF2-40B4-BE49-F238E27FC236}">
                <a16:creationId xmlns:a16="http://schemas.microsoft.com/office/drawing/2014/main" id="{B9C1B6C4-8764-6FAB-D9F8-DA798028782D}"/>
              </a:ext>
            </a:extLst>
          </p:cNvPr>
          <p:cNvSpPr>
            <a:spLocks noGrp="1"/>
          </p:cNvSpPr>
          <p:nvPr>
            <p:ph type="body" sz="quarter" idx="16"/>
          </p:nvPr>
        </p:nvSpPr>
        <p:spPr/>
        <p:txBody>
          <a:bodyPr/>
          <a:lstStyle/>
          <a:p>
            <a:endParaRPr lang="en-US" dirty="0"/>
          </a:p>
        </p:txBody>
      </p:sp>
      <p:pic>
        <p:nvPicPr>
          <p:cNvPr id="7" name="Picture 2" descr="Introduction to Reinforcement Learning for Beginners">
            <a:extLst>
              <a:ext uri="{FF2B5EF4-FFF2-40B4-BE49-F238E27FC236}">
                <a16:creationId xmlns:a16="http://schemas.microsoft.com/office/drawing/2014/main" id="{7221A3D6-E621-ABB8-C6F2-A726B0228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 y="3806060"/>
            <a:ext cx="2634096" cy="132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7F1D-4EAD-0221-2367-0AC194CECCA8}"/>
              </a:ext>
            </a:extLst>
          </p:cNvPr>
          <p:cNvSpPr>
            <a:spLocks noGrp="1"/>
          </p:cNvSpPr>
          <p:nvPr>
            <p:ph type="title"/>
          </p:nvPr>
        </p:nvSpPr>
        <p:spPr>
          <a:xfrm>
            <a:off x="533919" y="107119"/>
            <a:ext cx="8749418" cy="857542"/>
          </a:xfrm>
        </p:spPr>
        <p:txBody>
          <a:bodyPr>
            <a:normAutofit/>
          </a:bodyPr>
          <a:lstStyle/>
          <a:p>
            <a:r>
              <a:rPr lang="en-US" dirty="0"/>
              <a:t>Reinforcement Learning: Abridged History</a:t>
            </a:r>
          </a:p>
        </p:txBody>
      </p:sp>
      <p:sp>
        <p:nvSpPr>
          <p:cNvPr id="3" name="Content Placeholder 2">
            <a:extLst>
              <a:ext uri="{FF2B5EF4-FFF2-40B4-BE49-F238E27FC236}">
                <a16:creationId xmlns:a16="http://schemas.microsoft.com/office/drawing/2014/main" id="{A87FFF5B-AC9F-EDD6-6CE4-64D0D5E50492}"/>
              </a:ext>
            </a:extLst>
          </p:cNvPr>
          <p:cNvSpPr>
            <a:spLocks noGrp="1"/>
          </p:cNvSpPr>
          <p:nvPr>
            <p:ph type="body" sz="quarter" idx="16"/>
          </p:nvPr>
        </p:nvSpPr>
        <p:spPr>
          <a:xfrm>
            <a:off x="454788" y="1390650"/>
            <a:ext cx="8610081" cy="3077573"/>
          </a:xfrm>
        </p:spPr>
        <p:txBody>
          <a:bodyPr>
            <a:normAutofit/>
          </a:bodyPr>
          <a:lstStyle/>
          <a:p>
            <a:r>
              <a:rPr lang="en-US" spc="-4" dirty="0"/>
              <a:t>The</a:t>
            </a:r>
            <a:r>
              <a:rPr lang="en-US" dirty="0"/>
              <a:t> </a:t>
            </a:r>
            <a:r>
              <a:rPr lang="en-US" spc="-4" dirty="0"/>
              <a:t>field of</a:t>
            </a:r>
            <a:r>
              <a:rPr lang="en-US" spc="4" dirty="0"/>
              <a:t> </a:t>
            </a:r>
            <a:r>
              <a:rPr lang="en-US" spc="-4" dirty="0"/>
              <a:t>reinforcement</a:t>
            </a:r>
            <a:r>
              <a:rPr lang="en-US" spc="-8" dirty="0"/>
              <a:t> </a:t>
            </a:r>
            <a:r>
              <a:rPr lang="en-US" spc="-4" dirty="0"/>
              <a:t>learning </a:t>
            </a:r>
            <a:r>
              <a:rPr lang="en-US" dirty="0"/>
              <a:t>(RL)</a:t>
            </a:r>
            <a:r>
              <a:rPr lang="en-US" spc="-4" dirty="0"/>
              <a:t> has studied </a:t>
            </a:r>
            <a:r>
              <a:rPr lang="en-US" dirty="0"/>
              <a:t>these </a:t>
            </a:r>
            <a:r>
              <a:rPr lang="en-US" spc="-398" dirty="0"/>
              <a:t> </a:t>
            </a:r>
            <a:r>
              <a:rPr lang="en-US" spc="-4" dirty="0"/>
              <a:t>(and</a:t>
            </a:r>
            <a:r>
              <a:rPr lang="en-US" spc="-19" dirty="0"/>
              <a:t> </a:t>
            </a:r>
            <a:r>
              <a:rPr lang="en-US" dirty="0"/>
              <a:t>related)</a:t>
            </a:r>
            <a:r>
              <a:rPr lang="en-US" spc="-11" dirty="0"/>
              <a:t> </a:t>
            </a:r>
            <a:r>
              <a:rPr lang="en-US" spc="-4" dirty="0"/>
              <a:t>problems</a:t>
            </a:r>
            <a:r>
              <a:rPr lang="en-US" spc="-8" dirty="0"/>
              <a:t> </a:t>
            </a:r>
            <a:r>
              <a:rPr lang="en-US" spc="-4" dirty="0"/>
              <a:t>for </a:t>
            </a:r>
            <a:r>
              <a:rPr lang="en-US" dirty="0"/>
              <a:t>many</a:t>
            </a:r>
            <a:r>
              <a:rPr lang="en-US" spc="-8" dirty="0"/>
              <a:t> </a:t>
            </a:r>
            <a:r>
              <a:rPr lang="en-US" dirty="0"/>
              <a:t>years</a:t>
            </a:r>
            <a:r>
              <a:rPr lang="en-US" spc="-15" dirty="0"/>
              <a:t> </a:t>
            </a:r>
            <a:r>
              <a:rPr lang="en-US" spc="-4" dirty="0"/>
              <a:t>now [</a:t>
            </a:r>
            <a:r>
              <a:rPr lang="en-US" u="heavy" spc="-4" dirty="0">
                <a:solidFill>
                  <a:srgbClr val="007B92"/>
                </a:solidFill>
                <a:uFill>
                  <a:solidFill>
                    <a:srgbClr val="007B92"/>
                  </a:solidFill>
                </a:uFill>
                <a:hlinkClick r:id="rId2"/>
              </a:rPr>
              <a:t>Williams,</a:t>
            </a:r>
            <a:r>
              <a:rPr lang="en-US" u="heavy" spc="-11" dirty="0">
                <a:solidFill>
                  <a:srgbClr val="007B92"/>
                </a:solidFill>
                <a:uFill>
                  <a:solidFill>
                    <a:srgbClr val="007B92"/>
                  </a:solidFill>
                </a:uFill>
                <a:hlinkClick r:id="rId2"/>
              </a:rPr>
              <a:t> </a:t>
            </a:r>
            <a:r>
              <a:rPr lang="en-US" u="heavy" spc="-4" dirty="0">
                <a:solidFill>
                  <a:srgbClr val="007B92"/>
                </a:solidFill>
                <a:uFill>
                  <a:solidFill>
                    <a:srgbClr val="007B92"/>
                  </a:solidFill>
                </a:uFill>
                <a:hlinkClick r:id="rId2"/>
              </a:rPr>
              <a:t>1992</a:t>
            </a:r>
            <a:r>
              <a:rPr lang="en-US" u="heavy" spc="-4" dirty="0">
                <a:solidFill>
                  <a:srgbClr val="007B92"/>
                </a:solidFill>
                <a:uFill>
                  <a:solidFill>
                    <a:srgbClr val="007B92"/>
                  </a:solidFill>
                </a:uFill>
              </a:rPr>
              <a:t>;</a:t>
            </a:r>
            <a:r>
              <a:rPr lang="en-US" spc="-19" dirty="0">
                <a:solidFill>
                  <a:srgbClr val="007B92"/>
                </a:solidFill>
              </a:rPr>
              <a:t> </a:t>
            </a:r>
            <a:r>
              <a:rPr lang="en-US" u="heavy" spc="-4" dirty="0">
                <a:solidFill>
                  <a:srgbClr val="007B92"/>
                </a:solidFill>
                <a:uFill>
                  <a:solidFill>
                    <a:srgbClr val="007B92"/>
                  </a:solidFill>
                </a:uFill>
                <a:hlinkClick r:id="rId3"/>
              </a:rPr>
              <a:t>Sutton </a:t>
            </a:r>
            <a:r>
              <a:rPr lang="en-US" u="heavy" dirty="0">
                <a:solidFill>
                  <a:srgbClr val="007B92"/>
                </a:solidFill>
                <a:uFill>
                  <a:solidFill>
                    <a:srgbClr val="007B92"/>
                  </a:solidFill>
                </a:uFill>
                <a:hlinkClick r:id="rId3"/>
              </a:rPr>
              <a:t>and </a:t>
            </a:r>
            <a:r>
              <a:rPr lang="en-US" u="heavy" spc="-4" dirty="0" err="1">
                <a:solidFill>
                  <a:srgbClr val="007B92"/>
                </a:solidFill>
                <a:uFill>
                  <a:solidFill>
                    <a:srgbClr val="007B92"/>
                  </a:solidFill>
                </a:uFill>
                <a:hlinkClick r:id="rId3"/>
              </a:rPr>
              <a:t>Barto</a:t>
            </a:r>
            <a:r>
              <a:rPr lang="en-US" u="heavy" spc="-4" dirty="0">
                <a:solidFill>
                  <a:srgbClr val="007B92"/>
                </a:solidFill>
                <a:uFill>
                  <a:solidFill>
                    <a:srgbClr val="007B92"/>
                  </a:solidFill>
                </a:uFill>
                <a:hlinkClick r:id="rId3"/>
              </a:rPr>
              <a:t>,</a:t>
            </a:r>
            <a:r>
              <a:rPr lang="en-US" u="heavy" spc="-23" dirty="0">
                <a:solidFill>
                  <a:srgbClr val="007B92"/>
                </a:solidFill>
                <a:uFill>
                  <a:solidFill>
                    <a:srgbClr val="007B92"/>
                  </a:solidFill>
                </a:uFill>
                <a:hlinkClick r:id="rId3"/>
              </a:rPr>
              <a:t> </a:t>
            </a:r>
            <a:r>
              <a:rPr lang="en-US" u="heavy" spc="-4" dirty="0">
                <a:solidFill>
                  <a:srgbClr val="007B92"/>
                </a:solidFill>
                <a:uFill>
                  <a:solidFill>
                    <a:srgbClr val="007B92"/>
                  </a:solidFill>
                </a:uFill>
                <a:hlinkClick r:id="rId3"/>
              </a:rPr>
              <a:t>1998</a:t>
            </a:r>
            <a:r>
              <a:rPr lang="en-US" spc="-4" dirty="0"/>
              <a:t>] </a:t>
            </a:r>
            <a:br>
              <a:rPr lang="en-US" spc="-4" dirty="0"/>
            </a:br>
            <a:endParaRPr lang="en-US" spc="-4" dirty="0"/>
          </a:p>
          <a:p>
            <a:r>
              <a:rPr lang="en-US" spc="-4" dirty="0"/>
              <a:t>Circa 2013: resurgence of </a:t>
            </a:r>
            <a:r>
              <a:rPr lang="en-US" dirty="0"/>
              <a:t>interest in RL applied to </a:t>
            </a:r>
            <a:r>
              <a:rPr lang="en-US" spc="-401" dirty="0"/>
              <a:t> </a:t>
            </a:r>
            <a:br>
              <a:rPr lang="en-US" spc="-401" dirty="0"/>
            </a:br>
            <a:r>
              <a:rPr lang="en-US" spc="-4" dirty="0"/>
              <a:t>deep</a:t>
            </a:r>
            <a:r>
              <a:rPr lang="en-US" spc="-8" dirty="0"/>
              <a:t> </a:t>
            </a:r>
            <a:r>
              <a:rPr lang="en-US" spc="-4" dirty="0"/>
              <a:t>learning,</a:t>
            </a:r>
            <a:r>
              <a:rPr lang="en-US" spc="-15" dirty="0"/>
              <a:t> </a:t>
            </a:r>
            <a:r>
              <a:rPr lang="en-US" dirty="0"/>
              <a:t>game-playing</a:t>
            </a:r>
            <a:r>
              <a:rPr lang="en-US" spc="-15" dirty="0"/>
              <a:t> </a:t>
            </a:r>
            <a:r>
              <a:rPr lang="en-US" spc="-4" dirty="0"/>
              <a:t>[</a:t>
            </a:r>
            <a:r>
              <a:rPr lang="en-US" u="heavy" spc="-4" dirty="0" err="1">
                <a:solidFill>
                  <a:srgbClr val="007B92"/>
                </a:solidFill>
                <a:uFill>
                  <a:solidFill>
                    <a:srgbClr val="007B92"/>
                  </a:solidFill>
                </a:uFill>
                <a:hlinkClick r:id="rId4"/>
              </a:rPr>
              <a:t>Mnih</a:t>
            </a:r>
            <a:r>
              <a:rPr lang="en-US" u="heavy" spc="-4" dirty="0">
                <a:solidFill>
                  <a:srgbClr val="007B92"/>
                </a:solidFill>
                <a:uFill>
                  <a:solidFill>
                    <a:srgbClr val="007B92"/>
                  </a:solidFill>
                </a:uFill>
                <a:hlinkClick r:id="rId4"/>
              </a:rPr>
              <a:t> </a:t>
            </a:r>
            <a:r>
              <a:rPr lang="en-US" u="heavy" dirty="0">
                <a:solidFill>
                  <a:srgbClr val="007B92"/>
                </a:solidFill>
                <a:uFill>
                  <a:solidFill>
                    <a:srgbClr val="007B92"/>
                  </a:solidFill>
                </a:uFill>
                <a:hlinkClick r:id="rId4"/>
              </a:rPr>
              <a:t>et</a:t>
            </a:r>
            <a:r>
              <a:rPr lang="en-US" u="heavy" spc="-4" dirty="0">
                <a:solidFill>
                  <a:srgbClr val="007B92"/>
                </a:solidFill>
                <a:uFill>
                  <a:solidFill>
                    <a:srgbClr val="007B92"/>
                  </a:solidFill>
                </a:uFill>
                <a:hlinkClick r:id="rId4"/>
              </a:rPr>
              <a:t> </a:t>
            </a:r>
            <a:r>
              <a:rPr lang="en-US" u="heavy" dirty="0">
                <a:solidFill>
                  <a:srgbClr val="007B92"/>
                </a:solidFill>
                <a:uFill>
                  <a:solidFill>
                    <a:srgbClr val="007B92"/>
                  </a:solidFill>
                </a:uFill>
                <a:hlinkClick r:id="rId4"/>
              </a:rPr>
              <a:t>al.,</a:t>
            </a:r>
            <a:r>
              <a:rPr lang="en-US" u="heavy" spc="-11" dirty="0">
                <a:solidFill>
                  <a:srgbClr val="007B92"/>
                </a:solidFill>
                <a:uFill>
                  <a:solidFill>
                    <a:srgbClr val="007B92"/>
                  </a:solidFill>
                </a:uFill>
                <a:hlinkClick r:id="rId4"/>
              </a:rPr>
              <a:t> </a:t>
            </a:r>
            <a:r>
              <a:rPr lang="en-US" u="heavy" spc="-4" dirty="0">
                <a:solidFill>
                  <a:srgbClr val="007B92"/>
                </a:solidFill>
                <a:uFill>
                  <a:solidFill>
                    <a:srgbClr val="007B92"/>
                  </a:solidFill>
                </a:uFill>
                <a:hlinkClick r:id="rId4"/>
              </a:rPr>
              <a:t>2013</a:t>
            </a:r>
            <a:r>
              <a:rPr lang="en-US" spc="-4" dirty="0"/>
              <a:t>]</a:t>
            </a:r>
            <a:br>
              <a:rPr lang="en-US" spc="-4" dirty="0"/>
            </a:br>
            <a:endParaRPr lang="en-US" spc="-4" dirty="0"/>
          </a:p>
          <a:p>
            <a:r>
              <a:rPr lang="en-US" dirty="0"/>
              <a:t>But</a:t>
            </a:r>
            <a:r>
              <a:rPr lang="en-US" spc="-19" dirty="0"/>
              <a:t> there is a renewed </a:t>
            </a:r>
            <a:r>
              <a:rPr lang="en-US" dirty="0"/>
              <a:t>interest</a:t>
            </a:r>
            <a:r>
              <a:rPr lang="en-US" spc="-15" dirty="0"/>
              <a:t> </a:t>
            </a:r>
            <a:r>
              <a:rPr lang="en-US" dirty="0"/>
              <a:t>in</a:t>
            </a:r>
            <a:r>
              <a:rPr lang="en-US" spc="-8" dirty="0"/>
              <a:t> </a:t>
            </a:r>
            <a:r>
              <a:rPr lang="en-US" dirty="0"/>
              <a:t>applying</a:t>
            </a:r>
            <a:r>
              <a:rPr lang="en-US" spc="-19" dirty="0"/>
              <a:t> </a:t>
            </a:r>
            <a:r>
              <a:rPr lang="en-US" dirty="0"/>
              <a:t>RL</a:t>
            </a:r>
            <a:r>
              <a:rPr lang="en-US" spc="-4" dirty="0"/>
              <a:t>. Why?</a:t>
            </a:r>
          </a:p>
          <a:p>
            <a:pPr lvl="1"/>
            <a:r>
              <a:rPr lang="en-US" sz="1400" dirty="0">
                <a:latin typeface="Tahoma" panose="020B0604030504040204" pitchFamily="34" charset="0"/>
                <a:ea typeface="Tahoma" panose="020B0604030504040204" pitchFamily="34" charset="0"/>
                <a:cs typeface="Tahoma" panose="020B0604030504040204" pitchFamily="34" charset="0"/>
              </a:rPr>
              <a:t>RL</a:t>
            </a:r>
            <a:r>
              <a:rPr lang="en-US" sz="1400" spc="-15"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w/</a:t>
            </a:r>
            <a:r>
              <a:rPr lang="en-US" sz="1400" spc="-8" dirty="0">
                <a:latin typeface="Tahoma" panose="020B0604030504040204" pitchFamily="34" charset="0"/>
                <a:ea typeface="Tahoma" panose="020B0604030504040204" pitchFamily="34" charset="0"/>
                <a:cs typeface="Tahoma" panose="020B0604030504040204" pitchFamily="34" charset="0"/>
              </a:rPr>
              <a:t> </a:t>
            </a:r>
            <a:r>
              <a:rPr lang="en-US" sz="1400" spc="-4" dirty="0">
                <a:latin typeface="Tahoma" panose="020B0604030504040204" pitchFamily="34" charset="0"/>
                <a:ea typeface="Tahoma" panose="020B0604030504040204" pitchFamily="34" charset="0"/>
                <a:cs typeface="Tahoma" panose="020B0604030504040204" pitchFamily="34" charset="0"/>
              </a:rPr>
              <a:t>LMs</a:t>
            </a:r>
            <a:r>
              <a:rPr lang="en-US" sz="1400" spc="-11" dirty="0">
                <a:latin typeface="Tahoma" panose="020B0604030504040204" pitchFamily="34" charset="0"/>
                <a:ea typeface="Tahoma" panose="020B0604030504040204" pitchFamily="34" charset="0"/>
                <a:cs typeface="Tahoma" panose="020B0604030504040204" pitchFamily="34" charset="0"/>
              </a:rPr>
              <a:t> </a:t>
            </a:r>
            <a:r>
              <a:rPr lang="en-US" sz="1400" spc="-4" dirty="0">
                <a:latin typeface="Tahoma" panose="020B0604030504040204" pitchFamily="34" charset="0"/>
                <a:ea typeface="Tahoma" panose="020B0604030504040204" pitchFamily="34" charset="0"/>
                <a:cs typeface="Tahoma" panose="020B0604030504040204" pitchFamily="34" charset="0"/>
              </a:rPr>
              <a:t>has</a:t>
            </a:r>
            <a:r>
              <a:rPr lang="en-US" sz="1400" spc="-11"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commonly</a:t>
            </a:r>
            <a:r>
              <a:rPr lang="en-US" sz="1400" spc="-30" dirty="0">
                <a:latin typeface="Tahoma" panose="020B0604030504040204" pitchFamily="34" charset="0"/>
                <a:ea typeface="Tahoma" panose="020B0604030504040204" pitchFamily="34" charset="0"/>
                <a:cs typeface="Tahoma" panose="020B0604030504040204" pitchFamily="34" charset="0"/>
              </a:rPr>
              <a:t> </a:t>
            </a:r>
            <a:r>
              <a:rPr lang="en-US" sz="1400" spc="-4" dirty="0">
                <a:latin typeface="Tahoma" panose="020B0604030504040204" pitchFamily="34" charset="0"/>
                <a:ea typeface="Tahoma" panose="020B0604030504040204" pitchFamily="34" charset="0"/>
                <a:cs typeface="Tahoma" panose="020B0604030504040204" pitchFamily="34" charset="0"/>
              </a:rPr>
              <a:t>been</a:t>
            </a:r>
            <a:r>
              <a:rPr lang="en-US" sz="1400" spc="-8"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viewed as</a:t>
            </a:r>
            <a:r>
              <a:rPr lang="en-US" sz="1400" spc="-19"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very </a:t>
            </a:r>
            <a:r>
              <a:rPr lang="en-US" sz="1400" spc="-4" dirty="0">
                <a:latin typeface="Tahoma" panose="020B0604030504040204" pitchFamily="34" charset="0"/>
                <a:ea typeface="Tahoma" panose="020B0604030504040204" pitchFamily="34" charset="0"/>
                <a:cs typeface="Tahoma" panose="020B0604030504040204" pitchFamily="34" charset="0"/>
              </a:rPr>
              <a:t>hard </a:t>
            </a:r>
            <a:r>
              <a:rPr lang="en-US" sz="1400" spc="-398"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to</a:t>
            </a:r>
            <a:r>
              <a:rPr lang="en-US" sz="1400" spc="-11"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get</a:t>
            </a:r>
            <a:r>
              <a:rPr lang="en-US" sz="1400" spc="-11"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right</a:t>
            </a:r>
            <a:r>
              <a:rPr lang="en-US" sz="1400" spc="-15" dirty="0">
                <a:latin typeface="Tahoma" panose="020B0604030504040204" pitchFamily="34" charset="0"/>
                <a:ea typeface="Tahoma" panose="020B0604030504040204" pitchFamily="34" charset="0"/>
                <a:cs typeface="Tahoma" panose="020B0604030504040204" pitchFamily="34" charset="0"/>
              </a:rPr>
              <a:t> </a:t>
            </a:r>
            <a:r>
              <a:rPr lang="en-US" sz="1400" spc="-4" dirty="0">
                <a:latin typeface="Tahoma" panose="020B0604030504040204" pitchFamily="34" charset="0"/>
                <a:ea typeface="Tahoma" panose="020B0604030504040204" pitchFamily="34" charset="0"/>
                <a:cs typeface="Tahoma" panose="020B0604030504040204" pitchFamily="34" charset="0"/>
              </a:rPr>
              <a:t>(still</a:t>
            </a:r>
            <a:r>
              <a:rPr lang="en-US" sz="1400" spc="-23"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is!)</a:t>
            </a:r>
          </a:p>
          <a:p>
            <a:pPr lvl="1"/>
            <a:r>
              <a:rPr lang="en-US" sz="1400" dirty="0">
                <a:latin typeface="Tahoma" panose="020B0604030504040204" pitchFamily="34" charset="0"/>
                <a:ea typeface="Tahoma" panose="020B0604030504040204" pitchFamily="34" charset="0"/>
                <a:cs typeface="Tahoma" panose="020B0604030504040204" pitchFamily="34" charset="0"/>
              </a:rPr>
              <a:t>We have found successful RL variants that work </a:t>
            </a:r>
            <a:r>
              <a:rPr lang="en-US" sz="1400" spc="-4" dirty="0">
                <a:latin typeface="Tahoma" panose="020B0604030504040204" pitchFamily="34" charset="0"/>
                <a:ea typeface="Tahoma" panose="020B0604030504040204" pitchFamily="34" charset="0"/>
                <a:cs typeface="Tahoma" panose="020B0604030504040204" pitchFamily="34" charset="0"/>
              </a:rPr>
              <a:t>for</a:t>
            </a:r>
            <a:r>
              <a:rPr lang="en-US" sz="1400" dirty="0">
                <a:latin typeface="Tahoma" panose="020B0604030504040204" pitchFamily="34" charset="0"/>
                <a:ea typeface="Tahoma" panose="020B0604030504040204" pitchFamily="34" charset="0"/>
                <a:cs typeface="Tahoma" panose="020B0604030504040204" pitchFamily="34" charset="0"/>
              </a:rPr>
              <a:t> language</a:t>
            </a:r>
            <a:r>
              <a:rPr lang="en-US" sz="1400" spc="-15" dirty="0">
                <a:latin typeface="Tahoma" panose="020B0604030504040204" pitchFamily="34" charset="0"/>
                <a:ea typeface="Tahoma" panose="020B0604030504040204" pitchFamily="34" charset="0"/>
                <a:cs typeface="Tahoma" panose="020B0604030504040204" pitchFamily="34" charset="0"/>
              </a:rPr>
              <a:t> </a:t>
            </a:r>
            <a:r>
              <a:rPr lang="en-US" sz="1400" spc="-4" dirty="0">
                <a:latin typeface="Tahoma" panose="020B0604030504040204" pitchFamily="34" charset="0"/>
                <a:ea typeface="Tahoma" panose="020B0604030504040204" pitchFamily="34" charset="0"/>
                <a:cs typeface="Tahoma" panose="020B0604030504040204" pitchFamily="34" charset="0"/>
              </a:rPr>
              <a:t>(e.g.,</a:t>
            </a:r>
            <a:r>
              <a:rPr lang="en-US" sz="1400" spc="-26" dirty="0">
                <a:latin typeface="Tahoma" panose="020B0604030504040204" pitchFamily="34" charset="0"/>
                <a:ea typeface="Tahoma" panose="020B0604030504040204" pitchFamily="34" charset="0"/>
                <a:cs typeface="Tahoma" panose="020B0604030504040204" pitchFamily="34" charset="0"/>
              </a:rPr>
              <a:t> </a:t>
            </a:r>
            <a:r>
              <a:rPr lang="en-US" sz="1400" spc="-4" dirty="0">
                <a:latin typeface="Tahoma" panose="020B0604030504040204" pitchFamily="34" charset="0"/>
                <a:ea typeface="Tahoma" panose="020B0604030504040204" pitchFamily="34" charset="0"/>
                <a:cs typeface="Tahoma" panose="020B0604030504040204" pitchFamily="34" charset="0"/>
              </a:rPr>
              <a:t>PPO;</a:t>
            </a:r>
            <a:r>
              <a:rPr lang="en-US" sz="1400" spc="-15" dirty="0">
                <a:latin typeface="Tahoma" panose="020B0604030504040204" pitchFamily="34" charset="0"/>
                <a:ea typeface="Tahoma" panose="020B0604030504040204" pitchFamily="34" charset="0"/>
                <a:cs typeface="Tahoma" panose="020B0604030504040204" pitchFamily="34" charset="0"/>
              </a:rPr>
              <a:t> </a:t>
            </a:r>
            <a:r>
              <a:rPr lang="en-US" sz="1400" spc="-4" dirty="0">
                <a:latin typeface="Tahoma" panose="020B0604030504040204" pitchFamily="34" charset="0"/>
                <a:ea typeface="Tahoma" panose="020B0604030504040204" pitchFamily="34" charset="0"/>
                <a:cs typeface="Tahoma" panose="020B0604030504040204" pitchFamily="34" charset="0"/>
              </a:rPr>
              <a:t>[</a:t>
            </a:r>
            <a:r>
              <a:rPr lang="en-US" sz="1400" u="heavy" spc="-4" dirty="0">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Schulman</a:t>
            </a:r>
            <a:r>
              <a:rPr lang="en-US" sz="1400" u="heavy" spc="-11" dirty="0">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 </a:t>
            </a:r>
            <a:r>
              <a:rPr lang="en-US" sz="1400" u="heavy" dirty="0">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et</a:t>
            </a:r>
            <a:r>
              <a:rPr lang="en-US" sz="1400" u="heavy" spc="-4" dirty="0">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 </a:t>
            </a:r>
            <a:r>
              <a:rPr lang="en-US" sz="1400" u="heavy" dirty="0">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al.,</a:t>
            </a:r>
            <a:r>
              <a:rPr lang="en-US" sz="1400" u="heavy" spc="-11" dirty="0">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 </a:t>
            </a:r>
            <a:r>
              <a:rPr lang="en-US" sz="1400" u="heavy" spc="-4" dirty="0">
                <a:solidFill>
                  <a:srgbClr val="007B92"/>
                </a:solidFill>
                <a:uFill>
                  <a:solidFill>
                    <a:srgbClr val="007B92"/>
                  </a:solidFill>
                </a:uFill>
                <a:latin typeface="Tahoma" panose="020B0604030504040204" pitchFamily="34" charset="0"/>
                <a:ea typeface="Tahoma" panose="020B0604030504040204" pitchFamily="34" charset="0"/>
                <a:cs typeface="Tahoma" panose="020B0604030504040204" pitchFamily="34" charset="0"/>
                <a:hlinkClick r:id="rId5"/>
              </a:rPr>
              <a:t>2017</a:t>
            </a:r>
            <a:r>
              <a:rPr lang="en-US" sz="1400" spc="-4" dirty="0">
                <a:latin typeface="Tahoma" panose="020B0604030504040204" pitchFamily="34" charset="0"/>
                <a:ea typeface="Tahoma" panose="020B0604030504040204" pitchFamily="34" charset="0"/>
                <a:cs typeface="Tahoma" panose="020B0604030504040204" pitchFamily="34" charset="0"/>
              </a:rPr>
              <a:t>])</a:t>
            </a:r>
            <a:br>
              <a:rPr lang="en-US" sz="1400" spc="-4" dirty="0">
                <a:latin typeface="Corbel" panose="020B0503020204020204" pitchFamily="34" charset="0"/>
                <a:cs typeface="Calibri"/>
              </a:rPr>
            </a:br>
            <a:endParaRPr lang="en-US" spc="-4" dirty="0">
              <a:latin typeface="Corbel" panose="020B0503020204020204" pitchFamily="34" charset="0"/>
              <a:cs typeface="Calibri"/>
            </a:endParaRPr>
          </a:p>
          <a:p>
            <a:pPr lvl="1"/>
            <a:endParaRPr lang="en-US" dirty="0"/>
          </a:p>
        </p:txBody>
      </p:sp>
      <p:pic>
        <p:nvPicPr>
          <p:cNvPr id="5" name="object 5">
            <a:extLst>
              <a:ext uri="{FF2B5EF4-FFF2-40B4-BE49-F238E27FC236}">
                <a16:creationId xmlns:a16="http://schemas.microsoft.com/office/drawing/2014/main" id="{61042B95-BF62-7B94-ECAF-AEFE7EC61668}"/>
              </a:ext>
            </a:extLst>
          </p:cNvPr>
          <p:cNvPicPr/>
          <p:nvPr/>
        </p:nvPicPr>
        <p:blipFill>
          <a:blip r:embed="rId6" cstate="print"/>
          <a:stretch>
            <a:fillRect/>
          </a:stretch>
        </p:blipFill>
        <p:spPr>
          <a:xfrm>
            <a:off x="6083406" y="2026364"/>
            <a:ext cx="2491727" cy="650343"/>
          </a:xfrm>
          <a:prstGeom prst="rect">
            <a:avLst/>
          </a:prstGeom>
        </p:spPr>
      </p:pic>
      <p:sp>
        <p:nvSpPr>
          <p:cNvPr id="6" name="TextBox 5">
            <a:extLst>
              <a:ext uri="{FF2B5EF4-FFF2-40B4-BE49-F238E27FC236}">
                <a16:creationId xmlns:a16="http://schemas.microsoft.com/office/drawing/2014/main" id="{C503BFF6-3A90-BCF9-C729-5C4D9E455AE2}"/>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3967388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99A1-F9AD-A1EC-5BFC-33A90641FE2A}"/>
              </a:ext>
            </a:extLst>
          </p:cNvPr>
          <p:cNvSpPr>
            <a:spLocks noGrp="1"/>
          </p:cNvSpPr>
          <p:nvPr>
            <p:ph type="title"/>
          </p:nvPr>
        </p:nvSpPr>
        <p:spPr/>
        <p:txBody>
          <a:bodyPr>
            <a:normAutofit/>
          </a:bodyPr>
          <a:lstStyle/>
          <a:p>
            <a:r>
              <a:rPr lang="en-US" dirty="0"/>
              <a:t>Reinforcement Learning: Formalism</a:t>
            </a:r>
          </a:p>
        </p:txBody>
      </p:sp>
      <p:sp>
        <p:nvSpPr>
          <p:cNvPr id="3" name="Content Placeholder 2">
            <a:extLst>
              <a:ext uri="{FF2B5EF4-FFF2-40B4-BE49-F238E27FC236}">
                <a16:creationId xmlns:a16="http://schemas.microsoft.com/office/drawing/2014/main" id="{E36E7ADC-0F17-2D9C-7366-85887ED413A5}"/>
              </a:ext>
            </a:extLst>
          </p:cNvPr>
          <p:cNvSpPr>
            <a:spLocks noGrp="1"/>
          </p:cNvSpPr>
          <p:nvPr>
            <p:ph type="body" sz="quarter" idx="16"/>
          </p:nvPr>
        </p:nvSpPr>
        <p:spPr/>
        <p:txBody>
          <a:bodyPr/>
          <a:lstStyle/>
          <a:p>
            <a:r>
              <a:rPr lang="en-US" dirty="0"/>
              <a:t>An agent </a:t>
            </a:r>
            <a:r>
              <a:rPr lang="en-US" dirty="0">
                <a:solidFill>
                  <a:srgbClr val="C00000"/>
                </a:solidFill>
              </a:rPr>
              <a:t>interacts</a:t>
            </a:r>
            <a:r>
              <a:rPr lang="en-US" dirty="0"/>
              <a:t> with an environment by taking </a:t>
            </a:r>
            <a:r>
              <a:rPr lang="en-US" dirty="0">
                <a:solidFill>
                  <a:srgbClr val="C00000"/>
                </a:solidFill>
              </a:rPr>
              <a:t>actions</a:t>
            </a:r>
            <a:r>
              <a:rPr lang="en-US" dirty="0"/>
              <a:t> </a:t>
            </a:r>
          </a:p>
          <a:p>
            <a:r>
              <a:rPr lang="en-US" dirty="0"/>
              <a:t>The environment returns a </a:t>
            </a:r>
            <a:r>
              <a:rPr lang="en-US" dirty="0">
                <a:solidFill>
                  <a:srgbClr val="C00000"/>
                </a:solidFill>
              </a:rPr>
              <a:t>reward</a:t>
            </a:r>
            <a:r>
              <a:rPr lang="en-US" dirty="0"/>
              <a:t> for the </a:t>
            </a:r>
            <a:r>
              <a:rPr lang="en-US" dirty="0">
                <a:solidFill>
                  <a:srgbClr val="C00000"/>
                </a:solidFill>
              </a:rPr>
              <a:t>action</a:t>
            </a:r>
            <a:r>
              <a:rPr lang="en-US" dirty="0"/>
              <a:t> and a </a:t>
            </a:r>
            <a:r>
              <a:rPr lang="en-US" dirty="0">
                <a:solidFill>
                  <a:srgbClr val="C00000"/>
                </a:solidFill>
              </a:rPr>
              <a:t>new state</a:t>
            </a:r>
            <a:r>
              <a:rPr lang="en-US" dirty="0"/>
              <a:t> (representation of the world at that moment). </a:t>
            </a:r>
          </a:p>
          <a:p>
            <a:r>
              <a:rPr lang="en-US" dirty="0"/>
              <a:t>Agent uses a </a:t>
            </a:r>
            <a:r>
              <a:rPr lang="en-US" dirty="0">
                <a:solidFill>
                  <a:srgbClr val="C00000"/>
                </a:solidFill>
              </a:rPr>
              <a:t>policy function </a:t>
            </a:r>
            <a:r>
              <a:rPr lang="en-US" dirty="0"/>
              <a:t>to choose an action at a given </a:t>
            </a:r>
            <a:r>
              <a:rPr lang="en-US" dirty="0">
                <a:solidFill>
                  <a:srgbClr val="C00000"/>
                </a:solidFill>
              </a:rPr>
              <a:t>state</a:t>
            </a:r>
            <a:r>
              <a:rPr lang="en-US" dirty="0"/>
              <a:t>. </a:t>
            </a:r>
          </a:p>
          <a:p>
            <a:r>
              <a:rPr lang="en-US" dirty="0"/>
              <a:t>We need to figure out: (1) reward function and (2) the policy function </a:t>
            </a:r>
          </a:p>
        </p:txBody>
      </p:sp>
      <p:sp>
        <p:nvSpPr>
          <p:cNvPr id="4" name="TextBox 3">
            <a:extLst>
              <a:ext uri="{FF2B5EF4-FFF2-40B4-BE49-F238E27FC236}">
                <a16:creationId xmlns:a16="http://schemas.microsoft.com/office/drawing/2014/main" id="{19E577EE-01D1-C1B7-75EF-ED328DAB930E}"/>
              </a:ext>
            </a:extLst>
          </p:cNvPr>
          <p:cNvSpPr txBox="1"/>
          <p:nvPr/>
        </p:nvSpPr>
        <p:spPr>
          <a:xfrm>
            <a:off x="6405093" y="4844440"/>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[Fig credit: Nate Lambert]</a:t>
            </a:r>
          </a:p>
        </p:txBody>
      </p:sp>
      <p:sp>
        <p:nvSpPr>
          <p:cNvPr id="5" name="TextBox 4">
            <a:extLst>
              <a:ext uri="{FF2B5EF4-FFF2-40B4-BE49-F238E27FC236}">
                <a16:creationId xmlns:a16="http://schemas.microsoft.com/office/drawing/2014/main" id="{B8A0715B-1B7E-AC0B-9E0D-6AF4237F3965}"/>
              </a:ext>
            </a:extLst>
          </p:cNvPr>
          <p:cNvSpPr txBox="1"/>
          <p:nvPr/>
        </p:nvSpPr>
        <p:spPr>
          <a:xfrm>
            <a:off x="6924583" y="3746376"/>
            <a:ext cx="807867" cy="307777"/>
          </a:xfrm>
          <a:prstGeom prst="rect">
            <a:avLst/>
          </a:prstGeom>
          <a:solidFill>
            <a:schemeClr val="bg1"/>
          </a:solid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23822B1B-775E-D527-55FB-C300A37A09D4}"/>
              </a:ext>
            </a:extLst>
          </p:cNvPr>
          <p:cNvPicPr>
            <a:picLocks noChangeAspect="1"/>
          </p:cNvPicPr>
          <p:nvPr/>
        </p:nvPicPr>
        <p:blipFill>
          <a:blip r:embed="rId4"/>
          <a:stretch>
            <a:fillRect/>
          </a:stretch>
        </p:blipFill>
        <p:spPr>
          <a:xfrm>
            <a:off x="1925876" y="3192706"/>
            <a:ext cx="3049321" cy="153478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D406AA-19DA-10AB-14C5-41EB8F44CBDF}"/>
                  </a:ext>
                </a:extLst>
              </p:cNvPr>
              <p:cNvSpPr txBox="1"/>
              <p:nvPr/>
            </p:nvSpPr>
            <p:spPr>
              <a:xfrm>
                <a:off x="374950" y="3706953"/>
                <a:ext cx="1518044" cy="492443"/>
              </a:xfrm>
              <a:prstGeom prst="rect">
                <a:avLst/>
              </a:prstGeom>
              <a:noFill/>
            </p:spPr>
            <p:txBody>
              <a:bodyPr wrap="none" lIns="0" tIns="0" rIns="0" bIns="0" rtlCol="0">
                <a:spAutoFit/>
              </a:bodyPr>
              <a:lstStyle/>
              <a:p>
                <a:r>
                  <a:rPr lang="en-US" sz="1600" dirty="0"/>
                  <a:t>Observe reward </a:t>
                </a:r>
                <a:br>
                  <a:rPr lang="en-US" sz="1600" dirty="0"/>
                </a:br>
                <a:r>
                  <a:rPr lang="en-US" sz="1600" dirty="0"/>
                  <a:t>of your action</a:t>
                </a:r>
                <a:r>
                  <a:rPr lang="en-US" sz="1600" i="1" dirty="0">
                    <a:latin typeface="Cambria Math" panose="02040503050406030204" pitchFamily="18" charset="0"/>
                  </a:rPr>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𝑡</m:t>
                        </m:r>
                      </m:sub>
                    </m:sSub>
                  </m:oMath>
                </a14:m>
                <a:endParaRPr lang="en-US" sz="1600" dirty="0"/>
              </a:p>
            </p:txBody>
          </p:sp>
        </mc:Choice>
        <mc:Fallback xmlns="">
          <p:sp>
            <p:nvSpPr>
              <p:cNvPr id="14" name="TextBox 13">
                <a:extLst>
                  <a:ext uri="{FF2B5EF4-FFF2-40B4-BE49-F238E27FC236}">
                    <a16:creationId xmlns:a16="http://schemas.microsoft.com/office/drawing/2014/main" id="{14D406AA-19DA-10AB-14C5-41EB8F44CBDF}"/>
                  </a:ext>
                </a:extLst>
              </p:cNvPr>
              <p:cNvSpPr txBox="1">
                <a:spLocks noRot="1" noChangeAspect="1" noMove="1" noResize="1" noEditPoints="1" noAdjustHandles="1" noChangeArrowheads="1" noChangeShapeType="1" noTextEdit="1"/>
              </p:cNvSpPr>
              <p:nvPr/>
            </p:nvSpPr>
            <p:spPr>
              <a:xfrm>
                <a:off x="374950" y="3706953"/>
                <a:ext cx="1518044" cy="492443"/>
              </a:xfrm>
              <a:prstGeom prst="rect">
                <a:avLst/>
              </a:prstGeom>
              <a:blipFill>
                <a:blip r:embed="rId5"/>
                <a:stretch>
                  <a:fillRect l="-8264" t="-10000" r="-6612"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FCBBB08-E742-157E-A30E-0450C589215B}"/>
                  </a:ext>
                </a:extLst>
              </p:cNvPr>
              <p:cNvSpPr txBox="1"/>
              <p:nvPr/>
            </p:nvSpPr>
            <p:spPr>
              <a:xfrm>
                <a:off x="4936756" y="3655071"/>
                <a:ext cx="1526059" cy="738664"/>
              </a:xfrm>
              <a:prstGeom prst="rect">
                <a:avLst/>
              </a:prstGeom>
              <a:noFill/>
            </p:spPr>
            <p:txBody>
              <a:bodyPr wrap="none" lIns="0" tIns="0" rIns="0" bIns="0" rtlCol="0">
                <a:spAutoFit/>
              </a:bodyPr>
              <a:lstStyle/>
              <a:p>
                <a:r>
                  <a:rPr lang="en-US" sz="1600" dirty="0"/>
                  <a:t>sampling actions</a:t>
                </a:r>
                <a:br>
                  <a:rPr lang="en-US" sz="1600" b="0" i="1" dirty="0">
                    <a:latin typeface="Cambria Math" panose="02040503050406030204" pitchFamily="18" charset="0"/>
                  </a:rPr>
                </a:b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𝑡</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𝜃</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𝑡</m:t>
                        </m:r>
                      </m:sub>
                    </m:sSub>
                    <m:r>
                      <a:rPr lang="en-US" sz="1600" b="0" i="1" smtClean="0">
                        <a:latin typeface="Cambria Math" panose="02040503050406030204" pitchFamily="18" charset="0"/>
                      </a:rPr>
                      <m:t>)</m:t>
                    </m:r>
                  </m:oMath>
                </a14:m>
                <a:r>
                  <a:rPr lang="en-US" sz="1600" dirty="0"/>
                  <a:t> </a:t>
                </a:r>
                <a:br>
                  <a:rPr lang="en-US" sz="1600" dirty="0"/>
                </a:br>
                <a:endParaRPr lang="en-US" sz="1600" dirty="0"/>
              </a:p>
            </p:txBody>
          </p:sp>
        </mc:Choice>
        <mc:Fallback xmlns="">
          <p:sp>
            <p:nvSpPr>
              <p:cNvPr id="15" name="TextBox 14">
                <a:extLst>
                  <a:ext uri="{FF2B5EF4-FFF2-40B4-BE49-F238E27FC236}">
                    <a16:creationId xmlns:a16="http://schemas.microsoft.com/office/drawing/2014/main" id="{BFCBBB08-E742-157E-A30E-0450C589215B}"/>
                  </a:ext>
                </a:extLst>
              </p:cNvPr>
              <p:cNvSpPr txBox="1">
                <a:spLocks noRot="1" noChangeAspect="1" noMove="1" noResize="1" noEditPoints="1" noAdjustHandles="1" noChangeArrowheads="1" noChangeShapeType="1" noTextEdit="1"/>
              </p:cNvSpPr>
              <p:nvPr/>
            </p:nvSpPr>
            <p:spPr>
              <a:xfrm>
                <a:off x="4936756" y="3655071"/>
                <a:ext cx="1526059" cy="738664"/>
              </a:xfrm>
              <a:prstGeom prst="rect">
                <a:avLst/>
              </a:prstGeom>
              <a:blipFill>
                <a:blip r:embed="rId6"/>
                <a:stretch>
                  <a:fillRect l="-7438" t="-11864" r="-7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8B22A25-27DB-9016-E56E-A9DA214E73DF}"/>
                  </a:ext>
                </a:extLst>
              </p:cNvPr>
              <p:cNvSpPr txBox="1"/>
              <p:nvPr/>
            </p:nvSpPr>
            <p:spPr>
              <a:xfrm>
                <a:off x="6887482" y="3453809"/>
                <a:ext cx="2195858" cy="861774"/>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state (context)  </a:t>
                </a:r>
                <a:br>
                  <a:rPr lang="en-US" dirty="0"/>
                </a:b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reward</a:t>
                </a:r>
                <a:br>
                  <a:rPr lang="en-US" dirty="0"/>
                </a:b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actions (new sentences)</a:t>
                </a:r>
                <a:br>
                  <a:rPr lang="en-US" dirty="0"/>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i="1">
                        <a:latin typeface="Cambria Math" panose="02040503050406030204" pitchFamily="18" charset="0"/>
                      </a:rPr>
                      <m:t>:</m:t>
                    </m:r>
                  </m:oMath>
                </a14:m>
                <a:r>
                  <a:rPr lang="en-US" dirty="0"/>
                  <a:t> policy (decision-maker)</a:t>
                </a:r>
              </a:p>
            </p:txBody>
          </p:sp>
        </mc:Choice>
        <mc:Fallback xmlns="">
          <p:sp>
            <p:nvSpPr>
              <p:cNvPr id="16" name="TextBox 15">
                <a:extLst>
                  <a:ext uri="{FF2B5EF4-FFF2-40B4-BE49-F238E27FC236}">
                    <a16:creationId xmlns:a16="http://schemas.microsoft.com/office/drawing/2014/main" id="{A8B22A25-27DB-9016-E56E-A9DA214E73DF}"/>
                  </a:ext>
                </a:extLst>
              </p:cNvPr>
              <p:cNvSpPr txBox="1">
                <a:spLocks noRot="1" noChangeAspect="1" noMove="1" noResize="1" noEditPoints="1" noAdjustHandles="1" noChangeArrowheads="1" noChangeShapeType="1" noTextEdit="1"/>
              </p:cNvSpPr>
              <p:nvPr/>
            </p:nvSpPr>
            <p:spPr>
              <a:xfrm>
                <a:off x="6887482" y="3453809"/>
                <a:ext cx="2195858" cy="861774"/>
              </a:xfrm>
              <a:prstGeom prst="rect">
                <a:avLst/>
              </a:prstGeom>
              <a:blipFill>
                <a:blip r:embed="rId7"/>
                <a:stretch>
                  <a:fillRect l="-2874" t="-7353" r="-4023" b="-11765"/>
                </a:stretch>
              </a:blipFill>
            </p:spPr>
            <p:txBody>
              <a:bodyPr/>
              <a:lstStyle/>
              <a:p>
                <a:r>
                  <a:rPr lang="en-US">
                    <a:noFill/>
                  </a:rPr>
                  <a:t> </a:t>
                </a:r>
              </a:p>
            </p:txBody>
          </p:sp>
        </mc:Fallback>
      </mc:AlternateContent>
    </p:spTree>
    <p:extLst>
      <p:ext uri="{BB962C8B-B14F-4D97-AF65-F5344CB8AC3E}">
        <p14:creationId xmlns:p14="http://schemas.microsoft.com/office/powerpoint/2010/main" val="228825323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a:xfrm>
            <a:off x="533919" y="107119"/>
            <a:ext cx="9031500" cy="857542"/>
          </a:xfrm>
        </p:spPr>
        <p:txBody>
          <a:bodyPr>
            <a:normAutofit/>
          </a:bodyPr>
          <a:lstStyle/>
          <a:p>
            <a:r>
              <a:rPr lang="en-US" sz="2400" dirty="0"/>
              <a:t>Language Modeling </a:t>
            </a:r>
            <a:r>
              <a:rPr lang="en-US" sz="2400" dirty="0">
                <a:latin typeface="Corbel" panose="020B0503020204020204" pitchFamily="34" charset="0"/>
                <a:cs typeface="Calibri"/>
              </a:rPr>
              <a:t>≠</a:t>
            </a:r>
            <a:r>
              <a:rPr lang="en-US" sz="2400" dirty="0"/>
              <a:t> Following Human Instructions </a:t>
            </a:r>
          </a:p>
        </p:txBody>
      </p:sp>
      <p:sp>
        <p:nvSpPr>
          <p:cNvPr id="9" name="Text Placeholder 8">
            <a:extLst>
              <a:ext uri="{FF2B5EF4-FFF2-40B4-BE49-F238E27FC236}">
                <a16:creationId xmlns:a16="http://schemas.microsoft.com/office/drawing/2014/main" id="{3DD5CB3A-5ECF-750B-2E0F-38744A9EF648}"/>
              </a:ext>
            </a:extLst>
          </p:cNvPr>
          <p:cNvSpPr>
            <a:spLocks noGrp="1"/>
          </p:cNvSpPr>
          <p:nvPr>
            <p:ph type="body" sz="quarter" idx="16"/>
          </p:nvPr>
        </p:nvSpPr>
        <p:spPr/>
        <p:txBody>
          <a:bodyPr/>
          <a:lstStyle/>
          <a:p>
            <a:endParaRPr lang="en-US"/>
          </a:p>
        </p:txBody>
      </p:sp>
      <p:grpSp>
        <p:nvGrpSpPr>
          <p:cNvPr id="4" name="object 3">
            <a:extLst>
              <a:ext uri="{FF2B5EF4-FFF2-40B4-BE49-F238E27FC236}">
                <a16:creationId xmlns:a16="http://schemas.microsoft.com/office/drawing/2014/main" id="{70FF1BB4-9241-3AE2-42EC-8FB1BEEE3741}"/>
              </a:ext>
            </a:extLst>
          </p:cNvPr>
          <p:cNvGrpSpPr/>
          <p:nvPr/>
        </p:nvGrpSpPr>
        <p:grpSpPr>
          <a:xfrm>
            <a:off x="523336" y="1211581"/>
            <a:ext cx="7905430" cy="2597629"/>
            <a:chOff x="515112" y="1295400"/>
            <a:chExt cx="11158855" cy="3657600"/>
          </a:xfrm>
        </p:grpSpPr>
        <p:pic>
          <p:nvPicPr>
            <p:cNvPr id="5" name="object 4">
              <a:extLst>
                <a:ext uri="{FF2B5EF4-FFF2-40B4-BE49-F238E27FC236}">
                  <a16:creationId xmlns:a16="http://schemas.microsoft.com/office/drawing/2014/main" id="{BF7A9982-B5E3-8F6C-904D-004EC085ABDF}"/>
                </a:ext>
              </a:extLst>
            </p:cNvPr>
            <p:cNvPicPr/>
            <p:nvPr/>
          </p:nvPicPr>
          <p:blipFill>
            <a:blip r:embed="rId2" cstate="print"/>
            <a:stretch>
              <a:fillRect/>
            </a:stretch>
          </p:blipFill>
          <p:spPr>
            <a:xfrm>
              <a:off x="515112" y="1295400"/>
              <a:ext cx="11158728" cy="914400"/>
            </a:xfrm>
            <a:prstGeom prst="rect">
              <a:avLst/>
            </a:prstGeom>
          </p:spPr>
        </p:pic>
        <p:pic>
          <p:nvPicPr>
            <p:cNvPr id="6" name="object 5">
              <a:extLst>
                <a:ext uri="{FF2B5EF4-FFF2-40B4-BE49-F238E27FC236}">
                  <a16:creationId xmlns:a16="http://schemas.microsoft.com/office/drawing/2014/main" id="{35BD377B-3B72-162C-04B8-F82362904A3C}"/>
                </a:ext>
              </a:extLst>
            </p:cNvPr>
            <p:cNvPicPr/>
            <p:nvPr/>
          </p:nvPicPr>
          <p:blipFill>
            <a:blip r:embed="rId3" cstate="print"/>
            <a:stretch>
              <a:fillRect/>
            </a:stretch>
          </p:blipFill>
          <p:spPr>
            <a:xfrm>
              <a:off x="515112" y="2057400"/>
              <a:ext cx="11158728" cy="2895600"/>
            </a:xfrm>
            <a:prstGeom prst="rect">
              <a:avLst/>
            </a:prstGeom>
          </p:spPr>
        </p:pic>
      </p:grpSp>
      <p:sp>
        <p:nvSpPr>
          <p:cNvPr id="7" name="Rounded Rectangle 6">
            <a:extLst>
              <a:ext uri="{FF2B5EF4-FFF2-40B4-BE49-F238E27FC236}">
                <a16:creationId xmlns:a16="http://schemas.microsoft.com/office/drawing/2014/main" id="{9BE5D435-1A33-878F-FC18-149765B98036}"/>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Tahoma" panose="020B0604030504040204" pitchFamily="34" charset="0"/>
                <a:ea typeface="Tahoma" panose="020B0604030504040204" pitchFamily="34" charset="0"/>
                <a:cs typeface="Tahoma" panose="020B0604030504040204" pitchFamily="34" charset="0"/>
              </a:rPr>
              <a:t>There is a mismatch between LLM pre-training and </a:t>
            </a:r>
            <a:r>
              <a:rPr lang="en-US" sz="1800" spc="-4" dirty="0">
                <a:solidFill>
                  <a:srgbClr val="C00000"/>
                </a:solidFill>
                <a:latin typeface="Tahoma" panose="020B0604030504040204" pitchFamily="34" charset="0"/>
                <a:ea typeface="Tahoma" panose="020B0604030504040204" pitchFamily="34" charset="0"/>
                <a:cs typeface="Tahoma" panose="020B0604030504040204" pitchFamily="34" charset="0"/>
              </a:rPr>
              <a:t>user </a:t>
            </a:r>
            <a:r>
              <a:rPr lang="en-US" sz="1800" spc="-11" dirty="0">
                <a:solidFill>
                  <a:srgbClr val="C00000"/>
                </a:solidFill>
                <a:latin typeface="Tahoma" panose="020B0604030504040204" pitchFamily="34" charset="0"/>
                <a:ea typeface="Tahoma" panose="020B0604030504040204" pitchFamily="34" charset="0"/>
                <a:cs typeface="Tahoma" panose="020B0604030504040204" pitchFamily="34" charset="0"/>
              </a:rPr>
              <a:t>intents.</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07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fontScale="90000"/>
          </a:bodyPr>
          <a:lstStyle/>
          <a:p>
            <a:r>
              <a:rPr lang="en-US" sz="2800" dirty="0"/>
              <a:t>Reinforcement Learning </a:t>
            </a:r>
            <a:br>
              <a:rPr lang="en-US" sz="2800" dirty="0"/>
            </a:br>
            <a:r>
              <a:rPr lang="en-US" sz="2800" dirty="0"/>
              <a:t>from Human Feedback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type="body" sz="quarter" idx="16"/>
              </p:nvPr>
            </p:nvSpPr>
            <p:spPr/>
            <p:txBody>
              <a:bodyPr/>
              <a:lstStyle/>
              <a:p>
                <a:r>
                  <a:rPr lang="en-US" dirty="0"/>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promp</m:t>
                        </m:r>
                        <m:r>
                          <m:rPr>
                            <m:sty m:val="p"/>
                          </m:rPr>
                          <a:rPr lang="en-US" b="0" i="0" smtClean="0">
                            <a:solidFill>
                              <a:srgbClr val="0E0CC0"/>
                            </a:solidFill>
                            <a:latin typeface="Cambria Math" panose="02040503050406030204" pitchFamily="18" charset="0"/>
                          </a:rPr>
                          <m:t>t</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dirty="0"/>
                  <a:t>  for any output </a:t>
                </a:r>
                <a14:m>
                  <m:oMath xmlns:m="http://schemas.openxmlformats.org/officeDocument/2006/math">
                    <m:r>
                      <a:rPr lang="en-US" i="1">
                        <a:latin typeface="Cambria Math" panose="02040503050406030204" pitchFamily="18" charset="0"/>
                      </a:rPr>
                      <m:t>𝑠</m:t>
                    </m:r>
                  </m:oMath>
                </a14:m>
                <a:r>
                  <a:rPr lang="en-US" dirty="0"/>
                  <a:t> to a prompt.</a:t>
                </a:r>
              </a:p>
              <a:p>
                <a:r>
                  <a:rPr lang="en-US" dirty="0">
                    <a:solidFill>
                      <a:srgbClr val="C00000"/>
                    </a:solidFill>
                  </a:rPr>
                  <a:t>The reward is higher when humans prefer the output.</a:t>
                </a:r>
              </a:p>
              <a:p>
                <a:r>
                  <a:rPr lang="en-US" dirty="0"/>
                  <a:t>Good generation is equivalent to finding reward-maximizing outputs: </a:t>
                </a:r>
              </a:p>
              <a:p>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a:extLst>
                  <a:ext uri="{FF2B5EF4-FFF2-40B4-BE49-F238E27FC236}">
                    <a16:creationId xmlns:a16="http://schemas.microsoft.com/office/drawing/2014/main" id="{D0BB209F-C681-3585-695E-8EB398923177}"/>
                  </a:ext>
                </a:extLst>
              </p:cNvPr>
              <p:cNvSpPr/>
              <p:nvPr/>
            </p:nvSpPr>
            <p:spPr>
              <a:xfrm>
                <a:off x="6003758" y="2390063"/>
                <a:ext cx="3037974" cy="800055"/>
              </a:xfrm>
              <a:prstGeom prst="wedgeRoundRectCallout">
                <a:avLst>
                  <a:gd name="adj1" fmla="val -55168"/>
                  <a:gd name="adj2" fmla="val -18088"/>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b="0" i="1" spc="38" smtClean="0">
                            <a:solidFill>
                              <a:srgbClr val="00AF50"/>
                            </a:solidFill>
                            <a:latin typeface="Cambria Math" panose="02040503050406030204" pitchFamily="18" charset="0"/>
                            <a:cs typeface="Cambria Math"/>
                          </a:rPr>
                        </m:ctrlPr>
                      </m:sSubPr>
                      <m:e>
                        <m:r>
                          <a:rPr lang="en-US" b="0" i="1" spc="38" smtClean="0">
                            <a:solidFill>
                              <a:srgbClr val="00AF50"/>
                            </a:solidFill>
                            <a:latin typeface="Cambria Math" panose="02040503050406030204" pitchFamily="18" charset="0"/>
                            <a:cs typeface="Cambria Math"/>
                          </a:rPr>
                          <m:t>𝑝</m:t>
                        </m:r>
                      </m:e>
                      <m:sub>
                        <m:r>
                          <a:rPr lang="en-US" b="0" i="1" spc="38" smtClean="0">
                            <a:solidFill>
                              <a:srgbClr val="00AF50"/>
                            </a:solidFill>
                            <a:latin typeface="Cambria Math" panose="02040503050406030204" pitchFamily="18" charset="0"/>
                            <a:cs typeface="Cambria Math"/>
                          </a:rPr>
                          <m:t>𝜃</m:t>
                        </m:r>
                      </m:sub>
                    </m:sSub>
                    <m:r>
                      <a:rPr lang="en-US" b="0" i="1" spc="38" smtClean="0">
                        <a:solidFill>
                          <a:srgbClr val="00AF50"/>
                        </a:solidFill>
                        <a:latin typeface="Cambria Math" panose="02040503050406030204" pitchFamily="18" charset="0"/>
                        <a:cs typeface="Cambria Math"/>
                      </a:rPr>
                      <m:t>(</m:t>
                    </m:r>
                    <m:r>
                      <a:rPr lang="en-US" b="0" i="1" spc="38" smtClean="0">
                        <a:solidFill>
                          <a:srgbClr val="00AF50"/>
                        </a:solidFill>
                        <a:latin typeface="Cambria Math" panose="02040503050406030204" pitchFamily="18" charset="0"/>
                        <a:cs typeface="Cambria Math"/>
                      </a:rPr>
                      <m:t>𝑠</m:t>
                    </m:r>
                    <m:r>
                      <a:rPr lang="en-US" b="0" i="1" spc="38" smtClean="0">
                        <a:solidFill>
                          <a:srgbClr val="00AF50"/>
                        </a:solidFill>
                        <a:latin typeface="Cambria Math" panose="02040503050406030204" pitchFamily="18" charset="0"/>
                        <a:cs typeface="Cambria Math"/>
                      </a:rPr>
                      <m:t>)</m:t>
                    </m:r>
                  </m:oMath>
                </a14:m>
                <a:r>
                  <a:rPr lang="en-US" spc="38" dirty="0">
                    <a:solidFill>
                      <a:srgbClr val="00AF50"/>
                    </a:solidFill>
                    <a:latin typeface="Tahoma" panose="020B0604030504040204" pitchFamily="34" charset="0"/>
                    <a:ea typeface="Tahoma" panose="020B0604030504040204" pitchFamily="34" charset="0"/>
                    <a:cs typeface="Tahoma" panose="020B0604030504040204" pitchFamily="34" charset="0"/>
                  </a:rPr>
                  <a:t> </a:t>
                </a:r>
                <a:r>
                  <a:rPr lang="en-US" spc="38" dirty="0">
                    <a:solidFill>
                      <a:schemeClr val="tx1"/>
                    </a:solidFill>
                    <a:latin typeface="Tahoma" panose="020B0604030504040204" pitchFamily="34" charset="0"/>
                    <a:ea typeface="Tahoma" panose="020B0604030504040204" pitchFamily="34" charset="0"/>
                    <a:cs typeface="Tahoma" panose="020B0604030504040204" pitchFamily="34" charset="0"/>
                  </a:rPr>
                  <a:t>is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 pre-trained model</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with</a:t>
                </a:r>
                <a:r>
                  <a:rPr lang="en-US" spc="-1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pc="-4" dirty="0">
                    <a:solidFill>
                      <a:schemeClr val="tx1"/>
                    </a:solidFill>
                    <a:latin typeface="Tahoma" panose="020B0604030504040204" pitchFamily="34" charset="0"/>
                    <a:ea typeface="Tahoma" panose="020B0604030504040204" pitchFamily="34" charset="0"/>
                    <a:cs typeface="Tahoma" panose="020B0604030504040204" pitchFamily="34" charset="0"/>
                  </a:rPr>
                  <a:t>params</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i="1" spc="38" smtClean="0">
                        <a:solidFill>
                          <a:srgbClr val="00AF50"/>
                        </a:solidFill>
                        <a:latin typeface="Cambria Math" panose="02040503050406030204" pitchFamily="18" charset="0"/>
                        <a:cs typeface="Cambria Math"/>
                      </a:rPr>
                      <m:t>𝜃</m:t>
                    </m:r>
                  </m:oMath>
                </a14:m>
                <a:r>
                  <a:rPr lang="en-US" spc="5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we</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would</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like</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to </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optimize (policy function)</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ounded Rectangular Callout 3">
                <a:extLst>
                  <a:ext uri="{FF2B5EF4-FFF2-40B4-BE49-F238E27FC236}">
                    <a16:creationId xmlns:a16="http://schemas.microsoft.com/office/drawing/2014/main" id="{D0BB209F-C681-3585-695E-8EB398923177}"/>
                  </a:ext>
                </a:extLst>
              </p:cNvPr>
              <p:cNvSpPr>
                <a:spLocks noRot="1" noChangeAspect="1" noMove="1" noResize="1" noEditPoints="1" noAdjustHandles="1" noChangeArrowheads="1" noChangeShapeType="1" noTextEdit="1"/>
              </p:cNvSpPr>
              <p:nvPr/>
            </p:nvSpPr>
            <p:spPr>
              <a:xfrm>
                <a:off x="6003758" y="2390063"/>
                <a:ext cx="3037974" cy="800055"/>
              </a:xfrm>
              <a:prstGeom prst="wedgeRoundRectCallout">
                <a:avLst>
                  <a:gd name="adj1" fmla="val -55168"/>
                  <a:gd name="adj2" fmla="val -18088"/>
                  <a:gd name="adj3" fmla="val 16667"/>
                </a:avLst>
              </a:prstGeom>
              <a:blipFill>
                <a:blip r:embed="rId3"/>
                <a:stretch>
                  <a:fillRect b="-4615"/>
                </a:stretch>
              </a:blipFill>
              <a:ln>
                <a:solidFill>
                  <a:schemeClr val="accent1">
                    <a:lumMod val="75000"/>
                  </a:schemeClr>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F210A1CE-E563-B7CC-8D3B-D833795CC0DA}"/>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
        <p:nvSpPr>
          <p:cNvPr id="6" name="Rounded Rectangular Callout 5">
            <a:extLst>
              <a:ext uri="{FF2B5EF4-FFF2-40B4-BE49-F238E27FC236}">
                <a16:creationId xmlns:a16="http://schemas.microsoft.com/office/drawing/2014/main" id="{CA0F2AE0-40F3-73FD-E3DF-096CD44EB915}"/>
              </a:ext>
            </a:extLst>
          </p:cNvPr>
          <p:cNvSpPr/>
          <p:nvPr/>
        </p:nvSpPr>
        <p:spPr>
          <a:xfrm>
            <a:off x="311700" y="2480878"/>
            <a:ext cx="2509067" cy="800056"/>
          </a:xfrm>
          <a:prstGeom prst="wedgeRoundRectCallout">
            <a:avLst>
              <a:gd name="adj1" fmla="val 57530"/>
              <a:gd name="adj2" fmla="val -2510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Expected reward over the course of sampling from our policy (generative model)</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45A787E-7039-A0B4-8B69-8F1B2542F0B1}"/>
                  </a:ext>
                </a:extLst>
              </p:cNvPr>
              <p:cNvSpPr txBox="1"/>
              <p:nvPr/>
            </p:nvSpPr>
            <p:spPr>
              <a:xfrm>
                <a:off x="1980709" y="2484047"/>
                <a:ext cx="4572000" cy="500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fa-IR" sz="2400" i="1">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i="1">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i="1">
                              <a:latin typeface="Cambria Math" panose="02040503050406030204" pitchFamily="18" charset="0"/>
                            </a:rPr>
                          </m:ctrlPr>
                        </m:dPr>
                        <m:e>
                          <m:r>
                            <a:rPr lang="fa-IR" sz="2400" i="1">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i="1">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m:rPr>
                                  <m:sty m:val="p"/>
                                </m:rPr>
                                <a:rPr lang="en-US" sz="2400">
                                  <a:solidFill>
                                    <a:srgbClr val="0E0CC0"/>
                                  </a:solidFill>
                                  <a:latin typeface="Cambria Math" panose="02040503050406030204" pitchFamily="18" charset="0"/>
                                </a:rPr>
                                <m:t>promp</m:t>
                              </m:r>
                              <m:r>
                                <m:rPr>
                                  <m:sty m:val="p"/>
                                </m:rPr>
                                <a:rPr lang="en-US" sz="2400" b="0" i="0" smtClean="0">
                                  <a:solidFill>
                                    <a:srgbClr val="0E0CC0"/>
                                  </a:solidFill>
                                  <a:latin typeface="Cambria Math" panose="02040503050406030204" pitchFamily="18" charset="0"/>
                                </a:rPr>
                                <m:t>t</m:t>
                              </m:r>
                            </m:e>
                          </m:d>
                        </m:e>
                      </m:d>
                    </m:oMath>
                  </m:oMathPara>
                </a14:m>
                <a:endParaRPr lang="en-US" sz="2400" dirty="0"/>
              </a:p>
            </p:txBody>
          </p:sp>
        </mc:Choice>
        <mc:Fallback xmlns="">
          <p:sp>
            <p:nvSpPr>
              <p:cNvPr id="13" name="TextBox 12">
                <a:extLst>
                  <a:ext uri="{FF2B5EF4-FFF2-40B4-BE49-F238E27FC236}">
                    <a16:creationId xmlns:a16="http://schemas.microsoft.com/office/drawing/2014/main" id="{345A787E-7039-A0B4-8B69-8F1B2542F0B1}"/>
                  </a:ext>
                </a:extLst>
              </p:cNvPr>
              <p:cNvSpPr txBox="1">
                <a:spLocks noRot="1" noChangeAspect="1" noMove="1" noResize="1" noEditPoints="1" noAdjustHandles="1" noChangeArrowheads="1" noChangeShapeType="1" noTextEdit="1"/>
              </p:cNvSpPr>
              <p:nvPr/>
            </p:nvSpPr>
            <p:spPr>
              <a:xfrm>
                <a:off x="1980709" y="2484047"/>
                <a:ext cx="4572000" cy="500137"/>
              </a:xfrm>
              <a:prstGeom prst="rect">
                <a:avLst/>
              </a:prstGeom>
              <a:blipFill>
                <a:blip r:embed="rId5"/>
                <a:stretch>
                  <a:fillRect t="-2439" b="-24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47C72F6-06A7-FA4F-E6A7-03A502DAF96A}"/>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127764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fontScale="90000"/>
          </a:bodyPr>
          <a:lstStyle/>
          <a:p>
            <a:r>
              <a:rPr lang="en-US" sz="2800" dirty="0"/>
              <a:t>Reinforcement Learning </a:t>
            </a:r>
            <a:br>
              <a:rPr lang="en-US" sz="2800" dirty="0"/>
            </a:br>
            <a:r>
              <a:rPr lang="en-US" sz="2800" dirty="0"/>
              <a:t>from Human Feedback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type="body" sz="quarter" idx="16"/>
              </p:nvPr>
            </p:nvSpPr>
            <p:spPr/>
            <p:txBody>
              <a:bodyPr/>
              <a:lstStyle/>
              <a:p>
                <a:r>
                  <a:rPr lang="en-US" dirty="0"/>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promp</m:t>
                        </m:r>
                        <m:r>
                          <m:rPr>
                            <m:sty m:val="p"/>
                          </m:rPr>
                          <a:rPr lang="en-US" b="0" i="0" smtClean="0">
                            <a:solidFill>
                              <a:srgbClr val="0E0CC0"/>
                            </a:solidFill>
                            <a:latin typeface="Cambria Math" panose="02040503050406030204" pitchFamily="18" charset="0"/>
                          </a:rPr>
                          <m:t>t</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dirty="0"/>
                  <a:t>  for any output </a:t>
                </a:r>
                <a14:m>
                  <m:oMath xmlns:m="http://schemas.openxmlformats.org/officeDocument/2006/math">
                    <m:r>
                      <a:rPr lang="en-US" i="1">
                        <a:latin typeface="Cambria Math" panose="02040503050406030204" pitchFamily="18" charset="0"/>
                      </a:rPr>
                      <m:t>𝑠</m:t>
                    </m:r>
                  </m:oMath>
                </a14:m>
                <a:r>
                  <a:rPr lang="en-US" dirty="0"/>
                  <a:t> to a prompt.</a:t>
                </a:r>
              </a:p>
              <a:p>
                <a:r>
                  <a:rPr lang="en-US" dirty="0">
                    <a:solidFill>
                      <a:srgbClr val="C00000"/>
                    </a:solidFill>
                  </a:rPr>
                  <a:t>The reward is higher when humans prefer the output. </a:t>
                </a:r>
              </a:p>
              <a:p>
                <a:r>
                  <a:rPr lang="en-US" dirty="0"/>
                  <a:t>Good generation is equivalent to finding reward-maximizing outputs: </a:t>
                </a:r>
              </a:p>
              <a:p>
                <a:endParaRPr lang="en-US" dirty="0"/>
              </a:p>
              <a:p>
                <a:endParaRPr lang="en-US" dirty="0"/>
              </a:p>
              <a:p>
                <a:endParaRPr lang="en-US" dirty="0"/>
              </a:p>
              <a:p>
                <a:endParaRPr lang="en-US" dirty="0"/>
              </a:p>
              <a:p>
                <a:r>
                  <a:rPr lang="en-US" dirty="0"/>
                  <a:t>On the notation: </a:t>
                </a:r>
              </a:p>
              <a:p>
                <a:pPr lvl="1"/>
                <a:r>
                  <a:rPr lang="en-US" dirty="0"/>
                  <a:t>“</a:t>
                </a:r>
                <a14:m>
                  <m:oMath xmlns:m="http://schemas.openxmlformats.org/officeDocument/2006/math">
                    <m:r>
                      <a:rPr lang="fa-IR" sz="1600" i="1" smtClean="0">
                        <a:latin typeface="Cambria Math" panose="02040503050406030204" pitchFamily="18" charset="0"/>
                        <a:ea typeface="Cambria Math" panose="02040503050406030204" pitchFamily="18" charset="0"/>
                      </a:rPr>
                      <m:t>𝔼</m:t>
                    </m:r>
                  </m:oMath>
                </a14:m>
                <a:r>
                  <a:rPr lang="en-US" dirty="0"/>
                  <a:t>” here is an empirical expectation (i.e., average). </a:t>
                </a:r>
              </a:p>
              <a:p>
                <a:pPr lvl="1"/>
                <a:r>
                  <a:rPr lang="en-US" dirty="0"/>
                  <a:t>“~” indicates sampling from a given distribution. </a:t>
                </a:r>
              </a:p>
              <a:p>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4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a:extLst>
                  <a:ext uri="{FF2B5EF4-FFF2-40B4-BE49-F238E27FC236}">
                    <a16:creationId xmlns:a16="http://schemas.microsoft.com/office/drawing/2014/main" id="{D0BB209F-C681-3585-695E-8EB398923177}"/>
                  </a:ext>
                </a:extLst>
              </p:cNvPr>
              <p:cNvSpPr/>
              <p:nvPr/>
            </p:nvSpPr>
            <p:spPr>
              <a:xfrm>
                <a:off x="6003758" y="2390063"/>
                <a:ext cx="3037974" cy="800055"/>
              </a:xfrm>
              <a:prstGeom prst="wedgeRoundRectCallout">
                <a:avLst>
                  <a:gd name="adj1" fmla="val -55168"/>
                  <a:gd name="adj2" fmla="val -18088"/>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b="0" i="1" spc="38" smtClean="0">
                            <a:solidFill>
                              <a:srgbClr val="00AF50"/>
                            </a:solidFill>
                            <a:latin typeface="Cambria Math" panose="02040503050406030204" pitchFamily="18" charset="0"/>
                            <a:cs typeface="Cambria Math"/>
                          </a:rPr>
                        </m:ctrlPr>
                      </m:sSubPr>
                      <m:e>
                        <m:r>
                          <a:rPr lang="en-US" b="0" i="1" spc="38" smtClean="0">
                            <a:solidFill>
                              <a:srgbClr val="00AF50"/>
                            </a:solidFill>
                            <a:latin typeface="Cambria Math" panose="02040503050406030204" pitchFamily="18" charset="0"/>
                            <a:cs typeface="Cambria Math"/>
                          </a:rPr>
                          <m:t>𝑝</m:t>
                        </m:r>
                      </m:e>
                      <m:sub>
                        <m:r>
                          <a:rPr lang="en-US" b="0" i="1" spc="38" smtClean="0">
                            <a:solidFill>
                              <a:srgbClr val="00AF50"/>
                            </a:solidFill>
                            <a:latin typeface="Cambria Math" panose="02040503050406030204" pitchFamily="18" charset="0"/>
                            <a:cs typeface="Cambria Math"/>
                          </a:rPr>
                          <m:t>𝜃</m:t>
                        </m:r>
                      </m:sub>
                    </m:sSub>
                    <m:r>
                      <a:rPr lang="en-US" b="0" i="1" spc="38" smtClean="0">
                        <a:solidFill>
                          <a:srgbClr val="00AF50"/>
                        </a:solidFill>
                        <a:latin typeface="Cambria Math" panose="02040503050406030204" pitchFamily="18" charset="0"/>
                        <a:cs typeface="Cambria Math"/>
                      </a:rPr>
                      <m:t>(</m:t>
                    </m:r>
                    <m:r>
                      <a:rPr lang="en-US" b="0" i="1" spc="38" smtClean="0">
                        <a:solidFill>
                          <a:srgbClr val="00AF50"/>
                        </a:solidFill>
                        <a:latin typeface="Cambria Math" panose="02040503050406030204" pitchFamily="18" charset="0"/>
                        <a:cs typeface="Cambria Math"/>
                      </a:rPr>
                      <m:t>𝑠</m:t>
                    </m:r>
                    <m:r>
                      <a:rPr lang="en-US" b="0" i="1" spc="38" smtClean="0">
                        <a:solidFill>
                          <a:srgbClr val="00AF50"/>
                        </a:solidFill>
                        <a:latin typeface="Cambria Math" panose="02040503050406030204" pitchFamily="18" charset="0"/>
                        <a:cs typeface="Cambria Math"/>
                      </a:rPr>
                      <m:t>)</m:t>
                    </m:r>
                  </m:oMath>
                </a14:m>
                <a:r>
                  <a:rPr lang="en-US" spc="38" dirty="0">
                    <a:solidFill>
                      <a:srgbClr val="00AF50"/>
                    </a:solidFill>
                    <a:latin typeface="Tahoma" panose="020B0604030504040204" pitchFamily="34" charset="0"/>
                    <a:ea typeface="Tahoma" panose="020B0604030504040204" pitchFamily="34" charset="0"/>
                    <a:cs typeface="Tahoma" panose="020B0604030504040204" pitchFamily="34" charset="0"/>
                  </a:rPr>
                  <a:t> </a:t>
                </a:r>
                <a:r>
                  <a:rPr lang="en-US" spc="38" dirty="0">
                    <a:solidFill>
                      <a:schemeClr val="tx1"/>
                    </a:solidFill>
                    <a:latin typeface="Tahoma" panose="020B0604030504040204" pitchFamily="34" charset="0"/>
                    <a:ea typeface="Tahoma" panose="020B0604030504040204" pitchFamily="34" charset="0"/>
                    <a:cs typeface="Tahoma" panose="020B0604030504040204" pitchFamily="34" charset="0"/>
                  </a:rPr>
                  <a:t>is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 pre-trained model</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with</a:t>
                </a:r>
                <a:r>
                  <a:rPr lang="en-US" spc="-1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pc="-4" dirty="0">
                    <a:solidFill>
                      <a:schemeClr val="tx1"/>
                    </a:solidFill>
                    <a:latin typeface="Tahoma" panose="020B0604030504040204" pitchFamily="34" charset="0"/>
                    <a:ea typeface="Tahoma" panose="020B0604030504040204" pitchFamily="34" charset="0"/>
                    <a:cs typeface="Tahoma" panose="020B0604030504040204" pitchFamily="34" charset="0"/>
                  </a:rPr>
                  <a:t>params</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i="1" spc="38" smtClean="0">
                        <a:solidFill>
                          <a:srgbClr val="00AF50"/>
                        </a:solidFill>
                        <a:latin typeface="Cambria Math" panose="02040503050406030204" pitchFamily="18" charset="0"/>
                        <a:cs typeface="Cambria Math"/>
                      </a:rPr>
                      <m:t>𝜃</m:t>
                    </m:r>
                  </m:oMath>
                </a14:m>
                <a:r>
                  <a:rPr lang="en-US" spc="5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we</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would</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like</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to </a:t>
                </a:r>
                <a:r>
                  <a:rPr lang="en-US" spc="-8" dirty="0">
                    <a:solidFill>
                      <a:schemeClr val="tx1"/>
                    </a:solidFill>
                    <a:latin typeface="Tahoma" panose="020B0604030504040204" pitchFamily="34" charset="0"/>
                    <a:ea typeface="Tahoma" panose="020B0604030504040204" pitchFamily="34" charset="0"/>
                    <a:cs typeface="Tahoma" panose="020B0604030504040204" pitchFamily="34" charset="0"/>
                  </a:rPr>
                  <a:t>optimize (policy function)</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ounded Rectangular Callout 3">
                <a:extLst>
                  <a:ext uri="{FF2B5EF4-FFF2-40B4-BE49-F238E27FC236}">
                    <a16:creationId xmlns:a16="http://schemas.microsoft.com/office/drawing/2014/main" id="{D0BB209F-C681-3585-695E-8EB398923177}"/>
                  </a:ext>
                </a:extLst>
              </p:cNvPr>
              <p:cNvSpPr>
                <a:spLocks noRot="1" noChangeAspect="1" noMove="1" noResize="1" noEditPoints="1" noAdjustHandles="1" noChangeArrowheads="1" noChangeShapeType="1" noTextEdit="1"/>
              </p:cNvSpPr>
              <p:nvPr/>
            </p:nvSpPr>
            <p:spPr>
              <a:xfrm>
                <a:off x="6003758" y="2390063"/>
                <a:ext cx="3037974" cy="800055"/>
              </a:xfrm>
              <a:prstGeom prst="wedgeRoundRectCallout">
                <a:avLst>
                  <a:gd name="adj1" fmla="val -55168"/>
                  <a:gd name="adj2" fmla="val -18088"/>
                  <a:gd name="adj3" fmla="val 16667"/>
                </a:avLst>
              </a:prstGeom>
              <a:blipFill>
                <a:blip r:embed="rId3"/>
                <a:stretch>
                  <a:fillRect b="-4615"/>
                </a:stretch>
              </a:blipFill>
              <a:ln>
                <a:solidFill>
                  <a:schemeClr val="accent1">
                    <a:lumMod val="75000"/>
                  </a:schemeClr>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F210A1CE-E563-B7CC-8D3B-D833795CC0DA}"/>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
        <p:nvSpPr>
          <p:cNvPr id="6" name="Rounded Rectangular Callout 5">
            <a:extLst>
              <a:ext uri="{FF2B5EF4-FFF2-40B4-BE49-F238E27FC236}">
                <a16:creationId xmlns:a16="http://schemas.microsoft.com/office/drawing/2014/main" id="{CA0F2AE0-40F3-73FD-E3DF-096CD44EB915}"/>
              </a:ext>
            </a:extLst>
          </p:cNvPr>
          <p:cNvSpPr/>
          <p:nvPr/>
        </p:nvSpPr>
        <p:spPr>
          <a:xfrm>
            <a:off x="311700" y="2480878"/>
            <a:ext cx="2509067" cy="800056"/>
          </a:xfrm>
          <a:prstGeom prst="wedgeRoundRectCallout">
            <a:avLst>
              <a:gd name="adj1" fmla="val 57530"/>
              <a:gd name="adj2" fmla="val -2510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Expected reward over the course of sampling from our policy (generative model)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1C6392-9759-96CD-85C1-271EEAC912C5}"/>
                  </a:ext>
                </a:extLst>
              </p:cNvPr>
              <p:cNvSpPr txBox="1"/>
              <p:nvPr/>
            </p:nvSpPr>
            <p:spPr>
              <a:xfrm>
                <a:off x="1980709" y="2484047"/>
                <a:ext cx="4572000" cy="500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fa-IR" sz="2400" i="1">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i="1">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i="1">
                              <a:latin typeface="Cambria Math" panose="02040503050406030204" pitchFamily="18" charset="0"/>
                            </a:rPr>
                          </m:ctrlPr>
                        </m:dPr>
                        <m:e>
                          <m:r>
                            <a:rPr lang="fa-IR" sz="2400" i="1">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i="1">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m:rPr>
                                  <m:sty m:val="p"/>
                                </m:rPr>
                                <a:rPr lang="en-US" sz="2400">
                                  <a:solidFill>
                                    <a:srgbClr val="0E0CC0"/>
                                  </a:solidFill>
                                  <a:latin typeface="Cambria Math" panose="02040503050406030204" pitchFamily="18" charset="0"/>
                                </a:rPr>
                                <m:t>promp</m:t>
                              </m:r>
                              <m:r>
                                <m:rPr>
                                  <m:sty m:val="p"/>
                                </m:rPr>
                                <a:rPr lang="en-US" sz="2400" b="0" i="0" smtClean="0">
                                  <a:solidFill>
                                    <a:srgbClr val="0E0CC0"/>
                                  </a:solidFill>
                                  <a:latin typeface="Cambria Math" panose="02040503050406030204" pitchFamily="18" charset="0"/>
                                </a:rPr>
                                <m:t>t</m:t>
                              </m:r>
                            </m:e>
                          </m:d>
                        </m:e>
                      </m:d>
                    </m:oMath>
                  </m:oMathPara>
                </a14:m>
                <a:endParaRPr lang="en-US" sz="2400" dirty="0"/>
              </a:p>
            </p:txBody>
          </p:sp>
        </mc:Choice>
        <mc:Fallback xmlns="">
          <p:sp>
            <p:nvSpPr>
              <p:cNvPr id="7" name="TextBox 6">
                <a:extLst>
                  <a:ext uri="{FF2B5EF4-FFF2-40B4-BE49-F238E27FC236}">
                    <a16:creationId xmlns:a16="http://schemas.microsoft.com/office/drawing/2014/main" id="{781C6392-9759-96CD-85C1-271EEAC912C5}"/>
                  </a:ext>
                </a:extLst>
              </p:cNvPr>
              <p:cNvSpPr txBox="1">
                <a:spLocks noRot="1" noChangeAspect="1" noMove="1" noResize="1" noEditPoints="1" noAdjustHandles="1" noChangeArrowheads="1" noChangeShapeType="1" noTextEdit="1"/>
              </p:cNvSpPr>
              <p:nvPr/>
            </p:nvSpPr>
            <p:spPr>
              <a:xfrm>
                <a:off x="1980709" y="2484047"/>
                <a:ext cx="4572000" cy="500137"/>
              </a:xfrm>
              <a:prstGeom prst="rect">
                <a:avLst/>
              </a:prstGeom>
              <a:blipFill>
                <a:blip r:embed="rId5"/>
                <a:stretch>
                  <a:fillRect t="-2439" b="-243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0F4AA05-C1C7-7EE3-1590-D3C8EADA5E9D}"/>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394541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type="body" sz="quarter" idx="16"/>
              </p:nvPr>
            </p:nvSpPr>
            <p:spPr/>
            <p:txBody>
              <a:bodyPr>
                <a:noAutofit/>
              </a:bodyPr>
              <a:lstStyle/>
              <a:p>
                <a:r>
                  <a:rPr lang="en-US" dirty="0"/>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promp</m:t>
                        </m:r>
                        <m:r>
                          <m:rPr>
                            <m:sty m:val="p"/>
                          </m:rPr>
                          <a:rPr lang="en-US" b="0" i="0" smtClean="0">
                            <a:solidFill>
                              <a:srgbClr val="0E0CC0"/>
                            </a:solidFill>
                            <a:latin typeface="Cambria Math" panose="02040503050406030204" pitchFamily="18" charset="0"/>
                          </a:rPr>
                          <m:t>t</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dirty="0"/>
                  <a:t>  for any output </a:t>
                </a:r>
                <a14:m>
                  <m:oMath xmlns:m="http://schemas.openxmlformats.org/officeDocument/2006/math">
                    <m:r>
                      <a:rPr lang="en-US" i="1">
                        <a:latin typeface="Cambria Math" panose="02040503050406030204" pitchFamily="18" charset="0"/>
                      </a:rPr>
                      <m:t>𝑠</m:t>
                    </m:r>
                  </m:oMath>
                </a14:m>
                <a:r>
                  <a:rPr lang="en-US" dirty="0"/>
                  <a:t> to a prompt.</a:t>
                </a:r>
              </a:p>
              <a:p>
                <a:r>
                  <a:rPr lang="en-US" dirty="0">
                    <a:solidFill>
                      <a:srgbClr val="C00000"/>
                    </a:solidFill>
                  </a:rPr>
                  <a:t>The reward is higher when humans prefer the output. </a:t>
                </a:r>
              </a:p>
              <a:p>
                <a:r>
                  <a:rPr lang="en-US" dirty="0"/>
                  <a:t>Good generation is equivalent to finding reward-maximizing outputs: </a:t>
                </a:r>
              </a:p>
              <a:p>
                <a:endParaRPr lang="en-US" dirty="0"/>
              </a:p>
              <a:p>
                <a:pPr marL="0" indent="0">
                  <a:buNone/>
                </a:pPr>
                <a:endParaRPr lang="en-US" dirty="0"/>
              </a:p>
              <a:p>
                <a:r>
                  <a:rPr lang="en-US" dirty="0"/>
                  <a:t>What we need to do: </a:t>
                </a:r>
              </a:p>
              <a:p>
                <a:pPr lvl="1"/>
                <a:r>
                  <a:rPr lang="en-US" dirty="0"/>
                  <a:t>(1) Estimate the reward function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promp</m:t>
                        </m:r>
                        <m:r>
                          <m:rPr>
                            <m:sty m:val="p"/>
                          </m:rPr>
                          <a:rPr lang="en-US" b="0" i="0" smtClean="0">
                            <a:solidFill>
                              <a:srgbClr val="0E0CC0"/>
                            </a:solidFill>
                            <a:latin typeface="Cambria Math" panose="02040503050406030204" pitchFamily="18" charset="0"/>
                          </a:rPr>
                          <m:t>t</m:t>
                        </m:r>
                      </m:e>
                    </m:d>
                  </m:oMath>
                </a14:m>
                <a:r>
                  <a:rPr lang="en-US" dirty="0"/>
                  <a:t>. </a:t>
                </a:r>
              </a:p>
              <a:p>
                <a:pPr lvl="1"/>
                <a:r>
                  <a:rPr lang="en-US" dirty="0"/>
                  <a:t>(2) Find the best generative model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𝑝</m:t>
                        </m:r>
                      </m:e>
                      <m:sub>
                        <m:r>
                          <a:rPr lang="en-US" i="1">
                            <a:solidFill>
                              <a:srgbClr val="00B050"/>
                            </a:solidFill>
                            <a:latin typeface="Cambria Math" panose="02040503050406030204" pitchFamily="18" charset="0"/>
                          </a:rPr>
                          <m:t>𝜃</m:t>
                        </m:r>
                      </m:sub>
                    </m:sSub>
                  </m:oMath>
                </a14:m>
                <a:r>
                  <a:rPr lang="en-US" dirty="0"/>
                  <a:t> that maximizes the expected reward: </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691DA3-5BB0-271E-0839-B3699040486D}"/>
                  </a:ext>
                </a:extLst>
              </p:cNvPr>
              <p:cNvSpPr txBox="1"/>
              <p:nvPr/>
            </p:nvSpPr>
            <p:spPr>
              <a:xfrm>
                <a:off x="1371107" y="3892988"/>
                <a:ext cx="5830529" cy="5241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𝜃</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argmax</m:t>
                          </m:r>
                        </m:e>
                        <m:sub>
                          <m:r>
                            <a:rPr lang="en-US" sz="2400" b="0" i="1" smtClean="0">
                              <a:latin typeface="Cambria Math" panose="02040503050406030204" pitchFamily="18" charset="0"/>
                            </a:rPr>
                            <m:t>𝜃</m:t>
                          </m:r>
                        </m:sub>
                      </m:sSub>
                      <m:sSub>
                        <m:sSubPr>
                          <m:ctrlPr>
                            <a:rPr lang="en-US" sz="2400" i="1">
                              <a:latin typeface="Cambria Math" panose="02040503050406030204" pitchFamily="18" charset="0"/>
                              <a:ea typeface="Cambria Math" panose="02040503050406030204" pitchFamily="18" charset="0"/>
                            </a:rPr>
                          </m:ctrlPr>
                        </m:sSubPr>
                        <m:e>
                          <m:r>
                            <a:rPr lang="fa-IR" sz="2400" i="1">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i="1">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i="1">
                              <a:latin typeface="Cambria Math" panose="02040503050406030204" pitchFamily="18" charset="0"/>
                            </a:rPr>
                          </m:ctrlPr>
                        </m:dPr>
                        <m:e>
                          <m:r>
                            <a:rPr lang="fa-IR" sz="2400" i="1">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i="1">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m:rPr>
                                  <m:sty m:val="p"/>
                                </m:rPr>
                                <a:rPr lang="en-US" sz="2400">
                                  <a:solidFill>
                                    <a:srgbClr val="0E0CC0"/>
                                  </a:solidFill>
                                  <a:latin typeface="Cambria Math" panose="02040503050406030204" pitchFamily="18" charset="0"/>
                                </a:rPr>
                                <m:t>promp</m:t>
                              </m:r>
                              <m:r>
                                <m:rPr>
                                  <m:sty m:val="p"/>
                                </m:rPr>
                                <a:rPr lang="en-US" sz="2400" b="0" i="0" smtClean="0">
                                  <a:solidFill>
                                    <a:srgbClr val="0E0CC0"/>
                                  </a:solidFill>
                                  <a:latin typeface="Cambria Math" panose="02040503050406030204" pitchFamily="18" charset="0"/>
                                </a:rPr>
                                <m:t>t</m:t>
                              </m:r>
                            </m:e>
                          </m:d>
                        </m:e>
                      </m:d>
                    </m:oMath>
                  </m:oMathPara>
                </a14:m>
                <a:endParaRPr lang="en-US" sz="2400" dirty="0"/>
              </a:p>
            </p:txBody>
          </p:sp>
        </mc:Choice>
        <mc:Fallback xmlns="">
          <p:sp>
            <p:nvSpPr>
              <p:cNvPr id="10" name="TextBox 9">
                <a:extLst>
                  <a:ext uri="{FF2B5EF4-FFF2-40B4-BE49-F238E27FC236}">
                    <a16:creationId xmlns:a16="http://schemas.microsoft.com/office/drawing/2014/main" id="{38691DA3-5BB0-271E-0839-B3699040486D}"/>
                  </a:ext>
                </a:extLst>
              </p:cNvPr>
              <p:cNvSpPr txBox="1">
                <a:spLocks noRot="1" noChangeAspect="1" noMove="1" noResize="1" noEditPoints="1" noAdjustHandles="1" noChangeArrowheads="1" noChangeShapeType="1" noTextEdit="1"/>
              </p:cNvSpPr>
              <p:nvPr/>
            </p:nvSpPr>
            <p:spPr>
              <a:xfrm>
                <a:off x="1371107" y="3892988"/>
                <a:ext cx="5830529" cy="524118"/>
              </a:xfrm>
              <a:prstGeom prst="rect">
                <a:avLst/>
              </a:prstGeom>
              <a:blipFill>
                <a:blip r:embed="rId3"/>
                <a:stretch>
                  <a:fillRect t="-7143" b="-476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210A1CE-E563-B7CC-8D3B-D833795CC0DA}"/>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
        <p:nvSpPr>
          <p:cNvPr id="8" name="Title 1">
            <a:extLst>
              <a:ext uri="{FF2B5EF4-FFF2-40B4-BE49-F238E27FC236}">
                <a16:creationId xmlns:a16="http://schemas.microsoft.com/office/drawing/2014/main" id="{3DB8D97F-861B-B980-9BDF-A2AF1B37D36D}"/>
              </a:ext>
            </a:extLst>
          </p:cNvPr>
          <p:cNvSpPr>
            <a:spLocks noGrp="1"/>
          </p:cNvSpPr>
          <p:nvPr>
            <p:ph type="title"/>
          </p:nvPr>
        </p:nvSpPr>
        <p:spPr>
          <a:xfrm>
            <a:off x="533919" y="107119"/>
            <a:ext cx="8085415" cy="857542"/>
          </a:xfrm>
        </p:spPr>
        <p:txBody>
          <a:bodyPr>
            <a:normAutofit fontScale="90000"/>
          </a:bodyPr>
          <a:lstStyle/>
          <a:p>
            <a:r>
              <a:rPr lang="en-US" sz="2800" dirty="0"/>
              <a:t>Reinforcement Learning </a:t>
            </a:r>
            <a:br>
              <a:rPr lang="en-US" sz="2800" dirty="0"/>
            </a:br>
            <a:r>
              <a:rPr lang="en-US" sz="2800" dirty="0"/>
              <a:t>from Human Feedback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920C35D-841D-4D02-C6EE-6FEF57063106}"/>
                  </a:ext>
                </a:extLst>
              </p:cNvPr>
              <p:cNvSpPr txBox="1"/>
              <p:nvPr/>
            </p:nvSpPr>
            <p:spPr>
              <a:xfrm>
                <a:off x="1980709" y="2484047"/>
                <a:ext cx="4572000" cy="500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fa-IR" sz="2400" i="1">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i="1">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i="1">
                              <a:latin typeface="Cambria Math" panose="02040503050406030204" pitchFamily="18" charset="0"/>
                            </a:rPr>
                          </m:ctrlPr>
                        </m:dPr>
                        <m:e>
                          <m:r>
                            <a:rPr lang="fa-IR" sz="2400" i="1">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i="1">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m:rPr>
                                  <m:sty m:val="p"/>
                                </m:rPr>
                                <a:rPr lang="en-US" sz="2400">
                                  <a:solidFill>
                                    <a:srgbClr val="0E0CC0"/>
                                  </a:solidFill>
                                  <a:latin typeface="Cambria Math" panose="02040503050406030204" pitchFamily="18" charset="0"/>
                                </a:rPr>
                                <m:t>promp</m:t>
                              </m:r>
                              <m:r>
                                <m:rPr>
                                  <m:sty m:val="p"/>
                                </m:rPr>
                                <a:rPr lang="en-US" sz="2400" b="0" i="0" smtClean="0">
                                  <a:solidFill>
                                    <a:srgbClr val="0E0CC0"/>
                                  </a:solidFill>
                                  <a:latin typeface="Cambria Math" panose="02040503050406030204" pitchFamily="18" charset="0"/>
                                </a:rPr>
                                <m:t>t</m:t>
                              </m:r>
                            </m:e>
                          </m:d>
                        </m:e>
                      </m:d>
                    </m:oMath>
                  </m:oMathPara>
                </a14:m>
                <a:endParaRPr lang="en-US" sz="2400" dirty="0"/>
              </a:p>
            </p:txBody>
          </p:sp>
        </mc:Choice>
        <mc:Fallback xmlns="">
          <p:sp>
            <p:nvSpPr>
              <p:cNvPr id="2" name="TextBox 1">
                <a:extLst>
                  <a:ext uri="{FF2B5EF4-FFF2-40B4-BE49-F238E27FC236}">
                    <a16:creationId xmlns:a16="http://schemas.microsoft.com/office/drawing/2014/main" id="{F920C35D-841D-4D02-C6EE-6FEF57063106}"/>
                  </a:ext>
                </a:extLst>
              </p:cNvPr>
              <p:cNvSpPr txBox="1">
                <a:spLocks noRot="1" noChangeAspect="1" noMove="1" noResize="1" noEditPoints="1" noAdjustHandles="1" noChangeArrowheads="1" noChangeShapeType="1" noTextEdit="1"/>
              </p:cNvSpPr>
              <p:nvPr/>
            </p:nvSpPr>
            <p:spPr>
              <a:xfrm>
                <a:off x="1980709" y="2484047"/>
                <a:ext cx="4572000" cy="500137"/>
              </a:xfrm>
              <a:prstGeom prst="rect">
                <a:avLst/>
              </a:prstGeom>
              <a:blipFill>
                <a:blip r:embed="rId4"/>
                <a:stretch>
                  <a:fillRect t="-2439" b="-243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F95F693-B067-480F-60ED-25F15262F6EB}"/>
              </a:ext>
            </a:extLst>
          </p:cNvPr>
          <p:cNvPicPr>
            <a:picLocks noChangeAspect="1"/>
          </p:cNvPicPr>
          <p:nvPr/>
        </p:nvPicPr>
        <p:blipFill>
          <a:blip r:embed="rId5"/>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746599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3D650A1-34D0-3212-BBF3-7F6B7286685A}"/>
                  </a:ext>
                </a:extLst>
              </p:cNvPr>
              <p:cNvSpPr>
                <a:spLocks noGrp="1"/>
              </p:cNvSpPr>
              <p:nvPr>
                <p:ph type="title"/>
              </p:nvPr>
            </p:nvSpPr>
            <p:spPr/>
            <p:txBody>
              <a:bodyPr>
                <a:normAutofit/>
              </a:bodyPr>
              <a:lstStyle/>
              <a:p>
                <a:r>
                  <a:rPr lang="en-US" sz="2800" dirty="0"/>
                  <a:t>Step 1: Estimating the Reward </a:t>
                </a:r>
                <a14:m>
                  <m:oMath xmlns:m="http://schemas.openxmlformats.org/officeDocument/2006/math">
                    <m:r>
                      <a:rPr lang="fa-IR" sz="2800" i="1">
                        <a:latin typeface="Cambria Math" panose="02040503050406030204" pitchFamily="18" charset="0"/>
                      </a:rPr>
                      <m:t>𝑅</m:t>
                    </m:r>
                  </m:oMath>
                </a14:m>
                <a:endParaRPr lang="en-US" sz="2800" dirty="0"/>
              </a:p>
            </p:txBody>
          </p:sp>
        </mc:Choice>
        <mc:Fallback xmlns="">
          <p:sp>
            <p:nvSpPr>
              <p:cNvPr id="2" name="Title 1">
                <a:extLst>
                  <a:ext uri="{FF2B5EF4-FFF2-40B4-BE49-F238E27FC236}">
                    <a16:creationId xmlns:a16="http://schemas.microsoft.com/office/drawing/2014/main" id="{B3D650A1-34D0-3212-BBF3-7F6B7286685A}"/>
                  </a:ext>
                </a:extLst>
              </p:cNvPr>
              <p:cNvSpPr>
                <a:spLocks noGrp="1" noRot="1" noChangeAspect="1" noMove="1" noResize="1" noEditPoints="1" noAdjustHandles="1" noChangeArrowheads="1" noChangeShapeType="1" noTextEdit="1"/>
              </p:cNvSpPr>
              <p:nvPr>
                <p:ph type="title"/>
              </p:nvPr>
            </p:nvSpPr>
            <p:spPr>
              <a:blipFill>
                <a:blip r:embed="rId3"/>
                <a:stretch>
                  <a:fillRect l="-1570" b="-20588"/>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E7D0A337-4CAC-79D1-8B4F-247D7D242C2A}"/>
              </a:ext>
            </a:extLst>
          </p:cNvPr>
          <p:cNvSpPr>
            <a:spLocks noGrp="1"/>
          </p:cNvSpPr>
          <p:nvPr>
            <p:ph type="body" sz="quarter" idx="16"/>
          </p:nvPr>
        </p:nvSpPr>
        <p:spPr/>
        <p:txBody>
          <a:bodyPr/>
          <a:lstStyle/>
          <a:p>
            <a:r>
              <a:rPr lang="en-US" dirty="0"/>
              <a:t>Obviously, we don’t want to use human feedback directly since that could be 💰💰💰 </a:t>
            </a:r>
          </a:p>
          <a:p>
            <a:r>
              <a:rPr lang="en-US" dirty="0"/>
              <a:t>Alternatively, we can build a model to mimic their preferences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rPr>
              <a:t>Knox</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dirty="0">
                <a:solidFill>
                  <a:srgbClr val="007B92"/>
                </a:solidFill>
                <a:uFill>
                  <a:solidFill>
                    <a:srgbClr val="007B92"/>
                  </a:solidFill>
                </a:uFill>
                <a:latin typeface="Corbel" panose="020B0503020204020204" pitchFamily="34" charset="0"/>
                <a:cs typeface="Calibri"/>
              </a:rPr>
              <a:t>and</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Stone,</a:t>
            </a:r>
            <a:r>
              <a:rPr lang="en-US" sz="1400" u="heavy" spc="-11"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2009</a:t>
            </a:r>
            <a:r>
              <a:rPr lang="en-US" sz="1400" spc="-4" dirty="0">
                <a:latin typeface="Corbel" panose="020B0503020204020204" pitchFamily="34" charset="0"/>
                <a:cs typeface="Calibri"/>
              </a:rPr>
              <a:t>]</a:t>
            </a:r>
          </a:p>
          <a:p>
            <a:endParaRPr lang="en-US" dirty="0">
              <a:solidFill>
                <a:schemeClr val="tx1"/>
              </a:solidFill>
            </a:endParaRPr>
          </a:p>
          <a:p>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4" name="Picture 3">
            <a:extLst>
              <a:ext uri="{FF2B5EF4-FFF2-40B4-BE49-F238E27FC236}">
                <a16:creationId xmlns:a16="http://schemas.microsoft.com/office/drawing/2014/main" id="{573384E1-7F4D-6D55-24A8-D10C7A3D52E3}"/>
              </a:ext>
            </a:extLst>
          </p:cNvPr>
          <p:cNvPicPr>
            <a:picLocks noChangeAspect="1"/>
          </p:cNvPicPr>
          <p:nvPr/>
        </p:nvPicPr>
        <p:blipFill>
          <a:blip r:embed="rId4"/>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140773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D50E3669-046B-C89A-29C0-FA9EDAA1E694}"/>
              </a:ext>
            </a:extLst>
          </p:cNvPr>
          <p:cNvSpPr>
            <a:spLocks noGrp="1"/>
          </p:cNvSpPr>
          <p:nvPr>
            <p:ph type="body" sz="quarter" idx="16"/>
          </p:nvPr>
        </p:nvSpPr>
        <p:spPr/>
        <p:txBody>
          <a:bodyPr/>
          <a:lstStyle/>
          <a:p>
            <a:r>
              <a:rPr lang="en-US" dirty="0">
                <a:solidFill>
                  <a:schemeClr val="tx1"/>
                </a:solidFill>
              </a:rPr>
              <a:t>Obviously, we don’t want to use human feedback directly since that could be 💰💰💰 </a:t>
            </a:r>
          </a:p>
          <a:p>
            <a:r>
              <a:rPr lang="en-US" dirty="0"/>
              <a:t>Alternatively, we can build a model to mimic their preferences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rPr>
              <a:t>Knox</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dirty="0">
                <a:solidFill>
                  <a:srgbClr val="007B92"/>
                </a:solidFill>
                <a:uFill>
                  <a:solidFill>
                    <a:srgbClr val="007B92"/>
                  </a:solidFill>
                </a:uFill>
                <a:latin typeface="Corbel" panose="020B0503020204020204" pitchFamily="34" charset="0"/>
                <a:cs typeface="Calibri"/>
              </a:rPr>
              <a:t>and</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Stone,</a:t>
            </a:r>
            <a:r>
              <a:rPr lang="en-US" sz="1400" u="heavy" spc="-11"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2009</a:t>
            </a:r>
            <a:r>
              <a:rPr lang="en-US" sz="1400" spc="-4" dirty="0">
                <a:latin typeface="Corbel" panose="020B0503020204020204" pitchFamily="34" charset="0"/>
                <a:cs typeface="Calibri"/>
              </a:rPr>
              <a:t>]</a:t>
            </a:r>
          </a:p>
          <a:p>
            <a:r>
              <a:rPr lang="en-US" u="sng" spc="-4" dirty="0">
                <a:solidFill>
                  <a:schemeClr val="tx1"/>
                </a:solidFill>
              </a:rPr>
              <a:t>Approach 1:</a:t>
            </a:r>
            <a:r>
              <a:rPr lang="en-US" spc="-4" dirty="0">
                <a:solidFill>
                  <a:schemeClr val="tx1"/>
                </a:solidFill>
              </a:rPr>
              <a:t> get humans to provide absolute </a:t>
            </a:r>
            <a:r>
              <a:rPr lang="en-US" spc="-4" dirty="0">
                <a:solidFill>
                  <a:srgbClr val="C00000"/>
                </a:solidFill>
              </a:rPr>
              <a:t>scores for each output. </a:t>
            </a:r>
          </a:p>
          <a:p>
            <a:r>
              <a:rPr lang="en-US" spc="-4" dirty="0">
                <a:solidFill>
                  <a:srgbClr val="C00000"/>
                </a:solidFill>
              </a:rPr>
              <a:t>Let’s try it! </a:t>
            </a:r>
          </a:p>
          <a:p>
            <a:endParaRPr lang="en-US"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dirty="0">
              <a:solidFill>
                <a:schemeClr val="tx1"/>
              </a:solidFill>
            </a:endParaRPr>
          </a:p>
          <a:p>
            <a:endParaRPr lang="en-US"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a:bodyPr>
              <a:lstStyle/>
              <a:p>
                <a:r>
                  <a:rPr lang="en-US" sz="2800" dirty="0"/>
                  <a:t>Step 1: Estimating the Reward </a:t>
                </a:r>
                <a14:m>
                  <m:oMath xmlns:m="http://schemas.openxmlformats.org/officeDocument/2006/math">
                    <m:r>
                      <a:rPr lang="fa-IR" sz="2800" i="1" smtClean="0">
                        <a:latin typeface="Cambria Math" panose="02040503050406030204" pitchFamily="18" charset="0"/>
                      </a:rPr>
                      <m:t>𝑅</m:t>
                    </m:r>
                  </m:oMath>
                </a14:m>
                <a:endParaRPr lang="en-US" sz="2800" dirty="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262C543-486F-F09D-B811-D7AE2F6A0422}"/>
              </a:ext>
            </a:extLst>
          </p:cNvPr>
          <p:cNvPicPr>
            <a:picLocks noChangeAspect="1"/>
          </p:cNvPicPr>
          <p:nvPr/>
        </p:nvPicPr>
        <p:blipFill>
          <a:blip r:embed="rId3"/>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1545288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71938B-00DA-CBA2-EDE0-5AD465B907ED}"/>
              </a:ext>
            </a:extLst>
          </p:cNvPr>
          <p:cNvSpPr txBox="1"/>
          <p:nvPr/>
        </p:nvSpPr>
        <p:spPr>
          <a:xfrm>
            <a:off x="2286000" y="360462"/>
            <a:ext cx="4572000" cy="307777"/>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Score the helpfulness of the following response, 1-10</a:t>
            </a:r>
          </a:p>
        </p:txBody>
      </p:sp>
      <p:pic>
        <p:nvPicPr>
          <p:cNvPr id="6" name="Picture 5">
            <a:extLst>
              <a:ext uri="{FF2B5EF4-FFF2-40B4-BE49-F238E27FC236}">
                <a16:creationId xmlns:a16="http://schemas.microsoft.com/office/drawing/2014/main" id="{1668F3DE-1A01-759C-5B52-BEE2084C2EDE}"/>
              </a:ext>
            </a:extLst>
          </p:cNvPr>
          <p:cNvPicPr>
            <a:picLocks noChangeAspect="1"/>
          </p:cNvPicPr>
          <p:nvPr/>
        </p:nvPicPr>
        <p:blipFill>
          <a:blip r:embed="rId2"/>
          <a:stretch>
            <a:fillRect/>
          </a:stretch>
        </p:blipFill>
        <p:spPr>
          <a:xfrm>
            <a:off x="2349500" y="1003300"/>
            <a:ext cx="4445000" cy="3136900"/>
          </a:xfrm>
          <a:prstGeom prst="rect">
            <a:avLst/>
          </a:prstGeom>
        </p:spPr>
      </p:pic>
      <p:sp>
        <p:nvSpPr>
          <p:cNvPr id="8" name="TextBox 7">
            <a:extLst>
              <a:ext uri="{FF2B5EF4-FFF2-40B4-BE49-F238E27FC236}">
                <a16:creationId xmlns:a16="http://schemas.microsoft.com/office/drawing/2014/main" id="{D0B61060-2C7F-5810-A2D4-777389D99727}"/>
              </a:ext>
            </a:extLst>
          </p:cNvPr>
          <p:cNvSpPr txBox="1"/>
          <p:nvPr/>
        </p:nvSpPr>
        <p:spPr>
          <a:xfrm>
            <a:off x="7218483" y="4819287"/>
            <a:ext cx="2154115" cy="261610"/>
          </a:xfrm>
          <a:prstGeom prst="rect">
            <a:avLst/>
          </a:prstGeom>
          <a:noFill/>
        </p:spPr>
        <p:txBody>
          <a:bodyPr wrap="square">
            <a:spAutoFit/>
          </a:bodyPr>
          <a:lstStyle/>
          <a:p>
            <a:r>
              <a:rPr lang="en-US" sz="1100" dirty="0"/>
              <a:t>[Example from Eric Mitchell]</a:t>
            </a:r>
          </a:p>
        </p:txBody>
      </p:sp>
    </p:spTree>
    <p:extLst>
      <p:ext uri="{BB962C8B-B14F-4D97-AF65-F5344CB8AC3E}">
        <p14:creationId xmlns:p14="http://schemas.microsoft.com/office/powerpoint/2010/main" val="2733563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31EE-7BCE-37E0-955C-D9DC78C2455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D255C20-65ED-A05C-94A8-EDCD8AE53DD6}"/>
              </a:ext>
            </a:extLst>
          </p:cNvPr>
          <p:cNvSpPr txBox="1"/>
          <p:nvPr/>
        </p:nvSpPr>
        <p:spPr>
          <a:xfrm>
            <a:off x="2286000" y="360462"/>
            <a:ext cx="4572000" cy="307777"/>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Score the helpfulness of the following response, 1-10</a:t>
            </a:r>
          </a:p>
        </p:txBody>
      </p:sp>
      <p:sp>
        <p:nvSpPr>
          <p:cNvPr id="8" name="TextBox 7">
            <a:extLst>
              <a:ext uri="{FF2B5EF4-FFF2-40B4-BE49-F238E27FC236}">
                <a16:creationId xmlns:a16="http://schemas.microsoft.com/office/drawing/2014/main" id="{48DF97C3-C37C-F8FE-8F16-1E883E07D34D}"/>
              </a:ext>
            </a:extLst>
          </p:cNvPr>
          <p:cNvSpPr txBox="1"/>
          <p:nvPr/>
        </p:nvSpPr>
        <p:spPr>
          <a:xfrm>
            <a:off x="7218483" y="4819287"/>
            <a:ext cx="2154115" cy="261610"/>
          </a:xfrm>
          <a:prstGeom prst="rect">
            <a:avLst/>
          </a:prstGeom>
          <a:noFill/>
        </p:spPr>
        <p:txBody>
          <a:bodyPr wrap="square">
            <a:spAutoFit/>
          </a:bodyPr>
          <a:lstStyle/>
          <a:p>
            <a:r>
              <a:rPr lang="en-US" sz="1100" dirty="0"/>
              <a:t>[Example from Eric Mitchell]</a:t>
            </a:r>
          </a:p>
        </p:txBody>
      </p:sp>
      <p:pic>
        <p:nvPicPr>
          <p:cNvPr id="2" name="Picture 1">
            <a:extLst>
              <a:ext uri="{FF2B5EF4-FFF2-40B4-BE49-F238E27FC236}">
                <a16:creationId xmlns:a16="http://schemas.microsoft.com/office/drawing/2014/main" id="{FAF37717-A642-D539-8BB6-8CF057CF7204}"/>
              </a:ext>
            </a:extLst>
          </p:cNvPr>
          <p:cNvPicPr>
            <a:picLocks noChangeAspect="1"/>
          </p:cNvPicPr>
          <p:nvPr/>
        </p:nvPicPr>
        <p:blipFill>
          <a:blip r:embed="rId2"/>
          <a:stretch>
            <a:fillRect/>
          </a:stretch>
        </p:blipFill>
        <p:spPr>
          <a:xfrm>
            <a:off x="2324100" y="673100"/>
            <a:ext cx="4495800" cy="3797300"/>
          </a:xfrm>
          <a:prstGeom prst="rect">
            <a:avLst/>
          </a:prstGeom>
        </p:spPr>
      </p:pic>
    </p:spTree>
    <p:extLst>
      <p:ext uri="{BB962C8B-B14F-4D97-AF65-F5344CB8AC3E}">
        <p14:creationId xmlns:p14="http://schemas.microsoft.com/office/powerpoint/2010/main" val="2499141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9AE8F-439D-896C-6652-683CEADE99F8}"/>
            </a:ext>
          </a:extLst>
        </p:cNvPr>
        <p:cNvGrpSpPr/>
        <p:nvPr/>
      </p:nvGrpSpPr>
      <p:grpSpPr>
        <a:xfrm>
          <a:off x="0" y="0"/>
          <a:ext cx="0" cy="0"/>
          <a:chOff x="0" y="0"/>
          <a:chExt cx="0" cy="0"/>
        </a:xfrm>
      </p:grpSpPr>
      <p:sp>
        <p:nvSpPr>
          <p:cNvPr id="36" name="Text Placeholder 35">
            <a:extLst>
              <a:ext uri="{FF2B5EF4-FFF2-40B4-BE49-F238E27FC236}">
                <a16:creationId xmlns:a16="http://schemas.microsoft.com/office/drawing/2014/main" id="{4D97CB19-B5C2-EB86-9577-F9D4631C856F}"/>
              </a:ext>
            </a:extLst>
          </p:cNvPr>
          <p:cNvSpPr>
            <a:spLocks noGrp="1"/>
          </p:cNvSpPr>
          <p:nvPr>
            <p:ph type="body" sz="quarter" idx="16"/>
          </p:nvPr>
        </p:nvSpPr>
        <p:spPr>
          <a:xfrm>
            <a:off x="533919" y="1390650"/>
            <a:ext cx="8488162" cy="3077573"/>
          </a:xfrm>
        </p:spPr>
        <p:txBody>
          <a:bodyPr/>
          <a:lstStyle/>
          <a:p>
            <a:r>
              <a:rPr lang="en-US" dirty="0">
                <a:solidFill>
                  <a:schemeClr val="tx1"/>
                </a:solidFill>
              </a:rPr>
              <a:t>Obviously, we don’t want to use human feedback directly since that could be 💰💰💰 </a:t>
            </a:r>
          </a:p>
          <a:p>
            <a:r>
              <a:rPr lang="en-US" dirty="0"/>
              <a:t>Alternatively, we can build a model to mimic their preferences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rPr>
              <a:t>Knox</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dirty="0">
                <a:solidFill>
                  <a:srgbClr val="007B92"/>
                </a:solidFill>
                <a:uFill>
                  <a:solidFill>
                    <a:srgbClr val="007B92"/>
                  </a:solidFill>
                </a:uFill>
                <a:latin typeface="Corbel" panose="020B0503020204020204" pitchFamily="34" charset="0"/>
                <a:cs typeface="Calibri"/>
              </a:rPr>
              <a:t>and</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Stone,</a:t>
            </a:r>
            <a:r>
              <a:rPr lang="en-US" sz="1400" u="heavy" spc="-11"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2009</a:t>
            </a:r>
            <a:r>
              <a:rPr lang="en-US" sz="1400" spc="-4" dirty="0">
                <a:latin typeface="Corbel" panose="020B0503020204020204" pitchFamily="34" charset="0"/>
                <a:cs typeface="Calibri"/>
              </a:rPr>
              <a:t>]</a:t>
            </a:r>
          </a:p>
          <a:p>
            <a:r>
              <a:rPr lang="en-US" u="sng" spc="-4" dirty="0">
                <a:solidFill>
                  <a:schemeClr val="tx1"/>
                </a:solidFill>
              </a:rPr>
              <a:t>Approach 1:</a:t>
            </a:r>
            <a:r>
              <a:rPr lang="en-US" spc="-4" dirty="0">
                <a:solidFill>
                  <a:schemeClr val="tx1"/>
                </a:solidFill>
              </a:rPr>
              <a:t> get humans to provide absolute </a:t>
            </a:r>
            <a:r>
              <a:rPr lang="en-US" spc="-4" dirty="0">
                <a:solidFill>
                  <a:srgbClr val="C00000"/>
                </a:solidFill>
              </a:rPr>
              <a:t>scores for each output</a:t>
            </a:r>
          </a:p>
          <a:p>
            <a:endParaRPr lang="en-US" spc="-4" dirty="0">
              <a:solidFill>
                <a:schemeClr val="tx1"/>
              </a:solidFill>
            </a:endParaRPr>
          </a:p>
          <a:p>
            <a:endParaRPr lang="en-US" spc="-4" dirty="0">
              <a:solidFill>
                <a:schemeClr val="tx1"/>
              </a:solidFill>
            </a:endParaRPr>
          </a:p>
          <a:p>
            <a:endParaRPr lang="en-US" spc="-4" dirty="0">
              <a:solidFill>
                <a:schemeClr val="tx1"/>
              </a:solidFill>
            </a:endParaRPr>
          </a:p>
          <a:p>
            <a:endParaRPr lang="en-US" spc="-4" dirty="0">
              <a:solidFill>
                <a:schemeClr val="tx1"/>
              </a:solidFill>
            </a:endParaRPr>
          </a:p>
          <a:p>
            <a:endParaRPr lang="en-US" spc="-4" dirty="0">
              <a:solidFill>
                <a:schemeClr val="tx1"/>
              </a:solidFill>
            </a:endParaRPr>
          </a:p>
          <a:p>
            <a:endParaRPr lang="en-US" spc="-4" dirty="0">
              <a:solidFill>
                <a:schemeClr val="tx1"/>
              </a:solidFill>
            </a:endParaRPr>
          </a:p>
          <a:p>
            <a:endParaRPr lang="en-US" dirty="0">
              <a:solidFill>
                <a:schemeClr val="tx1"/>
              </a:solidFill>
            </a:endParaRPr>
          </a:p>
          <a:p>
            <a:endParaRPr lang="en-US"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60591D6-177E-1240-2022-16C2D02A2598}"/>
                  </a:ext>
                </a:extLst>
              </p:cNvPr>
              <p:cNvSpPr>
                <a:spLocks noGrp="1"/>
              </p:cNvSpPr>
              <p:nvPr>
                <p:ph type="title"/>
              </p:nvPr>
            </p:nvSpPr>
            <p:spPr/>
            <p:txBody>
              <a:bodyPr>
                <a:normAutofit/>
              </a:bodyPr>
              <a:lstStyle/>
              <a:p>
                <a:r>
                  <a:rPr lang="en-US" sz="2800" dirty="0"/>
                  <a:t>Step 1: Estimating the Reward </a:t>
                </a:r>
                <a14:m>
                  <m:oMath xmlns:m="http://schemas.openxmlformats.org/officeDocument/2006/math">
                    <m:r>
                      <a:rPr lang="fa-IR" sz="2800" i="1" smtClean="0">
                        <a:latin typeface="Cambria Math" panose="02040503050406030204" pitchFamily="18" charset="0"/>
                      </a:rPr>
                      <m:t>𝑅</m:t>
                    </m:r>
                  </m:oMath>
                </a14:m>
                <a:endParaRPr lang="en-US" sz="2800" dirty="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9EFCCCF1-1D9C-83CE-73F7-171417773751}"/>
              </a:ext>
            </a:extLst>
          </p:cNvPr>
          <p:cNvGrpSpPr/>
          <p:nvPr/>
        </p:nvGrpSpPr>
        <p:grpSpPr>
          <a:xfrm>
            <a:off x="121919" y="3356016"/>
            <a:ext cx="7304038" cy="1154985"/>
            <a:chOff x="249131" y="2817634"/>
            <a:chExt cx="9223772" cy="1462094"/>
          </a:xfrm>
        </p:grpSpPr>
        <p:sp>
          <p:nvSpPr>
            <p:cNvPr id="9" name="Rounded Rectangle 8">
              <a:extLst>
                <a:ext uri="{FF2B5EF4-FFF2-40B4-BE49-F238E27FC236}">
                  <a16:creationId xmlns:a16="http://schemas.microsoft.com/office/drawing/2014/main" id="{6D4D1523-9A02-9389-6549-F662A0635428}"/>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dirty="0">
                  <a:latin typeface="Avenir Book" panose="02000503020000020003" pitchFamily="2" charset="0"/>
                </a:rPr>
                <a:t>LM</a:t>
              </a:r>
            </a:p>
          </p:txBody>
        </p:sp>
        <p:sp>
          <p:nvSpPr>
            <p:cNvPr id="10" name="Rounded Rectangle 9">
              <a:extLst>
                <a:ext uri="{FF2B5EF4-FFF2-40B4-BE49-F238E27FC236}">
                  <a16:creationId xmlns:a16="http://schemas.microsoft.com/office/drawing/2014/main" id="{54753AF2-FF22-DE9B-10BF-8C35F2E47EB5}"/>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Explain ”space elevators” to a 6-year-old. </a:t>
              </a:r>
            </a:p>
          </p:txBody>
        </p:sp>
        <p:cxnSp>
          <p:nvCxnSpPr>
            <p:cNvPr id="11" name="Straight Arrow Connector 10">
              <a:extLst>
                <a:ext uri="{FF2B5EF4-FFF2-40B4-BE49-F238E27FC236}">
                  <a16:creationId xmlns:a16="http://schemas.microsoft.com/office/drawing/2014/main" id="{B08AA215-EF7D-A878-FE40-DEDF62CEB2CE}"/>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2" name="Rounded Rectangle 11">
              <a:extLst>
                <a:ext uri="{FF2B5EF4-FFF2-40B4-BE49-F238E27FC236}">
                  <a16:creationId xmlns:a16="http://schemas.microsoft.com/office/drawing/2014/main" id="{74115492-3A87-849E-28AD-2940FE2CFF1C}"/>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It is like any typical elevator, but it goes to space. … </a:t>
              </a:r>
            </a:p>
          </p:txBody>
        </p:sp>
        <p:cxnSp>
          <p:nvCxnSpPr>
            <p:cNvPr id="13" name="Straight Arrow Connector 12">
              <a:extLst>
                <a:ext uri="{FF2B5EF4-FFF2-40B4-BE49-F238E27FC236}">
                  <a16:creationId xmlns:a16="http://schemas.microsoft.com/office/drawing/2014/main" id="{7024E0B7-210C-BBEE-1291-9CC5B1596C78}"/>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a:extLst>
                <a:ext uri="{FF2B5EF4-FFF2-40B4-BE49-F238E27FC236}">
                  <a16:creationId xmlns:a16="http://schemas.microsoft.com/office/drawing/2014/main" id="{AF61D13F-908E-4252-22F3-934904D39EF3}"/>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Explain gravity to a 6-year-old.  …</a:t>
              </a:r>
            </a:p>
          </p:txBody>
        </p:sp>
        <p:cxnSp>
          <p:nvCxnSpPr>
            <p:cNvPr id="15" name="Straight Arrow Connector 14">
              <a:extLst>
                <a:ext uri="{FF2B5EF4-FFF2-40B4-BE49-F238E27FC236}">
                  <a16:creationId xmlns:a16="http://schemas.microsoft.com/office/drawing/2014/main" id="{7376E206-97D9-8AD9-B11D-2E0187B222A5}"/>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4461E1A-859F-C239-80D9-7F4E98911B9A}"/>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23530319-A2DA-C4DD-81B1-71BDFDBB3CB2}"/>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A7E3B3F-F3AE-E736-3793-811D38AD8498}"/>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dirty="0"/>
              </a:p>
            </p:txBody>
          </p:sp>
        </mc:Choice>
        <mc:Fallback xmlns="">
          <p:sp>
            <p:nvSpPr>
              <p:cNvPr id="26" name="TextBox 25">
                <a:extLst>
                  <a:ext uri="{FF2B5EF4-FFF2-40B4-BE49-F238E27FC236}">
                    <a16:creationId xmlns:a16="http://schemas.microsoft.com/office/drawing/2014/main" id="{DE6E059F-908B-85C3-544B-93414E32851B}"/>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9C926A8C-C8B1-4572-5178-29187AECEAB6}"/>
                  </a:ext>
                </a:extLst>
              </p:cNvPr>
              <p:cNvSpPr/>
              <p:nvPr/>
            </p:nvSpPr>
            <p:spPr>
              <a:xfrm>
                <a:off x="7421274" y="3386541"/>
                <a:ext cx="1264015"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b="0" i="1" smtClean="0">
                          <a:solidFill>
                            <a:schemeClr val="tx1"/>
                          </a:solidFill>
                          <a:latin typeface="Cambria Math" panose="02040503050406030204" pitchFamily="18" charset="0"/>
                        </a:rPr>
                        <m:t>0.8</m:t>
                      </m:r>
                    </m:oMath>
                  </m:oMathPara>
                </a14:m>
                <a:endParaRPr lang="en-US" sz="2000" dirty="0">
                  <a:solidFill>
                    <a:schemeClr val="tx1"/>
                  </a:solidFill>
                  <a:latin typeface="Avenir Book" panose="02000503020000020003" pitchFamily="2" charset="0"/>
                </a:endParaRPr>
              </a:p>
              <a:p>
                <a:endParaRPr lang="en-US" sz="200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m:t>
                      </m:r>
                      <m:r>
                        <a:rPr lang="fa-IR" sz="2000" b="0" i="1" smtClean="0">
                          <a:solidFill>
                            <a:schemeClr val="tx1"/>
                          </a:solidFill>
                          <a:latin typeface="Cambria Math" panose="02040503050406030204" pitchFamily="18" charset="0"/>
                        </a:rPr>
                        <m:t>1.2</m:t>
                      </m:r>
                    </m:oMath>
                  </m:oMathPara>
                </a14:m>
                <a:endParaRPr lang="en-US" sz="2000" dirty="0">
                  <a:solidFill>
                    <a:schemeClr val="tx1"/>
                  </a:solidFill>
                  <a:latin typeface="Avenir Book" panose="02000503020000020003" pitchFamily="2" charset="0"/>
                </a:endParaRPr>
              </a:p>
            </p:txBody>
          </p:sp>
        </mc:Choice>
        <mc:Fallback xmlns="">
          <p:sp>
            <p:nvSpPr>
              <p:cNvPr id="31" name="Rounded Rectangle 30">
                <a:extLst>
                  <a:ext uri="{FF2B5EF4-FFF2-40B4-BE49-F238E27FC236}">
                    <a16:creationId xmlns:a16="http://schemas.microsoft.com/office/drawing/2014/main" id="{68AD1F14-553E-CD1A-617D-5C0E87CE7234}"/>
                  </a:ext>
                </a:extLst>
              </p:cNvPr>
              <p:cNvSpPr>
                <a:spLocks noRot="1" noChangeAspect="1" noMove="1" noResize="1" noEditPoints="1" noAdjustHandles="1" noChangeArrowheads="1" noChangeShapeType="1" noTextEdit="1"/>
              </p:cNvSpPr>
              <p:nvPr/>
            </p:nvSpPr>
            <p:spPr>
              <a:xfrm>
                <a:off x="7421274" y="3386541"/>
                <a:ext cx="1264015" cy="1077632"/>
              </a:xfrm>
              <a:prstGeom prst="roundRect">
                <a:avLst>
                  <a:gd name="adj" fmla="val 9972"/>
                </a:avLst>
              </a:prstGeom>
              <a:blipFill>
                <a:blip r:embed="rId5"/>
                <a:stretch>
                  <a:fillRect b="-1163"/>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A1F94907-7FA3-EC6A-4A8C-ED839B3C869B}"/>
              </a:ext>
            </a:extLst>
          </p:cNvPr>
          <p:cNvSpPr txBox="1"/>
          <p:nvPr/>
        </p:nvSpPr>
        <p:spPr>
          <a:xfrm>
            <a:off x="1211569" y="2488609"/>
            <a:ext cx="6968490" cy="672450"/>
          </a:xfrm>
          <a:prstGeom prst="wedgeRoundRectCallout">
            <a:avLst>
              <a:gd name="adj1" fmla="val -20439"/>
              <a:gd name="adj2" fmla="val -215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Challenge:</a:t>
            </a:r>
            <a:r>
              <a:rPr lang="en-US" sz="1800" dirty="0">
                <a:latin typeface="Tahoma" panose="020B0604030504040204" pitchFamily="34" charset="0"/>
                <a:ea typeface="Tahoma" panose="020B0604030504040204" pitchFamily="34" charset="0"/>
                <a:cs typeface="Tahoma" panose="020B0604030504040204" pitchFamily="34" charset="0"/>
              </a:rPr>
              <a:t> human judgments on different instances and by different people can be noisy and mis-calibrated!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466F1A-A77A-64A7-E0DE-FDD44F56D599}"/>
                  </a:ext>
                </a:extLst>
              </p:cNvPr>
              <p:cNvSpPr txBox="1"/>
              <p:nvPr/>
            </p:nvSpPr>
            <p:spPr>
              <a:xfrm>
                <a:off x="264595" y="3329052"/>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dirty="0"/>
              </a:p>
            </p:txBody>
          </p:sp>
        </mc:Choice>
        <mc:Fallback xmlns="">
          <p:sp>
            <p:nvSpPr>
              <p:cNvPr id="6" name="TextBox 5">
                <a:extLst>
                  <a:ext uri="{FF2B5EF4-FFF2-40B4-BE49-F238E27FC236}">
                    <a16:creationId xmlns:a16="http://schemas.microsoft.com/office/drawing/2014/main" id="{759C0054-2CB9-4148-42AE-C0856B4C3825}"/>
                  </a:ext>
                </a:extLst>
              </p:cNvPr>
              <p:cNvSpPr txBox="1">
                <a:spLocks noRot="1" noChangeAspect="1" noMove="1" noResize="1" noEditPoints="1" noAdjustHandles="1" noChangeArrowheads="1" noChangeShapeType="1" noTextEdit="1"/>
              </p:cNvSpPr>
              <p:nvPr/>
            </p:nvSpPr>
            <p:spPr>
              <a:xfrm>
                <a:off x="264595" y="3329052"/>
                <a:ext cx="1928577" cy="307777"/>
              </a:xfrm>
              <a:prstGeom prst="rect">
                <a:avLst/>
              </a:prstGeom>
              <a:blipFill>
                <a:blip r:embed="rId7"/>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B8CB6D0-2257-46E1-E70A-18BB7A837B91}"/>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7" name="TextBox 6">
                <a:extLst>
                  <a:ext uri="{FF2B5EF4-FFF2-40B4-BE49-F238E27FC236}">
                    <a16:creationId xmlns:a16="http://schemas.microsoft.com/office/drawing/2014/main" id="{20DEB904-E3D0-008B-57E4-BBCCCFC6F455}"/>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376BA79-5068-2E3B-FD99-F25AD08E72DE}"/>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16" name="TextBox 15">
                <a:extLst>
                  <a:ext uri="{FF2B5EF4-FFF2-40B4-BE49-F238E27FC236}">
                    <a16:creationId xmlns:a16="http://schemas.microsoft.com/office/drawing/2014/main" id="{DC9A6E1B-26A1-7A87-92EE-A230885AD80F}"/>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9"/>
                <a:stretch>
                  <a:fillRect b="-800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63F0397-CA81-F703-BAAB-39A9ABF1FAA2}"/>
              </a:ext>
            </a:extLst>
          </p:cNvPr>
          <p:cNvPicPr>
            <a:picLocks noChangeAspect="1"/>
          </p:cNvPicPr>
          <p:nvPr/>
        </p:nvPicPr>
        <p:blipFill>
          <a:blip r:embed="rId10"/>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272901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2ED3E-4922-7B37-F912-E0DD5A8AF5EC}"/>
            </a:ext>
          </a:extLst>
        </p:cNvPr>
        <p:cNvGrpSpPr/>
        <p:nvPr/>
      </p:nvGrpSpPr>
      <p:grpSpPr>
        <a:xfrm>
          <a:off x="0" y="0"/>
          <a:ext cx="0" cy="0"/>
          <a:chOff x="0" y="0"/>
          <a:chExt cx="0" cy="0"/>
        </a:xfrm>
      </p:grpSpPr>
      <p:sp>
        <p:nvSpPr>
          <p:cNvPr id="36" name="Text Placeholder 35">
            <a:extLst>
              <a:ext uri="{FF2B5EF4-FFF2-40B4-BE49-F238E27FC236}">
                <a16:creationId xmlns:a16="http://schemas.microsoft.com/office/drawing/2014/main" id="{EE132238-42F5-B600-F18B-2E301790562C}"/>
              </a:ext>
            </a:extLst>
          </p:cNvPr>
          <p:cNvSpPr>
            <a:spLocks noGrp="1"/>
          </p:cNvSpPr>
          <p:nvPr>
            <p:ph type="body" sz="quarter" idx="16"/>
          </p:nvPr>
        </p:nvSpPr>
        <p:spPr/>
        <p:txBody>
          <a:bodyPr/>
          <a:lstStyle/>
          <a:p>
            <a:r>
              <a:rPr lang="en-US" dirty="0">
                <a:solidFill>
                  <a:schemeClr val="tx1"/>
                </a:solidFill>
              </a:rPr>
              <a:t>Obviously, we don’t want to use human feedback directly since that could be 💰💰💰 </a:t>
            </a:r>
          </a:p>
          <a:p>
            <a:r>
              <a:rPr lang="en-US" dirty="0"/>
              <a:t>Alternatively, we can build a model to mimic their preferences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rPr>
              <a:t>Knox</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dirty="0">
                <a:solidFill>
                  <a:srgbClr val="007B92"/>
                </a:solidFill>
                <a:uFill>
                  <a:solidFill>
                    <a:srgbClr val="007B92"/>
                  </a:solidFill>
                </a:uFill>
                <a:latin typeface="Corbel" panose="020B0503020204020204" pitchFamily="34" charset="0"/>
                <a:cs typeface="Calibri"/>
              </a:rPr>
              <a:t>and</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Stone,</a:t>
            </a:r>
            <a:r>
              <a:rPr lang="en-US" sz="1400" u="heavy" spc="-11"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2009</a:t>
            </a:r>
            <a:r>
              <a:rPr lang="en-US" sz="1400" spc="-4" dirty="0">
                <a:latin typeface="Corbel" panose="020B0503020204020204" pitchFamily="34" charset="0"/>
                <a:cs typeface="Calibri"/>
              </a:rPr>
              <a:t>]</a:t>
            </a:r>
          </a:p>
          <a:p>
            <a:r>
              <a:rPr lang="en-US" sz="1800" u="sng" spc="-4" dirty="0">
                <a:solidFill>
                  <a:schemeClr val="tx1"/>
                </a:solidFill>
              </a:rPr>
              <a:t>Approach 2:</a:t>
            </a:r>
            <a:r>
              <a:rPr lang="en-US" sz="1800" spc="-4" dirty="0">
                <a:solidFill>
                  <a:schemeClr val="tx1"/>
                </a:solidFill>
              </a:rPr>
              <a:t> ask for </a:t>
            </a:r>
            <a:r>
              <a:rPr lang="en-US" sz="1800" spc="-4" dirty="0">
                <a:solidFill>
                  <a:srgbClr val="C00000"/>
                </a:solidFill>
              </a:rPr>
              <a:t>pairwise comparisons</a:t>
            </a:r>
            <a:r>
              <a:rPr lang="en-US" sz="1800" spc="-4" dirty="0">
                <a:solidFill>
                  <a:schemeClr val="tx1"/>
                </a:solidFill>
              </a:rPr>
              <a:t> </a:t>
            </a:r>
            <a:r>
              <a:rPr lang="en-US" sz="1400" spc="-4" dirty="0">
                <a:solidFill>
                  <a:schemeClr val="tx1"/>
                </a:solidFill>
              </a:rPr>
              <a:t>[Phelps et al. 2015; Clark et al. 2018]</a:t>
            </a:r>
            <a:endParaRPr lang="en-US" sz="1800" spc="-4" dirty="0">
              <a:solidFill>
                <a:schemeClr val="tx1"/>
              </a:solidFill>
            </a:endParaRPr>
          </a:p>
          <a:p>
            <a:endParaRPr lang="en-US" spc="-4" dirty="0">
              <a:solidFill>
                <a:schemeClr val="tx1"/>
              </a:solidFill>
              <a:latin typeface="Corbel" panose="020B0503020204020204" pitchFamily="34" charset="0"/>
              <a:cs typeface="Calibri"/>
            </a:endParaRPr>
          </a:p>
          <a:p>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z="1800" spc="-4" dirty="0">
              <a:solidFill>
                <a:schemeClr val="tx1"/>
              </a:solidFill>
              <a:latin typeface="Corbel" panose="020B0503020204020204" pitchFamily="34" charset="0"/>
              <a:cs typeface="Calibri"/>
            </a:endParaRPr>
          </a:p>
          <a:p>
            <a:endParaRPr lang="en-US" dirty="0">
              <a:solidFill>
                <a:schemeClr val="tx1"/>
              </a:solidFill>
            </a:endParaRPr>
          </a:p>
          <a:p>
            <a:endParaRPr lang="en-US"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8B81B6B-F561-5730-27AE-22A46D2F7D31}"/>
                  </a:ext>
                </a:extLst>
              </p:cNvPr>
              <p:cNvSpPr>
                <a:spLocks noGrp="1"/>
              </p:cNvSpPr>
              <p:nvPr>
                <p:ph type="title"/>
              </p:nvPr>
            </p:nvSpPr>
            <p:spPr/>
            <p:txBody>
              <a:bodyPr>
                <a:normAutofit/>
              </a:bodyPr>
              <a:lstStyle/>
              <a:p>
                <a:r>
                  <a:rPr lang="en-US" sz="2800" dirty="0"/>
                  <a:t>Step 1: Estimating the Reward </a:t>
                </a:r>
                <a14:m>
                  <m:oMath xmlns:m="http://schemas.openxmlformats.org/officeDocument/2006/math">
                    <m:r>
                      <a:rPr lang="fa-IR" sz="2800" i="1" smtClean="0">
                        <a:latin typeface="Cambria Math" panose="02040503050406030204" pitchFamily="18" charset="0"/>
                      </a:rPr>
                      <m:t>𝑅</m:t>
                    </m:r>
                  </m:oMath>
                </a14:m>
                <a:endParaRPr lang="en-US" sz="2800" dirty="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3"/>
                <a:stretch>
                  <a:fillRect l="-1570" b="-20588"/>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AB334E7D-E8E1-4DCC-0B97-6C426EE3ACAC}"/>
              </a:ext>
            </a:extLst>
          </p:cNvPr>
          <p:cNvGrpSpPr/>
          <p:nvPr/>
        </p:nvGrpSpPr>
        <p:grpSpPr>
          <a:xfrm>
            <a:off x="121919" y="3356016"/>
            <a:ext cx="8561475" cy="1154985"/>
            <a:chOff x="249131" y="2817634"/>
            <a:chExt cx="10811704" cy="1462094"/>
          </a:xfrm>
        </p:grpSpPr>
        <p:sp>
          <p:nvSpPr>
            <p:cNvPr id="9" name="Rounded Rectangle 8">
              <a:extLst>
                <a:ext uri="{FF2B5EF4-FFF2-40B4-BE49-F238E27FC236}">
                  <a16:creationId xmlns:a16="http://schemas.microsoft.com/office/drawing/2014/main" id="{C396FEC0-3063-25AF-ACFE-630355BBB639}"/>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dirty="0">
                  <a:latin typeface="Avenir Book" panose="02000503020000020003" pitchFamily="2" charset="0"/>
                </a:rPr>
                <a:t>LM</a:t>
              </a:r>
            </a:p>
          </p:txBody>
        </p:sp>
        <p:sp>
          <p:nvSpPr>
            <p:cNvPr id="10" name="Rounded Rectangle 9">
              <a:extLst>
                <a:ext uri="{FF2B5EF4-FFF2-40B4-BE49-F238E27FC236}">
                  <a16:creationId xmlns:a16="http://schemas.microsoft.com/office/drawing/2014/main" id="{A2CC0CC9-740E-7771-B494-9E1B43121070}"/>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Explain ”space elevators” to a 6-year-old. </a:t>
              </a:r>
            </a:p>
          </p:txBody>
        </p:sp>
        <p:cxnSp>
          <p:nvCxnSpPr>
            <p:cNvPr id="11" name="Straight Arrow Connector 10">
              <a:extLst>
                <a:ext uri="{FF2B5EF4-FFF2-40B4-BE49-F238E27FC236}">
                  <a16:creationId xmlns:a16="http://schemas.microsoft.com/office/drawing/2014/main" id="{FCBA1F58-D3A3-DC0D-96F9-408004C437EF}"/>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2" name="Rounded Rectangle 11">
              <a:extLst>
                <a:ext uri="{FF2B5EF4-FFF2-40B4-BE49-F238E27FC236}">
                  <a16:creationId xmlns:a16="http://schemas.microsoft.com/office/drawing/2014/main" id="{BDDC29F8-9E18-09E6-10DB-AFDF328BC807}"/>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It is like any typical elevator, but it goes to space. … </a:t>
              </a:r>
            </a:p>
          </p:txBody>
        </p:sp>
        <p:cxnSp>
          <p:nvCxnSpPr>
            <p:cNvPr id="13" name="Straight Arrow Connector 12">
              <a:extLst>
                <a:ext uri="{FF2B5EF4-FFF2-40B4-BE49-F238E27FC236}">
                  <a16:creationId xmlns:a16="http://schemas.microsoft.com/office/drawing/2014/main" id="{C29C2AFF-90FB-7417-A86E-8D29AB836CBB}"/>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a:extLst>
                <a:ext uri="{FF2B5EF4-FFF2-40B4-BE49-F238E27FC236}">
                  <a16:creationId xmlns:a16="http://schemas.microsoft.com/office/drawing/2014/main" id="{E8E593F4-A665-F016-E27D-EA3EE24631AE}"/>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Explain gravity to a 6-year-old.  …</a:t>
              </a:r>
            </a:p>
          </p:txBody>
        </p:sp>
        <p:cxnSp>
          <p:nvCxnSpPr>
            <p:cNvPr id="15" name="Straight Arrow Connector 14">
              <a:extLst>
                <a:ext uri="{FF2B5EF4-FFF2-40B4-BE49-F238E27FC236}">
                  <a16:creationId xmlns:a16="http://schemas.microsoft.com/office/drawing/2014/main" id="{FFF81558-F1AD-E94D-E844-F2113321CBF3}"/>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D8EF261C-5D10-EF66-3C64-1B637E477264}"/>
                </a:ext>
              </a:extLst>
            </p:cNvPr>
            <p:cNvSpPr txBox="1"/>
            <p:nvPr/>
          </p:nvSpPr>
          <p:spPr>
            <a:xfrm>
              <a:off x="10264555" y="3128120"/>
              <a:ext cx="796280" cy="923330"/>
            </a:xfrm>
            <a:prstGeom prst="rect">
              <a:avLst/>
            </a:prstGeom>
            <a:noFill/>
          </p:spPr>
          <p:txBody>
            <a:bodyPr wrap="square">
              <a:spAutoFit/>
            </a:bodyPr>
            <a:lstStyle/>
            <a:p>
              <a:r>
                <a:rPr lang="en-US" sz="5400" dirty="0">
                  <a:latin typeface="Avenir Book" panose="02000503020000020003" pitchFamily="2" charset="0"/>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0C26702-E24E-14CD-07E0-3D00CB00D3E1}"/>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23530319-A2DA-C4DD-81B1-71BDFDBB3CB2}"/>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8AA8D8C-57F6-92EC-7C28-503C54E4EA90}"/>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dirty="0"/>
              </a:p>
            </p:txBody>
          </p:sp>
        </mc:Choice>
        <mc:Fallback xmlns="">
          <p:sp>
            <p:nvSpPr>
              <p:cNvPr id="26" name="TextBox 25">
                <a:extLst>
                  <a:ext uri="{FF2B5EF4-FFF2-40B4-BE49-F238E27FC236}">
                    <a16:creationId xmlns:a16="http://schemas.microsoft.com/office/drawing/2014/main" id="{DE6E059F-908B-85C3-544B-93414E32851B}"/>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5"/>
                <a:stretch>
                  <a:fillRect/>
                </a:stretch>
              </a:blipFill>
            </p:spPr>
            <p:txBody>
              <a:bodyPr/>
              <a:lstStyle/>
              <a:p>
                <a:r>
                  <a:rPr lang="en-US">
                    <a:noFill/>
                  </a:rPr>
                  <a:t> </a:t>
                </a:r>
              </a:p>
            </p:txBody>
          </p:sp>
        </mc:Fallback>
      </mc:AlternateContent>
      <p:sp>
        <p:nvSpPr>
          <p:cNvPr id="31" name="Rounded Rectangle 30">
            <a:extLst>
              <a:ext uri="{FF2B5EF4-FFF2-40B4-BE49-F238E27FC236}">
                <a16:creationId xmlns:a16="http://schemas.microsoft.com/office/drawing/2014/main" id="{EAFE4369-7A5C-8537-176D-2DE42E5257E7}"/>
              </a:ext>
            </a:extLst>
          </p:cNvPr>
          <p:cNvSpPr/>
          <p:nvPr/>
        </p:nvSpPr>
        <p:spPr>
          <a:xfrm>
            <a:off x="7421274" y="3464919"/>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venir Book" panose="02000503020000020003" pitchFamily="2" charset="0"/>
              </a:rPr>
              <a:t>👍</a:t>
            </a:r>
          </a:p>
          <a:p>
            <a:endParaRPr lang="en-US" sz="2000" dirty="0">
              <a:solidFill>
                <a:schemeClr val="tx1"/>
              </a:solidFill>
              <a:latin typeface="Avenir Book" panose="02000503020000020003" pitchFamily="2" charset="0"/>
            </a:endParaRPr>
          </a:p>
          <a:p>
            <a:r>
              <a:rPr lang="en-US" sz="2000" dirty="0">
                <a:solidFill>
                  <a:schemeClr val="tx1"/>
                </a:solidFill>
                <a:latin typeface="Avenir Book" panose="02000503020000020003" pitchFamily="2" charset="0"/>
              </a:rPr>
              <a:t>👎</a:t>
            </a:r>
          </a:p>
        </p:txBody>
      </p:sp>
      <p:sp>
        <p:nvSpPr>
          <p:cNvPr id="37" name="TextBox 36">
            <a:extLst>
              <a:ext uri="{FF2B5EF4-FFF2-40B4-BE49-F238E27FC236}">
                <a16:creationId xmlns:a16="http://schemas.microsoft.com/office/drawing/2014/main" id="{1D2147E3-0D41-0B1D-62F8-6416E27B11F2}"/>
              </a:ext>
            </a:extLst>
          </p:cNvPr>
          <p:cNvSpPr txBox="1"/>
          <p:nvPr/>
        </p:nvSpPr>
        <p:spPr>
          <a:xfrm>
            <a:off x="5274490" y="2448847"/>
            <a:ext cx="3576320" cy="600506"/>
          </a:xfrm>
          <a:prstGeom prst="wedgeRoundRectCallout">
            <a:avLst>
              <a:gd name="adj1" fmla="val 20957"/>
              <a:gd name="adj2" fmla="val 7703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dirty="0">
                <a:latin typeface="Corbel" panose="020B0503020204020204" pitchFamily="34" charset="0"/>
              </a:rPr>
              <a:t>Pairwise comparison of multiple provides </a:t>
            </a:r>
            <a:r>
              <a:rPr lang="en-US" sz="1800" spc="-4" dirty="0">
                <a:solidFill>
                  <a:schemeClr val="tx1"/>
                </a:solidFill>
                <a:latin typeface="Corbel" panose="020B0503020204020204" pitchFamily="34" charset="0"/>
                <a:cs typeface="Calibri"/>
              </a:rPr>
              <a:t>which can be more reliable </a:t>
            </a:r>
            <a:endParaRPr lang="en-US" sz="1800" dirty="0">
              <a:latin typeface="Corbel" panose="020B0503020204020204" pitchFamily="34" charset="0"/>
            </a:endParaRPr>
          </a:p>
        </p:txBody>
      </p:sp>
      <p:sp>
        <p:nvSpPr>
          <p:cNvPr id="38" name="TextBox 37">
            <a:extLst>
              <a:ext uri="{FF2B5EF4-FFF2-40B4-BE49-F238E27FC236}">
                <a16:creationId xmlns:a16="http://schemas.microsoft.com/office/drawing/2014/main" id="{23EB8103-6F41-138D-E495-496D8D3C8959}"/>
              </a:ext>
            </a:extLst>
          </p:cNvPr>
          <p:cNvSpPr txBox="1"/>
          <p:nvPr/>
        </p:nvSpPr>
        <p:spPr>
          <a:xfrm>
            <a:off x="2897050" y="2541908"/>
            <a:ext cx="2377440" cy="523220"/>
          </a:xfrm>
          <a:prstGeom prst="rect">
            <a:avLst/>
          </a:prstGeom>
          <a:noFill/>
        </p:spPr>
        <p:txBody>
          <a:bodyPr wrap="square">
            <a:spAutoFit/>
          </a:bodyPr>
          <a:lstStyle/>
          <a:p>
            <a:pPr algn="ctr"/>
            <a:r>
              <a:rPr lang="en-US" dirty="0">
                <a:latin typeface="Corbel" panose="020B0503020204020204" pitchFamily="34" charset="0"/>
              </a:rPr>
              <a:t>Bradley-Terry [1952] </a:t>
            </a:r>
            <a:br>
              <a:rPr lang="en-US" dirty="0">
                <a:latin typeface="Corbel" panose="020B0503020204020204" pitchFamily="34" charset="0"/>
              </a:rPr>
            </a:br>
            <a:r>
              <a:rPr lang="en-US" dirty="0">
                <a:latin typeface="Corbel" panose="020B0503020204020204" pitchFamily="34" charset="0"/>
              </a:rPr>
              <a:t>paired comparison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419A811-675F-BC12-127E-69BD1CEA2A68}"/>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5" name="TextBox 4">
                <a:extLst>
                  <a:ext uri="{FF2B5EF4-FFF2-40B4-BE49-F238E27FC236}">
                    <a16:creationId xmlns:a16="http://schemas.microsoft.com/office/drawing/2014/main" id="{666F0CCD-3258-44C9-62DE-EC1FCEA48B05}"/>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7"/>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7DBCFF-48B1-B869-34A8-BAA391DD008A}"/>
                  </a:ext>
                </a:extLst>
              </p:cNvPr>
              <p:cNvSpPr txBox="1"/>
              <p:nvPr/>
            </p:nvSpPr>
            <p:spPr>
              <a:xfrm>
                <a:off x="264595" y="3329052"/>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dirty="0"/>
              </a:p>
            </p:txBody>
          </p:sp>
        </mc:Choice>
        <mc:Fallback xmlns="">
          <p:sp>
            <p:nvSpPr>
              <p:cNvPr id="6" name="TextBox 5">
                <a:extLst>
                  <a:ext uri="{FF2B5EF4-FFF2-40B4-BE49-F238E27FC236}">
                    <a16:creationId xmlns:a16="http://schemas.microsoft.com/office/drawing/2014/main" id="{E8027448-528F-990B-6FDB-F60FC41CA91A}"/>
                  </a:ext>
                </a:extLst>
              </p:cNvPr>
              <p:cNvSpPr txBox="1">
                <a:spLocks noRot="1" noChangeAspect="1" noMove="1" noResize="1" noEditPoints="1" noAdjustHandles="1" noChangeArrowheads="1" noChangeShapeType="1" noTextEdit="1"/>
              </p:cNvSpPr>
              <p:nvPr/>
            </p:nvSpPr>
            <p:spPr>
              <a:xfrm>
                <a:off x="264595" y="3329052"/>
                <a:ext cx="1928577" cy="307777"/>
              </a:xfrm>
              <a:prstGeom prst="rect">
                <a:avLst/>
              </a:prstGeom>
              <a:blipFill>
                <a:blip r:embed="rId8"/>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B4DDF6-DD5E-F20D-A562-9BF293CD9ADC}"/>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7" name="TextBox 6">
                <a:extLst>
                  <a:ext uri="{FF2B5EF4-FFF2-40B4-BE49-F238E27FC236}">
                    <a16:creationId xmlns:a16="http://schemas.microsoft.com/office/drawing/2014/main" id="{99340CE9-2257-CD40-3E45-1F2649603AF1}"/>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9"/>
                <a:stretch>
                  <a:fillRect b="-384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FD50039-B588-6B1D-F5B9-BDA31667703A}"/>
              </a:ext>
            </a:extLst>
          </p:cNvPr>
          <p:cNvPicPr>
            <a:picLocks noChangeAspect="1"/>
          </p:cNvPicPr>
          <p:nvPr/>
        </p:nvPicPr>
        <p:blipFill>
          <a:blip r:embed="rId10"/>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84114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F4B62-BAB2-CD00-F13E-120BC4EE87C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F598C0-31CA-8EFB-F449-9B6A8345643B}"/>
              </a:ext>
            </a:extLst>
          </p:cNvPr>
          <p:cNvSpPr txBox="1"/>
          <p:nvPr/>
        </p:nvSpPr>
        <p:spPr>
          <a:xfrm>
            <a:off x="2286000" y="360462"/>
            <a:ext cx="4572000" cy="307777"/>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Which of these two responses is more helpful?</a:t>
            </a:r>
          </a:p>
        </p:txBody>
      </p:sp>
      <p:sp>
        <p:nvSpPr>
          <p:cNvPr id="8" name="TextBox 7">
            <a:extLst>
              <a:ext uri="{FF2B5EF4-FFF2-40B4-BE49-F238E27FC236}">
                <a16:creationId xmlns:a16="http://schemas.microsoft.com/office/drawing/2014/main" id="{47CE0F8F-C9E2-F4F2-81A4-374AB370EC92}"/>
              </a:ext>
            </a:extLst>
          </p:cNvPr>
          <p:cNvSpPr txBox="1"/>
          <p:nvPr/>
        </p:nvSpPr>
        <p:spPr>
          <a:xfrm>
            <a:off x="7218483" y="4819287"/>
            <a:ext cx="2154115" cy="261610"/>
          </a:xfrm>
          <a:prstGeom prst="rect">
            <a:avLst/>
          </a:prstGeom>
          <a:noFill/>
        </p:spPr>
        <p:txBody>
          <a:bodyPr wrap="square">
            <a:spAutoFit/>
          </a:bodyPr>
          <a:lstStyle/>
          <a:p>
            <a:r>
              <a:rPr lang="en-US" sz="1100" dirty="0"/>
              <a:t>[Example from Eric Mitchell]</a:t>
            </a:r>
          </a:p>
        </p:txBody>
      </p:sp>
      <p:pic>
        <p:nvPicPr>
          <p:cNvPr id="3" name="Picture 2">
            <a:extLst>
              <a:ext uri="{FF2B5EF4-FFF2-40B4-BE49-F238E27FC236}">
                <a16:creationId xmlns:a16="http://schemas.microsoft.com/office/drawing/2014/main" id="{61EA0D7D-6DD9-FD4A-C88E-9A8BFF67C755}"/>
              </a:ext>
            </a:extLst>
          </p:cNvPr>
          <p:cNvPicPr>
            <a:picLocks noChangeAspect="1"/>
          </p:cNvPicPr>
          <p:nvPr/>
        </p:nvPicPr>
        <p:blipFill>
          <a:blip r:embed="rId2"/>
          <a:stretch>
            <a:fillRect/>
          </a:stretch>
        </p:blipFill>
        <p:spPr>
          <a:xfrm>
            <a:off x="685800" y="870833"/>
            <a:ext cx="7772400" cy="3401833"/>
          </a:xfrm>
          <a:prstGeom prst="rect">
            <a:avLst/>
          </a:prstGeom>
        </p:spPr>
      </p:pic>
    </p:spTree>
    <p:extLst>
      <p:ext uri="{BB962C8B-B14F-4D97-AF65-F5344CB8AC3E}">
        <p14:creationId xmlns:p14="http://schemas.microsoft.com/office/powerpoint/2010/main" val="2731145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a:xfrm>
            <a:off x="533919" y="107119"/>
            <a:ext cx="8519582" cy="857542"/>
          </a:xfrm>
        </p:spPr>
        <p:txBody>
          <a:bodyPr>
            <a:normAutofit/>
          </a:bodyPr>
          <a:lstStyle/>
          <a:p>
            <a:r>
              <a:rPr lang="en-US" sz="2400" dirty="0"/>
              <a:t>Language Modeling </a:t>
            </a:r>
            <a:r>
              <a:rPr lang="en-US" sz="2400" dirty="0">
                <a:latin typeface="Corbel" panose="020B0503020204020204" pitchFamily="34" charset="0"/>
                <a:cs typeface="Calibri"/>
              </a:rPr>
              <a:t>≠</a:t>
            </a:r>
            <a:r>
              <a:rPr lang="en-US" sz="2400" dirty="0"/>
              <a:t> Following Human Instructions </a:t>
            </a:r>
          </a:p>
        </p:txBody>
      </p:sp>
      <p:sp>
        <p:nvSpPr>
          <p:cNvPr id="7" name="Text Placeholder 6">
            <a:extLst>
              <a:ext uri="{FF2B5EF4-FFF2-40B4-BE49-F238E27FC236}">
                <a16:creationId xmlns:a16="http://schemas.microsoft.com/office/drawing/2014/main" id="{FA994E85-F24C-9D96-70D8-3FCE44CBC74A}"/>
              </a:ext>
            </a:extLst>
          </p:cNvPr>
          <p:cNvSpPr>
            <a:spLocks noGrp="1"/>
          </p:cNvSpPr>
          <p:nvPr>
            <p:ph type="body" sz="quarter" idx="16"/>
          </p:nvPr>
        </p:nvSpPr>
        <p:spPr/>
        <p:txBody>
          <a:bodyPr/>
          <a:lstStyle/>
          <a:p>
            <a:endParaRPr lang="en-US"/>
          </a:p>
        </p:txBody>
      </p:sp>
      <p:grpSp>
        <p:nvGrpSpPr>
          <p:cNvPr id="4" name="object 3">
            <a:extLst>
              <a:ext uri="{FF2B5EF4-FFF2-40B4-BE49-F238E27FC236}">
                <a16:creationId xmlns:a16="http://schemas.microsoft.com/office/drawing/2014/main" id="{70FF1BB4-9241-3AE2-42EC-8FB1BEEE3741}"/>
              </a:ext>
            </a:extLst>
          </p:cNvPr>
          <p:cNvGrpSpPr/>
          <p:nvPr/>
        </p:nvGrpSpPr>
        <p:grpSpPr>
          <a:xfrm>
            <a:off x="523336" y="1211581"/>
            <a:ext cx="7905430" cy="2597629"/>
            <a:chOff x="515112" y="1295400"/>
            <a:chExt cx="11158855" cy="3657600"/>
          </a:xfrm>
        </p:grpSpPr>
        <p:pic>
          <p:nvPicPr>
            <p:cNvPr id="5" name="object 4">
              <a:extLst>
                <a:ext uri="{FF2B5EF4-FFF2-40B4-BE49-F238E27FC236}">
                  <a16:creationId xmlns:a16="http://schemas.microsoft.com/office/drawing/2014/main" id="{BF7A9982-B5E3-8F6C-904D-004EC085ABDF}"/>
                </a:ext>
              </a:extLst>
            </p:cNvPr>
            <p:cNvPicPr/>
            <p:nvPr/>
          </p:nvPicPr>
          <p:blipFill>
            <a:blip r:embed="rId2" cstate="print"/>
            <a:stretch>
              <a:fillRect/>
            </a:stretch>
          </p:blipFill>
          <p:spPr>
            <a:xfrm>
              <a:off x="515112" y="1295400"/>
              <a:ext cx="11158728" cy="914400"/>
            </a:xfrm>
            <a:prstGeom prst="rect">
              <a:avLst/>
            </a:prstGeom>
          </p:spPr>
        </p:pic>
        <p:pic>
          <p:nvPicPr>
            <p:cNvPr id="6" name="object 5">
              <a:extLst>
                <a:ext uri="{FF2B5EF4-FFF2-40B4-BE49-F238E27FC236}">
                  <a16:creationId xmlns:a16="http://schemas.microsoft.com/office/drawing/2014/main" id="{35BD377B-3B72-162C-04B8-F82362904A3C}"/>
                </a:ext>
              </a:extLst>
            </p:cNvPr>
            <p:cNvPicPr/>
            <p:nvPr/>
          </p:nvPicPr>
          <p:blipFill>
            <a:blip r:embed="rId3" cstate="print"/>
            <a:stretch>
              <a:fillRect/>
            </a:stretch>
          </p:blipFill>
          <p:spPr>
            <a:xfrm>
              <a:off x="515112" y="2057400"/>
              <a:ext cx="11158728" cy="2895600"/>
            </a:xfrm>
            <a:prstGeom prst="rect">
              <a:avLst/>
            </a:prstGeom>
          </p:spPr>
        </p:pic>
      </p:grpSp>
      <p:sp>
        <p:nvSpPr>
          <p:cNvPr id="13" name="TextBox 12">
            <a:extLst>
              <a:ext uri="{FF2B5EF4-FFF2-40B4-BE49-F238E27FC236}">
                <a16:creationId xmlns:a16="http://schemas.microsoft.com/office/drawing/2014/main" id="{62B2168E-7EF4-26C1-0739-407B90151A54}"/>
              </a:ext>
            </a:extLst>
          </p:cNvPr>
          <p:cNvSpPr txBox="1"/>
          <p:nvPr/>
        </p:nvSpPr>
        <p:spPr>
          <a:xfrm>
            <a:off x="1900685" y="1918333"/>
            <a:ext cx="6527991" cy="1890877"/>
          </a:xfrm>
          <a:prstGeom prst="rect">
            <a:avLst/>
          </a:prstGeom>
          <a:solidFill>
            <a:srgbClr val="F6F6F4"/>
          </a:solidFill>
        </p:spPr>
        <p:txBody>
          <a:bodyPr wrap="square">
            <a:noAutofit/>
          </a:bodyPr>
          <a:lstStyle/>
          <a:p>
            <a:r>
              <a:rPr lang="en-US" dirty="0">
                <a:solidFill>
                  <a:schemeClr val="bg1">
                    <a:lumMod val="50000"/>
                  </a:schemeClr>
                </a:solidFill>
                <a:latin typeface="Corbel" panose="020B0503020204020204" pitchFamily="34" charset="0"/>
              </a:rPr>
              <a:t>Human </a:t>
            </a:r>
          </a:p>
          <a:p>
            <a:pPr>
              <a:lnSpc>
                <a:spcPct val="150000"/>
              </a:lnSpc>
            </a:pPr>
            <a:r>
              <a:rPr lang="en-US" dirty="0">
                <a:latin typeface="Corbel" panose="020B0503020204020204" pitchFamily="34" charset="0"/>
              </a:rPr>
              <a:t>A giant rocket ship blasted off from Earth carrying  astronauts to the moon. The astronauts landed their  spaceship on the moon and walked around exploring the  lunar surface. Then they returned safely back to Earth,  bringing home moon rocks to show everyone.</a:t>
            </a:r>
          </a:p>
        </p:txBody>
      </p:sp>
      <p:sp>
        <p:nvSpPr>
          <p:cNvPr id="14" name="Rounded Rectangle 13">
            <a:extLst>
              <a:ext uri="{FF2B5EF4-FFF2-40B4-BE49-F238E27FC236}">
                <a16:creationId xmlns:a16="http://schemas.microsoft.com/office/drawing/2014/main" id="{724CFC53-9E08-D2F2-2AD0-8371F9F5836E}"/>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Tahoma" panose="020B0604030504040204" pitchFamily="34" charset="0"/>
                <a:ea typeface="Tahoma" panose="020B0604030504040204" pitchFamily="34" charset="0"/>
                <a:cs typeface="Tahoma" panose="020B0604030504040204" pitchFamily="34" charset="0"/>
              </a:rPr>
              <a:t>There is a mismatch between LLM pre-training and </a:t>
            </a:r>
            <a:r>
              <a:rPr lang="en-US" sz="1800" spc="-4" dirty="0">
                <a:solidFill>
                  <a:srgbClr val="C00000"/>
                </a:solidFill>
                <a:latin typeface="Tahoma" panose="020B0604030504040204" pitchFamily="34" charset="0"/>
                <a:ea typeface="Tahoma" panose="020B0604030504040204" pitchFamily="34" charset="0"/>
                <a:cs typeface="Tahoma" panose="020B0604030504040204" pitchFamily="34" charset="0"/>
              </a:rPr>
              <a:t>user </a:t>
            </a:r>
            <a:r>
              <a:rPr lang="en-US" sz="1800" spc="-11" dirty="0">
                <a:solidFill>
                  <a:srgbClr val="C00000"/>
                </a:solidFill>
                <a:latin typeface="Tahoma" panose="020B0604030504040204" pitchFamily="34" charset="0"/>
                <a:ea typeface="Tahoma" panose="020B0604030504040204" pitchFamily="34" charset="0"/>
                <a:cs typeface="Tahoma" panose="020B0604030504040204" pitchFamily="34" charset="0"/>
              </a:rPr>
              <a:t>intents.</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233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A987F8-3051-3B89-CA76-BAB8DB39EEF1}"/>
              </a:ext>
            </a:extLst>
          </p:cNvPr>
          <p:cNvGrpSpPr/>
          <p:nvPr/>
        </p:nvGrpSpPr>
        <p:grpSpPr>
          <a:xfrm>
            <a:off x="121919" y="2455816"/>
            <a:ext cx="8561475" cy="2055186"/>
            <a:chOff x="249131" y="1678071"/>
            <a:chExt cx="10811704" cy="2601657"/>
          </a:xfrm>
        </p:grpSpPr>
        <p:sp>
          <p:nvSpPr>
            <p:cNvPr id="4" name="Rounded Rectangle 3">
              <a:extLst>
                <a:ext uri="{FF2B5EF4-FFF2-40B4-BE49-F238E27FC236}">
                  <a16:creationId xmlns:a16="http://schemas.microsoft.com/office/drawing/2014/main" id="{B08D8192-E767-CAC2-4825-B10D6F954247}"/>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dirty="0">
                  <a:latin typeface="Avenir Book" panose="02000503020000020003" pitchFamily="2" charset="0"/>
                </a:rPr>
                <a:t>LM</a:t>
              </a:r>
            </a:p>
          </p:txBody>
        </p:sp>
        <p:sp>
          <p:nvSpPr>
            <p:cNvPr id="5" name="Rounded Rectangle 4">
              <a:extLst>
                <a:ext uri="{FF2B5EF4-FFF2-40B4-BE49-F238E27FC236}">
                  <a16:creationId xmlns:a16="http://schemas.microsoft.com/office/drawing/2014/main" id="{6D58D304-CF4B-B5CD-1D55-A9E634FDFEA1}"/>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Explain ”space elevators” to a 6-year-old. </a:t>
              </a:r>
            </a:p>
          </p:txBody>
        </p:sp>
        <p:cxnSp>
          <p:nvCxnSpPr>
            <p:cNvPr id="6" name="Straight Arrow Connector 5">
              <a:extLst>
                <a:ext uri="{FF2B5EF4-FFF2-40B4-BE49-F238E27FC236}">
                  <a16:creationId xmlns:a16="http://schemas.microsoft.com/office/drawing/2014/main" id="{A56D4127-1C81-F893-5F07-DBDFADB9E3D8}"/>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7" name="Rounded Rectangle 6">
              <a:extLst>
                <a:ext uri="{FF2B5EF4-FFF2-40B4-BE49-F238E27FC236}">
                  <a16:creationId xmlns:a16="http://schemas.microsoft.com/office/drawing/2014/main" id="{DFFE5972-AD0F-0285-C4AB-F1D12A4BE7B2}"/>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It is like any typical elevator, but it goes to space. … </a:t>
              </a:r>
            </a:p>
          </p:txBody>
        </p:sp>
        <p:cxnSp>
          <p:nvCxnSpPr>
            <p:cNvPr id="17" name="Straight Arrow Connector 16">
              <a:extLst>
                <a:ext uri="{FF2B5EF4-FFF2-40B4-BE49-F238E27FC236}">
                  <a16:creationId xmlns:a16="http://schemas.microsoft.com/office/drawing/2014/main" id="{DC7C5C6B-FB69-5A8A-5B32-DFD11D15FCF6}"/>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8" name="Rounded Rectangle 17">
              <a:extLst>
                <a:ext uri="{FF2B5EF4-FFF2-40B4-BE49-F238E27FC236}">
                  <a16:creationId xmlns:a16="http://schemas.microsoft.com/office/drawing/2014/main" id="{28151601-C7B7-1729-E09C-CE5315B790D2}"/>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Explain gravity to a 6-year-old.  …</a:t>
              </a:r>
            </a:p>
          </p:txBody>
        </p:sp>
        <p:cxnSp>
          <p:nvCxnSpPr>
            <p:cNvPr id="19" name="Straight Arrow Connector 18">
              <a:extLst>
                <a:ext uri="{FF2B5EF4-FFF2-40B4-BE49-F238E27FC236}">
                  <a16:creationId xmlns:a16="http://schemas.microsoft.com/office/drawing/2014/main" id="{50051D18-0CC4-28BC-CF95-6719C0FB7B51}"/>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0" name="TextBox 19">
              <a:extLst>
                <a:ext uri="{FF2B5EF4-FFF2-40B4-BE49-F238E27FC236}">
                  <a16:creationId xmlns:a16="http://schemas.microsoft.com/office/drawing/2014/main" id="{016EC23B-F3FE-4C82-AF5B-748841994BCF}"/>
                </a:ext>
              </a:extLst>
            </p:cNvPr>
            <p:cNvSpPr txBox="1"/>
            <p:nvPr/>
          </p:nvSpPr>
          <p:spPr>
            <a:xfrm>
              <a:off x="10264555" y="3128120"/>
              <a:ext cx="796280" cy="923330"/>
            </a:xfrm>
            <a:prstGeom prst="rect">
              <a:avLst/>
            </a:prstGeom>
            <a:noFill/>
          </p:spPr>
          <p:txBody>
            <a:bodyPr wrap="square">
              <a:spAutoFit/>
            </a:bodyPr>
            <a:lstStyle/>
            <a:p>
              <a:r>
                <a:rPr lang="en-US" sz="5400" dirty="0">
                  <a:latin typeface="Avenir Book" panose="02000503020000020003" pitchFamily="2" charset="0"/>
                </a:rPr>
                <a:t>👩</a:t>
              </a:r>
            </a:p>
          </p:txBody>
        </p:sp>
        <p:sp>
          <p:nvSpPr>
            <p:cNvPr id="22" name="Rounded Rectangle 21">
              <a:extLst>
                <a:ext uri="{FF2B5EF4-FFF2-40B4-BE49-F238E27FC236}">
                  <a16:creationId xmlns:a16="http://schemas.microsoft.com/office/drawing/2014/main" id="{C942A6C1-1176-5028-A559-82A5CA62307D}"/>
                </a:ext>
              </a:extLst>
            </p:cNvPr>
            <p:cNvSpPr/>
            <p:nvPr/>
          </p:nvSpPr>
          <p:spPr>
            <a:xfrm>
              <a:off x="5378195" y="1678071"/>
              <a:ext cx="937970" cy="809443"/>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cxnSp>
          <p:nvCxnSpPr>
            <p:cNvPr id="23" name="Curved Connector 22">
              <a:extLst>
                <a:ext uri="{FF2B5EF4-FFF2-40B4-BE49-F238E27FC236}">
                  <a16:creationId xmlns:a16="http://schemas.microsoft.com/office/drawing/2014/main" id="{ED2893C2-B328-6911-D179-DC252EA6058C}"/>
                </a:ext>
              </a:extLst>
            </p:cNvPr>
            <p:cNvCxnSpPr>
              <a:cxnSpLocks/>
              <a:stCxn id="5" idx="0"/>
            </p:cNvCxnSpPr>
            <p:nvPr/>
          </p:nvCxnSpPr>
          <p:spPr>
            <a:xfrm rot="5400000" flipH="1" flipV="1">
              <a:off x="3042516" y="738674"/>
              <a:ext cx="1055955" cy="3692678"/>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4CA65739-6ACA-F99F-9DD8-DEC3922D4529}"/>
                </a:ext>
              </a:extLst>
            </p:cNvPr>
            <p:cNvCxnSpPr>
              <a:cxnSpLocks/>
            </p:cNvCxnSpPr>
            <p:nvPr/>
          </p:nvCxnSpPr>
          <p:spPr>
            <a:xfrm>
              <a:off x="6354802" y="2068060"/>
              <a:ext cx="3354645" cy="799236"/>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a:bodyPr>
              <a:lstStyle/>
              <a:p>
                <a:r>
                  <a:rPr lang="en-US" sz="2800" dirty="0"/>
                  <a:t>Step 1: Estimating the Reward </a:t>
                </a:r>
                <a14:m>
                  <m:oMath xmlns:m="http://schemas.openxmlformats.org/officeDocument/2006/math">
                    <m:r>
                      <a:rPr lang="fa-IR" sz="2400" i="1" smtClean="0">
                        <a:latin typeface="Cambria Math" panose="02040503050406030204" pitchFamily="18" charset="0"/>
                      </a:rPr>
                      <m:t>𝑅</m:t>
                    </m:r>
                  </m:oMath>
                </a14:m>
                <a:endParaRPr lang="en-US" sz="2800" dirty="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3530319-A2DA-C4DD-81B1-71BDFDBB3CB2}"/>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23530319-A2DA-C4DD-81B1-71BDFDBB3CB2}"/>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E6E059F-908B-85C3-544B-93414E32851B}"/>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dirty="0"/>
              </a:p>
            </p:txBody>
          </p:sp>
        </mc:Choice>
        <mc:Fallback xmlns="">
          <p:sp>
            <p:nvSpPr>
              <p:cNvPr id="26" name="TextBox 25">
                <a:extLst>
                  <a:ext uri="{FF2B5EF4-FFF2-40B4-BE49-F238E27FC236}">
                    <a16:creationId xmlns:a16="http://schemas.microsoft.com/office/drawing/2014/main" id="{DE6E059F-908B-85C3-544B-93414E32851B}"/>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4"/>
                <a:stretch>
                  <a:fillRect/>
                </a:stretch>
              </a:blipFill>
            </p:spPr>
            <p:txBody>
              <a:bodyPr/>
              <a:lstStyle/>
              <a:p>
                <a:r>
                  <a:rPr lang="en-US">
                    <a:noFill/>
                  </a:rPr>
                  <a:t> </a:t>
                </a:r>
              </a:p>
            </p:txBody>
          </p:sp>
        </mc:Fallback>
      </mc:AlternateContent>
      <p:sp>
        <p:nvSpPr>
          <p:cNvPr id="31" name="Rounded Rectangle 30">
            <a:extLst>
              <a:ext uri="{FF2B5EF4-FFF2-40B4-BE49-F238E27FC236}">
                <a16:creationId xmlns:a16="http://schemas.microsoft.com/office/drawing/2014/main" id="{68AD1F14-553E-CD1A-617D-5C0E87CE7234}"/>
              </a:ext>
            </a:extLst>
          </p:cNvPr>
          <p:cNvSpPr/>
          <p:nvPr/>
        </p:nvSpPr>
        <p:spPr>
          <a:xfrm>
            <a:off x="7421274" y="3464919"/>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venir Book" panose="02000503020000020003" pitchFamily="2" charset="0"/>
              </a:rPr>
              <a:t>👍</a:t>
            </a:r>
          </a:p>
          <a:p>
            <a:endParaRPr lang="en-US" sz="2000" dirty="0">
              <a:solidFill>
                <a:schemeClr val="tx1"/>
              </a:solidFill>
              <a:latin typeface="Avenir Book" panose="02000503020000020003" pitchFamily="2" charset="0"/>
            </a:endParaRPr>
          </a:p>
          <a:p>
            <a:r>
              <a:rPr lang="en-US" sz="2000" dirty="0">
                <a:solidFill>
                  <a:schemeClr val="tx1"/>
                </a:solidFill>
                <a:latin typeface="Avenir Book" panose="02000503020000020003" pitchFamily="2" charset="0"/>
              </a:rPr>
              <a:t>👎</a:t>
            </a:r>
          </a:p>
        </p:txBody>
      </p:sp>
      <p:sp>
        <p:nvSpPr>
          <p:cNvPr id="27" name="object 56">
            <a:extLst>
              <a:ext uri="{FF2B5EF4-FFF2-40B4-BE49-F238E27FC236}">
                <a16:creationId xmlns:a16="http://schemas.microsoft.com/office/drawing/2014/main" id="{04BA5539-B873-670D-FF6F-13B40EFF7DBC}"/>
              </a:ext>
            </a:extLst>
          </p:cNvPr>
          <p:cNvSpPr txBox="1"/>
          <p:nvPr/>
        </p:nvSpPr>
        <p:spPr>
          <a:xfrm>
            <a:off x="2261999" y="1648765"/>
            <a:ext cx="944880" cy="563616"/>
          </a:xfrm>
          <a:prstGeom prst="rect">
            <a:avLst/>
          </a:prstGeom>
        </p:spPr>
        <p:txBody>
          <a:bodyPr vert="horz" wrap="square" lIns="0" tIns="9525" rIns="0" bIns="0" rtlCol="0">
            <a:spAutoFit/>
          </a:bodyPr>
          <a:lstStyle/>
          <a:p>
            <a:pPr marL="9525">
              <a:spcBef>
                <a:spcPts val="75"/>
              </a:spcBef>
            </a:pPr>
            <a:r>
              <a:rPr sz="1800" spc="-4" dirty="0">
                <a:solidFill>
                  <a:srgbClr val="00AF50"/>
                </a:solidFill>
                <a:latin typeface="Corbel" panose="020B0503020204020204" pitchFamily="34" charset="0"/>
                <a:cs typeface="Calibri"/>
              </a:rPr>
              <a:t>“winning”</a:t>
            </a:r>
            <a:endParaRPr sz="1800" dirty="0">
              <a:latin typeface="Corbel" panose="020B0503020204020204" pitchFamily="34" charset="0"/>
              <a:cs typeface="Calibri"/>
            </a:endParaRPr>
          </a:p>
          <a:p>
            <a:pPr marL="9525" algn="ctr"/>
            <a:r>
              <a:rPr sz="1800" spc="-4" dirty="0">
                <a:solidFill>
                  <a:srgbClr val="00AF50"/>
                </a:solidFill>
                <a:latin typeface="Corbel" panose="020B0503020204020204" pitchFamily="34" charset="0"/>
                <a:cs typeface="Calibri"/>
              </a:rPr>
              <a:t>sample</a:t>
            </a:r>
            <a:endParaRPr sz="1800" dirty="0">
              <a:latin typeface="Corbel" panose="020B0503020204020204" pitchFamily="34" charset="0"/>
              <a:cs typeface="Calibri"/>
            </a:endParaRPr>
          </a:p>
        </p:txBody>
      </p:sp>
      <p:pic>
        <p:nvPicPr>
          <p:cNvPr id="28" name="object 57">
            <a:extLst>
              <a:ext uri="{FF2B5EF4-FFF2-40B4-BE49-F238E27FC236}">
                <a16:creationId xmlns:a16="http://schemas.microsoft.com/office/drawing/2014/main" id="{294CA989-AABA-5390-BA63-A69361D7C4FE}"/>
              </a:ext>
            </a:extLst>
          </p:cNvPr>
          <p:cNvPicPr/>
          <p:nvPr/>
        </p:nvPicPr>
        <p:blipFill>
          <a:blip r:embed="rId5" cstate="print"/>
          <a:stretch>
            <a:fillRect/>
          </a:stretch>
        </p:blipFill>
        <p:spPr>
          <a:xfrm>
            <a:off x="3250496" y="1637809"/>
            <a:ext cx="115538" cy="167983"/>
          </a:xfrm>
          <a:prstGeom prst="rect">
            <a:avLst/>
          </a:prstGeom>
        </p:spPr>
      </p:pic>
      <p:sp>
        <p:nvSpPr>
          <p:cNvPr id="29" name="object 58">
            <a:extLst>
              <a:ext uri="{FF2B5EF4-FFF2-40B4-BE49-F238E27FC236}">
                <a16:creationId xmlns:a16="http://schemas.microsoft.com/office/drawing/2014/main" id="{BA4F7D1E-CF3D-D525-53D6-461A1DD45E88}"/>
              </a:ext>
            </a:extLst>
          </p:cNvPr>
          <p:cNvSpPr txBox="1"/>
          <p:nvPr/>
        </p:nvSpPr>
        <p:spPr>
          <a:xfrm>
            <a:off x="3499536" y="1670216"/>
            <a:ext cx="1216057" cy="563616"/>
          </a:xfrm>
          <a:prstGeom prst="rect">
            <a:avLst/>
          </a:prstGeom>
        </p:spPr>
        <p:txBody>
          <a:bodyPr vert="horz" wrap="square" lIns="0" tIns="9525" rIns="0" bIns="0" rtlCol="0">
            <a:spAutoFit/>
          </a:bodyPr>
          <a:lstStyle/>
          <a:p>
            <a:pPr marL="9525" algn="ctr">
              <a:spcBef>
                <a:spcPts val="75"/>
              </a:spcBef>
            </a:pPr>
            <a:r>
              <a:rPr sz="1800" spc="-4" dirty="0">
                <a:solidFill>
                  <a:srgbClr val="C00000"/>
                </a:solidFill>
                <a:latin typeface="Corbel" panose="020B0503020204020204" pitchFamily="34" charset="0"/>
                <a:cs typeface="Calibri"/>
              </a:rPr>
              <a:t>“losing”</a:t>
            </a:r>
            <a:endParaRPr sz="1800" dirty="0">
              <a:latin typeface="Corbel" panose="020B0503020204020204" pitchFamily="34" charset="0"/>
              <a:cs typeface="Calibri"/>
            </a:endParaRPr>
          </a:p>
          <a:p>
            <a:pPr marL="9525" algn="ctr"/>
            <a:r>
              <a:rPr sz="1800" spc="-4" dirty="0">
                <a:solidFill>
                  <a:srgbClr val="C00000"/>
                </a:solidFill>
                <a:latin typeface="Corbel" panose="020B0503020204020204" pitchFamily="34" charset="0"/>
                <a:cs typeface="Calibri"/>
              </a:rPr>
              <a:t>sample</a:t>
            </a:r>
            <a:endParaRPr sz="1800" dirty="0">
              <a:latin typeface="Corbel" panose="020B0503020204020204" pitchFamily="34" charset="0"/>
              <a:cs typeface="Calibri"/>
            </a:endParaRPr>
          </a:p>
        </p:txBody>
      </p:sp>
      <p:pic>
        <p:nvPicPr>
          <p:cNvPr id="30" name="object 59">
            <a:extLst>
              <a:ext uri="{FF2B5EF4-FFF2-40B4-BE49-F238E27FC236}">
                <a16:creationId xmlns:a16="http://schemas.microsoft.com/office/drawing/2014/main" id="{246CA7F0-1EC6-E1D7-1EAF-62958380989A}"/>
              </a:ext>
            </a:extLst>
          </p:cNvPr>
          <p:cNvPicPr/>
          <p:nvPr/>
        </p:nvPicPr>
        <p:blipFill>
          <a:blip r:embed="rId6" cstate="print"/>
          <a:stretch>
            <a:fillRect/>
          </a:stretch>
        </p:blipFill>
        <p:spPr>
          <a:xfrm>
            <a:off x="3603780" y="1640096"/>
            <a:ext cx="83153" cy="15868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A6B0B4C-51FB-4118-051F-B3D7465E29E1}"/>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12" name="TextBox 11">
                <a:extLst>
                  <a:ext uri="{FF2B5EF4-FFF2-40B4-BE49-F238E27FC236}">
                    <a16:creationId xmlns:a16="http://schemas.microsoft.com/office/drawing/2014/main" id="{AA6B0B4C-51FB-4118-051F-B3D7465E29E1}"/>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8"/>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62BA5E5-8104-08E4-0999-034494118CEC}"/>
                  </a:ext>
                </a:extLst>
              </p:cNvPr>
              <p:cNvSpPr txBox="1"/>
              <p:nvPr/>
            </p:nvSpPr>
            <p:spPr>
              <a:xfrm>
                <a:off x="2051947" y="1235576"/>
                <a:ext cx="6011038" cy="4261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𝐽</m:t>
                      </m:r>
                      <m:d>
                        <m:dPr>
                          <m:ctrlPr>
                            <a:rPr lang="en-US" sz="1800" i="1">
                              <a:latin typeface="Cambria Math" panose="02040503050406030204" pitchFamily="18" charset="0"/>
                            </a:rPr>
                          </m:ctrlPr>
                        </m:dPr>
                        <m:e>
                          <m:r>
                            <a:rPr lang="en-US" sz="1800" i="1">
                              <a:latin typeface="Cambria Math" panose="02040503050406030204" pitchFamily="18" charset="0"/>
                            </a:rPr>
                            <m:t>𝜙</m:t>
                          </m:r>
                        </m:e>
                      </m:d>
                      <m:r>
                        <a:rPr lang="en-US"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b="0" i="1" smtClean="0">
                                      <a:latin typeface="Cambria Math" panose="02040503050406030204" pitchFamily="18" charset="0"/>
                                    </a:rPr>
                                    <m:t> −</m:t>
                                  </m:r>
                                  <m:r>
                                    <a:rPr lang="en-US" sz="1800" b="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e>
                          </m:func>
                        </m:e>
                      </m:d>
                    </m:oMath>
                  </m:oMathPara>
                </a14:m>
                <a:endParaRPr lang="en-US" sz="1800" dirty="0"/>
              </a:p>
            </p:txBody>
          </p:sp>
        </mc:Choice>
        <mc:Fallback xmlns="">
          <p:sp>
            <p:nvSpPr>
              <p:cNvPr id="13" name="TextBox 12">
                <a:extLst>
                  <a:ext uri="{FF2B5EF4-FFF2-40B4-BE49-F238E27FC236}">
                    <a16:creationId xmlns:a16="http://schemas.microsoft.com/office/drawing/2014/main" id="{C62BA5E5-8104-08E4-0999-034494118CEC}"/>
                  </a:ext>
                </a:extLst>
              </p:cNvPr>
              <p:cNvSpPr txBox="1">
                <a:spLocks noRot="1" noChangeAspect="1" noMove="1" noResize="1" noEditPoints="1" noAdjustHandles="1" noChangeArrowheads="1" noChangeShapeType="1" noTextEdit="1"/>
              </p:cNvSpPr>
              <p:nvPr/>
            </p:nvSpPr>
            <p:spPr>
              <a:xfrm>
                <a:off x="2051947" y="1235576"/>
                <a:ext cx="6011038" cy="426142"/>
              </a:xfrm>
              <a:prstGeom prst="rect">
                <a:avLst/>
              </a:prstGeom>
              <a:blipFill>
                <a:blip r:embed="rId9"/>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F73B4A-A6F0-E5A9-DCD5-86716A6EC405}"/>
                  </a:ext>
                </a:extLst>
              </p:cNvPr>
              <p:cNvSpPr txBox="1"/>
              <p:nvPr/>
            </p:nvSpPr>
            <p:spPr>
              <a:xfrm>
                <a:off x="247659" y="4203225"/>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dirty="0"/>
              </a:p>
            </p:txBody>
          </p:sp>
        </mc:Choice>
        <mc:Fallback xmlns="">
          <p:sp>
            <p:nvSpPr>
              <p:cNvPr id="14" name="TextBox 13">
                <a:extLst>
                  <a:ext uri="{FF2B5EF4-FFF2-40B4-BE49-F238E27FC236}">
                    <a16:creationId xmlns:a16="http://schemas.microsoft.com/office/drawing/2014/main" id="{28F73B4A-A6F0-E5A9-DCD5-86716A6EC405}"/>
                  </a:ext>
                </a:extLst>
              </p:cNvPr>
              <p:cNvSpPr txBox="1">
                <a:spLocks noRot="1" noChangeAspect="1" noMove="1" noResize="1" noEditPoints="1" noAdjustHandles="1" noChangeArrowheads="1" noChangeShapeType="1" noTextEdit="1"/>
              </p:cNvSpPr>
              <p:nvPr/>
            </p:nvSpPr>
            <p:spPr>
              <a:xfrm>
                <a:off x="247659" y="4203225"/>
                <a:ext cx="1928577" cy="307777"/>
              </a:xfrm>
              <a:prstGeom prst="rect">
                <a:avLst/>
              </a:prstGeom>
              <a:blipFill>
                <a:blip r:embed="rId1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0AFE4D7-609A-5D82-63BE-F8AD6ACA61DE}"/>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15" name="TextBox 14">
                <a:extLst>
                  <a:ext uri="{FF2B5EF4-FFF2-40B4-BE49-F238E27FC236}">
                    <a16:creationId xmlns:a16="http://schemas.microsoft.com/office/drawing/2014/main" id="{50AFE4D7-609A-5D82-63BE-F8AD6ACA61DE}"/>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11"/>
                <a:stretch>
                  <a:fillRect b="-384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5C73939-3F63-1F52-F374-B58686AD4874}"/>
              </a:ext>
            </a:extLst>
          </p:cNvPr>
          <p:cNvPicPr>
            <a:picLocks noChangeAspect="1"/>
          </p:cNvPicPr>
          <p:nvPr/>
        </p:nvPicPr>
        <p:blipFill>
          <a:blip r:embed="rId12"/>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86814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a:bodyPr>
              <a:lstStyle/>
              <a:p>
                <a:r>
                  <a:rPr lang="en-US" sz="2800" dirty="0"/>
                  <a:t>Step 1: Estimating the Reward </a:t>
                </a:r>
                <a14:m>
                  <m:oMath xmlns:m="http://schemas.openxmlformats.org/officeDocument/2006/math">
                    <m:r>
                      <a:rPr lang="fa-IR" sz="2400" i="1" smtClean="0">
                        <a:latin typeface="Cambria Math" panose="02040503050406030204" pitchFamily="18" charset="0"/>
                      </a:rPr>
                      <m:t>𝑅</m:t>
                    </m:r>
                  </m:oMath>
                </a14:m>
                <a:endParaRPr lang="en-US" sz="2800" dirty="0"/>
              </a:p>
            </p:txBody>
          </p:sp>
        </mc:Choice>
        <mc:Fallback xmlns="">
          <p:sp>
            <p:nvSpPr>
              <p:cNvPr id="2" name="Title 1">
                <a:extLst>
                  <a:ext uri="{FF2B5EF4-FFF2-40B4-BE49-F238E27FC236}">
                    <a16:creationId xmlns:a16="http://schemas.microsoft.com/office/drawing/2014/main" id="{93FBF5BA-E1DA-8A72-C698-71153F5CA1D4}"/>
                  </a:ext>
                </a:extLst>
              </p:cNvPr>
              <p:cNvSpPr>
                <a:spLocks noGrp="1" noRot="1" noChangeAspect="1" noMove="1" noResize="1" noEditPoints="1" noAdjustHandles="1" noChangeArrowheads="1" noChangeShapeType="1" noTextEdit="1"/>
              </p:cNvSpPr>
              <p:nvPr>
                <p:ph type="title"/>
              </p:nvPr>
            </p:nvSpPr>
            <p:spPr>
              <a:blipFill>
                <a:blip r:embed="rId2"/>
                <a:stretch>
                  <a:fillRect l="-1570" b="-20588"/>
                </a:stretch>
              </a:blipFill>
            </p:spPr>
            <p:txBody>
              <a:bodyPr/>
              <a:lstStyle/>
              <a:p>
                <a:r>
                  <a:rPr lang="en-US">
                    <a:noFill/>
                  </a:rPr>
                  <a:t> </a:t>
                </a:r>
              </a:p>
            </p:txBody>
          </p:sp>
        </mc:Fallback>
      </mc:AlternateContent>
      <p:sp>
        <p:nvSpPr>
          <p:cNvPr id="27" name="object 56">
            <a:extLst>
              <a:ext uri="{FF2B5EF4-FFF2-40B4-BE49-F238E27FC236}">
                <a16:creationId xmlns:a16="http://schemas.microsoft.com/office/drawing/2014/main" id="{04BA5539-B873-670D-FF6F-13B40EFF7DBC}"/>
              </a:ext>
            </a:extLst>
          </p:cNvPr>
          <p:cNvSpPr txBox="1"/>
          <p:nvPr/>
        </p:nvSpPr>
        <p:spPr>
          <a:xfrm>
            <a:off x="2261999" y="1648765"/>
            <a:ext cx="944880" cy="563616"/>
          </a:xfrm>
          <a:prstGeom prst="rect">
            <a:avLst/>
          </a:prstGeom>
        </p:spPr>
        <p:txBody>
          <a:bodyPr vert="horz" wrap="square" lIns="0" tIns="9525" rIns="0" bIns="0" rtlCol="0">
            <a:spAutoFit/>
          </a:bodyPr>
          <a:lstStyle/>
          <a:p>
            <a:pPr marL="9525">
              <a:spcBef>
                <a:spcPts val="75"/>
              </a:spcBef>
            </a:pPr>
            <a:r>
              <a:rPr sz="1800" spc="-4" dirty="0">
                <a:solidFill>
                  <a:srgbClr val="00AF50"/>
                </a:solidFill>
                <a:latin typeface="Corbel" panose="020B0503020204020204" pitchFamily="34" charset="0"/>
                <a:cs typeface="Calibri"/>
              </a:rPr>
              <a:t>“winning”</a:t>
            </a:r>
            <a:endParaRPr sz="1800" dirty="0">
              <a:latin typeface="Corbel" panose="020B0503020204020204" pitchFamily="34" charset="0"/>
              <a:cs typeface="Calibri"/>
            </a:endParaRPr>
          </a:p>
          <a:p>
            <a:pPr marL="9525" algn="ctr"/>
            <a:r>
              <a:rPr sz="1800" spc="-4" dirty="0">
                <a:solidFill>
                  <a:srgbClr val="00AF50"/>
                </a:solidFill>
                <a:latin typeface="Corbel" panose="020B0503020204020204" pitchFamily="34" charset="0"/>
                <a:cs typeface="Calibri"/>
              </a:rPr>
              <a:t>sample</a:t>
            </a:r>
            <a:endParaRPr sz="1800" dirty="0">
              <a:latin typeface="Corbel" panose="020B0503020204020204" pitchFamily="34" charset="0"/>
              <a:cs typeface="Calibri"/>
            </a:endParaRPr>
          </a:p>
        </p:txBody>
      </p:sp>
      <p:pic>
        <p:nvPicPr>
          <p:cNvPr id="28" name="object 57">
            <a:extLst>
              <a:ext uri="{FF2B5EF4-FFF2-40B4-BE49-F238E27FC236}">
                <a16:creationId xmlns:a16="http://schemas.microsoft.com/office/drawing/2014/main" id="{294CA989-AABA-5390-BA63-A69361D7C4FE}"/>
              </a:ext>
            </a:extLst>
          </p:cNvPr>
          <p:cNvPicPr/>
          <p:nvPr/>
        </p:nvPicPr>
        <p:blipFill>
          <a:blip r:embed="rId3" cstate="print"/>
          <a:stretch>
            <a:fillRect/>
          </a:stretch>
        </p:blipFill>
        <p:spPr>
          <a:xfrm>
            <a:off x="3250496" y="1637809"/>
            <a:ext cx="115538" cy="167983"/>
          </a:xfrm>
          <a:prstGeom prst="rect">
            <a:avLst/>
          </a:prstGeom>
        </p:spPr>
      </p:pic>
      <p:sp>
        <p:nvSpPr>
          <p:cNvPr id="29" name="object 58">
            <a:extLst>
              <a:ext uri="{FF2B5EF4-FFF2-40B4-BE49-F238E27FC236}">
                <a16:creationId xmlns:a16="http://schemas.microsoft.com/office/drawing/2014/main" id="{BA4F7D1E-CF3D-D525-53D6-461A1DD45E88}"/>
              </a:ext>
            </a:extLst>
          </p:cNvPr>
          <p:cNvSpPr txBox="1"/>
          <p:nvPr/>
        </p:nvSpPr>
        <p:spPr>
          <a:xfrm>
            <a:off x="3499536" y="1670216"/>
            <a:ext cx="1216057" cy="563616"/>
          </a:xfrm>
          <a:prstGeom prst="rect">
            <a:avLst/>
          </a:prstGeom>
        </p:spPr>
        <p:txBody>
          <a:bodyPr vert="horz" wrap="square" lIns="0" tIns="9525" rIns="0" bIns="0" rtlCol="0">
            <a:spAutoFit/>
          </a:bodyPr>
          <a:lstStyle/>
          <a:p>
            <a:pPr marL="9525" algn="ctr">
              <a:spcBef>
                <a:spcPts val="75"/>
              </a:spcBef>
            </a:pPr>
            <a:r>
              <a:rPr sz="1800" spc="-4" dirty="0">
                <a:solidFill>
                  <a:srgbClr val="C00000"/>
                </a:solidFill>
                <a:latin typeface="Corbel" panose="020B0503020204020204" pitchFamily="34" charset="0"/>
                <a:cs typeface="Calibri"/>
              </a:rPr>
              <a:t>“losing”</a:t>
            </a:r>
            <a:endParaRPr sz="1800" dirty="0">
              <a:latin typeface="Corbel" panose="020B0503020204020204" pitchFamily="34" charset="0"/>
              <a:cs typeface="Calibri"/>
            </a:endParaRPr>
          </a:p>
          <a:p>
            <a:pPr marL="9525" algn="ctr"/>
            <a:r>
              <a:rPr sz="1800" spc="-4" dirty="0">
                <a:solidFill>
                  <a:srgbClr val="C00000"/>
                </a:solidFill>
                <a:latin typeface="Corbel" panose="020B0503020204020204" pitchFamily="34" charset="0"/>
                <a:cs typeface="Calibri"/>
              </a:rPr>
              <a:t>sample</a:t>
            </a:r>
            <a:endParaRPr sz="1800" dirty="0">
              <a:latin typeface="Corbel" panose="020B0503020204020204" pitchFamily="34" charset="0"/>
              <a:cs typeface="Calibri"/>
            </a:endParaRPr>
          </a:p>
        </p:txBody>
      </p:sp>
      <p:pic>
        <p:nvPicPr>
          <p:cNvPr id="30" name="object 59">
            <a:extLst>
              <a:ext uri="{FF2B5EF4-FFF2-40B4-BE49-F238E27FC236}">
                <a16:creationId xmlns:a16="http://schemas.microsoft.com/office/drawing/2014/main" id="{246CA7F0-1EC6-E1D7-1EAF-62958380989A}"/>
              </a:ext>
            </a:extLst>
          </p:cNvPr>
          <p:cNvPicPr/>
          <p:nvPr/>
        </p:nvPicPr>
        <p:blipFill>
          <a:blip r:embed="rId4" cstate="print"/>
          <a:stretch>
            <a:fillRect/>
          </a:stretch>
        </p:blipFill>
        <p:spPr>
          <a:xfrm>
            <a:off x="3603780" y="1640096"/>
            <a:ext cx="83153" cy="158686"/>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A48BF42-F0AA-3EFF-0997-6405097B3B68}"/>
                  </a:ext>
                </a:extLst>
              </p:cNvPr>
              <p:cNvSpPr txBox="1"/>
              <p:nvPr/>
            </p:nvSpPr>
            <p:spPr>
              <a:xfrm>
                <a:off x="2051947" y="1235576"/>
                <a:ext cx="6011038" cy="4261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𝐽</m:t>
                      </m:r>
                      <m:d>
                        <m:dPr>
                          <m:ctrlPr>
                            <a:rPr lang="en-US" sz="1800" i="1">
                              <a:latin typeface="Cambria Math" panose="02040503050406030204" pitchFamily="18" charset="0"/>
                            </a:rPr>
                          </m:ctrlPr>
                        </m:dPr>
                        <m:e>
                          <m:r>
                            <a:rPr lang="en-US" sz="1800" i="1">
                              <a:latin typeface="Cambria Math" panose="02040503050406030204" pitchFamily="18" charset="0"/>
                            </a:rPr>
                            <m:t>𝜙</m:t>
                          </m:r>
                        </m:e>
                      </m:d>
                      <m:r>
                        <a:rPr lang="en-US"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b="0" i="1" smtClean="0">
                                      <a:latin typeface="Cambria Math" panose="02040503050406030204" pitchFamily="18" charset="0"/>
                                    </a:rPr>
                                    <m:t> −</m:t>
                                  </m:r>
                                  <m:r>
                                    <a:rPr lang="en-US" sz="1800" b="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e>
                          </m:func>
                        </m:e>
                      </m:d>
                    </m:oMath>
                  </m:oMathPara>
                </a14:m>
                <a:endParaRPr lang="en-US" sz="1800" dirty="0"/>
              </a:p>
            </p:txBody>
          </p:sp>
        </mc:Choice>
        <mc:Fallback xmlns="">
          <p:sp>
            <p:nvSpPr>
              <p:cNvPr id="32" name="TextBox 31">
                <a:extLst>
                  <a:ext uri="{FF2B5EF4-FFF2-40B4-BE49-F238E27FC236}">
                    <a16:creationId xmlns:a16="http://schemas.microsoft.com/office/drawing/2014/main" id="{6A48BF42-F0AA-3EFF-0997-6405097B3B68}"/>
                  </a:ext>
                </a:extLst>
              </p:cNvPr>
              <p:cNvSpPr txBox="1">
                <a:spLocks noRot="1" noChangeAspect="1" noMove="1" noResize="1" noEditPoints="1" noAdjustHandles="1" noChangeArrowheads="1" noChangeShapeType="1" noTextEdit="1"/>
              </p:cNvSpPr>
              <p:nvPr/>
            </p:nvSpPr>
            <p:spPr>
              <a:xfrm>
                <a:off x="2051947" y="1235576"/>
                <a:ext cx="6011038" cy="426142"/>
              </a:xfrm>
              <a:prstGeom prst="rect">
                <a:avLst/>
              </a:prstGeom>
              <a:blipFill>
                <a:blip r:embed="rId5"/>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12">
                <a:extLst>
                  <a:ext uri="{FF2B5EF4-FFF2-40B4-BE49-F238E27FC236}">
                    <a16:creationId xmlns:a16="http://schemas.microsoft.com/office/drawing/2014/main" id="{0F08B279-9EC5-56B3-E3D7-17EAECAA8BA7}"/>
                  </a:ext>
                </a:extLst>
              </p:cNvPr>
              <p:cNvSpPr txBox="1"/>
              <p:nvPr/>
            </p:nvSpPr>
            <p:spPr>
              <a:xfrm>
                <a:off x="7291460" y="4118969"/>
                <a:ext cx="2019300" cy="256320"/>
              </a:xfrm>
              <a:prstGeom prst="rect">
                <a:avLst/>
              </a:prstGeom>
            </p:spPr>
            <p:txBody>
              <a:bodyPr vert="horz" wrap="square" lIns="0" tIns="10001" rIns="0" bIns="0" rtlCol="0">
                <a:spAutoFit/>
              </a:bodyPr>
              <a:lstStyle/>
              <a:p>
                <a:pPr marL="38100" marR="32385">
                  <a:spcBef>
                    <a:spcPts val="79"/>
                  </a:spcBef>
                </a:pPr>
                <a14:m>
                  <m:oMathPara xmlns:m="http://schemas.openxmlformats.org/officeDocument/2006/math">
                    <m:oMathParaPr>
                      <m:jc m:val="centerGroup"/>
                    </m:oMathParaPr>
                    <m:oMath xmlns:m="http://schemas.openxmlformats.org/officeDocument/2006/math">
                      <m:r>
                        <a:rPr lang="fa-IR" sz="1600" b="0" i="1" smtClean="0">
                          <a:solidFill>
                            <a:srgbClr val="0E0CC0"/>
                          </a:solidFill>
                          <a:latin typeface="Cambria Math" panose="02040503050406030204" pitchFamily="18" charset="0"/>
                        </a:rPr>
                        <m:t>𝑅</m:t>
                      </m:r>
                      <m:d>
                        <m:dPr>
                          <m:ctrlPr>
                            <a:rPr lang="fa-IR" sz="1600" b="0" i="1" smtClean="0">
                              <a:solidFill>
                                <a:srgbClr val="0E0CC0"/>
                              </a:solidFill>
                              <a:latin typeface="Cambria Math" panose="02040503050406030204" pitchFamily="18" charset="0"/>
                            </a:rPr>
                          </m:ctrlPr>
                        </m:dPr>
                        <m:e>
                          <m:sSub>
                            <m:sSubPr>
                              <m:ctrlPr>
                                <a:rPr lang="fa-IR" sz="1600" b="0" i="1" smtClean="0">
                                  <a:solidFill>
                                    <a:srgbClr val="0E0CC0"/>
                                  </a:solidFill>
                                  <a:latin typeface="Cambria Math" panose="02040503050406030204" pitchFamily="18" charset="0"/>
                                </a:rPr>
                              </m:ctrlPr>
                            </m:sSubPr>
                            <m:e>
                              <m:r>
                                <a:rPr lang="fa-IR" sz="1600" b="0" i="1" smtClean="0">
                                  <a:solidFill>
                                    <a:srgbClr val="0E0CC0"/>
                                  </a:solidFill>
                                  <a:latin typeface="Cambria Math" panose="02040503050406030204" pitchFamily="18" charset="0"/>
                                </a:rPr>
                                <m:t>𝑠</m:t>
                              </m:r>
                            </m:e>
                            <m:sub>
                              <m:r>
                                <a:rPr lang="fa-IR" sz="1600" b="0" i="1" smtClean="0">
                                  <a:solidFill>
                                    <a:srgbClr val="0E0CC0"/>
                                  </a:solidFill>
                                  <a:latin typeface="Cambria Math" panose="02040503050406030204" pitchFamily="18" charset="0"/>
                                </a:rPr>
                                <m:t>1</m:t>
                              </m:r>
                            </m:sub>
                          </m:sSub>
                          <m:r>
                            <a:rPr lang="en-US" sz="1600" b="0" i="1" smtClean="0">
                              <a:solidFill>
                                <a:srgbClr val="0E0CC0"/>
                              </a:solidFill>
                              <a:latin typeface="Cambria Math" panose="02040503050406030204" pitchFamily="18" charset="0"/>
                            </a:rPr>
                            <m:t>;</m:t>
                          </m:r>
                          <m:r>
                            <m:rPr>
                              <m:sty m:val="p"/>
                            </m:rPr>
                            <a:rPr lang="en-US" sz="1600">
                              <a:solidFill>
                                <a:srgbClr val="0E0CC0"/>
                              </a:solidFill>
                              <a:latin typeface="Cambria Math" panose="02040503050406030204" pitchFamily="18" charset="0"/>
                            </a:rPr>
                            <m:t>prompt</m:t>
                          </m:r>
                        </m:e>
                      </m:d>
                      <m:r>
                        <a:rPr lang="fa-IR" sz="1600" b="0" i="1" smtClean="0">
                          <a:latin typeface="Cambria Math" panose="02040503050406030204" pitchFamily="18" charset="0"/>
                        </a:rPr>
                        <m:t>=0.8</m:t>
                      </m:r>
                    </m:oMath>
                  </m:oMathPara>
                </a14:m>
                <a:endParaRPr lang="fa-IR" sz="2000" dirty="0">
                  <a:latin typeface="Cambria Math"/>
                  <a:cs typeface="Cambria Math"/>
                </a:endParaRPr>
              </a:p>
            </p:txBody>
          </p:sp>
        </mc:Choice>
        <mc:Fallback xmlns="">
          <p:sp>
            <p:nvSpPr>
              <p:cNvPr id="9" name="object 12">
                <a:extLst>
                  <a:ext uri="{FF2B5EF4-FFF2-40B4-BE49-F238E27FC236}">
                    <a16:creationId xmlns:a16="http://schemas.microsoft.com/office/drawing/2014/main" id="{0F08B279-9EC5-56B3-E3D7-17EAECAA8BA7}"/>
                  </a:ext>
                </a:extLst>
              </p:cNvPr>
              <p:cNvSpPr txBox="1">
                <a:spLocks noRot="1" noChangeAspect="1" noMove="1" noResize="1" noEditPoints="1" noAdjustHandles="1" noChangeArrowheads="1" noChangeShapeType="1" noTextEdit="1"/>
              </p:cNvSpPr>
              <p:nvPr/>
            </p:nvSpPr>
            <p:spPr>
              <a:xfrm>
                <a:off x="7291460" y="4118969"/>
                <a:ext cx="2019300" cy="256320"/>
              </a:xfrm>
              <a:prstGeom prst="rect">
                <a:avLst/>
              </a:prstGeom>
              <a:blipFill>
                <a:blip r:embed="rId6"/>
                <a:stretch>
                  <a:fillRect t="-19048" r="-1258"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14">
                <a:extLst>
                  <a:ext uri="{FF2B5EF4-FFF2-40B4-BE49-F238E27FC236}">
                    <a16:creationId xmlns:a16="http://schemas.microsoft.com/office/drawing/2014/main" id="{A6CABCD8-6ADA-AB37-5F82-6665324BC793}"/>
                  </a:ext>
                </a:extLst>
              </p:cNvPr>
              <p:cNvSpPr txBox="1"/>
              <p:nvPr/>
            </p:nvSpPr>
            <p:spPr>
              <a:xfrm>
                <a:off x="7245882" y="3174485"/>
                <a:ext cx="2479007" cy="564096"/>
              </a:xfrm>
              <a:prstGeom prst="rect">
                <a:avLst/>
              </a:prstGeom>
            </p:spPr>
            <p:txBody>
              <a:bodyPr vert="horz" wrap="square" lIns="0" tIns="10001" rIns="0" bIns="0" rtlCol="0">
                <a:spAutoFit/>
              </a:bodyPr>
              <a:lstStyle/>
              <a:p>
                <a:pPr marR="334328" algn="ctr">
                  <a:tabLst>
                    <a:tab pos="329088" algn="l"/>
                    <a:tab pos="814864" algn="l"/>
                  </a:tabLst>
                </a:pPr>
                <a:br>
                  <a:rPr lang="en-US" sz="20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a-IR" sz="1600" b="0" i="1" smtClean="0">
                          <a:solidFill>
                            <a:srgbClr val="0E0CC0"/>
                          </a:solidFill>
                          <a:latin typeface="Cambria Math" panose="02040503050406030204" pitchFamily="18" charset="0"/>
                        </a:rPr>
                        <m:t>𝑅</m:t>
                      </m:r>
                      <m:d>
                        <m:dPr>
                          <m:ctrlPr>
                            <a:rPr lang="fa-IR" sz="1600" b="0" i="1" smtClean="0">
                              <a:solidFill>
                                <a:srgbClr val="0E0CC0"/>
                              </a:solidFill>
                              <a:latin typeface="Cambria Math" panose="02040503050406030204" pitchFamily="18" charset="0"/>
                            </a:rPr>
                          </m:ctrlPr>
                        </m:dPr>
                        <m:e>
                          <m:sSub>
                            <m:sSubPr>
                              <m:ctrlPr>
                                <a:rPr lang="fa-IR" sz="1600" b="0" i="1" smtClean="0">
                                  <a:solidFill>
                                    <a:srgbClr val="0E0CC0"/>
                                  </a:solidFill>
                                  <a:latin typeface="Cambria Math" panose="02040503050406030204" pitchFamily="18" charset="0"/>
                                </a:rPr>
                              </m:ctrlPr>
                            </m:sSubPr>
                            <m:e>
                              <m:r>
                                <a:rPr lang="fa-IR" sz="1600" b="0" i="1" smtClean="0">
                                  <a:solidFill>
                                    <a:srgbClr val="0E0CC0"/>
                                  </a:solidFill>
                                  <a:latin typeface="Cambria Math" panose="02040503050406030204" pitchFamily="18" charset="0"/>
                                </a:rPr>
                                <m:t>𝑠</m:t>
                              </m:r>
                            </m:e>
                            <m:sub>
                              <m:r>
                                <a:rPr lang="fa-IR" sz="1600" b="0" i="1" smtClean="0">
                                  <a:solidFill>
                                    <a:srgbClr val="0E0CC0"/>
                                  </a:solidFill>
                                  <a:latin typeface="Cambria Math" panose="02040503050406030204" pitchFamily="18" charset="0"/>
                                </a:rPr>
                                <m:t>2</m:t>
                              </m:r>
                            </m:sub>
                          </m:sSub>
                          <m:r>
                            <a:rPr lang="en-US" sz="1600" b="0" i="1" smtClean="0">
                              <a:solidFill>
                                <a:srgbClr val="0E0CC0"/>
                              </a:solidFill>
                              <a:latin typeface="Cambria Math" panose="02040503050406030204" pitchFamily="18" charset="0"/>
                            </a:rPr>
                            <m:t>;</m:t>
                          </m:r>
                          <m:r>
                            <m:rPr>
                              <m:sty m:val="p"/>
                            </m:rPr>
                            <a:rPr lang="en-US" sz="1600" b="0" i="0" smtClean="0">
                              <a:solidFill>
                                <a:srgbClr val="0E0CC0"/>
                              </a:solidFill>
                              <a:latin typeface="Cambria Math" panose="02040503050406030204" pitchFamily="18" charset="0"/>
                            </a:rPr>
                            <m:t>prompt</m:t>
                          </m:r>
                        </m:e>
                      </m:d>
                      <m:r>
                        <a:rPr lang="fa-IR" sz="1600" b="0" i="1" smtClean="0">
                          <a:latin typeface="Cambria Math" panose="02040503050406030204" pitchFamily="18" charset="0"/>
                        </a:rPr>
                        <m:t>=1.2</m:t>
                      </m:r>
                    </m:oMath>
                  </m:oMathPara>
                </a14:m>
                <a:endParaRPr lang="fa-IR" sz="2000" dirty="0">
                  <a:latin typeface="Cambria Math"/>
                  <a:cs typeface="Cambria Math"/>
                </a:endParaRPr>
              </a:p>
            </p:txBody>
          </p:sp>
        </mc:Choice>
        <mc:Fallback xmlns="">
          <p:sp>
            <p:nvSpPr>
              <p:cNvPr id="10" name="object 14">
                <a:extLst>
                  <a:ext uri="{FF2B5EF4-FFF2-40B4-BE49-F238E27FC236}">
                    <a16:creationId xmlns:a16="http://schemas.microsoft.com/office/drawing/2014/main" id="{A6CABCD8-6ADA-AB37-5F82-6665324BC793}"/>
                  </a:ext>
                </a:extLst>
              </p:cNvPr>
              <p:cNvSpPr txBox="1">
                <a:spLocks noRot="1" noChangeAspect="1" noMove="1" noResize="1" noEditPoints="1" noAdjustHandles="1" noChangeArrowheads="1" noChangeShapeType="1" noTextEdit="1"/>
              </p:cNvSpPr>
              <p:nvPr/>
            </p:nvSpPr>
            <p:spPr>
              <a:xfrm>
                <a:off x="7245882" y="3174485"/>
                <a:ext cx="2479007" cy="564096"/>
              </a:xfrm>
              <a:prstGeom prst="rect">
                <a:avLst/>
              </a:prstGeom>
              <a:blipFill>
                <a:blip r:embed="rId7"/>
                <a:stretch>
                  <a:fillRect b="-20000"/>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B768A528-9C1E-1F01-7FA3-A9A46DC3AFAA}"/>
              </a:ext>
            </a:extLst>
          </p:cNvPr>
          <p:cNvGrpSpPr/>
          <p:nvPr/>
        </p:nvGrpSpPr>
        <p:grpSpPr>
          <a:xfrm>
            <a:off x="121919" y="2455816"/>
            <a:ext cx="7491350" cy="2055186"/>
            <a:chOff x="249131" y="1678071"/>
            <a:chExt cx="9460316" cy="2601657"/>
          </a:xfrm>
        </p:grpSpPr>
        <p:sp>
          <p:nvSpPr>
            <p:cNvPr id="12" name="Rounded Rectangle 11">
              <a:extLst>
                <a:ext uri="{FF2B5EF4-FFF2-40B4-BE49-F238E27FC236}">
                  <a16:creationId xmlns:a16="http://schemas.microsoft.com/office/drawing/2014/main" id="{9341044C-F730-DA6E-A65B-0DB1D74B80FA}"/>
                </a:ext>
              </a:extLst>
            </p:cNvPr>
            <p:cNvSpPr/>
            <p:nvPr/>
          </p:nvSpPr>
          <p:spPr>
            <a:xfrm>
              <a:off x="4250174" y="3087231"/>
              <a:ext cx="1059818" cy="89115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3200" b="1" dirty="0">
                  <a:latin typeface="Avenir Book" panose="02000503020000020003" pitchFamily="2" charset="0"/>
                </a:rPr>
                <a:t>LM</a:t>
              </a:r>
            </a:p>
          </p:txBody>
        </p:sp>
        <p:sp>
          <p:nvSpPr>
            <p:cNvPr id="13" name="Rounded Rectangle 12">
              <a:extLst>
                <a:ext uri="{FF2B5EF4-FFF2-40B4-BE49-F238E27FC236}">
                  <a16:creationId xmlns:a16="http://schemas.microsoft.com/office/drawing/2014/main" id="{FC48D66F-0B42-2555-56BC-3E5E6DCC68AD}"/>
                </a:ext>
              </a:extLst>
            </p:cNvPr>
            <p:cNvSpPr/>
            <p:nvPr/>
          </p:nvSpPr>
          <p:spPr>
            <a:xfrm>
              <a:off x="249131" y="3112990"/>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Explain ”space elevators” to a 6-year-old. </a:t>
              </a:r>
            </a:p>
          </p:txBody>
        </p:sp>
        <p:cxnSp>
          <p:nvCxnSpPr>
            <p:cNvPr id="14" name="Straight Arrow Connector 13">
              <a:extLst>
                <a:ext uri="{FF2B5EF4-FFF2-40B4-BE49-F238E27FC236}">
                  <a16:creationId xmlns:a16="http://schemas.microsoft.com/office/drawing/2014/main" id="{52123CC3-F460-EB70-0A78-F4FDA598BAD3}"/>
                </a:ext>
              </a:extLst>
            </p:cNvPr>
            <p:cNvCxnSpPr>
              <a:cxnSpLocks/>
            </p:cNvCxnSpPr>
            <p:nvPr/>
          </p:nvCxnSpPr>
          <p:spPr>
            <a:xfrm>
              <a:off x="3441780" y="3527790"/>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5" name="Rounded Rectangle 14">
              <a:extLst>
                <a:ext uri="{FF2B5EF4-FFF2-40B4-BE49-F238E27FC236}">
                  <a16:creationId xmlns:a16="http://schemas.microsoft.com/office/drawing/2014/main" id="{74418B92-6E28-BDD8-DAEC-B7DA5BC5CD32}"/>
                </a:ext>
              </a:extLst>
            </p:cNvPr>
            <p:cNvSpPr/>
            <p:nvPr/>
          </p:nvSpPr>
          <p:spPr>
            <a:xfrm>
              <a:off x="6331805" y="2817634"/>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It is like any typical elevator, but it goes to space. … </a:t>
              </a:r>
            </a:p>
          </p:txBody>
        </p:sp>
        <p:cxnSp>
          <p:nvCxnSpPr>
            <p:cNvPr id="16" name="Straight Arrow Connector 15">
              <a:extLst>
                <a:ext uri="{FF2B5EF4-FFF2-40B4-BE49-F238E27FC236}">
                  <a16:creationId xmlns:a16="http://schemas.microsoft.com/office/drawing/2014/main" id="{50F51153-D548-7974-3441-BC852E7671C4}"/>
                </a:ext>
              </a:extLst>
            </p:cNvPr>
            <p:cNvCxnSpPr>
              <a:cxnSpLocks/>
            </p:cNvCxnSpPr>
            <p:nvPr/>
          </p:nvCxnSpPr>
          <p:spPr>
            <a:xfrm flipV="1">
              <a:off x="5438200" y="3175130"/>
              <a:ext cx="415122" cy="32988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1" name="Rounded Rectangle 20">
              <a:extLst>
                <a:ext uri="{FF2B5EF4-FFF2-40B4-BE49-F238E27FC236}">
                  <a16:creationId xmlns:a16="http://schemas.microsoft.com/office/drawing/2014/main" id="{65DA9C4A-5350-367B-A2B9-92C7E26CDDF9}"/>
                </a:ext>
              </a:extLst>
            </p:cNvPr>
            <p:cNvSpPr/>
            <p:nvPr/>
          </p:nvSpPr>
          <p:spPr>
            <a:xfrm>
              <a:off x="6344684" y="3613301"/>
              <a:ext cx="3128219"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Explain gravity to a 6-year-old.  …</a:t>
              </a:r>
            </a:p>
          </p:txBody>
        </p:sp>
        <p:cxnSp>
          <p:nvCxnSpPr>
            <p:cNvPr id="33" name="Straight Arrow Connector 32">
              <a:extLst>
                <a:ext uri="{FF2B5EF4-FFF2-40B4-BE49-F238E27FC236}">
                  <a16:creationId xmlns:a16="http://schemas.microsoft.com/office/drawing/2014/main" id="{E19BF20A-8D07-A725-036D-476A22382AD7}"/>
                </a:ext>
              </a:extLst>
            </p:cNvPr>
            <p:cNvCxnSpPr>
              <a:cxnSpLocks/>
            </p:cNvCxnSpPr>
            <p:nvPr/>
          </p:nvCxnSpPr>
          <p:spPr>
            <a:xfrm>
              <a:off x="5431464" y="3640361"/>
              <a:ext cx="484914" cy="2707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34" name="Rounded Rectangle 33">
              <a:extLst>
                <a:ext uri="{FF2B5EF4-FFF2-40B4-BE49-F238E27FC236}">
                  <a16:creationId xmlns:a16="http://schemas.microsoft.com/office/drawing/2014/main" id="{0CE9501C-3B11-0F0E-FB7C-F83964759A77}"/>
                </a:ext>
              </a:extLst>
            </p:cNvPr>
            <p:cNvSpPr/>
            <p:nvPr/>
          </p:nvSpPr>
          <p:spPr>
            <a:xfrm>
              <a:off x="5378195" y="1678071"/>
              <a:ext cx="937970" cy="809443"/>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cxnSp>
          <p:nvCxnSpPr>
            <p:cNvPr id="35" name="Curved Connector 34">
              <a:extLst>
                <a:ext uri="{FF2B5EF4-FFF2-40B4-BE49-F238E27FC236}">
                  <a16:creationId xmlns:a16="http://schemas.microsoft.com/office/drawing/2014/main" id="{94F68ABC-B644-B661-537D-7B5B5E62341E}"/>
                </a:ext>
              </a:extLst>
            </p:cNvPr>
            <p:cNvCxnSpPr>
              <a:cxnSpLocks/>
              <a:stCxn id="13" idx="0"/>
            </p:cNvCxnSpPr>
            <p:nvPr/>
          </p:nvCxnSpPr>
          <p:spPr>
            <a:xfrm rot="5400000" flipH="1" flipV="1">
              <a:off x="3042516" y="738674"/>
              <a:ext cx="1055955" cy="3692678"/>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D9536008-B72A-7689-D143-58D3E46FD173}"/>
                </a:ext>
              </a:extLst>
            </p:cNvPr>
            <p:cNvCxnSpPr>
              <a:cxnSpLocks/>
            </p:cNvCxnSpPr>
            <p:nvPr/>
          </p:nvCxnSpPr>
          <p:spPr>
            <a:xfrm>
              <a:off x="6354802" y="2057035"/>
              <a:ext cx="3354645" cy="799236"/>
            </a:xfrm>
            <a:prstGeom prst="curvedConnector2">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06224D9-C542-7A79-48A5-F21F3B7815E6}"/>
                  </a:ext>
                </a:extLst>
              </p:cNvPr>
              <p:cNvSpPr txBox="1"/>
              <p:nvPr/>
            </p:nvSpPr>
            <p:spPr>
              <a:xfrm>
                <a:off x="4609561" y="3420877"/>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1</m:t>
                          </m:r>
                        </m:sub>
                      </m:sSub>
                    </m:oMath>
                  </m:oMathPara>
                </a14:m>
                <a:endParaRPr lang="en-US" dirty="0"/>
              </a:p>
            </p:txBody>
          </p:sp>
        </mc:Choice>
        <mc:Fallback xmlns="">
          <p:sp>
            <p:nvSpPr>
              <p:cNvPr id="37" name="TextBox 36">
                <a:extLst>
                  <a:ext uri="{FF2B5EF4-FFF2-40B4-BE49-F238E27FC236}">
                    <a16:creationId xmlns:a16="http://schemas.microsoft.com/office/drawing/2014/main" id="{706224D9-C542-7A79-48A5-F21F3B7815E6}"/>
                  </a:ext>
                </a:extLst>
              </p:cNvPr>
              <p:cNvSpPr txBox="1">
                <a:spLocks noRot="1" noChangeAspect="1" noMove="1" noResize="1" noEditPoints="1" noAdjustHandles="1" noChangeArrowheads="1" noChangeShapeType="1" noTextEdit="1"/>
              </p:cNvSpPr>
              <p:nvPr/>
            </p:nvSpPr>
            <p:spPr>
              <a:xfrm>
                <a:off x="4609561" y="3420877"/>
                <a:ext cx="448491"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36D6AB9-96DE-8BE4-5D6A-D3104E6DFA6E}"/>
                  </a:ext>
                </a:extLst>
              </p:cNvPr>
              <p:cNvSpPr txBox="1"/>
              <p:nvPr/>
            </p:nvSpPr>
            <p:spPr>
              <a:xfrm>
                <a:off x="4612198" y="4012686"/>
                <a:ext cx="448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fa-IR" sz="1400" b="0" i="1" smtClean="0">
                              <a:latin typeface="Cambria Math" panose="02040503050406030204" pitchFamily="18" charset="0"/>
                            </a:rPr>
                            <m:t>𝑠</m:t>
                          </m:r>
                        </m:e>
                        <m:sub>
                          <m:r>
                            <a:rPr lang="en-US" sz="1400" b="0" i="1" smtClean="0">
                              <a:latin typeface="Cambria Math" panose="02040503050406030204" pitchFamily="18" charset="0"/>
                            </a:rPr>
                            <m:t>2</m:t>
                          </m:r>
                        </m:sub>
                      </m:sSub>
                    </m:oMath>
                  </m:oMathPara>
                </a14:m>
                <a:endParaRPr lang="en-US" dirty="0"/>
              </a:p>
            </p:txBody>
          </p:sp>
        </mc:Choice>
        <mc:Fallback xmlns="">
          <p:sp>
            <p:nvSpPr>
              <p:cNvPr id="38" name="TextBox 37">
                <a:extLst>
                  <a:ext uri="{FF2B5EF4-FFF2-40B4-BE49-F238E27FC236}">
                    <a16:creationId xmlns:a16="http://schemas.microsoft.com/office/drawing/2014/main" id="{136D6AB9-96DE-8BE4-5D6A-D3104E6DFA6E}"/>
                  </a:ext>
                </a:extLst>
              </p:cNvPr>
              <p:cNvSpPr txBox="1">
                <a:spLocks noRot="1" noChangeAspect="1" noMove="1" noResize="1" noEditPoints="1" noAdjustHandles="1" noChangeArrowheads="1" noChangeShapeType="1" noTextEdit="1"/>
              </p:cNvSpPr>
              <p:nvPr/>
            </p:nvSpPr>
            <p:spPr>
              <a:xfrm>
                <a:off x="4612198" y="4012686"/>
                <a:ext cx="448491" cy="307777"/>
              </a:xfrm>
              <a:prstGeom prst="rect">
                <a:avLst/>
              </a:prstGeom>
              <a:blipFill>
                <a:blip r:embed="rId9"/>
                <a:stretch>
                  <a:fillRect/>
                </a:stretch>
              </a:blipFill>
            </p:spPr>
            <p:txBody>
              <a:bodyPr/>
              <a:lstStyle/>
              <a:p>
                <a:r>
                  <a:rPr lang="en-US">
                    <a:noFill/>
                  </a:rPr>
                  <a:t> </a:t>
                </a:r>
              </a:p>
            </p:txBody>
          </p:sp>
        </mc:Fallback>
      </mc:AlternateContent>
      <p:sp>
        <p:nvSpPr>
          <p:cNvPr id="39" name="Rounded Rectangular Callout 38">
            <a:extLst>
              <a:ext uri="{FF2B5EF4-FFF2-40B4-BE49-F238E27FC236}">
                <a16:creationId xmlns:a16="http://schemas.microsoft.com/office/drawing/2014/main" id="{70B456D6-5CB2-8338-55C1-F0E7F6344431}"/>
              </a:ext>
            </a:extLst>
          </p:cNvPr>
          <p:cNvSpPr/>
          <p:nvPr/>
        </p:nvSpPr>
        <p:spPr>
          <a:xfrm>
            <a:off x="6106026" y="1859228"/>
            <a:ext cx="3037974" cy="1111766"/>
          </a:xfrm>
          <a:prstGeom prst="wedgeRoundRectCallout">
            <a:avLst>
              <a:gd name="adj1" fmla="val 25669"/>
              <a:gd name="adj2" fmla="val 7275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reward model returns a scalar reward which should numerically represent the human preference. </a:t>
            </a:r>
            <a:endParaRPr lang="en-US" sz="1500" dirty="0">
              <a:solidFill>
                <a:schemeClr val="tx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390B623-78F6-167F-227D-A0E5CBED2CE6}"/>
                  </a:ext>
                </a:extLst>
              </p:cNvPr>
              <p:cNvSpPr txBox="1"/>
              <p:nvPr/>
            </p:nvSpPr>
            <p:spPr>
              <a:xfrm>
                <a:off x="28365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5" name="TextBox 4">
                <a:extLst>
                  <a:ext uri="{FF2B5EF4-FFF2-40B4-BE49-F238E27FC236}">
                    <a16:creationId xmlns:a16="http://schemas.microsoft.com/office/drawing/2014/main" id="{6390B623-78F6-167F-227D-A0E5CBED2CE6}"/>
                  </a:ext>
                </a:extLst>
              </p:cNvPr>
              <p:cNvSpPr txBox="1">
                <a:spLocks noRot="1" noChangeAspect="1" noMove="1" noResize="1" noEditPoints="1" noAdjustHandles="1" noChangeArrowheads="1" noChangeShapeType="1" noTextEdit="1"/>
              </p:cNvSpPr>
              <p:nvPr/>
            </p:nvSpPr>
            <p:spPr>
              <a:xfrm>
                <a:off x="2836554" y="4261844"/>
                <a:ext cx="1783778" cy="307777"/>
              </a:xfrm>
              <a:prstGeom prst="rect">
                <a:avLst/>
              </a:prstGeom>
              <a:blipFill>
                <a:blip r:embed="rId11"/>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829F9E-48E6-D871-1D95-8ACB0A82EFB1}"/>
                  </a:ext>
                </a:extLst>
              </p:cNvPr>
              <p:cNvSpPr txBox="1"/>
              <p:nvPr/>
            </p:nvSpPr>
            <p:spPr>
              <a:xfrm>
                <a:off x="247659" y="4203225"/>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dirty="0"/>
              </a:p>
            </p:txBody>
          </p:sp>
        </mc:Choice>
        <mc:Fallback xmlns="">
          <p:sp>
            <p:nvSpPr>
              <p:cNvPr id="6" name="TextBox 5">
                <a:extLst>
                  <a:ext uri="{FF2B5EF4-FFF2-40B4-BE49-F238E27FC236}">
                    <a16:creationId xmlns:a16="http://schemas.microsoft.com/office/drawing/2014/main" id="{A6829F9E-48E6-D871-1D95-8ACB0A82EFB1}"/>
                  </a:ext>
                </a:extLst>
              </p:cNvPr>
              <p:cNvSpPr txBox="1">
                <a:spLocks noRot="1" noChangeAspect="1" noMove="1" noResize="1" noEditPoints="1" noAdjustHandles="1" noChangeArrowheads="1" noChangeShapeType="1" noTextEdit="1"/>
              </p:cNvSpPr>
              <p:nvPr/>
            </p:nvSpPr>
            <p:spPr>
              <a:xfrm>
                <a:off x="247659" y="4203225"/>
                <a:ext cx="1928577" cy="307777"/>
              </a:xfrm>
              <a:prstGeom prst="rect">
                <a:avLst/>
              </a:prstGeom>
              <a:blipFill>
                <a:blip r:embed="rId12"/>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BDA0739-80D9-A323-0DFA-113E3B72C907}"/>
                  </a:ext>
                </a:extLst>
              </p:cNvPr>
              <p:cNvSpPr txBox="1"/>
              <p:nvPr/>
            </p:nvSpPr>
            <p:spPr>
              <a:xfrm>
                <a:off x="5327089" y="4456975"/>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2</m:t>
                          </m:r>
                        </m:sub>
                      </m:sSub>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7" name="TextBox 6">
                <a:extLst>
                  <a:ext uri="{FF2B5EF4-FFF2-40B4-BE49-F238E27FC236}">
                    <a16:creationId xmlns:a16="http://schemas.microsoft.com/office/drawing/2014/main" id="{7BDA0739-80D9-A323-0DFA-113E3B72C907}"/>
                  </a:ext>
                </a:extLst>
              </p:cNvPr>
              <p:cNvSpPr txBox="1">
                <a:spLocks noRot="1" noChangeAspect="1" noMove="1" noResize="1" noEditPoints="1" noAdjustHandles="1" noChangeArrowheads="1" noChangeShapeType="1" noTextEdit="1"/>
              </p:cNvSpPr>
              <p:nvPr/>
            </p:nvSpPr>
            <p:spPr>
              <a:xfrm>
                <a:off x="5327089" y="4456975"/>
                <a:ext cx="1783778" cy="307777"/>
              </a:xfrm>
              <a:prstGeom prst="rect">
                <a:avLst/>
              </a:prstGeom>
              <a:blipFill>
                <a:blip r:embed="rId13"/>
                <a:stretch>
                  <a:fillRect b="-384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3C8A702-2A10-9677-C5B8-D184410FAC3D}"/>
              </a:ext>
            </a:extLst>
          </p:cNvPr>
          <p:cNvPicPr>
            <a:picLocks noChangeAspect="1"/>
          </p:cNvPicPr>
          <p:nvPr/>
        </p:nvPicPr>
        <p:blipFill>
          <a:blip r:embed="rId14"/>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520296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C00925F-D745-27B9-5933-73B9AAE5EE86}"/>
                  </a:ext>
                </a:extLst>
              </p:cNvPr>
              <p:cNvSpPr>
                <a:spLocks noGrp="1"/>
              </p:cNvSpPr>
              <p:nvPr>
                <p:ph type="title"/>
              </p:nvPr>
            </p:nvSpPr>
            <p:spPr/>
            <p:txBody>
              <a:bodyPr/>
              <a:lstStyle/>
              <a:p>
                <a:r>
                  <a:rPr lang="en-US" sz="3200" dirty="0"/>
                  <a:t>Estimating the Reward </a:t>
                </a:r>
                <a14:m>
                  <m:oMath xmlns:m="http://schemas.openxmlformats.org/officeDocument/2006/math">
                    <m:r>
                      <a:rPr lang="fa-IR" sz="2800" i="1" smtClean="0">
                        <a:latin typeface="Cambria Math" panose="02040503050406030204" pitchFamily="18" charset="0"/>
                      </a:rPr>
                      <m:t>𝑅</m:t>
                    </m:r>
                  </m:oMath>
                </a14:m>
                <a:r>
                  <a:rPr lang="en-US" dirty="0"/>
                  <a:t>: Quiz</a:t>
                </a:r>
              </a:p>
            </p:txBody>
          </p:sp>
        </mc:Choice>
        <mc:Fallback xmlns="">
          <p:sp>
            <p:nvSpPr>
              <p:cNvPr id="2" name="Title 1">
                <a:extLst>
                  <a:ext uri="{FF2B5EF4-FFF2-40B4-BE49-F238E27FC236}">
                    <a16:creationId xmlns:a16="http://schemas.microsoft.com/office/drawing/2014/main" id="{3C00925F-D745-27B9-5933-73B9AAE5EE86}"/>
                  </a:ext>
                </a:extLst>
              </p:cNvPr>
              <p:cNvSpPr>
                <a:spLocks noGrp="1" noRot="1" noChangeAspect="1" noMove="1" noResize="1" noEditPoints="1" noAdjustHandles="1" noChangeArrowheads="1" noChangeShapeType="1" noTextEdit="1"/>
              </p:cNvSpPr>
              <p:nvPr>
                <p:ph type="title"/>
              </p:nvPr>
            </p:nvSpPr>
            <p:spPr>
              <a:blipFill>
                <a:blip r:embed="rId3"/>
                <a:stretch>
                  <a:fillRect l="-1884" b="-25000"/>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78C98F2E-F9E5-1FF7-B732-F87768D73FEE}"/>
              </a:ext>
            </a:extLst>
          </p:cNvPr>
          <p:cNvSpPr>
            <a:spLocks noGrp="1"/>
          </p:cNvSpPr>
          <p:nvPr>
            <p:ph type="body" sz="quarter" idx="16"/>
          </p:nvPr>
        </p:nvSpPr>
        <p:spPr/>
        <p:txBody>
          <a:bodyPr/>
          <a:lstStyle/>
          <a:p>
            <a:r>
              <a:rPr lang="en-US" b="1" dirty="0"/>
              <a:t>Q1:</a:t>
            </a:r>
            <a:r>
              <a:rPr lang="en-US" dirty="0"/>
              <a:t> Are </a:t>
            </a:r>
            <a:r>
              <a:rPr lang="en-US" dirty="0" err="1"/>
              <a:t>theseobjectives</a:t>
            </a:r>
            <a:r>
              <a:rPr lang="en-US" dirty="0"/>
              <a:t> different? </a:t>
            </a:r>
          </a:p>
          <a:p>
            <a:r>
              <a:rPr lang="en-US" b="1" dirty="0"/>
              <a:t>Ans: </a:t>
            </a:r>
            <a:r>
              <a:rPr lang="en-US" dirty="0"/>
              <a:t>They’re the same!</a:t>
            </a:r>
          </a:p>
          <a:p>
            <a:endParaRPr lang="en-US" dirty="0"/>
          </a:p>
          <a:p>
            <a:r>
              <a:rPr lang="en-US" b="1" dirty="0"/>
              <a:t>Q2: </a:t>
            </a:r>
            <a:r>
              <a:rPr lang="en-US" dirty="0"/>
              <a:t>Is this a correct way to </a:t>
            </a:r>
            <a:br>
              <a:rPr lang="en-US" dirty="0"/>
            </a:br>
            <a:r>
              <a:rPr lang="en-US" dirty="0"/>
              <a:t>implement the training objective </a:t>
            </a:r>
            <a:br>
              <a:rPr lang="en-US" dirty="0"/>
            </a:br>
            <a:r>
              <a:rPr lang="en-US" dirty="0"/>
              <a:t>of the reward model? </a:t>
            </a:r>
          </a:p>
          <a:p>
            <a:r>
              <a:rPr lang="en-US" b="1" dirty="0"/>
              <a:t>Ans: </a:t>
            </a:r>
            <a:r>
              <a:rPr lang="en-US" dirty="0"/>
              <a:t>In practice, the preference </a:t>
            </a:r>
            <a:br>
              <a:rPr lang="en-US" dirty="0"/>
            </a:br>
            <a:r>
              <a:rPr lang="en-US" dirty="0"/>
              <a:t>loss is typically just the binary </a:t>
            </a:r>
            <a:br>
              <a:rPr lang="en-US" dirty="0"/>
            </a:br>
            <a:r>
              <a:rPr lang="en-US" dirty="0"/>
              <a:t>cross-entropy loss.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4ACA53-165E-EF50-B55F-43C0C3EE14EF}"/>
                  </a:ext>
                </a:extLst>
              </p:cNvPr>
              <p:cNvSpPr txBox="1"/>
              <p:nvPr/>
            </p:nvSpPr>
            <p:spPr>
              <a:xfrm>
                <a:off x="4330651" y="1030766"/>
                <a:ext cx="4817227" cy="664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1+</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i="1">
                                              <a:latin typeface="Cambria Math" panose="02040503050406030204" pitchFamily="18" charset="0"/>
                                            </a:rPr>
                                            <m:t> −</m:t>
                                          </m:r>
                                          <m:r>
                                            <a:rPr lang="en-US"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sup>
                                  </m:sSup>
                                </m:den>
                              </m:f>
                            </m:e>
                          </m:func>
                        </m:e>
                      </m:d>
                    </m:oMath>
                  </m:oMathPara>
                </a14:m>
                <a:endParaRPr lang="en-US" sz="1800" dirty="0"/>
              </a:p>
            </p:txBody>
          </p:sp>
        </mc:Choice>
        <mc:Fallback xmlns="">
          <p:sp>
            <p:nvSpPr>
              <p:cNvPr id="8" name="TextBox 7">
                <a:extLst>
                  <a:ext uri="{FF2B5EF4-FFF2-40B4-BE49-F238E27FC236}">
                    <a16:creationId xmlns:a16="http://schemas.microsoft.com/office/drawing/2014/main" id="{A24ACA53-165E-EF50-B55F-43C0C3EE14EF}"/>
                  </a:ext>
                </a:extLst>
              </p:cNvPr>
              <p:cNvSpPr txBox="1">
                <a:spLocks noRot="1" noChangeAspect="1" noMove="1" noResize="1" noEditPoints="1" noAdjustHandles="1" noChangeArrowheads="1" noChangeShapeType="1" noTextEdit="1"/>
              </p:cNvSpPr>
              <p:nvPr/>
            </p:nvSpPr>
            <p:spPr>
              <a:xfrm>
                <a:off x="4330651" y="1030766"/>
                <a:ext cx="4817227" cy="664349"/>
              </a:xfrm>
              <a:prstGeom prst="rect">
                <a:avLst/>
              </a:prstGeom>
              <a:blipFill>
                <a:blip r:embed="rId4"/>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349EB3-DD8D-222B-E245-B0251B4C1C54}"/>
                  </a:ext>
                </a:extLst>
              </p:cNvPr>
              <p:cNvSpPr txBox="1"/>
              <p:nvPr/>
            </p:nvSpPr>
            <p:spPr>
              <a:xfrm>
                <a:off x="4400989" y="1728640"/>
                <a:ext cx="4817227" cy="8115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fa-IR"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fa-IR"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sup>
                                  </m:s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i="1">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sup>
                                  </m:sSup>
                                </m:den>
                              </m:f>
                            </m:e>
                          </m:func>
                        </m:e>
                      </m:d>
                    </m:oMath>
                  </m:oMathPara>
                </a14:m>
                <a:endParaRPr lang="en-US" sz="1800" dirty="0"/>
              </a:p>
            </p:txBody>
          </p:sp>
        </mc:Choice>
        <mc:Fallback xmlns="">
          <p:sp>
            <p:nvSpPr>
              <p:cNvPr id="11" name="TextBox 10">
                <a:extLst>
                  <a:ext uri="{FF2B5EF4-FFF2-40B4-BE49-F238E27FC236}">
                    <a16:creationId xmlns:a16="http://schemas.microsoft.com/office/drawing/2014/main" id="{A7349EB3-DD8D-222B-E245-B0251B4C1C54}"/>
                  </a:ext>
                </a:extLst>
              </p:cNvPr>
              <p:cNvSpPr txBox="1">
                <a:spLocks noRot="1" noChangeAspect="1" noMove="1" noResize="1" noEditPoints="1" noAdjustHandles="1" noChangeArrowheads="1" noChangeShapeType="1" noTextEdit="1"/>
              </p:cNvSpPr>
              <p:nvPr/>
            </p:nvSpPr>
            <p:spPr>
              <a:xfrm>
                <a:off x="4400989" y="1728640"/>
                <a:ext cx="4817227" cy="811504"/>
              </a:xfrm>
              <a:prstGeom prst="rect">
                <a:avLst/>
              </a:prstGeom>
              <a:blipFill>
                <a:blip r:embed="rId5"/>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33CE4A79-81B1-C452-78DE-AEB686605B8D}"/>
              </a:ext>
            </a:extLst>
          </p:cNvPr>
          <p:cNvPicPr>
            <a:picLocks noChangeAspect="1"/>
          </p:cNvPicPr>
          <p:nvPr/>
        </p:nvPicPr>
        <p:blipFill>
          <a:blip r:embed="rId6"/>
          <a:stretch>
            <a:fillRect/>
          </a:stretch>
        </p:blipFill>
        <p:spPr>
          <a:xfrm>
            <a:off x="3918857" y="2559154"/>
            <a:ext cx="5108629" cy="2524955"/>
          </a:xfrm>
          <a:prstGeom prst="rect">
            <a:avLst/>
          </a:prstGeom>
        </p:spPr>
      </p:pic>
    </p:spTree>
    <p:extLst>
      <p:ext uri="{BB962C8B-B14F-4D97-AF65-F5344CB8AC3E}">
        <p14:creationId xmlns:p14="http://schemas.microsoft.com/office/powerpoint/2010/main" val="5194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fontScale="90000"/>
          </a:bodyPr>
          <a:lstStyle/>
          <a:p>
            <a:r>
              <a:rPr lang="en-US" sz="2800" dirty="0"/>
              <a:t>Step 2: Optimizing the </a:t>
            </a:r>
            <a:br>
              <a:rPr lang="en-US" sz="2800" dirty="0"/>
            </a:br>
            <a:r>
              <a:rPr lang="en-US" sz="2800" dirty="0"/>
              <a:t>Policy Function</a:t>
            </a:r>
          </a:p>
        </p:txBody>
      </p:sp>
      <p:sp>
        <p:nvSpPr>
          <p:cNvPr id="3" name="Content Placeholder 2">
            <a:extLst>
              <a:ext uri="{FF2B5EF4-FFF2-40B4-BE49-F238E27FC236}">
                <a16:creationId xmlns:a16="http://schemas.microsoft.com/office/drawing/2014/main" id="{623F971D-BF7F-93B8-14FE-E4E30CBE1B2D}"/>
              </a:ext>
            </a:extLst>
          </p:cNvPr>
          <p:cNvSpPr>
            <a:spLocks noGrp="1"/>
          </p:cNvSpPr>
          <p:nvPr>
            <p:ph type="body" sz="quarter" idx="16"/>
          </p:nvPr>
        </p:nvSpPr>
        <p:spPr>
          <a:xfrm>
            <a:off x="533919" y="1390649"/>
            <a:ext cx="8085415" cy="3433899"/>
          </a:xfrm>
        </p:spPr>
        <p:txBody>
          <a:bodyPr>
            <a:normAutofit/>
          </a:bodyPr>
          <a:lstStyle/>
          <a:p>
            <a:r>
              <a:rPr lang="en-US" sz="1800" spc="-4" dirty="0">
                <a:latin typeface="Corbel" panose="020B0503020204020204" pitchFamily="34" charset="0"/>
                <a:cs typeface="Calibri"/>
              </a:rPr>
              <a:t>Policy function := The model that makes decisions (here, generates responses)</a:t>
            </a:r>
          </a:p>
          <a:p>
            <a:r>
              <a:rPr lang="en-US" sz="1800" spc="-4" dirty="0">
                <a:latin typeface="Corbel" panose="020B0503020204020204" pitchFamily="34" charset="0"/>
                <a:cs typeface="Calibri"/>
              </a:rPr>
              <a:t>How do</a:t>
            </a:r>
            <a:r>
              <a:rPr lang="en-US" sz="1800" spc="-8" dirty="0">
                <a:latin typeface="Corbel" panose="020B0503020204020204" pitchFamily="34" charset="0"/>
                <a:cs typeface="Calibri"/>
              </a:rPr>
              <a:t> </a:t>
            </a:r>
            <a:r>
              <a:rPr lang="en-US" sz="1800" dirty="0">
                <a:latin typeface="Corbel" panose="020B0503020204020204" pitchFamily="34" charset="0"/>
                <a:cs typeface="Calibri"/>
              </a:rPr>
              <a:t>we</a:t>
            </a:r>
            <a:r>
              <a:rPr lang="en-US" sz="1800" spc="-11" dirty="0">
                <a:latin typeface="Corbel" panose="020B0503020204020204" pitchFamily="34" charset="0"/>
                <a:cs typeface="Calibri"/>
              </a:rPr>
              <a:t> </a:t>
            </a:r>
            <a:r>
              <a:rPr lang="en-US" sz="1800" spc="-4" dirty="0">
                <a:latin typeface="Corbel" panose="020B0503020204020204" pitchFamily="34" charset="0"/>
                <a:cs typeface="Calibri"/>
              </a:rPr>
              <a:t>change our LM parameters</a:t>
            </a:r>
            <a:r>
              <a:rPr lang="en-US" sz="1800" spc="11" dirty="0">
                <a:latin typeface="Corbel" panose="020B0503020204020204" pitchFamily="34" charset="0"/>
                <a:cs typeface="Calibri"/>
              </a:rPr>
              <a:t> </a:t>
            </a:r>
            <a:r>
              <a:rPr lang="en-US" sz="1800" dirty="0">
                <a:latin typeface="Cambria Math"/>
                <a:cs typeface="Cambria Math"/>
              </a:rPr>
              <a:t>𝜃</a:t>
            </a:r>
            <a:r>
              <a:rPr lang="en-US" sz="1800" spc="56" dirty="0">
                <a:latin typeface="Cambria Math"/>
                <a:cs typeface="Cambria Math"/>
              </a:rPr>
              <a:t> </a:t>
            </a:r>
            <a:r>
              <a:rPr lang="en-US" sz="1800" dirty="0">
                <a:latin typeface="Corbel" panose="020B0503020204020204" pitchFamily="34" charset="0"/>
                <a:cs typeface="Calibri"/>
              </a:rPr>
              <a:t>to</a:t>
            </a:r>
            <a:r>
              <a:rPr lang="en-US" sz="1800" spc="-15" dirty="0">
                <a:latin typeface="Corbel" panose="020B0503020204020204" pitchFamily="34" charset="0"/>
                <a:cs typeface="Calibri"/>
              </a:rPr>
              <a:t> </a:t>
            </a:r>
            <a:r>
              <a:rPr lang="en-US" sz="1800" dirty="0">
                <a:latin typeface="Corbel" panose="020B0503020204020204" pitchFamily="34" charset="0"/>
                <a:cs typeface="Calibri"/>
              </a:rPr>
              <a:t>maximize</a:t>
            </a:r>
            <a:r>
              <a:rPr lang="en-US" sz="1800" spc="-19" dirty="0">
                <a:latin typeface="Corbel" panose="020B0503020204020204" pitchFamily="34" charset="0"/>
                <a:cs typeface="Calibri"/>
              </a:rPr>
              <a:t> </a:t>
            </a:r>
            <a:r>
              <a:rPr lang="en-US" sz="1800" dirty="0">
                <a:latin typeface="Corbel" panose="020B0503020204020204" pitchFamily="34" charset="0"/>
                <a:cs typeface="Calibri"/>
              </a:rPr>
              <a:t>this?</a:t>
            </a:r>
          </a:p>
          <a:p>
            <a:pPr marL="114300" indent="0">
              <a:buNone/>
            </a:pPr>
            <a:br>
              <a:rPr lang="en-US" dirty="0">
                <a:latin typeface="Corbel" panose="020B0503020204020204" pitchFamily="34" charset="0"/>
                <a:cs typeface="Calibri"/>
              </a:rPr>
            </a:br>
            <a:endParaRPr lang="en-US" spc="-4" dirty="0">
              <a:latin typeface="Corbel" panose="020B0503020204020204" pitchFamily="34" charset="0"/>
              <a:cs typeface="Calibri"/>
            </a:endParaRPr>
          </a:p>
          <a:p>
            <a:endParaRPr lang="en-US" dirty="0">
              <a:latin typeface="Corbel" panose="020B0503020204020204" pitchFamily="34" charset="0"/>
              <a:cs typeface="Calibri"/>
            </a:endParaRPr>
          </a:p>
          <a:p>
            <a:endParaRPr lang="en-US" dirty="0"/>
          </a:p>
          <a:p>
            <a:pPr marL="114300" indent="0">
              <a:buNone/>
            </a:pPr>
            <a:endParaRPr lang="en-US" dirty="0"/>
          </a:p>
        </p:txBody>
      </p:sp>
      <p:grpSp>
        <p:nvGrpSpPr>
          <p:cNvPr id="25" name="Group 24">
            <a:extLst>
              <a:ext uri="{FF2B5EF4-FFF2-40B4-BE49-F238E27FC236}">
                <a16:creationId xmlns:a16="http://schemas.microsoft.com/office/drawing/2014/main" id="{DC3B9948-A663-CB17-630F-FB4897B07538}"/>
              </a:ext>
            </a:extLst>
          </p:cNvPr>
          <p:cNvGrpSpPr/>
          <p:nvPr/>
        </p:nvGrpSpPr>
        <p:grpSpPr>
          <a:xfrm>
            <a:off x="156755" y="3365112"/>
            <a:ext cx="8330268" cy="893625"/>
            <a:chOff x="767107" y="5350665"/>
            <a:chExt cx="9702773" cy="893625"/>
          </a:xfrm>
        </p:grpSpPr>
        <p:sp>
          <p:nvSpPr>
            <p:cNvPr id="9" name="Rounded Rectangle 8">
              <a:extLst>
                <a:ext uri="{FF2B5EF4-FFF2-40B4-BE49-F238E27FC236}">
                  <a16:creationId xmlns:a16="http://schemas.microsoft.com/office/drawing/2014/main" id="{C385D90E-A4C1-6A12-4492-300CAD283B39}"/>
                </a:ext>
              </a:extLst>
            </p:cNvPr>
            <p:cNvSpPr/>
            <p:nvPr/>
          </p:nvSpPr>
          <p:spPr>
            <a:xfrm>
              <a:off x="4768150" y="5353133"/>
              <a:ext cx="1059818" cy="891157"/>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latin typeface="Avenir Book" panose="02000503020000020003" pitchFamily="2" charset="0"/>
                </a:rPr>
                <a:t>LM</a:t>
              </a:r>
            </a:p>
          </p:txBody>
        </p:sp>
        <p:sp>
          <p:nvSpPr>
            <p:cNvPr id="10" name="Rounded Rectangle 9">
              <a:extLst>
                <a:ext uri="{FF2B5EF4-FFF2-40B4-BE49-F238E27FC236}">
                  <a16:creationId xmlns:a16="http://schemas.microsoft.com/office/drawing/2014/main" id="{8AC3A61F-9025-BE9C-5E1B-AB7AEF6EEF52}"/>
                </a:ext>
              </a:extLst>
            </p:cNvPr>
            <p:cNvSpPr/>
            <p:nvPr/>
          </p:nvSpPr>
          <p:spPr>
            <a:xfrm>
              <a:off x="767107" y="5378892"/>
              <a:ext cx="2950045" cy="7950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Explain ”space elevators” to a 6-year-old. </a:t>
              </a:r>
            </a:p>
          </p:txBody>
        </p:sp>
        <p:cxnSp>
          <p:nvCxnSpPr>
            <p:cNvPr id="11" name="Straight Arrow Connector 10">
              <a:extLst>
                <a:ext uri="{FF2B5EF4-FFF2-40B4-BE49-F238E27FC236}">
                  <a16:creationId xmlns:a16="http://schemas.microsoft.com/office/drawing/2014/main" id="{9F04744D-086B-176E-26E2-429D98099B66}"/>
                </a:ext>
              </a:extLst>
            </p:cNvPr>
            <p:cNvCxnSpPr>
              <a:cxnSpLocks/>
            </p:cNvCxnSpPr>
            <p:nvPr/>
          </p:nvCxnSpPr>
          <p:spPr>
            <a:xfrm>
              <a:off x="3959756" y="5793692"/>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a:extLst>
                <a:ext uri="{FF2B5EF4-FFF2-40B4-BE49-F238E27FC236}">
                  <a16:creationId xmlns:a16="http://schemas.microsoft.com/office/drawing/2014/main" id="{AE985B8F-BB49-4836-8DF9-9E915556FB57}"/>
                </a:ext>
              </a:extLst>
            </p:cNvPr>
            <p:cNvCxnSpPr>
              <a:cxnSpLocks/>
            </p:cNvCxnSpPr>
            <p:nvPr/>
          </p:nvCxnSpPr>
          <p:spPr>
            <a:xfrm>
              <a:off x="6147397" y="5792488"/>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3" name="Rounded Rectangle 12">
              <a:extLst>
                <a:ext uri="{FF2B5EF4-FFF2-40B4-BE49-F238E27FC236}">
                  <a16:creationId xmlns:a16="http://schemas.microsoft.com/office/drawing/2014/main" id="{54CE8457-4613-7745-413E-6A4C9B75708F}"/>
                </a:ext>
              </a:extLst>
            </p:cNvPr>
            <p:cNvSpPr/>
            <p:nvPr/>
          </p:nvSpPr>
          <p:spPr>
            <a:xfrm>
              <a:off x="9531910" y="5350666"/>
              <a:ext cx="937970" cy="809443"/>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sp>
          <p:nvSpPr>
            <p:cNvPr id="14" name="Rounded Rectangle 13">
              <a:extLst>
                <a:ext uri="{FF2B5EF4-FFF2-40B4-BE49-F238E27FC236}">
                  <a16:creationId xmlns:a16="http://schemas.microsoft.com/office/drawing/2014/main" id="{BAC221E9-3F82-DE30-D3A5-A53156730A97}"/>
                </a:ext>
              </a:extLst>
            </p:cNvPr>
            <p:cNvSpPr/>
            <p:nvPr/>
          </p:nvSpPr>
          <p:spPr>
            <a:xfrm>
              <a:off x="6756866" y="5446395"/>
              <a:ext cx="1908355" cy="66642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venir Book" panose="02000503020000020003" pitchFamily="2" charset="0"/>
                </a:rPr>
                <a:t>It is basically …. </a:t>
              </a:r>
            </a:p>
          </p:txBody>
        </p:sp>
        <p:cxnSp>
          <p:nvCxnSpPr>
            <p:cNvPr id="15" name="Straight Arrow Connector 14">
              <a:extLst>
                <a:ext uri="{FF2B5EF4-FFF2-40B4-BE49-F238E27FC236}">
                  <a16:creationId xmlns:a16="http://schemas.microsoft.com/office/drawing/2014/main" id="{A3F229EC-A1D8-2CEA-C211-E6CC0B82C350}"/>
                </a:ext>
              </a:extLst>
            </p:cNvPr>
            <p:cNvCxnSpPr>
              <a:cxnSpLocks/>
            </p:cNvCxnSpPr>
            <p:nvPr/>
          </p:nvCxnSpPr>
          <p:spPr>
            <a:xfrm>
              <a:off x="8811179" y="5779609"/>
              <a:ext cx="469985"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16" name="Curved Connector 15">
              <a:extLst>
                <a:ext uri="{FF2B5EF4-FFF2-40B4-BE49-F238E27FC236}">
                  <a16:creationId xmlns:a16="http://schemas.microsoft.com/office/drawing/2014/main" id="{700B915E-150A-77F4-5243-5805EA41307C}"/>
                </a:ext>
              </a:extLst>
            </p:cNvPr>
            <p:cNvCxnSpPr>
              <a:cxnSpLocks/>
              <a:stCxn id="13" idx="0"/>
              <a:endCxn id="9" idx="0"/>
            </p:cNvCxnSpPr>
            <p:nvPr/>
          </p:nvCxnSpPr>
          <p:spPr>
            <a:xfrm rot="16200000" flipH="1" flipV="1">
              <a:off x="7648243" y="3000481"/>
              <a:ext cx="2467" cy="4702836"/>
            </a:xfrm>
            <a:prstGeom prst="curvedConnector3">
              <a:avLst>
                <a:gd name="adj1" fmla="val -21273450"/>
              </a:avLst>
            </a:prstGeom>
            <a:ln w="66675">
              <a:solidFill>
                <a:srgbClr val="AFB8C3"/>
              </a:solidFill>
              <a:prstDash val="sysDot"/>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9596F1F-E90C-EAD3-C35F-58B811DDDDC5}"/>
                  </a:ext>
                </a:extLst>
              </p:cNvPr>
              <p:cNvSpPr txBox="1"/>
              <p:nvPr/>
            </p:nvSpPr>
            <p:spPr>
              <a:xfrm>
                <a:off x="2179320" y="2026072"/>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i="0">
                                  <a:solidFill>
                                    <a:srgbClr val="0E0CC0"/>
                                  </a:solidFill>
                                  <a:latin typeface="Cambria Math" panose="02040503050406030204" pitchFamily="18" charset="0"/>
                                </a:rPr>
                                <m:t>p</m:t>
                              </m:r>
                              <m:r>
                                <m:rPr>
                                  <m:sty m:val="p"/>
                                </m:rPr>
                                <a:rPr lang="en-US" sz="2000" b="0" i="0" smtClean="0">
                                  <a:solidFill>
                                    <a:srgbClr val="0E0CC0"/>
                                  </a:solidFill>
                                  <a:latin typeface="Cambria Math" panose="02040503050406030204" pitchFamily="18" charset="0"/>
                                </a:rPr>
                                <m:t>rompt</m:t>
                              </m:r>
                            </m:e>
                          </m:d>
                        </m:e>
                      </m:d>
                    </m:oMath>
                  </m:oMathPara>
                </a14:m>
                <a:endParaRPr lang="en-US" sz="2000" dirty="0"/>
              </a:p>
            </p:txBody>
          </p:sp>
        </mc:Choice>
        <mc:Fallback xmlns="">
          <p:sp>
            <p:nvSpPr>
              <p:cNvPr id="26" name="TextBox 25">
                <a:extLst>
                  <a:ext uri="{FF2B5EF4-FFF2-40B4-BE49-F238E27FC236}">
                    <a16:creationId xmlns:a16="http://schemas.microsoft.com/office/drawing/2014/main" id="{B9596F1F-E90C-EAD3-C35F-58B811DDDDC5}"/>
                  </a:ext>
                </a:extLst>
              </p:cNvPr>
              <p:cNvSpPr txBox="1">
                <a:spLocks noRot="1" noChangeAspect="1" noMove="1" noResize="1" noEditPoints="1" noAdjustHandles="1" noChangeArrowheads="1" noChangeShapeType="1" noTextEdit="1"/>
              </p:cNvSpPr>
              <p:nvPr/>
            </p:nvSpPr>
            <p:spPr>
              <a:xfrm>
                <a:off x="2179320" y="2026072"/>
                <a:ext cx="4572000" cy="452175"/>
              </a:xfrm>
              <a:prstGeom prst="rect">
                <a:avLst/>
              </a:prstGeom>
              <a:blipFill>
                <a:blip r:embed="rId2"/>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F4F4DD6-D798-7CFD-C5D7-540F6F3F2F40}"/>
                  </a:ext>
                </a:extLst>
              </p:cNvPr>
              <p:cNvSpPr txBox="1"/>
              <p:nvPr/>
            </p:nvSpPr>
            <p:spPr>
              <a:xfrm>
                <a:off x="5226548" y="4279771"/>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𝑠</m:t>
                          </m:r>
                        </m:e>
                      </m:acc>
                      <m:r>
                        <a:rPr lang="en-US" sz="1400" i="1">
                          <a:latin typeface="Cambria Math" panose="02040503050406030204" pitchFamily="18" charset="0"/>
                        </a:rPr>
                        <m:t>~</m:t>
                      </m:r>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5" name="TextBox 4">
                <a:extLst>
                  <a:ext uri="{FF2B5EF4-FFF2-40B4-BE49-F238E27FC236}">
                    <a16:creationId xmlns:a16="http://schemas.microsoft.com/office/drawing/2014/main" id="{3F4F4DD6-D798-7CFD-C5D7-540F6F3F2F40}"/>
                  </a:ext>
                </a:extLst>
              </p:cNvPr>
              <p:cNvSpPr txBox="1">
                <a:spLocks noRot="1" noChangeAspect="1" noMove="1" noResize="1" noEditPoints="1" noAdjustHandles="1" noChangeArrowheads="1" noChangeShapeType="1" noTextEdit="1"/>
              </p:cNvSpPr>
              <p:nvPr/>
            </p:nvSpPr>
            <p:spPr>
              <a:xfrm>
                <a:off x="5226548" y="4279771"/>
                <a:ext cx="1783778" cy="307777"/>
              </a:xfrm>
              <a:prstGeom prst="rect">
                <a:avLst/>
              </a:prstGeom>
              <a:blipFill>
                <a:blip r:embed="rId4"/>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A21FDA-9C13-FE0F-30C4-1943358A2C46}"/>
                  </a:ext>
                </a:extLst>
              </p:cNvPr>
              <p:cNvSpPr txBox="1"/>
              <p:nvPr/>
            </p:nvSpPr>
            <p:spPr>
              <a:xfrm>
                <a:off x="3179454" y="4261844"/>
                <a:ext cx="178377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a:rPr lang="en-US" sz="1400" i="1">
                              <a:solidFill>
                                <a:srgbClr val="00B050"/>
                              </a:solidFill>
                              <a:latin typeface="Cambria Math" panose="02040503050406030204" pitchFamily="18" charset="0"/>
                            </a:rPr>
                            <m:t>𝑝</m:t>
                          </m:r>
                        </m:e>
                        <m:sub>
                          <m:r>
                            <a:rPr lang="en-US" sz="1400" i="1">
                              <a:solidFill>
                                <a:srgbClr val="00B050"/>
                              </a:solidFill>
                              <a:latin typeface="Cambria Math" panose="02040503050406030204" pitchFamily="18" charset="0"/>
                            </a:rPr>
                            <m:t>𝜃</m:t>
                          </m:r>
                        </m:sub>
                      </m:sSub>
                    </m:oMath>
                  </m:oMathPara>
                </a14:m>
                <a:endParaRPr lang="en-US" dirty="0"/>
              </a:p>
            </p:txBody>
          </p:sp>
        </mc:Choice>
        <mc:Fallback xmlns="">
          <p:sp>
            <p:nvSpPr>
              <p:cNvPr id="7" name="TextBox 6">
                <a:extLst>
                  <a:ext uri="{FF2B5EF4-FFF2-40B4-BE49-F238E27FC236}">
                    <a16:creationId xmlns:a16="http://schemas.microsoft.com/office/drawing/2014/main" id="{92A21FDA-9C13-FE0F-30C4-1943358A2C46}"/>
                  </a:ext>
                </a:extLst>
              </p:cNvPr>
              <p:cNvSpPr txBox="1">
                <a:spLocks noRot="1" noChangeAspect="1" noMove="1" noResize="1" noEditPoints="1" noAdjustHandles="1" noChangeArrowheads="1" noChangeShapeType="1" noTextEdit="1"/>
              </p:cNvSpPr>
              <p:nvPr/>
            </p:nvSpPr>
            <p:spPr>
              <a:xfrm>
                <a:off x="3179454" y="4261844"/>
                <a:ext cx="1783778" cy="307777"/>
              </a:xfrm>
              <a:prstGeom prst="rect">
                <a:avLst/>
              </a:prstGeom>
              <a:blipFill>
                <a:blip r:embed="rId5"/>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5C5F068-3A55-B9A7-7205-44D252FA1865}"/>
                  </a:ext>
                </a:extLst>
              </p:cNvPr>
              <p:cNvSpPr txBox="1"/>
              <p:nvPr/>
            </p:nvSpPr>
            <p:spPr>
              <a:xfrm>
                <a:off x="247659" y="4203225"/>
                <a:ext cx="19285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solidFill>
                            <a:srgbClr val="0E0CC0"/>
                          </a:solidFill>
                          <a:latin typeface="Cambria Math" panose="02040503050406030204" pitchFamily="18" charset="0"/>
                        </a:rPr>
                        <m:t>promp</m:t>
                      </m:r>
                      <m:r>
                        <m:rPr>
                          <m:sty m:val="p"/>
                        </m:rPr>
                        <a:rPr lang="en-US" sz="1400" b="0" i="0" smtClean="0">
                          <a:solidFill>
                            <a:srgbClr val="0E0CC0"/>
                          </a:solidFill>
                          <a:latin typeface="Cambria Math" panose="02040503050406030204" pitchFamily="18" charset="0"/>
                        </a:rPr>
                        <m:t>t</m:t>
                      </m:r>
                    </m:oMath>
                  </m:oMathPara>
                </a14:m>
                <a:endParaRPr lang="en-US" dirty="0"/>
              </a:p>
            </p:txBody>
          </p:sp>
        </mc:Choice>
        <mc:Fallback xmlns="">
          <p:sp>
            <p:nvSpPr>
              <p:cNvPr id="8" name="TextBox 7">
                <a:extLst>
                  <a:ext uri="{FF2B5EF4-FFF2-40B4-BE49-F238E27FC236}">
                    <a16:creationId xmlns:a16="http://schemas.microsoft.com/office/drawing/2014/main" id="{65C5F068-3A55-B9A7-7205-44D252FA1865}"/>
                  </a:ext>
                </a:extLst>
              </p:cNvPr>
              <p:cNvSpPr txBox="1">
                <a:spLocks noRot="1" noChangeAspect="1" noMove="1" noResize="1" noEditPoints="1" noAdjustHandles="1" noChangeArrowheads="1" noChangeShapeType="1" noTextEdit="1"/>
              </p:cNvSpPr>
              <p:nvPr/>
            </p:nvSpPr>
            <p:spPr>
              <a:xfrm>
                <a:off x="247659" y="4203225"/>
                <a:ext cx="1928577" cy="307777"/>
              </a:xfrm>
              <a:prstGeom prst="rect">
                <a:avLst/>
              </a:prstGeom>
              <a:blipFill>
                <a:blip r:embed="rId6"/>
                <a:stretch>
                  <a:fillRect b="-80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E60F0BE-3439-FE3B-B5D0-F61DC9F29955}"/>
              </a:ext>
            </a:extLst>
          </p:cNvPr>
          <p:cNvPicPr>
            <a:picLocks noChangeAspect="1"/>
          </p:cNvPicPr>
          <p:nvPr/>
        </p:nvPicPr>
        <p:blipFill>
          <a:blip r:embed="rId7"/>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926173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fontScale="90000"/>
          </a:bodyPr>
          <a:lstStyle/>
          <a:p>
            <a:r>
              <a:rPr lang="en-US" sz="2800" dirty="0"/>
              <a:t>Step 2: Optimizing the </a:t>
            </a:r>
            <a:br>
              <a:rPr lang="en-US" sz="2800" dirty="0"/>
            </a:br>
            <a:r>
              <a:rPr lang="en-US" sz="2800" dirty="0"/>
              <a:t>Policy Function</a:t>
            </a:r>
          </a:p>
        </p:txBody>
      </p:sp>
      <p:sp>
        <p:nvSpPr>
          <p:cNvPr id="3" name="Content Placeholder 2">
            <a:extLst>
              <a:ext uri="{FF2B5EF4-FFF2-40B4-BE49-F238E27FC236}">
                <a16:creationId xmlns:a16="http://schemas.microsoft.com/office/drawing/2014/main" id="{623F971D-BF7F-93B8-14FE-E4E30CBE1B2D}"/>
              </a:ext>
            </a:extLst>
          </p:cNvPr>
          <p:cNvSpPr>
            <a:spLocks noGrp="1"/>
          </p:cNvSpPr>
          <p:nvPr>
            <p:ph type="body" sz="quarter" idx="16"/>
          </p:nvPr>
        </p:nvSpPr>
        <p:spPr>
          <a:xfrm>
            <a:off x="533919" y="1390649"/>
            <a:ext cx="8513366" cy="3645732"/>
          </a:xfrm>
        </p:spPr>
        <p:txBody>
          <a:bodyPr>
            <a:normAutofit/>
          </a:bodyPr>
          <a:lstStyle/>
          <a:p>
            <a:r>
              <a:rPr lang="en-US" sz="1800" spc="-4" dirty="0"/>
              <a:t>Policy function := The model that makes decisions (here, generates responses)</a:t>
            </a:r>
          </a:p>
          <a:p>
            <a:r>
              <a:rPr lang="en-US" sz="1800" spc="-4" dirty="0"/>
              <a:t>How do</a:t>
            </a:r>
            <a:r>
              <a:rPr lang="en-US" sz="1800" spc="-8" dirty="0"/>
              <a:t> </a:t>
            </a:r>
            <a:r>
              <a:rPr lang="en-US" sz="1800" dirty="0"/>
              <a:t>we</a:t>
            </a:r>
            <a:r>
              <a:rPr lang="en-US" sz="1800" spc="-11" dirty="0"/>
              <a:t> </a:t>
            </a:r>
            <a:r>
              <a:rPr lang="en-US" sz="1800" spc="-4" dirty="0"/>
              <a:t>change our LM parameters</a:t>
            </a:r>
            <a:r>
              <a:rPr lang="en-US" sz="1800" spc="11" dirty="0"/>
              <a:t> </a:t>
            </a:r>
            <a:r>
              <a:rPr lang="en-US" sz="1800" dirty="0"/>
              <a:t>𝜃</a:t>
            </a:r>
            <a:r>
              <a:rPr lang="en-US" sz="1800" spc="56" dirty="0"/>
              <a:t> </a:t>
            </a:r>
            <a:r>
              <a:rPr lang="en-US" sz="1800" dirty="0"/>
              <a:t>to</a:t>
            </a:r>
            <a:r>
              <a:rPr lang="en-US" sz="1800" spc="-15" dirty="0"/>
              <a:t> </a:t>
            </a:r>
            <a:r>
              <a:rPr lang="en-US" sz="1800" dirty="0"/>
              <a:t>maximize</a:t>
            </a:r>
            <a:r>
              <a:rPr lang="en-US" sz="1800" spc="-19" dirty="0"/>
              <a:t> </a:t>
            </a:r>
            <a:r>
              <a:rPr lang="en-US" sz="1800" dirty="0"/>
              <a:t>this?</a:t>
            </a:r>
          </a:p>
          <a:p>
            <a:pPr marL="114300" indent="0">
              <a:buNone/>
            </a:pPr>
            <a:br>
              <a:rPr lang="en-US" dirty="0"/>
            </a:br>
            <a:endParaRPr lang="en-US" dirty="0"/>
          </a:p>
          <a:p>
            <a:r>
              <a:rPr lang="en-US" sz="1800" spc="-4" dirty="0"/>
              <a:t>Let’s</a:t>
            </a:r>
            <a:r>
              <a:rPr lang="en-US" sz="1800" spc="-15" dirty="0"/>
              <a:t> </a:t>
            </a:r>
            <a:r>
              <a:rPr lang="en-US" sz="1800" dirty="0"/>
              <a:t>try</a:t>
            </a:r>
            <a:r>
              <a:rPr lang="en-US" sz="1800" spc="-15" dirty="0"/>
              <a:t> </a:t>
            </a:r>
            <a:r>
              <a:rPr lang="en-US" sz="1800" spc="-4" dirty="0"/>
              <a:t>doing</a:t>
            </a:r>
            <a:r>
              <a:rPr lang="en-US" sz="1800" spc="-19" dirty="0"/>
              <a:t> </a:t>
            </a:r>
            <a:r>
              <a:rPr lang="en-US" sz="1800" dirty="0"/>
              <a:t>gradient</a:t>
            </a:r>
            <a:r>
              <a:rPr lang="en-US" sz="1800" spc="-15" dirty="0"/>
              <a:t> </a:t>
            </a:r>
            <a:r>
              <a:rPr lang="en-US" sz="1800" spc="-4" dirty="0"/>
              <a:t>ascent!</a:t>
            </a:r>
          </a:p>
          <a:p>
            <a:endParaRPr lang="en-US" spc="-4" dirty="0"/>
          </a:p>
          <a:p>
            <a:endParaRPr lang="en-US" sz="1800" spc="-4" dirty="0"/>
          </a:p>
          <a:p>
            <a:endParaRPr lang="en-US" spc="-4" dirty="0"/>
          </a:p>
          <a:p>
            <a:pPr marL="0" indent="0">
              <a:buNone/>
            </a:pPr>
            <a:endParaRPr lang="en-US" spc="-4" dirty="0">
              <a:solidFill>
                <a:srgbClr val="C00000"/>
              </a:solidFill>
            </a:endParaRPr>
          </a:p>
          <a:p>
            <a:r>
              <a:rPr lang="en-US" spc="-4" dirty="0">
                <a:solidFill>
                  <a:srgbClr val="C00000"/>
                </a:solidFill>
              </a:rPr>
              <a:t>Turns out that we can write this “gradient of expectation” to a simpler form.</a:t>
            </a:r>
            <a:endParaRPr lang="en-US" sz="1800" spc="-4" dirty="0">
              <a:solidFill>
                <a:srgbClr val="C0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B4B58F-1A54-479B-BE76-F8D5D5B7EF53}"/>
                  </a:ext>
                </a:extLst>
              </p:cNvPr>
              <p:cNvSpPr txBox="1"/>
              <p:nvPr/>
            </p:nvSpPr>
            <p:spPr>
              <a:xfrm>
                <a:off x="2179320" y="2026072"/>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i="0">
                                  <a:solidFill>
                                    <a:srgbClr val="0E0CC0"/>
                                  </a:solidFill>
                                  <a:latin typeface="Cambria Math" panose="02040503050406030204" pitchFamily="18" charset="0"/>
                                </a:rPr>
                                <m:t>p</m:t>
                              </m:r>
                              <m:r>
                                <m:rPr>
                                  <m:sty m:val="p"/>
                                </m:rPr>
                                <a:rPr lang="en-US" sz="2000" b="0" i="0" smtClean="0">
                                  <a:solidFill>
                                    <a:srgbClr val="0E0CC0"/>
                                  </a:solidFill>
                                  <a:latin typeface="Cambria Math" panose="02040503050406030204" pitchFamily="18" charset="0"/>
                                </a:rPr>
                                <m:t>rompt</m:t>
                              </m:r>
                            </m:e>
                          </m:d>
                        </m:e>
                      </m:d>
                    </m:oMath>
                  </m:oMathPara>
                </a14:m>
                <a:endParaRPr lang="en-US" sz="2000" dirty="0"/>
              </a:p>
            </p:txBody>
          </p:sp>
        </mc:Choice>
        <mc:Fallback xmlns="">
          <p:sp>
            <p:nvSpPr>
              <p:cNvPr id="4" name="TextBox 3">
                <a:extLst>
                  <a:ext uri="{FF2B5EF4-FFF2-40B4-BE49-F238E27FC236}">
                    <a16:creationId xmlns:a16="http://schemas.microsoft.com/office/drawing/2014/main" id="{CAB4B58F-1A54-479B-BE76-F8D5D5B7EF53}"/>
                  </a:ext>
                </a:extLst>
              </p:cNvPr>
              <p:cNvSpPr txBox="1">
                <a:spLocks noRot="1" noChangeAspect="1" noMove="1" noResize="1" noEditPoints="1" noAdjustHandles="1" noChangeArrowheads="1" noChangeShapeType="1" noTextEdit="1"/>
              </p:cNvSpPr>
              <p:nvPr/>
            </p:nvSpPr>
            <p:spPr>
              <a:xfrm>
                <a:off x="2179320" y="2026072"/>
                <a:ext cx="4572000" cy="452175"/>
              </a:xfrm>
              <a:prstGeom prst="rect">
                <a:avLst/>
              </a:prstGeom>
              <a:blipFill>
                <a:blip r:embed="rId2"/>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F65896-815D-3921-D140-90D5FB67922C}"/>
                  </a:ext>
                </a:extLst>
              </p:cNvPr>
              <p:cNvSpPr txBox="1"/>
              <p:nvPr/>
            </p:nvSpPr>
            <p:spPr>
              <a:xfrm>
                <a:off x="2179320" y="2898136"/>
                <a:ext cx="4572000" cy="4319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B050"/>
                              </a:solidFill>
                              <a:latin typeface="Cambria Math" panose="02040503050406030204" pitchFamily="18" charset="0"/>
                            </a:rPr>
                          </m:ctrlPr>
                        </m:sSubPr>
                        <m:e>
                          <m:r>
                            <a:rPr lang="en-US" sz="2000" i="1" smtClean="0">
                              <a:solidFill>
                                <a:srgbClr val="00B050"/>
                              </a:solidFill>
                              <a:latin typeface="Cambria Math" panose="02040503050406030204" pitchFamily="18" charset="0"/>
                            </a:rPr>
                            <m:t>𝜃</m:t>
                          </m:r>
                        </m:e>
                        <m:sub>
                          <m:r>
                            <a:rPr lang="en-US" sz="2000" b="0" i="1" smtClean="0">
                              <a:solidFill>
                                <a:srgbClr val="00B050"/>
                              </a:solidFill>
                              <a:latin typeface="Cambria Math" panose="02040503050406030204" pitchFamily="18" charset="0"/>
                            </a:rPr>
                            <m:t>𝑡</m:t>
                          </m:r>
                          <m:r>
                            <a:rPr lang="en-US" sz="2000" b="0" i="1" smtClean="0">
                              <a:solidFill>
                                <a:srgbClr val="00B050"/>
                              </a:solidFill>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r>
                        <m:rPr>
                          <m:lit/>
                        </m:rP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t>
                          </m:r>
                        </m:e>
                        <m:sub>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sub>
                      </m:sSub>
                      <m:sSub>
                        <m:sSubPr>
                          <m:ctrlPr>
                            <a:rPr lang="en-US" sz="2000" i="1">
                              <a:latin typeface="Cambria Math" panose="02040503050406030204" pitchFamily="18" charset="0"/>
                              <a:ea typeface="Cambria Math" panose="02040503050406030204" pitchFamily="18" charset="0"/>
                            </a:rPr>
                          </m:ctrlPr>
                        </m:sSubPr>
                        <m:e>
                          <m:r>
                            <a:rPr lang="fa-IR" sz="2000" i="1">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i="1">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i="1">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i="1">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a:solidFill>
                                    <a:srgbClr val="0E0CC0"/>
                                  </a:solidFill>
                                  <a:latin typeface="Cambria Math" panose="02040503050406030204" pitchFamily="18" charset="0"/>
                                </a:rPr>
                                <m:t>prompt</m:t>
                              </m:r>
                            </m:e>
                          </m:d>
                        </m:e>
                      </m:d>
                    </m:oMath>
                  </m:oMathPara>
                </a14:m>
                <a:endParaRPr lang="en-US" sz="2000" dirty="0"/>
              </a:p>
            </p:txBody>
          </p:sp>
        </mc:Choice>
        <mc:Fallback xmlns="">
          <p:sp>
            <p:nvSpPr>
              <p:cNvPr id="5" name="TextBox 4">
                <a:extLst>
                  <a:ext uri="{FF2B5EF4-FFF2-40B4-BE49-F238E27FC236}">
                    <a16:creationId xmlns:a16="http://schemas.microsoft.com/office/drawing/2014/main" id="{32F65896-815D-3921-D140-90D5FB67922C}"/>
                  </a:ext>
                </a:extLst>
              </p:cNvPr>
              <p:cNvSpPr txBox="1">
                <a:spLocks noRot="1" noChangeAspect="1" noMove="1" noResize="1" noEditPoints="1" noAdjustHandles="1" noChangeArrowheads="1" noChangeShapeType="1" noTextEdit="1"/>
              </p:cNvSpPr>
              <p:nvPr/>
            </p:nvSpPr>
            <p:spPr>
              <a:xfrm>
                <a:off x="2179320" y="2898136"/>
                <a:ext cx="4572000" cy="431978"/>
              </a:xfrm>
              <a:prstGeom prst="rect">
                <a:avLst/>
              </a:prstGeom>
              <a:blipFill>
                <a:blip r:embed="rId3"/>
                <a:stretch>
                  <a:fillRect t="-5714" b="-8571"/>
                </a:stretch>
              </a:blipFill>
            </p:spPr>
            <p:txBody>
              <a:bodyPr/>
              <a:lstStyle/>
              <a:p>
                <a:r>
                  <a:rPr lang="en-US">
                    <a:noFill/>
                  </a:rPr>
                  <a:t> </a:t>
                </a:r>
              </a:p>
            </p:txBody>
          </p:sp>
        </mc:Fallback>
      </mc:AlternateContent>
      <p:sp>
        <p:nvSpPr>
          <p:cNvPr id="7" name="Rounded Rectangular Callout 6">
            <a:extLst>
              <a:ext uri="{FF2B5EF4-FFF2-40B4-BE49-F238E27FC236}">
                <a16:creationId xmlns:a16="http://schemas.microsoft.com/office/drawing/2014/main" id="{1D553103-A200-4464-4DFE-9C58EDFAC3D7}"/>
              </a:ext>
            </a:extLst>
          </p:cNvPr>
          <p:cNvSpPr/>
          <p:nvPr/>
        </p:nvSpPr>
        <p:spPr>
          <a:xfrm>
            <a:off x="2290271" y="3483759"/>
            <a:ext cx="2145734" cy="772043"/>
          </a:xfrm>
          <a:prstGeom prst="wedgeRoundRectCallout">
            <a:avLst>
              <a:gd name="adj1" fmla="val 29449"/>
              <a:gd name="adj2" fmla="val -67063"/>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How do we estimate the gradient of this expectation? </a:t>
            </a:r>
          </a:p>
        </p:txBody>
      </p:sp>
      <p:sp>
        <p:nvSpPr>
          <p:cNvPr id="8" name="TextBox 7">
            <a:extLst>
              <a:ext uri="{FF2B5EF4-FFF2-40B4-BE49-F238E27FC236}">
                <a16:creationId xmlns:a16="http://schemas.microsoft.com/office/drawing/2014/main" id="{D0A53981-A7E2-23E0-37A5-DFEF723B06BD}"/>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mc:AlternateContent xmlns:mc="http://schemas.openxmlformats.org/markup-compatibility/2006" xmlns:a14="http://schemas.microsoft.com/office/drawing/2010/main">
        <mc:Choice Requires="a14">
          <p:sp>
            <p:nvSpPr>
              <p:cNvPr id="6" name="Rounded Rectangular Callout 5">
                <a:extLst>
                  <a:ext uri="{FF2B5EF4-FFF2-40B4-BE49-F238E27FC236}">
                    <a16:creationId xmlns:a16="http://schemas.microsoft.com/office/drawing/2014/main" id="{50512D3E-E30B-62FF-F630-84624E89BB01}"/>
                  </a:ext>
                </a:extLst>
              </p:cNvPr>
              <p:cNvSpPr/>
              <p:nvPr/>
            </p:nvSpPr>
            <p:spPr>
              <a:xfrm>
                <a:off x="5238572" y="3483760"/>
                <a:ext cx="3572142" cy="772044"/>
              </a:xfrm>
              <a:prstGeom prst="wedgeRoundRectCallout">
                <a:avLst>
                  <a:gd name="adj1" fmla="val -31082"/>
                  <a:gd name="adj2" fmla="val -68941"/>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Notice that </a:t>
                </a:r>
                <a14:m>
                  <m:oMath xmlns:m="http://schemas.openxmlformats.org/officeDocument/2006/math">
                    <m:r>
                      <a:rPr lang="fa-IR" sz="1600" i="1">
                        <a:solidFill>
                          <a:srgbClr val="0E0CC0"/>
                        </a:solidFill>
                        <a:latin typeface="Cambria Math" panose="02040503050406030204" pitchFamily="18" charset="0"/>
                      </a:rPr>
                      <m:t>𝑅</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not directly dependent on </a:t>
                </a:r>
                <a14:m>
                  <m:oMath xmlns:m="http://schemas.openxmlformats.org/officeDocument/2006/math">
                    <m:r>
                      <a:rPr lang="en-US" sz="1600" i="1">
                        <a:solidFill>
                          <a:srgbClr val="00B050"/>
                        </a:solidFill>
                        <a:latin typeface="Cambria Math" panose="02040503050406030204" pitchFamily="18" charset="0"/>
                      </a:rPr>
                      <m:t>𝜃</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(You can’t </a:t>
                </a:r>
                <a:b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compute its grad with respect to </a:t>
                </a:r>
                <a14:m>
                  <m:oMath xmlns:m="http://schemas.openxmlformats.org/officeDocument/2006/math">
                    <m:r>
                      <a:rPr lang="en-US" sz="1600" i="1">
                        <a:solidFill>
                          <a:srgbClr val="00B050"/>
                        </a:solidFill>
                        <a:latin typeface="Cambria Math" panose="02040503050406030204" pitchFamily="18" charset="0"/>
                      </a:rPr>
                      <m:t>𝜃</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6" name="Rounded Rectangular Callout 5">
                <a:extLst>
                  <a:ext uri="{FF2B5EF4-FFF2-40B4-BE49-F238E27FC236}">
                    <a16:creationId xmlns:a16="http://schemas.microsoft.com/office/drawing/2014/main" id="{50512D3E-E30B-62FF-F630-84624E89BB01}"/>
                  </a:ext>
                </a:extLst>
              </p:cNvPr>
              <p:cNvSpPr>
                <a:spLocks noRot="1" noChangeAspect="1" noMove="1" noResize="1" noEditPoints="1" noAdjustHandles="1" noChangeArrowheads="1" noChangeShapeType="1" noTextEdit="1"/>
              </p:cNvSpPr>
              <p:nvPr/>
            </p:nvSpPr>
            <p:spPr>
              <a:xfrm>
                <a:off x="5238572" y="3483760"/>
                <a:ext cx="3572142" cy="772044"/>
              </a:xfrm>
              <a:prstGeom prst="wedgeRoundRectCallout">
                <a:avLst>
                  <a:gd name="adj1" fmla="val -31082"/>
                  <a:gd name="adj2" fmla="val -68941"/>
                  <a:gd name="adj3" fmla="val 16667"/>
                </a:avLst>
              </a:prstGeom>
              <a:blipFill>
                <a:blip r:embed="rId5"/>
                <a:stretch>
                  <a:fillRect b="-9333"/>
                </a:stretch>
              </a:blipFill>
              <a:ln>
                <a:solidFill>
                  <a:schemeClr val="accent1">
                    <a:lumMod val="75000"/>
                  </a:schemeClr>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CE5627F1-6E9C-5FD2-348E-6D126686FFE5}"/>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33517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a:bodyPr>
          <a:lstStyle/>
          <a:p>
            <a:r>
              <a:rPr lang="en-US" spc="-4" dirty="0">
                <a:latin typeface="Tahoma" panose="020B0604030504040204" pitchFamily="34" charset="0"/>
                <a:ea typeface="Tahoma" panose="020B0604030504040204" pitchFamily="34" charset="0"/>
                <a:cs typeface="Tahoma" panose="020B0604030504040204" pitchFamily="34" charset="0"/>
              </a:rPr>
              <a:t>Policy</a:t>
            </a:r>
            <a:r>
              <a:rPr lang="en-US" spc="4" dirty="0">
                <a:latin typeface="Tahoma" panose="020B0604030504040204" pitchFamily="34" charset="0"/>
                <a:ea typeface="Tahoma" panose="020B0604030504040204" pitchFamily="34" charset="0"/>
                <a:cs typeface="Tahoma" panose="020B0604030504040204" pitchFamily="34" charset="0"/>
              </a:rPr>
              <a:t> </a:t>
            </a:r>
            <a:r>
              <a:rPr lang="en-US" spc="-4" dirty="0">
                <a:latin typeface="Tahoma" panose="020B0604030504040204" pitchFamily="34" charset="0"/>
                <a:ea typeface="Tahoma" panose="020B0604030504040204" pitchFamily="34" charset="0"/>
                <a:cs typeface="Tahoma" panose="020B0604030504040204" pitchFamily="34" charset="0"/>
              </a:rPr>
              <a:t>Gradient</a:t>
            </a:r>
            <a:r>
              <a:rPr lang="en-US" b="0" spc="-4" dirty="0">
                <a:latin typeface="Tahoma" panose="020B0604030504040204" pitchFamily="34" charset="0"/>
                <a:ea typeface="Tahoma" panose="020B0604030504040204" pitchFamily="34" charset="0"/>
                <a:cs typeface="Tahoma" panose="020B0604030504040204" pitchFamily="34" charset="0"/>
              </a:rPr>
              <a:t> </a:t>
            </a:r>
            <a:r>
              <a:rPr lang="en-US" sz="1800" spc="-4" dirty="0">
                <a:latin typeface="Tahoma" panose="020B0604030504040204" pitchFamily="34" charset="0"/>
                <a:ea typeface="Tahoma" panose="020B0604030504040204" pitchFamily="34" charset="0"/>
                <a:cs typeface="Tahoma" panose="020B0604030504040204" pitchFamily="34" charset="0"/>
              </a:rPr>
              <a:t>[Williams,</a:t>
            </a:r>
            <a:r>
              <a:rPr lang="en-US" sz="1800" spc="15"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1992]</a:t>
            </a:r>
            <a:endParaRPr lang="en-US" sz="2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3F971D-BF7F-93B8-14FE-E4E30CBE1B2D}"/>
                  </a:ext>
                </a:extLst>
              </p:cNvPr>
              <p:cNvSpPr>
                <a:spLocks noGrp="1"/>
              </p:cNvSpPr>
              <p:nvPr>
                <p:ph type="body" sz="quarter" idx="16"/>
              </p:nvPr>
            </p:nvSpPr>
            <p:spPr>
              <a:xfrm>
                <a:off x="267419" y="1170688"/>
                <a:ext cx="8876581" cy="3748855"/>
              </a:xfrm>
            </p:spPr>
            <p:txBody>
              <a:bodyPr>
                <a:normAutofit/>
              </a:bodyPr>
              <a:lstStyle/>
              <a:p>
                <a:r>
                  <a:rPr lang="en-US" sz="1800" spc="-4" dirty="0"/>
                  <a:t>How do</a:t>
                </a:r>
                <a:r>
                  <a:rPr lang="en-US" sz="1800" spc="-8" dirty="0"/>
                  <a:t> </a:t>
                </a:r>
                <a:r>
                  <a:rPr lang="en-US" sz="1800" dirty="0"/>
                  <a:t>we</a:t>
                </a:r>
                <a:r>
                  <a:rPr lang="en-US" sz="1800" spc="-11" dirty="0"/>
                  <a:t> </a:t>
                </a:r>
                <a:r>
                  <a:rPr lang="en-US" sz="1800" spc="-4" dirty="0"/>
                  <a:t>change our LM parameters</a:t>
                </a:r>
                <a:r>
                  <a:rPr lang="en-US" sz="1800" spc="11" dirty="0"/>
                  <a:t> </a:t>
                </a:r>
                <a14:m>
                  <m:oMath xmlns:m="http://schemas.openxmlformats.org/officeDocument/2006/math">
                    <m:r>
                      <a:rPr lang="en-US" sz="1800" b="0" i="1" smtClean="0">
                        <a:solidFill>
                          <a:srgbClr val="00B050"/>
                        </a:solidFill>
                        <a:latin typeface="Cambria Math" panose="02040503050406030204" pitchFamily="18" charset="0"/>
                      </a:rPr>
                      <m:t>𝜃</m:t>
                    </m:r>
                  </m:oMath>
                </a14:m>
                <a:r>
                  <a:rPr lang="en-US" sz="1800" spc="56" dirty="0"/>
                  <a:t> </a:t>
                </a:r>
                <a:r>
                  <a:rPr lang="en-US" sz="1800" dirty="0"/>
                  <a:t>to</a:t>
                </a:r>
                <a:r>
                  <a:rPr lang="en-US" sz="1800" spc="-15" dirty="0"/>
                  <a:t> </a:t>
                </a:r>
                <a:r>
                  <a:rPr lang="en-US" sz="1800" dirty="0"/>
                  <a:t>maximize</a:t>
                </a:r>
                <a:r>
                  <a:rPr lang="en-US" sz="1800" spc="-19" dirty="0"/>
                  <a:t> </a:t>
                </a:r>
                <a:r>
                  <a:rPr lang="en-US" sz="1800" dirty="0"/>
                  <a:t>this?</a:t>
                </a:r>
              </a:p>
              <a:p>
                <a:pPr marL="114300" indent="0">
                  <a:buNone/>
                </a:pPr>
                <a:br>
                  <a:rPr lang="en-US" dirty="0"/>
                </a:br>
                <a:endParaRPr lang="en-US" dirty="0"/>
              </a:p>
              <a:p>
                <a:r>
                  <a:rPr lang="en-US" sz="1800" spc="-4" dirty="0"/>
                  <a:t>Let’s</a:t>
                </a:r>
                <a:r>
                  <a:rPr lang="en-US" sz="1800" spc="-15" dirty="0"/>
                  <a:t> </a:t>
                </a:r>
                <a:r>
                  <a:rPr lang="en-US" sz="1800" dirty="0"/>
                  <a:t>try</a:t>
                </a:r>
                <a:r>
                  <a:rPr lang="en-US" sz="1800" spc="-15" dirty="0"/>
                  <a:t> </a:t>
                </a:r>
                <a:r>
                  <a:rPr lang="en-US" sz="1800" spc="-4" dirty="0"/>
                  <a:t>doing</a:t>
                </a:r>
                <a:r>
                  <a:rPr lang="en-US" sz="1800" spc="-19" dirty="0"/>
                  <a:t> </a:t>
                </a:r>
                <a:r>
                  <a:rPr lang="en-US" sz="1800" dirty="0"/>
                  <a:t>gradient</a:t>
                </a:r>
                <a:r>
                  <a:rPr lang="en-US" sz="1800" spc="-15" dirty="0"/>
                  <a:t> </a:t>
                </a:r>
                <a:r>
                  <a:rPr lang="en-US" sz="1800" spc="-4" dirty="0"/>
                  <a:t>ascent!</a:t>
                </a:r>
              </a:p>
              <a:p>
                <a:endParaRPr lang="en-US" spc="-4" dirty="0"/>
              </a:p>
              <a:p>
                <a:endParaRPr lang="en-US" sz="1800" spc="-4" dirty="0"/>
              </a:p>
              <a:p>
                <a:r>
                  <a:rPr lang="en-US" dirty="0">
                    <a:solidFill>
                      <a:schemeClr val="tx1"/>
                    </a:solidFill>
                  </a:rPr>
                  <a:t>With a bit of math, this can be approximated as Monte Carlo samples from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𝑠</m:t>
                    </m:r>
                    <m:r>
                      <a:rPr lang="en-US" sz="1800" i="1">
                        <a:solidFill>
                          <a:schemeClr val="tx1"/>
                        </a:solidFill>
                        <a:latin typeface="Cambria Math" panose="02040503050406030204" pitchFamily="18" charset="0"/>
                      </a:rPr>
                      <m:t>)</m:t>
                    </m:r>
                  </m:oMath>
                </a14:m>
                <a:r>
                  <a:rPr lang="en-US" dirty="0">
                    <a:solidFill>
                      <a:schemeClr val="tx1"/>
                    </a:solidFill>
                  </a:rPr>
                  <a:t>:</a:t>
                </a:r>
              </a:p>
              <a:p>
                <a:endParaRPr lang="en-US" sz="1800" spc="-4" dirty="0"/>
              </a:p>
              <a:p>
                <a:pPr marL="114300" indent="0">
                  <a:buNone/>
                </a:pPr>
                <a:endParaRPr lang="en-US" spc="-4" dirty="0"/>
              </a:p>
              <a:p>
                <a:r>
                  <a:rPr lang="en-US" sz="1800" dirty="0">
                    <a:solidFill>
                      <a:schemeClr val="tx1"/>
                    </a:solidFill>
                  </a:rPr>
                  <a:t>This is “</a:t>
                </a:r>
                <a:r>
                  <a:rPr lang="en-US" sz="1800" spc="-4" dirty="0">
                    <a:solidFill>
                      <a:srgbClr val="C00000"/>
                    </a:solidFill>
                  </a:rPr>
                  <a:t>policy gradient”</a:t>
                </a:r>
                <a:r>
                  <a:rPr lang="en-US" spc="-4" dirty="0">
                    <a:solidFill>
                      <a:schemeClr val="tx1"/>
                    </a:solidFill>
                  </a:rPr>
                  <a:t>, </a:t>
                </a:r>
                <a:r>
                  <a:rPr lang="en-US" sz="1800" spc="-4" dirty="0">
                    <a:solidFill>
                      <a:schemeClr val="tx1"/>
                    </a:solidFill>
                  </a:rPr>
                  <a:t>an approach for </a:t>
                </a:r>
                <a:r>
                  <a:rPr lang="en-US" sz="1800" dirty="0">
                    <a:solidFill>
                      <a:schemeClr val="tx1"/>
                    </a:solidFill>
                  </a:rPr>
                  <a:t>estimating</a:t>
                </a:r>
                <a:r>
                  <a:rPr lang="en-US" sz="1800" spc="-26" dirty="0">
                    <a:solidFill>
                      <a:schemeClr val="tx1"/>
                    </a:solidFill>
                  </a:rPr>
                  <a:t> </a:t>
                </a:r>
                <a:r>
                  <a:rPr lang="en-US" sz="1800" dirty="0">
                    <a:solidFill>
                      <a:schemeClr val="tx1"/>
                    </a:solidFill>
                  </a:rPr>
                  <a:t>and</a:t>
                </a:r>
                <a:r>
                  <a:rPr lang="en-US" sz="1800" spc="-4" dirty="0">
                    <a:solidFill>
                      <a:schemeClr val="tx1"/>
                    </a:solidFill>
                  </a:rPr>
                  <a:t> optimizing</a:t>
                </a:r>
                <a:r>
                  <a:rPr lang="en-US" sz="1800" spc="-19" dirty="0">
                    <a:solidFill>
                      <a:schemeClr val="tx1"/>
                    </a:solidFill>
                  </a:rPr>
                  <a:t> </a:t>
                </a:r>
                <a:r>
                  <a:rPr lang="en-US" sz="1800" dirty="0">
                    <a:solidFill>
                      <a:schemeClr val="tx1"/>
                    </a:solidFill>
                  </a:rPr>
                  <a:t>this </a:t>
                </a:r>
                <a:r>
                  <a:rPr lang="en-US" sz="1800" spc="-4" dirty="0">
                    <a:solidFill>
                      <a:schemeClr val="tx1"/>
                    </a:solidFill>
                  </a:rPr>
                  <a:t>objective.</a:t>
                </a:r>
              </a:p>
              <a:p>
                <a:r>
                  <a:rPr lang="en-US" sz="1800" dirty="0">
                    <a:solidFill>
                      <a:schemeClr val="tx1"/>
                    </a:solidFill>
                  </a:rPr>
                  <a:t>Oversimplified. For full treatment of RL see </a:t>
                </a:r>
                <a:r>
                  <a:rPr lang="en-US" spc="-4" dirty="0">
                    <a:hlinkClick r:id="rId3"/>
                  </a:rPr>
                  <a:t>701.741</a:t>
                </a:r>
                <a:r>
                  <a:rPr lang="en-US" spc="-4" dirty="0"/>
                  <a:t> </a:t>
                </a:r>
                <a:r>
                  <a:rPr lang="en-US" spc="-4" dirty="0">
                    <a:solidFill>
                      <a:schemeClr val="tx1"/>
                    </a:solidFill>
                  </a:rPr>
                  <a:t>course other </a:t>
                </a:r>
                <a:r>
                  <a:rPr lang="en-US" spc="-4" dirty="0">
                    <a:solidFill>
                      <a:schemeClr val="tx1"/>
                    </a:solidFill>
                    <a:hlinkClick r:id="rId4"/>
                  </a:rPr>
                  <a:t>RL textbooks</a:t>
                </a:r>
                <a:r>
                  <a:rPr lang="en-US" spc="-4" dirty="0">
                    <a:solidFill>
                      <a:schemeClr val="tx1"/>
                    </a:solidFill>
                  </a:rPr>
                  <a:t>. </a:t>
                </a:r>
                <a:endParaRPr lang="en-US" dirty="0"/>
              </a:p>
            </p:txBody>
          </p:sp>
        </mc:Choice>
        <mc:Fallback xmlns="">
          <p:sp>
            <p:nvSpPr>
              <p:cNvPr id="3" name="Content Placeholder 2">
                <a:extLst>
                  <a:ext uri="{FF2B5EF4-FFF2-40B4-BE49-F238E27FC236}">
                    <a16:creationId xmlns:a16="http://schemas.microsoft.com/office/drawing/2014/main" id="{623F971D-BF7F-93B8-14FE-E4E30CBE1B2D}"/>
                  </a:ext>
                </a:extLst>
              </p:cNvPr>
              <p:cNvSpPr>
                <a:spLocks noGrp="1" noRot="1" noChangeAspect="1" noMove="1" noResize="1" noEditPoints="1" noAdjustHandles="1" noChangeArrowheads="1" noChangeShapeType="1" noTextEdit="1"/>
              </p:cNvSpPr>
              <p:nvPr>
                <p:ph type="body" sz="quarter" idx="16"/>
              </p:nvPr>
            </p:nvSpPr>
            <p:spPr>
              <a:xfrm>
                <a:off x="267419" y="1170688"/>
                <a:ext cx="8876581" cy="3748855"/>
              </a:xfrm>
              <a:blipFill>
                <a:blip r:embed="rId5"/>
                <a:stretch>
                  <a:fillRect l="-429" t="-2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B4B58F-1A54-479B-BE76-F8D5D5B7EF53}"/>
                  </a:ext>
                </a:extLst>
              </p:cNvPr>
              <p:cNvSpPr txBox="1"/>
              <p:nvPr/>
            </p:nvSpPr>
            <p:spPr>
              <a:xfrm>
                <a:off x="2179320" y="1599353"/>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i="0">
                                  <a:solidFill>
                                    <a:srgbClr val="0E0CC0"/>
                                  </a:solidFill>
                                  <a:latin typeface="Cambria Math" panose="02040503050406030204" pitchFamily="18" charset="0"/>
                                </a:rPr>
                                <m:t>p</m:t>
                              </m:r>
                              <m:r>
                                <m:rPr>
                                  <m:sty m:val="p"/>
                                </m:rPr>
                                <a:rPr lang="en-US" sz="2000" b="0" i="0" smtClean="0">
                                  <a:solidFill>
                                    <a:srgbClr val="0E0CC0"/>
                                  </a:solidFill>
                                  <a:latin typeface="Cambria Math" panose="02040503050406030204" pitchFamily="18" charset="0"/>
                                </a:rPr>
                                <m:t>rompt</m:t>
                              </m:r>
                            </m:e>
                          </m:d>
                        </m:e>
                      </m:d>
                    </m:oMath>
                  </m:oMathPara>
                </a14:m>
                <a:endParaRPr lang="en-US" sz="2000" dirty="0"/>
              </a:p>
            </p:txBody>
          </p:sp>
        </mc:Choice>
        <mc:Fallback xmlns="">
          <p:sp>
            <p:nvSpPr>
              <p:cNvPr id="4" name="TextBox 3">
                <a:extLst>
                  <a:ext uri="{FF2B5EF4-FFF2-40B4-BE49-F238E27FC236}">
                    <a16:creationId xmlns:a16="http://schemas.microsoft.com/office/drawing/2014/main" id="{CAB4B58F-1A54-479B-BE76-F8D5D5B7EF53}"/>
                  </a:ext>
                </a:extLst>
              </p:cNvPr>
              <p:cNvSpPr txBox="1">
                <a:spLocks noRot="1" noChangeAspect="1" noMove="1" noResize="1" noEditPoints="1" noAdjustHandles="1" noChangeArrowheads="1" noChangeShapeType="1" noTextEdit="1"/>
              </p:cNvSpPr>
              <p:nvPr/>
            </p:nvSpPr>
            <p:spPr>
              <a:xfrm>
                <a:off x="2179320" y="1599353"/>
                <a:ext cx="4572000" cy="452175"/>
              </a:xfrm>
              <a:prstGeom prst="rect">
                <a:avLst/>
              </a:prstGeom>
              <a:blipFill>
                <a:blip r:embed="rId6"/>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F65896-815D-3921-D140-90D5FB67922C}"/>
                  </a:ext>
                </a:extLst>
              </p:cNvPr>
              <p:cNvSpPr txBox="1"/>
              <p:nvPr/>
            </p:nvSpPr>
            <p:spPr>
              <a:xfrm>
                <a:off x="2179320" y="2471417"/>
                <a:ext cx="4572000" cy="4319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B050"/>
                              </a:solidFill>
                              <a:latin typeface="Cambria Math" panose="02040503050406030204" pitchFamily="18" charset="0"/>
                            </a:rPr>
                          </m:ctrlPr>
                        </m:sSubPr>
                        <m:e>
                          <m:r>
                            <a:rPr lang="en-US" sz="2000" i="1" smtClean="0">
                              <a:solidFill>
                                <a:srgbClr val="00B050"/>
                              </a:solidFill>
                              <a:latin typeface="Cambria Math" panose="02040503050406030204" pitchFamily="18" charset="0"/>
                            </a:rPr>
                            <m:t>𝜃</m:t>
                          </m:r>
                        </m:e>
                        <m:sub>
                          <m:r>
                            <a:rPr lang="en-US" sz="2000" b="0" i="1" smtClean="0">
                              <a:solidFill>
                                <a:srgbClr val="00B050"/>
                              </a:solidFill>
                              <a:latin typeface="Cambria Math" panose="02040503050406030204" pitchFamily="18" charset="0"/>
                            </a:rPr>
                            <m:t>𝑡</m:t>
                          </m:r>
                          <m:r>
                            <a:rPr lang="en-US" sz="2000" b="0" i="1" smtClean="0">
                              <a:solidFill>
                                <a:srgbClr val="00B050"/>
                              </a:solidFill>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r>
                        <m:rPr>
                          <m:lit/>
                        </m:rP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t>
                          </m:r>
                        </m:e>
                        <m:sub>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sub>
                      </m:sSub>
                      <m:sSub>
                        <m:sSubPr>
                          <m:ctrlPr>
                            <a:rPr lang="en-US" sz="2000" i="1">
                              <a:latin typeface="Cambria Math" panose="02040503050406030204" pitchFamily="18" charset="0"/>
                              <a:ea typeface="Cambria Math" panose="02040503050406030204" pitchFamily="18" charset="0"/>
                            </a:rPr>
                          </m:ctrlPr>
                        </m:sSubPr>
                        <m:e>
                          <m:r>
                            <a:rPr lang="fa-IR" sz="2000" i="1">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i="1">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i="1">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i="1">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m:rPr>
                                  <m:sty m:val="p"/>
                                </m:rPr>
                                <a:rPr lang="en-US" sz="2000">
                                  <a:solidFill>
                                    <a:srgbClr val="0E0CC0"/>
                                  </a:solidFill>
                                  <a:latin typeface="Cambria Math" panose="02040503050406030204" pitchFamily="18" charset="0"/>
                                </a:rPr>
                                <m:t>prompt</m:t>
                              </m:r>
                            </m:e>
                          </m:d>
                        </m:e>
                      </m:d>
                    </m:oMath>
                  </m:oMathPara>
                </a14:m>
                <a:endParaRPr lang="en-US" sz="2000" dirty="0"/>
              </a:p>
            </p:txBody>
          </p:sp>
        </mc:Choice>
        <mc:Fallback xmlns="">
          <p:sp>
            <p:nvSpPr>
              <p:cNvPr id="5" name="TextBox 4">
                <a:extLst>
                  <a:ext uri="{FF2B5EF4-FFF2-40B4-BE49-F238E27FC236}">
                    <a16:creationId xmlns:a16="http://schemas.microsoft.com/office/drawing/2014/main" id="{32F65896-815D-3921-D140-90D5FB67922C}"/>
                  </a:ext>
                </a:extLst>
              </p:cNvPr>
              <p:cNvSpPr txBox="1">
                <a:spLocks noRot="1" noChangeAspect="1" noMove="1" noResize="1" noEditPoints="1" noAdjustHandles="1" noChangeArrowheads="1" noChangeShapeType="1" noTextEdit="1"/>
              </p:cNvSpPr>
              <p:nvPr/>
            </p:nvSpPr>
            <p:spPr>
              <a:xfrm>
                <a:off x="2179320" y="2471417"/>
                <a:ext cx="4572000" cy="431978"/>
              </a:xfrm>
              <a:prstGeom prst="rect">
                <a:avLst/>
              </a:prstGeom>
              <a:blipFill>
                <a:blip r:embed="rId7"/>
                <a:stretch>
                  <a:fillRect t="-5714" b="-857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0A53981-A7E2-23E0-37A5-DFEF723B06BD}"/>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844547-9623-583F-B967-3E513045602C}"/>
                  </a:ext>
                </a:extLst>
              </p:cNvPr>
              <p:cNvSpPr txBox="1"/>
              <p:nvPr/>
            </p:nvSpPr>
            <p:spPr>
              <a:xfrm>
                <a:off x="696116" y="3281003"/>
                <a:ext cx="6791608"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smtClean="0">
                              <a:solidFill>
                                <a:srgbClr val="00B050"/>
                              </a:solidFill>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𝑝</m:t>
                              </m:r>
                            </m:e>
                            <m:sub>
                              <m:r>
                                <a:rPr lang="en-US" sz="1800" i="1">
                                  <a:solidFill>
                                    <a:srgbClr val="00B050"/>
                                  </a:solidFill>
                                  <a:latin typeface="Cambria Math" panose="02040503050406030204" pitchFamily="18" charset="0"/>
                                </a:rPr>
                                <m:t>𝜃</m:t>
                              </m:r>
                            </m:sub>
                          </m:sSub>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d>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𝑛</m:t>
                          </m:r>
                        </m:den>
                      </m:f>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sSub>
                                <m:sSubPr>
                                  <m:ctrlPr>
                                    <a:rPr lang="en-US" sz="1800" b="0" i="1" smtClean="0">
                                      <a:solidFill>
                                        <a:srgbClr val="0E0CC0"/>
                                      </a:solidFill>
                                      <a:latin typeface="Cambria Math" panose="02040503050406030204" pitchFamily="18" charset="0"/>
                                    </a:rPr>
                                  </m:ctrlPr>
                                </m:sSubPr>
                                <m:e>
                                  <m:r>
                                    <a:rPr lang="en-US" sz="1800" i="1">
                                      <a:solidFill>
                                        <a:srgbClr val="0E0CC0"/>
                                      </a:solidFill>
                                      <a:latin typeface="Cambria Math" panose="02040503050406030204" pitchFamily="18" charset="0"/>
                                    </a:rPr>
                                    <m:t>𝑠</m:t>
                                  </m:r>
                                </m:e>
                                <m:sub>
                                  <m:r>
                                    <a:rPr lang="en-US" sz="1800" b="0" i="1" smtClean="0">
                                      <a:solidFill>
                                        <a:srgbClr val="0E0CC0"/>
                                      </a:solidFill>
                                      <a:latin typeface="Cambria Math" panose="02040503050406030204" pitchFamily="18" charset="0"/>
                                    </a:rPr>
                                    <m:t>𝑖</m:t>
                                  </m:r>
                                </m:sub>
                              </m:sSub>
                              <m:r>
                                <a:rPr lang="en-US" sz="1800" i="1">
                                  <a:solidFill>
                                    <a:srgbClr val="0E0CC0"/>
                                  </a:solidFill>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𝑝</m:t>
                                  </m:r>
                                </m:e>
                                <m:sub>
                                  <m:r>
                                    <a:rPr lang="en-US" sz="1800" i="1">
                                      <a:solidFill>
                                        <a:srgbClr val="00B050"/>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sSub>
                                    <m:sSubPr>
                                      <m:ctrlPr>
                                        <a:rPr lang="en-US" sz="1800" b="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𝑠</m:t>
                                      </m:r>
                                    </m:e>
                                    <m:sub>
                                      <m:r>
                                        <a:rPr lang="en-US" sz="1800" b="0" i="1" smtClean="0">
                                          <a:solidFill>
                                            <a:schemeClr val="tx1"/>
                                          </a:solidFill>
                                          <a:latin typeface="Cambria Math" panose="02040503050406030204" pitchFamily="18" charset="0"/>
                                        </a:rPr>
                                        <m:t>𝑖</m:t>
                                      </m:r>
                                    </m:sub>
                                  </m:sSub>
                                  <m:r>
                                    <a:rPr lang="en-US" sz="1800" i="1">
                                      <a:solidFill>
                                        <a:srgbClr val="0E0CC0"/>
                                      </a:solidFill>
                                      <a:latin typeface="Cambria Math" panose="02040503050406030204" pitchFamily="18" charset="0"/>
                                    </a:rPr>
                                    <m:t>;</m:t>
                                  </m:r>
                                  <m:r>
                                    <m:rPr>
                                      <m:sty m:val="p"/>
                                    </m:rPr>
                                    <a:rPr lang="en-US" sz="1800">
                                      <a:solidFill>
                                        <a:srgbClr val="0E0CC0"/>
                                      </a:solidFill>
                                      <a:latin typeface="Cambria Math" panose="02040503050406030204" pitchFamily="18" charset="0"/>
                                    </a:rPr>
                                    <m:t>prompt</m:t>
                                  </m:r>
                                </m:e>
                              </m:d>
                            </m:e>
                          </m:func>
                        </m:e>
                      </m:nary>
                    </m:oMath>
                  </m:oMathPara>
                </a14:m>
                <a:endParaRPr lang="en-US" sz="2000" dirty="0"/>
              </a:p>
            </p:txBody>
          </p:sp>
        </mc:Choice>
        <mc:Fallback xmlns="">
          <p:sp>
            <p:nvSpPr>
              <p:cNvPr id="6" name="TextBox 5">
                <a:extLst>
                  <a:ext uri="{FF2B5EF4-FFF2-40B4-BE49-F238E27FC236}">
                    <a16:creationId xmlns:a16="http://schemas.microsoft.com/office/drawing/2014/main" id="{96844547-9623-583F-B967-3E513045602C}"/>
                  </a:ext>
                </a:extLst>
              </p:cNvPr>
              <p:cNvSpPr txBox="1">
                <a:spLocks noRot="1" noChangeAspect="1" noMove="1" noResize="1" noEditPoints="1" noAdjustHandles="1" noChangeArrowheads="1" noChangeShapeType="1" noTextEdit="1"/>
              </p:cNvSpPr>
              <p:nvPr/>
            </p:nvSpPr>
            <p:spPr>
              <a:xfrm>
                <a:off x="696116" y="3281003"/>
                <a:ext cx="6791608" cy="848566"/>
              </a:xfrm>
              <a:prstGeom prst="rect">
                <a:avLst/>
              </a:prstGeom>
              <a:blipFill>
                <a:blip r:embed="rId8"/>
                <a:stretch>
                  <a:fillRect t="-101493" b="-15671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79C252F-2431-CFE8-F802-B4D700248B17}"/>
              </a:ext>
            </a:extLst>
          </p:cNvPr>
          <p:cNvSpPr txBox="1"/>
          <p:nvPr/>
        </p:nvSpPr>
        <p:spPr>
          <a:xfrm>
            <a:off x="7039582" y="2995776"/>
            <a:ext cx="2061125" cy="526051"/>
          </a:xfrm>
          <a:prstGeom prst="wedgeRoundRectCallout">
            <a:avLst>
              <a:gd name="adj1" fmla="val -54105"/>
              <a:gd name="adj2" fmla="val 4712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Proof next slide; check it later in your own time!</a:t>
            </a:r>
          </a:p>
        </p:txBody>
      </p:sp>
      <p:pic>
        <p:nvPicPr>
          <p:cNvPr id="7" name="Picture 6">
            <a:extLst>
              <a:ext uri="{FF2B5EF4-FFF2-40B4-BE49-F238E27FC236}">
                <a16:creationId xmlns:a16="http://schemas.microsoft.com/office/drawing/2014/main" id="{88049FBA-F3E9-112E-A2A5-3EE05940C6B2}"/>
              </a:ext>
            </a:extLst>
          </p:cNvPr>
          <p:cNvPicPr>
            <a:picLocks noChangeAspect="1"/>
          </p:cNvPicPr>
          <p:nvPr/>
        </p:nvPicPr>
        <p:blipFill>
          <a:blip r:embed="rId9"/>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635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27A3-D0B2-B4D7-C126-00F490CAECAF}"/>
              </a:ext>
            </a:extLst>
          </p:cNvPr>
          <p:cNvSpPr>
            <a:spLocks noGrp="1"/>
          </p:cNvSpPr>
          <p:nvPr>
            <p:ph type="title"/>
          </p:nvPr>
        </p:nvSpPr>
        <p:spPr/>
        <p:txBody>
          <a:bodyPr>
            <a:normAutofit/>
          </a:bodyPr>
          <a:lstStyle/>
          <a:p>
            <a:r>
              <a:rPr lang="en-US" sz="2800" spc="-4" dirty="0">
                <a:latin typeface="Tahoma" panose="020B0604030504040204" pitchFamily="34" charset="0"/>
                <a:ea typeface="Tahoma" panose="020B0604030504040204" pitchFamily="34" charset="0"/>
                <a:cs typeface="Tahoma" panose="020B0604030504040204" pitchFamily="34" charset="0"/>
              </a:rPr>
              <a:t>Derivations </a:t>
            </a:r>
            <a:r>
              <a:rPr lang="en-US" sz="1600" spc="-4" dirty="0">
                <a:latin typeface="Tahoma" panose="020B0604030504040204" pitchFamily="34" charset="0"/>
                <a:ea typeface="Tahoma" panose="020B0604030504040204" pitchFamily="34" charset="0"/>
                <a:cs typeface="Tahoma" panose="020B0604030504040204" pitchFamily="34" charset="0"/>
              </a:rPr>
              <a:t>(check it later in your own time!)</a:t>
            </a:r>
            <a:r>
              <a:rPr lang="en-US" spc="-4"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B0892-0E7E-ED8D-2A2B-D46C0CC1C958}"/>
                  </a:ext>
                </a:extLst>
              </p:cNvPr>
              <p:cNvSpPr>
                <a:spLocks noGrp="1"/>
              </p:cNvSpPr>
              <p:nvPr>
                <p:ph type="body" sz="quarter" idx="16"/>
              </p:nvPr>
            </p:nvSpPr>
            <p:spPr>
              <a:xfrm>
                <a:off x="533919" y="1303189"/>
                <a:ext cx="8351721" cy="3077573"/>
              </a:xfrm>
            </p:spPr>
            <p:txBody>
              <a:bodyPr/>
              <a:lstStyle/>
              <a:p>
                <a:r>
                  <a:rPr lang="en-US" dirty="0">
                    <a:solidFill>
                      <a:schemeClr val="tx1"/>
                    </a:solidFill>
                  </a:rPr>
                  <a:t>Let’s compute the gradient:</a:t>
                </a:r>
              </a:p>
              <a:p>
                <a:endParaRPr lang="en-US" dirty="0">
                  <a:solidFill>
                    <a:schemeClr val="tx1"/>
                  </a:solidFill>
                </a:endParaRPr>
              </a:p>
              <a:p>
                <a:pPr marL="114300" indent="0">
                  <a:buNone/>
                </a:pPr>
                <a:endParaRPr lang="en-US" sz="1800" dirty="0">
                  <a:solidFill>
                    <a:schemeClr val="tx1"/>
                  </a:solidFill>
                </a:endParaRPr>
              </a:p>
              <a:p>
                <a:endParaRPr lang="en-US" dirty="0">
                  <a:solidFill>
                    <a:schemeClr val="tx1"/>
                  </a:solidFill>
                </a:endParaRPr>
              </a:p>
              <a:p>
                <a:r>
                  <a:rPr lang="en-US" dirty="0">
                    <a:solidFill>
                      <a:schemeClr val="tx1"/>
                    </a:solidFill>
                  </a:rPr>
                  <a:t>Log-derivative trick   </a:t>
                </a:r>
                <a14:m>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r>
                      <a:rPr lang="en-US" sz="1800" b="0"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𝑠</m:t>
                        </m:r>
                      </m:e>
                    </m:d>
                    <m:r>
                      <a:rPr lang="en-US" b="0" i="1" smtClean="0">
                        <a:solidFill>
                          <a:schemeClr val="tx1"/>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𝑠</m:t>
                            </m:r>
                          </m:e>
                        </m:d>
                      </m:e>
                    </m:func>
                  </m:oMath>
                </a14:m>
                <a:r>
                  <a:rPr lang="en-US" dirty="0">
                    <a:solidFill>
                      <a:schemeClr val="tx1"/>
                    </a:solidFill>
                  </a:rPr>
                  <a:t>  to turn sum back to expectation: </a:t>
                </a:r>
              </a:p>
              <a:p>
                <a:endParaRPr lang="en-US" dirty="0">
                  <a:solidFill>
                    <a:schemeClr val="tx1"/>
                  </a:solidFill>
                </a:endParaRPr>
              </a:p>
              <a:p>
                <a:pPr marL="0" indent="0">
                  <a:buNone/>
                </a:pPr>
                <a:endParaRPr lang="en-US" dirty="0">
                  <a:solidFill>
                    <a:schemeClr val="tx1"/>
                  </a:solidFill>
                </a:endParaRPr>
              </a:p>
              <a:p>
                <a:r>
                  <a:rPr lang="en-US" dirty="0">
                    <a:solidFill>
                      <a:schemeClr val="tx1"/>
                    </a:solidFill>
                  </a:rPr>
                  <a:t>Approximate this expectation with Monte Carlo samples from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oMath>
                </a14:m>
                <a:r>
                  <a:rPr lang="en-US" dirty="0">
                    <a:solidFill>
                      <a:schemeClr val="tx1"/>
                    </a:solidFill>
                  </a:rPr>
                  <a:t>:</a:t>
                </a:r>
              </a:p>
            </p:txBody>
          </p:sp>
        </mc:Choice>
        <mc:Fallback xmlns="">
          <p:sp>
            <p:nvSpPr>
              <p:cNvPr id="3" name="Content Placeholder 2">
                <a:extLst>
                  <a:ext uri="{FF2B5EF4-FFF2-40B4-BE49-F238E27FC236}">
                    <a16:creationId xmlns:a16="http://schemas.microsoft.com/office/drawing/2014/main" id="{7CBB0892-0E7E-ED8D-2A2B-D46C0CC1C958}"/>
                  </a:ext>
                </a:extLst>
              </p:cNvPr>
              <p:cNvSpPr>
                <a:spLocks noGrp="1" noRot="1" noChangeAspect="1" noMove="1" noResize="1" noEditPoints="1" noAdjustHandles="1" noChangeArrowheads="1" noChangeShapeType="1" noTextEdit="1"/>
              </p:cNvSpPr>
              <p:nvPr>
                <p:ph type="body" sz="quarter" idx="16"/>
              </p:nvPr>
            </p:nvSpPr>
            <p:spPr>
              <a:xfrm>
                <a:off x="533919" y="1303189"/>
                <a:ext cx="8351721" cy="3077573"/>
              </a:xfrm>
              <a:blipFill>
                <a:blip r:embed="rId2"/>
                <a:stretch>
                  <a:fillRect l="-456" t="-1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B2DC1D-5BFE-545A-5D6E-A67E1FE02204}"/>
                  </a:ext>
                </a:extLst>
              </p:cNvPr>
              <p:cNvSpPr txBox="1"/>
              <p:nvPr/>
            </p:nvSpPr>
            <p:spPr>
              <a:xfrm>
                <a:off x="880110" y="1496911"/>
                <a:ext cx="7383780" cy="895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b="0" i="1" smtClean="0">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nary>
                        <m:naryPr>
                          <m:chr m:val="∑"/>
                          <m:ctrlPr>
                            <a:rPr lang="en-US" sz="1800" i="1" smtClean="0">
                              <a:latin typeface="Cambria Math" panose="02040503050406030204" pitchFamily="18" charset="0"/>
                            </a:rPr>
                          </m:ctrlPr>
                        </m:naryPr>
                        <m:sub>
                          <m:r>
                            <m:rPr>
                              <m:brk m:alnAt="23"/>
                            </m:rPr>
                            <a:rPr lang="en-US" sz="1800" b="0" i="1" smtClean="0">
                              <a:latin typeface="Cambria Math" panose="02040503050406030204" pitchFamily="18" charset="0"/>
                            </a:rPr>
                            <m:t>𝑠</m:t>
                          </m:r>
                        </m:sub>
                        <m:sup/>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r>
                            <a:rPr lang="en-US" sz="1800" b="0" i="1" smtClean="0">
                              <a:solidFill>
                                <a:srgbClr val="0E0CC0"/>
                              </a:solidFill>
                              <a:latin typeface="Cambria Math" panose="02040503050406030204" pitchFamily="18" charset="0"/>
                            </a:rPr>
                            <m:t>𝑅</m:t>
                          </m:r>
                          <m:r>
                            <a:rPr lang="en-US" sz="1800" b="0" i="1" smtClean="0">
                              <a:solidFill>
                                <a:srgbClr val="0E0CC0"/>
                              </a:solidFill>
                              <a:latin typeface="Cambria Math" panose="02040503050406030204" pitchFamily="18" charset="0"/>
                            </a:rPr>
                            <m:t>(</m:t>
                          </m:r>
                          <m:r>
                            <a:rPr lang="en-US" sz="1800" b="0" i="1" smtClean="0">
                              <a:solidFill>
                                <a:srgbClr val="0E0CC0"/>
                              </a:solidFill>
                              <a:latin typeface="Cambria Math" panose="02040503050406030204" pitchFamily="18" charset="0"/>
                            </a:rPr>
                            <m:t>𝑠</m:t>
                          </m:r>
                          <m:r>
                            <a:rPr lang="en-US" sz="1800" b="0" i="1" smtClean="0">
                              <a:solidFill>
                                <a:srgbClr val="0E0CC0"/>
                              </a:solidFill>
                              <a:latin typeface="Cambria Math" panose="02040503050406030204" pitchFamily="18" charset="0"/>
                            </a:rPr>
                            <m:t>;</m:t>
                          </m:r>
                          <m:r>
                            <a:rPr lang="en-US" sz="1800" b="0" i="1" smtClean="0">
                              <a:solidFill>
                                <a:srgbClr val="0E0CC0"/>
                              </a:solidFill>
                              <a:latin typeface="Cambria Math" panose="02040503050406030204" pitchFamily="18" charset="0"/>
                            </a:rPr>
                            <m:t>𝑝</m:t>
                          </m:r>
                          <m:r>
                            <a:rPr lang="en-US" sz="1800" b="0" i="1" smtClean="0">
                              <a:solidFill>
                                <a:srgbClr val="0E0CC0"/>
                              </a:solidFill>
                              <a:latin typeface="Cambria Math" panose="02040503050406030204" pitchFamily="18" charset="0"/>
                            </a:rPr>
                            <m:t>)</m:t>
                          </m:r>
                        </m:e>
                      </m:nary>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𝑠</m:t>
                          </m:r>
                        </m:sub>
                        <m:sup/>
                        <m:e>
                          <m:r>
                            <a:rPr lang="en-US" sz="1800" i="1" smtClean="0">
                              <a:solidFill>
                                <a:srgbClr val="0E0CC0"/>
                              </a:solidFill>
                              <a:latin typeface="Cambria Math" panose="02040503050406030204" pitchFamily="18" charset="0"/>
                            </a:rPr>
                            <m:t>𝑅</m:t>
                          </m:r>
                          <m:d>
                            <m:dPr>
                              <m:ctrlPr>
                                <a:rPr lang="en-US"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i="1">
                              <a:latin typeface="Cambria Math" panose="02040503050406030204" pitchFamily="18" charset="0"/>
                            </a:rPr>
                            <m:t> .</m:t>
                          </m:r>
                          <m:r>
                            <a:rPr lang="en-US" sz="1800" b="0" i="1" smtClean="0">
                              <a:latin typeface="Cambria Math" panose="02040503050406030204" pitchFamily="18" charset="0"/>
                            </a:rPr>
                            <m:t> </m:t>
                          </m:r>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e>
                      </m:nary>
                    </m:oMath>
                  </m:oMathPara>
                </a14:m>
                <a:endParaRPr lang="en-US" sz="1800" dirty="0"/>
              </a:p>
            </p:txBody>
          </p:sp>
        </mc:Choice>
        <mc:Fallback xmlns="">
          <p:sp>
            <p:nvSpPr>
              <p:cNvPr id="7" name="TextBox 6">
                <a:extLst>
                  <a:ext uri="{FF2B5EF4-FFF2-40B4-BE49-F238E27FC236}">
                    <a16:creationId xmlns:a16="http://schemas.microsoft.com/office/drawing/2014/main" id="{61B2DC1D-5BFE-545A-5D6E-A67E1FE02204}"/>
                  </a:ext>
                </a:extLst>
              </p:cNvPr>
              <p:cNvSpPr txBox="1">
                <a:spLocks noRot="1" noChangeAspect="1" noMove="1" noResize="1" noEditPoints="1" noAdjustHandles="1" noChangeArrowheads="1" noChangeShapeType="1" noTextEdit="1"/>
              </p:cNvSpPr>
              <p:nvPr/>
            </p:nvSpPr>
            <p:spPr>
              <a:xfrm>
                <a:off x="880110" y="1496911"/>
                <a:ext cx="7383780" cy="895566"/>
              </a:xfrm>
              <a:prstGeom prst="rect">
                <a:avLst/>
              </a:prstGeom>
              <a:blipFill>
                <a:blip r:embed="rId3"/>
                <a:stretch>
                  <a:fillRect t="-90141" b="-146479"/>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F4B5BDD-F1E3-F0D3-E511-B3219807DE65}"/>
              </a:ext>
            </a:extLst>
          </p:cNvPr>
          <p:cNvSpPr/>
          <p:nvPr/>
        </p:nvSpPr>
        <p:spPr>
          <a:xfrm>
            <a:off x="3860338" y="1698253"/>
            <a:ext cx="871682" cy="639842"/>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7FDC9B-EC9D-BB8E-204D-82C4FE8C5D27}"/>
              </a:ext>
            </a:extLst>
          </p:cNvPr>
          <p:cNvSpPr/>
          <p:nvPr/>
        </p:nvSpPr>
        <p:spPr>
          <a:xfrm>
            <a:off x="6915958" y="1783636"/>
            <a:ext cx="277322" cy="388064"/>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4F1185-03E6-4419-D7FA-CFF19AD0E86E}"/>
              </a:ext>
            </a:extLst>
          </p:cNvPr>
          <p:cNvSpPr txBox="1"/>
          <p:nvPr/>
        </p:nvSpPr>
        <p:spPr>
          <a:xfrm>
            <a:off x="3763449" y="1284389"/>
            <a:ext cx="1875042" cy="384594"/>
          </a:xfrm>
          <a:prstGeom prst="wedgeRoundRectCallout">
            <a:avLst>
              <a:gd name="adj1" fmla="val -21306"/>
              <a:gd name="adj2" fmla="val 8226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Def. of “expectation”</a:t>
            </a:r>
          </a:p>
        </p:txBody>
      </p:sp>
      <p:sp>
        <p:nvSpPr>
          <p:cNvPr id="18" name="TextBox 17">
            <a:extLst>
              <a:ext uri="{FF2B5EF4-FFF2-40B4-BE49-F238E27FC236}">
                <a16:creationId xmlns:a16="http://schemas.microsoft.com/office/drawing/2014/main" id="{25B4F5E4-B863-C358-1C85-E8FF52037EE0}"/>
              </a:ext>
            </a:extLst>
          </p:cNvPr>
          <p:cNvSpPr txBox="1"/>
          <p:nvPr/>
        </p:nvSpPr>
        <p:spPr>
          <a:xfrm>
            <a:off x="6369488" y="1284389"/>
            <a:ext cx="2516152" cy="384594"/>
          </a:xfrm>
          <a:prstGeom prst="wedgeRoundRectCallout">
            <a:avLst>
              <a:gd name="adj1" fmla="val -21306"/>
              <a:gd name="adj2" fmla="val 8226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Gradient distributes over sum</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53F522-7FDE-1ACD-1D60-8EB2161E843B}"/>
                  </a:ext>
                </a:extLst>
              </p:cNvPr>
              <p:cNvSpPr txBox="1"/>
              <p:nvPr/>
            </p:nvSpPr>
            <p:spPr>
              <a:xfrm>
                <a:off x="258360" y="2942981"/>
                <a:ext cx="8832300" cy="895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𝑠</m:t>
                          </m:r>
                        </m:sub>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r>
                            <a:rPr lang="en-US" sz="1800" i="1">
                              <a:solidFill>
                                <a:schemeClr val="tx1"/>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r>
                            <a:rPr lang="en-US" sz="1800" b="0" i="1" smtClean="0">
                              <a:solidFill>
                                <a:schemeClr val="tx1"/>
                              </a:solidFill>
                              <a:latin typeface="Cambria Math" panose="02040503050406030204" pitchFamily="18" charset="0"/>
                            </a:rPr>
                            <m:t>= </m:t>
                          </m:r>
                        </m:e>
                      </m:nary>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i="1">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e>
                      </m:d>
                    </m:oMath>
                  </m:oMathPara>
                </a14:m>
                <a:endParaRPr lang="en-US" sz="1800" dirty="0"/>
              </a:p>
            </p:txBody>
          </p:sp>
        </mc:Choice>
        <mc:Fallback xmlns="">
          <p:sp>
            <p:nvSpPr>
              <p:cNvPr id="19" name="TextBox 18">
                <a:extLst>
                  <a:ext uri="{FF2B5EF4-FFF2-40B4-BE49-F238E27FC236}">
                    <a16:creationId xmlns:a16="http://schemas.microsoft.com/office/drawing/2014/main" id="{0A53F522-7FDE-1ACD-1D60-8EB2161E843B}"/>
                  </a:ext>
                </a:extLst>
              </p:cNvPr>
              <p:cNvSpPr txBox="1">
                <a:spLocks noRot="1" noChangeAspect="1" noMove="1" noResize="1" noEditPoints="1" noAdjustHandles="1" noChangeArrowheads="1" noChangeShapeType="1" noTextEdit="1"/>
              </p:cNvSpPr>
              <p:nvPr/>
            </p:nvSpPr>
            <p:spPr>
              <a:xfrm>
                <a:off x="258360" y="2942981"/>
                <a:ext cx="8832300" cy="895566"/>
              </a:xfrm>
              <a:prstGeom prst="rect">
                <a:avLst/>
              </a:prstGeom>
              <a:blipFill>
                <a:blip r:embed="rId4"/>
                <a:stretch>
                  <a:fillRect t="-87500" b="-144444"/>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2E98689-0C6C-6F77-35E3-53CEBF6FEF61}"/>
              </a:ext>
            </a:extLst>
          </p:cNvPr>
          <p:cNvSpPr/>
          <p:nvPr/>
        </p:nvSpPr>
        <p:spPr>
          <a:xfrm>
            <a:off x="3755830" y="3221565"/>
            <a:ext cx="1867730" cy="413388"/>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9592360-9679-4F45-4927-F7A74C81BEA9}"/>
              </a:ext>
            </a:extLst>
          </p:cNvPr>
          <p:cNvSpPr txBox="1"/>
          <p:nvPr/>
        </p:nvSpPr>
        <p:spPr>
          <a:xfrm>
            <a:off x="5349240" y="2918459"/>
            <a:ext cx="1875042" cy="296329"/>
          </a:xfrm>
          <a:prstGeom prst="wedgeRoundRectCallout">
            <a:avLst>
              <a:gd name="adj1" fmla="val -38841"/>
              <a:gd name="adj2" fmla="val 6683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Log-derivative trick</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54EB37-511C-FDAD-117E-69C01627356C}"/>
                  </a:ext>
                </a:extLst>
              </p:cNvPr>
              <p:cNvSpPr txBox="1"/>
              <p:nvPr/>
            </p:nvSpPr>
            <p:spPr>
              <a:xfrm>
                <a:off x="1646280" y="4041885"/>
                <a:ext cx="578358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𝑛</m:t>
                          </m:r>
                        </m:den>
                      </m:f>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e>
                      </m:nary>
                    </m:oMath>
                  </m:oMathPara>
                </a14:m>
                <a:endParaRPr lang="en-US" sz="2000" dirty="0"/>
              </a:p>
            </p:txBody>
          </p:sp>
        </mc:Choice>
        <mc:Fallback xmlns="">
          <p:sp>
            <p:nvSpPr>
              <p:cNvPr id="22" name="TextBox 21">
                <a:extLst>
                  <a:ext uri="{FF2B5EF4-FFF2-40B4-BE49-F238E27FC236}">
                    <a16:creationId xmlns:a16="http://schemas.microsoft.com/office/drawing/2014/main" id="{A954EB37-511C-FDAD-117E-69C01627356C}"/>
                  </a:ext>
                </a:extLst>
              </p:cNvPr>
              <p:cNvSpPr txBox="1">
                <a:spLocks noRot="1" noChangeAspect="1" noMove="1" noResize="1" noEditPoints="1" noAdjustHandles="1" noChangeArrowheads="1" noChangeShapeType="1" noTextEdit="1"/>
              </p:cNvSpPr>
              <p:nvPr/>
            </p:nvSpPr>
            <p:spPr>
              <a:xfrm>
                <a:off x="1646280" y="4041885"/>
                <a:ext cx="5783580" cy="848566"/>
              </a:xfrm>
              <a:prstGeom prst="rect">
                <a:avLst/>
              </a:prstGeom>
              <a:blipFill>
                <a:blip r:embed="rId5"/>
                <a:stretch>
                  <a:fillRect t="-101493" b="-156716"/>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C6B050EE-54AD-FD41-FD64-FDAB878AD9A2}"/>
              </a:ext>
            </a:extLst>
          </p:cNvPr>
          <p:cNvSpPr/>
          <p:nvPr/>
        </p:nvSpPr>
        <p:spPr>
          <a:xfrm>
            <a:off x="8263890" y="4674715"/>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6" name="Picture 5">
            <a:extLst>
              <a:ext uri="{FF2B5EF4-FFF2-40B4-BE49-F238E27FC236}">
                <a16:creationId xmlns:a16="http://schemas.microsoft.com/office/drawing/2014/main" id="{3485F262-9F5C-10CE-2D94-F8733BB0B686}"/>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4230646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27A3-D0B2-B4D7-C126-00F490CAECAF}"/>
              </a:ext>
            </a:extLst>
          </p:cNvPr>
          <p:cNvSpPr>
            <a:spLocks noGrp="1"/>
          </p:cNvSpPr>
          <p:nvPr>
            <p:ph type="title"/>
          </p:nvPr>
        </p:nvSpPr>
        <p:spPr/>
        <p:txBody>
          <a:bodyPr>
            <a:normAutofit/>
          </a:bodyPr>
          <a:lstStyle/>
          <a:p>
            <a:r>
              <a:rPr lang="en-US" sz="2800" spc="-4" dirty="0">
                <a:latin typeface="Tahoma" panose="020B0604030504040204" pitchFamily="34" charset="0"/>
                <a:ea typeface="Tahoma" panose="020B0604030504040204" pitchFamily="34" charset="0"/>
                <a:cs typeface="Tahoma" panose="020B0604030504040204" pitchFamily="34" charset="0"/>
              </a:rPr>
              <a:t>Policy</a:t>
            </a:r>
            <a:r>
              <a:rPr lang="en-US" sz="2800" spc="4" dirty="0">
                <a:latin typeface="Tahoma" panose="020B0604030504040204" pitchFamily="34" charset="0"/>
                <a:ea typeface="Tahoma" panose="020B0604030504040204" pitchFamily="34" charset="0"/>
                <a:cs typeface="Tahoma" panose="020B0604030504040204" pitchFamily="34" charset="0"/>
              </a:rPr>
              <a:t> </a:t>
            </a:r>
            <a:r>
              <a:rPr lang="en-US" sz="2800" spc="-4" dirty="0">
                <a:latin typeface="Tahoma" panose="020B0604030504040204" pitchFamily="34" charset="0"/>
                <a:ea typeface="Tahoma" panose="020B0604030504040204" pitchFamily="34" charset="0"/>
                <a:cs typeface="Tahoma" panose="020B0604030504040204" pitchFamily="34" charset="0"/>
              </a:rPr>
              <a:t>Gradient </a:t>
            </a:r>
            <a:r>
              <a:rPr lang="en-US" sz="1800" spc="-4" dirty="0">
                <a:latin typeface="Tahoma" panose="020B0604030504040204" pitchFamily="34" charset="0"/>
                <a:ea typeface="Tahoma" panose="020B0604030504040204" pitchFamily="34" charset="0"/>
                <a:cs typeface="Tahoma" panose="020B0604030504040204" pitchFamily="34" charset="0"/>
              </a:rPr>
              <a:t>[Williams,</a:t>
            </a:r>
            <a:r>
              <a:rPr lang="en-US" sz="1800" spc="15"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1992]</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B0892-0E7E-ED8D-2A2B-D46C0CC1C958}"/>
                  </a:ext>
                </a:extLst>
              </p:cNvPr>
              <p:cNvSpPr>
                <a:spLocks noGrp="1"/>
              </p:cNvSpPr>
              <p:nvPr>
                <p:ph type="body" sz="quarter" idx="16"/>
              </p:nvPr>
            </p:nvSpPr>
            <p:spPr/>
            <p:txBody>
              <a:bodyPr/>
              <a:lstStyle/>
              <a:p>
                <a:r>
                  <a:rPr lang="en-US" dirty="0">
                    <a:solidFill>
                      <a:schemeClr val="tx1"/>
                    </a:solidFill>
                  </a:rPr>
                  <a:t>This gives us the following update rule: </a:t>
                </a:r>
              </a:p>
              <a:p>
                <a:pPr marL="114300" indent="0">
                  <a:buNone/>
                </a:pPr>
                <a:endParaRPr lang="en-US" sz="1800" dirty="0">
                  <a:solidFill>
                    <a:schemeClr val="tx1"/>
                  </a:solidFill>
                </a:endParaRPr>
              </a:p>
              <a:p>
                <a:pPr marL="114300" indent="0">
                  <a:buNone/>
                </a:pPr>
                <a:endParaRPr lang="en-US" dirty="0">
                  <a:solidFill>
                    <a:schemeClr val="tx1"/>
                  </a:solidFill>
                </a:endParaRPr>
              </a:p>
              <a:p>
                <a:pPr marL="114300" indent="0">
                  <a:buNone/>
                </a:pPr>
                <a:br>
                  <a:rPr lang="en-US" dirty="0">
                    <a:solidFill>
                      <a:schemeClr val="tx1"/>
                    </a:solidFill>
                  </a:rPr>
                </a:br>
                <a:endParaRPr lang="en-US" dirty="0">
                  <a:solidFill>
                    <a:schemeClr val="tx1"/>
                  </a:solidFill>
                </a:endParaRPr>
              </a:p>
              <a:p>
                <a:r>
                  <a:rPr lang="en-US" dirty="0">
                    <a:solidFill>
                      <a:schemeClr val="tx1"/>
                    </a:solidFill>
                  </a:rPr>
                  <a:t>If </a:t>
                </a:r>
                <a14:m>
                  <m:oMath xmlns:m="http://schemas.openxmlformats.org/officeDocument/2006/math">
                    <m:r>
                      <a:rPr lang="fa-IR" sz="1800" i="1" smtClean="0">
                        <a:latin typeface="Cambria Math" panose="02040503050406030204" pitchFamily="18" charset="0"/>
                      </a:rPr>
                      <m:t>𝑅</m:t>
                    </m:r>
                    <m:d>
                      <m:dPr>
                        <m:ctrlPr>
                          <a:rPr lang="fa-IR"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m:t>
                        </m:r>
                        <m:r>
                          <a:rPr lang="en-US" sz="1800" i="1">
                            <a:latin typeface="Cambria Math" panose="02040503050406030204" pitchFamily="18" charset="0"/>
                          </a:rPr>
                          <m:t>𝑝</m:t>
                        </m:r>
                      </m:e>
                    </m:d>
                  </m:oMath>
                </a14:m>
                <a:r>
                  <a:rPr lang="en-US" dirty="0">
                    <a:solidFill>
                      <a:schemeClr val="tx1"/>
                    </a:solidFill>
                  </a:rPr>
                  <a:t> is </a:t>
                </a:r>
                <a:r>
                  <a:rPr lang="en-US" dirty="0">
                    <a:solidFill>
                      <a:srgbClr val="00B050"/>
                    </a:solidFill>
                  </a:rPr>
                  <a:t>large</a:t>
                </a:r>
                <a:r>
                  <a:rPr lang="en-US" dirty="0">
                    <a:solidFill>
                      <a:schemeClr val="tx1"/>
                    </a:solidFill>
                  </a:rPr>
                  <a:t>, we take proportionately </a:t>
                </a:r>
                <a:r>
                  <a:rPr lang="en-US" dirty="0">
                    <a:solidFill>
                      <a:srgbClr val="00B050"/>
                    </a:solidFill>
                  </a:rPr>
                  <a:t>large</a:t>
                </a:r>
                <a:r>
                  <a:rPr lang="en-US" dirty="0">
                    <a:solidFill>
                      <a:schemeClr val="tx1"/>
                    </a:solidFill>
                  </a:rPr>
                  <a:t> steps to maximize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𝑠</m:t>
                    </m:r>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If </a:t>
                </a:r>
                <a14:m>
                  <m:oMath xmlns:m="http://schemas.openxmlformats.org/officeDocument/2006/math">
                    <m:r>
                      <a:rPr lang="fa-IR" sz="1800" i="1" smtClean="0">
                        <a:latin typeface="Cambria Math" panose="02040503050406030204" pitchFamily="18" charset="0"/>
                      </a:rPr>
                      <m:t>𝑅</m:t>
                    </m:r>
                    <m:d>
                      <m:dPr>
                        <m:ctrlPr>
                          <a:rPr lang="fa-IR"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m:t>
                        </m:r>
                        <m:r>
                          <a:rPr lang="en-US" sz="1800" i="1">
                            <a:latin typeface="Cambria Math" panose="02040503050406030204" pitchFamily="18" charset="0"/>
                          </a:rPr>
                          <m:t>𝑝</m:t>
                        </m:r>
                      </m:e>
                    </m:d>
                  </m:oMath>
                </a14:m>
                <a:r>
                  <a:rPr lang="en-US" dirty="0">
                    <a:solidFill>
                      <a:schemeClr val="tx1"/>
                    </a:solidFill>
                  </a:rPr>
                  <a:t> is </a:t>
                </a:r>
                <a:r>
                  <a:rPr lang="en-US" dirty="0">
                    <a:solidFill>
                      <a:srgbClr val="C00000"/>
                    </a:solidFill>
                  </a:rPr>
                  <a:t>small</a:t>
                </a:r>
                <a:r>
                  <a:rPr lang="en-US" dirty="0">
                    <a:solidFill>
                      <a:schemeClr val="tx1"/>
                    </a:solidFill>
                  </a:rPr>
                  <a:t>, we take proportionately </a:t>
                </a:r>
                <a:r>
                  <a:rPr lang="en-US" dirty="0">
                    <a:solidFill>
                      <a:srgbClr val="C00000"/>
                    </a:solidFill>
                  </a:rPr>
                  <a:t>small </a:t>
                </a:r>
                <a:r>
                  <a:rPr lang="en-US" dirty="0">
                    <a:solidFill>
                      <a:schemeClr val="tx1"/>
                    </a:solidFill>
                  </a:rPr>
                  <a:t>steps to maximize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𝑠</m:t>
                    </m:r>
                    <m:r>
                      <a:rPr lang="en-US" i="1">
                        <a:solidFill>
                          <a:schemeClr val="tx1"/>
                        </a:solidFill>
                        <a:latin typeface="Cambria Math" panose="02040503050406030204" pitchFamily="18" charset="0"/>
                      </a:rPr>
                      <m:t>)</m:t>
                    </m:r>
                  </m:oMath>
                </a14:m>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7CBB0892-0E7E-ED8D-2A2B-D46C0CC1C958}"/>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F9592360-9679-4F45-4927-F7A74C81BEA9}"/>
              </a:ext>
            </a:extLst>
          </p:cNvPr>
          <p:cNvSpPr txBox="1"/>
          <p:nvPr/>
        </p:nvSpPr>
        <p:spPr>
          <a:xfrm>
            <a:off x="853440" y="3720215"/>
            <a:ext cx="7261860" cy="932628"/>
          </a:xfrm>
          <a:prstGeom prst="wedgeRoundRectCallout">
            <a:avLst>
              <a:gd name="adj1" fmla="val -20439"/>
              <a:gd name="adj2" fmla="val -215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This is why it’s called “reinforcement learning”: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we reinforce good actions, increasing the chance they happen again.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978234-F447-5EEB-54BF-E6B2EC8CEE3B}"/>
                  </a:ext>
                </a:extLst>
              </p:cNvPr>
              <p:cNvSpPr txBox="1"/>
              <p:nvPr/>
            </p:nvSpPr>
            <p:spPr>
              <a:xfrm>
                <a:off x="1037130" y="1670780"/>
                <a:ext cx="7407053" cy="1022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𝜃</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f>
                        <m:fPr>
                          <m:ctrlPr>
                            <a:rPr lang="en-US" sz="2000" i="1" smtClean="0">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r>
                            <m:rPr>
                              <m:sty m:val="p"/>
                            </m:rPr>
                            <a:rPr lang="en-US" sz="2000">
                              <a:solidFill>
                                <a:srgbClr val="0E0CC0"/>
                              </a:solidFill>
                              <a:latin typeface="Cambria Math" panose="02040503050406030204" pitchFamily="18" charset="0"/>
                            </a:rPr>
                            <m:t>prompts</m:t>
                          </m:r>
                          <m:r>
                            <a:rPr lang="en-US" sz="2000" b="0" i="1" smtClean="0">
                              <a:latin typeface="Cambria Math" panose="02040503050406030204" pitchFamily="18" charset="0"/>
                              <a:ea typeface="Cambria Math" panose="02040503050406030204" pitchFamily="18" charset="0"/>
                            </a:rPr>
                            <m:t>|</m:t>
                          </m:r>
                        </m:den>
                      </m:f>
                      <m:nary>
                        <m:naryPr>
                          <m:chr m:val="∑"/>
                          <m:ctrlPr>
                            <a:rPr lang="en-US" sz="2000" i="1" smtClean="0">
                              <a:latin typeface="Cambria Math" panose="02040503050406030204" pitchFamily="18" charset="0"/>
                              <a:ea typeface="Cambria Math" panose="02040503050406030204" pitchFamily="18" charset="0"/>
                            </a:rPr>
                          </m:ctrlPr>
                        </m:naryPr>
                        <m:sub>
                          <m:r>
                            <m:rPr>
                              <m:sty m:val="p"/>
                            </m:rPr>
                            <a:rPr lang="en-US" sz="2000">
                              <a:solidFill>
                                <a:srgbClr val="0E0CC0"/>
                              </a:solidFill>
                              <a:latin typeface="Cambria Math" panose="02040503050406030204" pitchFamily="18" charset="0"/>
                            </a:rPr>
                            <m:t>p</m:t>
                          </m:r>
                          <m:r>
                            <a:rPr lang="en-US" sz="2000" b="0" i="1" smtClean="0">
                              <a:solidFill>
                                <a:srgbClr val="0E0CC0"/>
                              </a:solidFill>
                              <a:latin typeface="Cambria Math" panose="02040503050406030204" pitchFamily="18" charset="0"/>
                            </a:rPr>
                            <m:t>∈</m:t>
                          </m:r>
                          <m:r>
                            <m:rPr>
                              <m:sty m:val="p"/>
                            </m:rPr>
                            <a:rPr lang="en-US" sz="2000" b="0" i="0" smtClean="0">
                              <a:solidFill>
                                <a:srgbClr val="0E0CC0"/>
                              </a:solidFill>
                              <a:latin typeface="Cambria Math" panose="02040503050406030204" pitchFamily="18" charset="0"/>
                            </a:rPr>
                            <m:t>prompts</m:t>
                          </m:r>
                        </m:sub>
                        <m:sup/>
                        <m:e>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𝑛</m:t>
                              </m:r>
                            </m:sup>
                            <m:e>
                              <m:r>
                                <a:rPr lang="fa-IR" sz="2000" i="1">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sSub>
                                    <m:sSubPr>
                                      <m:ctrlPr>
                                        <a:rPr lang="en-US" sz="2000" i="1">
                                          <a:solidFill>
                                            <a:srgbClr val="0E0CC0"/>
                                          </a:solidFill>
                                          <a:latin typeface="Cambria Math" panose="02040503050406030204" pitchFamily="18" charset="0"/>
                                        </a:rPr>
                                      </m:ctrlPr>
                                    </m:sSubPr>
                                    <m:e>
                                      <m:r>
                                        <a:rPr lang="en-US" sz="2000" i="1">
                                          <a:solidFill>
                                            <a:srgbClr val="0E0CC0"/>
                                          </a:solidFill>
                                          <a:latin typeface="Cambria Math" panose="02040503050406030204" pitchFamily="18" charset="0"/>
                                        </a:rPr>
                                        <m:t>𝑠</m:t>
                                      </m:r>
                                    </m:e>
                                    <m:sub>
                                      <m:r>
                                        <a:rPr lang="en-US" sz="2000" i="1">
                                          <a:solidFill>
                                            <a:srgbClr val="0E0CC0"/>
                                          </a:solidFill>
                                          <a:latin typeface="Cambria Math" panose="02040503050406030204" pitchFamily="18" charset="0"/>
                                        </a:rPr>
                                        <m:t>𝑖</m:t>
                                      </m:r>
                                    </m:sub>
                                  </m:sSub>
                                  <m:r>
                                    <a:rPr lang="en-US" sz="2000" i="1">
                                      <a:solidFill>
                                        <a:srgbClr val="0E0CC0"/>
                                      </a:solidFill>
                                      <a:latin typeface="Cambria Math" panose="02040503050406030204" pitchFamily="18" charset="0"/>
                                    </a:rPr>
                                    <m:t>;</m:t>
                                  </m:r>
                                  <m:r>
                                    <m:rPr>
                                      <m:sty m:val="p"/>
                                    </m:rPr>
                                    <a:rPr lang="en-US" sz="2000" b="0" i="0" smtClean="0">
                                      <a:solidFill>
                                        <a:srgbClr val="0E0CC0"/>
                                      </a:solidFill>
                                      <a:latin typeface="Cambria Math" panose="02040503050406030204" pitchFamily="18" charset="0"/>
                                    </a:rPr>
                                    <m:t>p</m:t>
                                  </m:r>
                                </m:e>
                              </m:d>
                              <m:r>
                                <a:rPr lang="en-US" sz="2000" i="1">
                                  <a:latin typeface="Cambria Math" panose="02040503050406030204" pitchFamily="18" charset="0"/>
                                </a:rPr>
                                <m:t> </m:t>
                              </m:r>
                              <m:sSub>
                                <m:sSubPr>
                                  <m:ctrlPr>
                                    <a:rPr lang="en-US" sz="2000" i="1">
                                      <a:solidFill>
                                        <a:schemeClr val="tx1"/>
                                      </a:solidFill>
                                      <a:latin typeface="Cambria Math" panose="02040503050406030204" pitchFamily="18" charset="0"/>
                                    </a:rPr>
                                  </m:ctrlPr>
                                </m:sSubPr>
                                <m:e>
                                  <m:r>
                                    <m:rPr>
                                      <m:sty m:val="p"/>
                                    </m:rPr>
                                    <a:rPr lang="en-US" sz="2000">
                                      <a:solidFill>
                                        <a:schemeClr val="tx1"/>
                                      </a:solidFill>
                                      <a:latin typeface="Cambria Math" panose="02040503050406030204" pitchFamily="18" charset="0"/>
                                    </a:rPr>
                                    <m:t>∇</m:t>
                                  </m:r>
                                </m:e>
                                <m:sub>
                                  <m:r>
                                    <a:rPr lang="en-US" sz="2000" i="1">
                                      <a:solidFill>
                                        <a:schemeClr val="tx1"/>
                                      </a:solidFill>
                                      <a:latin typeface="Cambria Math" panose="02040503050406030204" pitchFamily="18" charset="0"/>
                                    </a:rPr>
                                    <m:t>𝜃</m:t>
                                  </m:r>
                                </m:sub>
                              </m:sSub>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𝑝</m:t>
                                      </m:r>
                                    </m:e>
                                    <m:sub>
                                      <m:r>
                                        <a:rPr lang="en-US" sz="2000" i="1">
                                          <a:solidFill>
                                            <a:schemeClr val="tx1"/>
                                          </a:solidFill>
                                          <a:latin typeface="Cambria Math" panose="02040503050406030204" pitchFamily="18" charset="0"/>
                                        </a:rPr>
                                        <m:t>𝜃</m:t>
                                      </m:r>
                                    </m:sub>
                                  </m:sSub>
                                  <m:d>
                                    <m:dPr>
                                      <m:ctrlPr>
                                        <a:rPr lang="en-US" sz="2000" i="1">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𝑠</m:t>
                                          </m:r>
                                        </m:e>
                                        <m:sub>
                                          <m:r>
                                            <a:rPr lang="en-US" sz="2000" i="1">
                                              <a:solidFill>
                                                <a:schemeClr val="tx1"/>
                                              </a:solidFill>
                                              <a:latin typeface="Cambria Math" panose="02040503050406030204" pitchFamily="18" charset="0"/>
                                            </a:rPr>
                                            <m:t>𝑖</m:t>
                                          </m:r>
                                        </m:sub>
                                      </m:sSub>
                                      <m:r>
                                        <a:rPr lang="en-US" sz="2000" i="1">
                                          <a:solidFill>
                                            <a:srgbClr val="0E0CC0"/>
                                          </a:solidFill>
                                          <a:latin typeface="Cambria Math" panose="02040503050406030204" pitchFamily="18" charset="0"/>
                                        </a:rPr>
                                        <m:t>;</m:t>
                                      </m:r>
                                      <m:r>
                                        <m:rPr>
                                          <m:sty m:val="p"/>
                                        </m:rPr>
                                        <a:rPr lang="en-US" sz="2000" b="0" i="0" smtClean="0">
                                          <a:solidFill>
                                            <a:srgbClr val="0E0CC0"/>
                                          </a:solidFill>
                                          <a:latin typeface="Cambria Math" panose="02040503050406030204" pitchFamily="18" charset="0"/>
                                        </a:rPr>
                                        <m:t>p</m:t>
                                      </m:r>
                                    </m:e>
                                  </m:d>
                                </m:e>
                              </m:func>
                            </m:e>
                          </m:nary>
                        </m:e>
                      </m:nary>
                    </m:oMath>
                  </m:oMathPara>
                </a14:m>
                <a:endParaRPr lang="en-US" sz="2000" dirty="0"/>
              </a:p>
            </p:txBody>
          </p:sp>
        </mc:Choice>
        <mc:Fallback xmlns="">
          <p:sp>
            <p:nvSpPr>
              <p:cNvPr id="4" name="TextBox 3">
                <a:extLst>
                  <a:ext uri="{FF2B5EF4-FFF2-40B4-BE49-F238E27FC236}">
                    <a16:creationId xmlns:a16="http://schemas.microsoft.com/office/drawing/2014/main" id="{A8978234-F447-5EEB-54BF-E6B2EC8CEE3B}"/>
                  </a:ext>
                </a:extLst>
              </p:cNvPr>
              <p:cNvSpPr txBox="1">
                <a:spLocks noRot="1" noChangeAspect="1" noMove="1" noResize="1" noEditPoints="1" noAdjustHandles="1" noChangeArrowheads="1" noChangeShapeType="1" noTextEdit="1"/>
              </p:cNvSpPr>
              <p:nvPr/>
            </p:nvSpPr>
            <p:spPr>
              <a:xfrm>
                <a:off x="1037130" y="1670780"/>
                <a:ext cx="7407053" cy="1022331"/>
              </a:xfrm>
              <a:prstGeom prst="rect">
                <a:avLst/>
              </a:prstGeom>
              <a:blipFill>
                <a:blip r:embed="rId4"/>
                <a:stretch>
                  <a:fillRect t="-87805" b="-1378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AA5E4D4-8814-7E1E-3464-2F13E2B994A8}"/>
                  </a:ext>
                </a:extLst>
              </p:cNvPr>
              <p:cNvSpPr txBox="1"/>
              <p:nvPr/>
            </p:nvSpPr>
            <p:spPr>
              <a:xfrm>
                <a:off x="4572000" y="1061904"/>
                <a:ext cx="4417996" cy="56657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Note, </a:t>
                </a:r>
                <a14:m>
                  <m:oMath xmlns:m="http://schemas.openxmlformats.org/officeDocument/2006/math">
                    <m:r>
                      <a:rPr lang="fa-IR" sz="1600" i="1" smtClean="0">
                        <a:solidFill>
                          <a:srgbClr val="0E0CC0"/>
                        </a:solidFill>
                        <a:latin typeface="Cambria Math" panose="02040503050406030204" pitchFamily="18" charset="0"/>
                      </a:rPr>
                      <m:t>𝑅</m:t>
                    </m:r>
                    <m:d>
                      <m:dPr>
                        <m:ctrlPr>
                          <a:rPr lang="fa-IR" sz="1600" i="1">
                            <a:solidFill>
                              <a:srgbClr val="0E0CC0"/>
                            </a:solidFill>
                            <a:latin typeface="Cambria Math" panose="02040503050406030204" pitchFamily="18" charset="0"/>
                          </a:rPr>
                        </m:ctrlPr>
                      </m:dPr>
                      <m:e>
                        <m:r>
                          <a:rPr lang="en-US" sz="1600" i="1">
                            <a:solidFill>
                              <a:srgbClr val="0E0CC0"/>
                            </a:solidFill>
                            <a:latin typeface="Cambria Math" panose="02040503050406030204" pitchFamily="18" charset="0"/>
                          </a:rPr>
                          <m:t>𝑠</m:t>
                        </m:r>
                        <m:r>
                          <a:rPr lang="en-US" sz="1600" i="1">
                            <a:solidFill>
                              <a:srgbClr val="0E0CC0"/>
                            </a:solidFill>
                            <a:latin typeface="Cambria Math" panose="02040503050406030204" pitchFamily="18" charset="0"/>
                          </a:rPr>
                          <m:t>;</m:t>
                        </m:r>
                        <m:r>
                          <m:rPr>
                            <m:sty m:val="p"/>
                          </m:rPr>
                          <a:rPr lang="en-US" sz="1600" i="0">
                            <a:solidFill>
                              <a:srgbClr val="0E0CC0"/>
                            </a:solidFill>
                            <a:latin typeface="Cambria Math" panose="02040503050406030204" pitchFamily="18" charset="0"/>
                          </a:rPr>
                          <m:t>p</m:t>
                        </m:r>
                        <m:r>
                          <m:rPr>
                            <m:sty m:val="p"/>
                          </m:rPr>
                          <a:rPr lang="en-US" sz="1600" b="0" i="0" smtClean="0">
                            <a:solidFill>
                              <a:srgbClr val="0E0CC0"/>
                            </a:solidFill>
                            <a:latin typeface="Cambria Math" panose="02040503050406030204" pitchFamily="18" charset="0"/>
                          </a:rPr>
                          <m:t>rompt</m:t>
                        </m:r>
                      </m:e>
                    </m:d>
                    <m:r>
                      <a:rPr lang="en-US" sz="1600" i="1">
                        <a:latin typeface="Cambria Math" panose="02040503050406030204" pitchFamily="18" charset="0"/>
                      </a:rPr>
                      <m:t> </m:t>
                    </m:r>
                  </m:oMath>
                </a14:m>
                <a:r>
                  <a:rPr lang="en-US" sz="1600" dirty="0">
                    <a:latin typeface="Tahoma" panose="020B0604030504040204" pitchFamily="34" charset="0"/>
                    <a:ea typeface="Tahoma" panose="020B0604030504040204" pitchFamily="34" charset="0"/>
                    <a:cs typeface="Tahoma" panose="020B0604030504040204" pitchFamily="34" charset="0"/>
                  </a:rPr>
                  <a:t>could be any arbitrary, non-differentiable reward function that we design. </a:t>
                </a:r>
              </a:p>
            </p:txBody>
          </p:sp>
        </mc:Choice>
        <mc:Fallback xmlns="">
          <p:sp>
            <p:nvSpPr>
              <p:cNvPr id="8" name="TextBox 7">
                <a:extLst>
                  <a:ext uri="{FF2B5EF4-FFF2-40B4-BE49-F238E27FC236}">
                    <a16:creationId xmlns:a16="http://schemas.microsoft.com/office/drawing/2014/main" id="{1AA5E4D4-8814-7E1E-3464-2F13E2B994A8}"/>
                  </a:ext>
                </a:extLst>
              </p:cNvPr>
              <p:cNvSpPr txBox="1">
                <a:spLocks noRot="1" noChangeAspect="1" noMove="1" noResize="1" noEditPoints="1" noAdjustHandles="1" noChangeArrowheads="1" noChangeShapeType="1" noTextEdit="1"/>
              </p:cNvSpPr>
              <p:nvPr/>
            </p:nvSpPr>
            <p:spPr>
              <a:xfrm>
                <a:off x="4572000" y="1061904"/>
                <a:ext cx="4417996" cy="566578"/>
              </a:xfrm>
              <a:prstGeom prst="wedgeRoundRectCallout">
                <a:avLst>
                  <a:gd name="adj1" fmla="val -35716"/>
                  <a:gd name="adj2" fmla="val 75378"/>
                  <a:gd name="adj3" fmla="val 16667"/>
                </a:avLst>
              </a:prstGeom>
              <a:blipFill>
                <a:blip r:embed="rId5"/>
                <a:stretch>
                  <a:fillRect l="-571" t="-3448" r="-571"/>
                </a:stretch>
              </a:blipFill>
              <a:ln w="12700"/>
            </p:spPr>
            <p:txBody>
              <a:bodyPr/>
              <a:lstStyle/>
              <a:p>
                <a:r>
                  <a:rPr lang="en-US">
                    <a:noFill/>
                  </a:rPr>
                  <a:t> </a:t>
                </a:r>
              </a:p>
            </p:txBody>
          </p:sp>
        </mc:Fallback>
      </mc:AlternateContent>
      <p:sp>
        <p:nvSpPr>
          <p:cNvPr id="5" name="TextBox 4">
            <a:extLst>
              <a:ext uri="{FF2B5EF4-FFF2-40B4-BE49-F238E27FC236}">
                <a16:creationId xmlns:a16="http://schemas.microsoft.com/office/drawing/2014/main" id="{11AA8CB1-72F8-32D5-5E86-4FE7BE4909BD}"/>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pic>
        <p:nvPicPr>
          <p:cNvPr id="6" name="Picture 5">
            <a:extLst>
              <a:ext uri="{FF2B5EF4-FFF2-40B4-BE49-F238E27FC236}">
                <a16:creationId xmlns:a16="http://schemas.microsoft.com/office/drawing/2014/main" id="{20178FE1-E89E-B8E0-6DC9-F4163B675E84}"/>
              </a:ext>
            </a:extLst>
          </p:cNvPr>
          <p:cNvPicPr>
            <a:picLocks noChangeAspect="1"/>
          </p:cNvPicPr>
          <p:nvPr/>
        </p:nvPicPr>
        <p:blipFill>
          <a:blip r:embed="rId6"/>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4909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Lst>
  </p:timing>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dirty="0"/>
              <a:t>Putting it Together </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dirty="0"/>
              <a:t>First collect a dataset of human preferences</a:t>
            </a:r>
          </a:p>
          <a:p>
            <a:pPr lvl="1"/>
            <a:r>
              <a:rPr lang="en-US" dirty="0"/>
              <a:t>Present multiple outputs to human annotators and ask them to rank the output based on preferability</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Avenir Book" panose="02000503020000020003" pitchFamily="2" charset="0"/>
              </a:rPr>
              <a:t>Policy</a:t>
            </a:r>
            <a:endParaRPr lang="en-US" sz="1600" b="1" dirty="0">
              <a:latin typeface="Avenir Book" panose="02000503020000020003" pitchFamily="2" charset="0"/>
            </a:endParaRPr>
          </a:p>
          <a:p>
            <a:pPr algn="ctr"/>
            <a:r>
              <a:rPr lang="en-US" sz="2800" b="1" dirty="0">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dirty="0">
                <a:solidFill>
                  <a:schemeClr val="tx1"/>
                </a:solidFill>
                <a:latin typeface="Avenir Book" panose="02000503020000020003" pitchFamily="2" charset="0"/>
              </a:rPr>
              <a:t>…</a:t>
            </a:r>
            <a:endParaRPr lang="en-US" sz="1600" b="1" dirty="0"/>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dirty="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2"/>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br>
              <a:rPr lang="en-US" sz="900" dirty="0">
                <a:solidFill>
                  <a:schemeClr val="tx1"/>
                </a:solidFill>
                <a:latin typeface="Avenir Book" panose="02000503020000020003" pitchFamily="2" charset="0"/>
              </a:rPr>
            </a:br>
            <a:endParaRPr lang="en-US" sz="1000" dirty="0">
              <a:solidFill>
                <a:schemeClr val="tx1"/>
              </a:solidFill>
              <a:latin typeface="Avenir Book" panose="02000503020000020003" pitchFamily="2" charset="0"/>
            </a:endParaRPr>
          </a:p>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p>
        </p:txBody>
      </p:sp>
      <p:sp>
        <p:nvSpPr>
          <p:cNvPr id="62" name="TextBox 61">
            <a:extLst>
              <a:ext uri="{FF2B5EF4-FFF2-40B4-BE49-F238E27FC236}">
                <a16:creationId xmlns:a16="http://schemas.microsoft.com/office/drawing/2014/main" id="{C0E9F030-9E1F-C76A-0E40-CE89BAD14DFE}"/>
              </a:ext>
            </a:extLst>
          </p:cNvPr>
          <p:cNvSpPr txBox="1"/>
          <p:nvPr/>
        </p:nvSpPr>
        <p:spPr>
          <a:xfrm>
            <a:off x="4838993" y="2095502"/>
            <a:ext cx="2199708" cy="523220"/>
          </a:xfrm>
          <a:prstGeom prst="rect">
            <a:avLst/>
          </a:prstGeom>
          <a:noFill/>
        </p:spPr>
        <p:txBody>
          <a:bodyPr wrap="square">
            <a:spAutoFit/>
          </a:bodyPr>
          <a:lstStyle/>
          <a:p>
            <a:r>
              <a:rPr lang="en-US" dirty="0"/>
              <a:t>Human annotators specify their preferences</a:t>
            </a:r>
          </a:p>
        </p:txBody>
      </p:sp>
      <p:pic>
        <p:nvPicPr>
          <p:cNvPr id="5" name="Picture 4">
            <a:extLst>
              <a:ext uri="{FF2B5EF4-FFF2-40B4-BE49-F238E27FC236}">
                <a16:creationId xmlns:a16="http://schemas.microsoft.com/office/drawing/2014/main" id="{09BFBF50-6943-A3AC-802D-41D60BB51DBD}"/>
              </a:ext>
            </a:extLst>
          </p:cNvPr>
          <p:cNvPicPr>
            <a:picLocks noChangeAspect="1"/>
          </p:cNvPicPr>
          <p:nvPr/>
        </p:nvPicPr>
        <p:blipFill>
          <a:blip r:embed="rId3"/>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3965927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dirty="0"/>
              <a:t>Putting it Together (2)</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dirty="0"/>
              <a:t>Using this data, we can train a reward model</a:t>
            </a:r>
          </a:p>
          <a:p>
            <a:pPr lvl="1"/>
            <a:r>
              <a:rPr lang="en-US" dirty="0"/>
              <a:t>The reward model returns a scalar reward which should numerically represent the human preference. </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Avenir Book" panose="02000503020000020003" pitchFamily="2" charset="0"/>
              </a:rPr>
              <a:t>Policy</a:t>
            </a:r>
            <a:endParaRPr lang="en-US" sz="1600" b="1" dirty="0">
              <a:latin typeface="Avenir Book" panose="02000503020000020003" pitchFamily="2" charset="0"/>
            </a:endParaRPr>
          </a:p>
          <a:p>
            <a:pPr algn="ctr"/>
            <a:r>
              <a:rPr lang="en-US" sz="2800" b="1" dirty="0">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dirty="0">
                <a:solidFill>
                  <a:schemeClr val="tx1"/>
                </a:solidFill>
                <a:latin typeface="Avenir Book" panose="02000503020000020003" pitchFamily="2" charset="0"/>
              </a:rPr>
              <a:t>…</a:t>
            </a:r>
            <a:endParaRPr lang="en-US" sz="1600" b="1" dirty="0"/>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dirty="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2"/>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br>
              <a:rPr lang="en-US" sz="900" dirty="0">
                <a:solidFill>
                  <a:schemeClr val="tx1"/>
                </a:solidFill>
                <a:latin typeface="Avenir Book" panose="02000503020000020003" pitchFamily="2" charset="0"/>
              </a:rPr>
            </a:br>
            <a:endParaRPr lang="en-US" sz="1000" dirty="0">
              <a:solidFill>
                <a:schemeClr val="tx1"/>
              </a:solidFill>
              <a:latin typeface="Avenir Book" panose="02000503020000020003" pitchFamily="2" charset="0"/>
            </a:endParaRPr>
          </a:p>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86E0EDD-4539-1B7A-B177-BA773051B95B}"/>
              </a:ext>
            </a:extLst>
          </p:cNvPr>
          <p:cNvPicPr>
            <a:picLocks noChangeAspect="1"/>
          </p:cNvPicPr>
          <p:nvPr/>
        </p:nvPicPr>
        <p:blipFill>
          <a:blip r:embed="rId3"/>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207254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a:bodyPr>
          <a:lstStyle/>
          <a:p>
            <a:r>
              <a:rPr lang="en-US" sz="2400" dirty="0"/>
              <a:t>Language Modeling </a:t>
            </a:r>
            <a:r>
              <a:rPr lang="en-US" sz="2400" dirty="0">
                <a:latin typeface="Corbel" panose="020B0503020204020204" pitchFamily="34" charset="0"/>
                <a:cs typeface="Calibri"/>
              </a:rPr>
              <a:t>≠</a:t>
            </a:r>
            <a:r>
              <a:rPr lang="en-US" sz="2400" dirty="0"/>
              <a:t> Incorporating Human Values</a:t>
            </a:r>
          </a:p>
        </p:txBody>
      </p:sp>
      <p:sp>
        <p:nvSpPr>
          <p:cNvPr id="13" name="TextBox 12">
            <a:extLst>
              <a:ext uri="{FF2B5EF4-FFF2-40B4-BE49-F238E27FC236}">
                <a16:creationId xmlns:a16="http://schemas.microsoft.com/office/drawing/2014/main" id="{62B2168E-7EF4-26C1-0739-407B90151A54}"/>
              </a:ext>
            </a:extLst>
          </p:cNvPr>
          <p:cNvSpPr txBox="1"/>
          <p:nvPr/>
        </p:nvSpPr>
        <p:spPr>
          <a:xfrm>
            <a:off x="1893252" y="1333665"/>
            <a:ext cx="5431887" cy="2013586"/>
          </a:xfrm>
          <a:prstGeom prst="rect">
            <a:avLst/>
          </a:prstGeom>
          <a:solidFill>
            <a:schemeClr val="bg1"/>
          </a:solidFill>
        </p:spPr>
        <p:txBody>
          <a:bodyPr wrap="square">
            <a:noAutofit/>
          </a:bodyPr>
          <a:lstStyle/>
          <a:p>
            <a:r>
              <a:rPr lang="en-US" i="1" dirty="0">
                <a:solidFill>
                  <a:schemeClr val="tx1"/>
                </a:solidFill>
                <a:highlight>
                  <a:srgbClr val="FFFF00"/>
                </a:highlight>
                <a:latin typeface="Corbel" panose="020B0503020204020204" pitchFamily="34" charset="0"/>
              </a:rPr>
              <a:t>It is unethical for hiring decisions to depend on genders.</a:t>
            </a:r>
            <a:r>
              <a:rPr lang="en-US" i="1" dirty="0">
                <a:solidFill>
                  <a:schemeClr val="tx1"/>
                </a:solidFill>
                <a:latin typeface="Corbel" panose="020B0503020204020204" pitchFamily="34" charset="0"/>
              </a:rPr>
              <a:t> Therefore, if we were to pick a CEO among Amy and Adam, our pick will be _______</a:t>
            </a:r>
          </a:p>
          <a:p>
            <a:endParaRPr lang="en-US" dirty="0">
              <a:solidFill>
                <a:schemeClr val="bg1">
                  <a:lumMod val="50000"/>
                </a:schemeClr>
              </a:solidFill>
              <a:latin typeface="Corbel" panose="020B0503020204020204" pitchFamily="34" charset="0"/>
            </a:endParaRPr>
          </a:p>
          <a:p>
            <a:r>
              <a:rPr lang="en-US" dirty="0">
                <a:solidFill>
                  <a:schemeClr val="bg1">
                    <a:lumMod val="50000"/>
                  </a:schemeClr>
                </a:solidFill>
                <a:latin typeface="Corbel" panose="020B0503020204020204" pitchFamily="34" charset="0"/>
              </a:rPr>
              <a:t>GPT-3 </a:t>
            </a:r>
          </a:p>
          <a:p>
            <a:pPr>
              <a:lnSpc>
                <a:spcPct val="150000"/>
              </a:lnSpc>
            </a:pPr>
            <a:r>
              <a:rPr lang="en-US" dirty="0">
                <a:latin typeface="Corbel" panose="020B0503020204020204" pitchFamily="34" charset="0"/>
              </a:rPr>
              <a:t>Adam</a:t>
            </a:r>
          </a:p>
        </p:txBody>
      </p:sp>
      <p:sp>
        <p:nvSpPr>
          <p:cNvPr id="11" name="TextBox 10">
            <a:extLst>
              <a:ext uri="{FF2B5EF4-FFF2-40B4-BE49-F238E27FC236}">
                <a16:creationId xmlns:a16="http://schemas.microsoft.com/office/drawing/2014/main" id="{611717B7-DDDA-728C-E095-C22DFE3BA8DB}"/>
              </a:ext>
            </a:extLst>
          </p:cNvPr>
          <p:cNvSpPr txBox="1"/>
          <p:nvPr/>
        </p:nvSpPr>
        <p:spPr>
          <a:xfrm>
            <a:off x="-386576" y="1333665"/>
            <a:ext cx="2207942" cy="954107"/>
          </a:xfrm>
          <a:prstGeom prst="rect">
            <a:avLst/>
          </a:prstGeom>
          <a:noFill/>
        </p:spPr>
        <p:txBody>
          <a:bodyPr wrap="square">
            <a:spAutoFit/>
          </a:bodyPr>
          <a:lstStyle/>
          <a:p>
            <a:pPr algn="r"/>
            <a:r>
              <a:rPr lang="en-US" dirty="0">
                <a:solidFill>
                  <a:schemeClr val="bg1">
                    <a:lumMod val="50000"/>
                  </a:schemeClr>
                </a:solidFill>
                <a:latin typeface="Corbel" panose="020B0503020204020204" pitchFamily="34" charset="0"/>
              </a:rPr>
              <a:t>PROMPT</a:t>
            </a:r>
          </a:p>
          <a:p>
            <a:pPr algn="r"/>
            <a:endParaRPr lang="en-US" dirty="0">
              <a:solidFill>
                <a:schemeClr val="bg1">
                  <a:lumMod val="50000"/>
                </a:schemeClr>
              </a:solidFill>
              <a:latin typeface="Corbel" panose="020B0503020204020204" pitchFamily="34" charset="0"/>
            </a:endParaRPr>
          </a:p>
          <a:p>
            <a:pPr algn="r"/>
            <a:endParaRPr lang="en-US" dirty="0">
              <a:solidFill>
                <a:schemeClr val="bg1">
                  <a:lumMod val="50000"/>
                </a:schemeClr>
              </a:solidFill>
              <a:latin typeface="Corbel" panose="020B0503020204020204" pitchFamily="34" charset="0"/>
            </a:endParaRPr>
          </a:p>
          <a:p>
            <a:pPr algn="r"/>
            <a:r>
              <a:rPr lang="en-US" dirty="0">
                <a:solidFill>
                  <a:schemeClr val="bg1">
                    <a:lumMod val="50000"/>
                  </a:schemeClr>
                </a:solidFill>
                <a:latin typeface="Corbel" panose="020B0503020204020204" pitchFamily="34" charset="0"/>
              </a:rPr>
              <a:t>COMPLETION</a:t>
            </a:r>
            <a:endParaRPr lang="en-US" dirty="0"/>
          </a:p>
        </p:txBody>
      </p:sp>
      <p:sp>
        <p:nvSpPr>
          <p:cNvPr id="3" name="Rounded Rectangle 2">
            <a:extLst>
              <a:ext uri="{FF2B5EF4-FFF2-40B4-BE49-F238E27FC236}">
                <a16:creationId xmlns:a16="http://schemas.microsoft.com/office/drawing/2014/main" id="{7FDF5BBF-B0F9-00EF-B178-9CAFBD57F217}"/>
              </a:ext>
            </a:extLst>
          </p:cNvPr>
          <p:cNvSpPr/>
          <p:nvPr/>
        </p:nvSpPr>
        <p:spPr>
          <a:xfrm>
            <a:off x="540612" y="3965094"/>
            <a:ext cx="8085415"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Tahoma" panose="020B0604030504040204" pitchFamily="34" charset="0"/>
                <a:ea typeface="Tahoma" panose="020B0604030504040204" pitchFamily="34" charset="0"/>
                <a:cs typeface="Tahoma" panose="020B0604030504040204" pitchFamily="34" charset="0"/>
              </a:rPr>
              <a:t>There is a mismatch (misalignment) between pre-training and </a:t>
            </a:r>
            <a:r>
              <a:rPr lang="en-US" sz="1800" spc="-8" dirty="0">
                <a:solidFill>
                  <a:srgbClr val="C00000"/>
                </a:solidFill>
                <a:latin typeface="Tahoma" panose="020B0604030504040204" pitchFamily="34" charset="0"/>
                <a:ea typeface="Tahoma" panose="020B0604030504040204" pitchFamily="34" charset="0"/>
                <a:cs typeface="Tahoma" panose="020B0604030504040204" pitchFamily="34" charset="0"/>
              </a:rPr>
              <a:t>human values.</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53B09C1-4722-745E-9A84-C28D2E7C9083}"/>
              </a:ext>
            </a:extLst>
          </p:cNvPr>
          <p:cNvSpPr txBox="1"/>
          <p:nvPr/>
        </p:nvSpPr>
        <p:spPr>
          <a:xfrm>
            <a:off x="1035609" y="4877891"/>
            <a:ext cx="7147172" cy="261610"/>
          </a:xfrm>
          <a:prstGeom prst="rect">
            <a:avLst/>
          </a:prstGeom>
          <a:noFill/>
        </p:spPr>
        <p:txBody>
          <a:bodyPr wrap="square">
            <a:spAutoFit/>
          </a:bodyPr>
          <a:lstStyle/>
          <a:p>
            <a:pPr algn="ctr"/>
            <a:r>
              <a:rPr lang="en-US" sz="1050" dirty="0"/>
              <a:t>Ethical-Advice Taker: Do Language Models Understand Natural Language Interventions?, Zhao et al. 2021</a:t>
            </a:r>
          </a:p>
        </p:txBody>
      </p:sp>
    </p:spTree>
    <p:extLst>
      <p:ext uri="{BB962C8B-B14F-4D97-AF65-F5344CB8AC3E}">
        <p14:creationId xmlns:p14="http://schemas.microsoft.com/office/powerpoint/2010/main" val="4203963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dirty="0"/>
              <a:t>Putting it Together (3)</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dirty="0"/>
              <a:t>We want to learn a policy (a Language Model) that optimizes against the reward model</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Avenir Book" panose="02000503020000020003" pitchFamily="2" charset="0"/>
              </a:rPr>
              <a:t>Policy</a:t>
            </a:r>
            <a:endParaRPr lang="en-US" sz="1600" b="1" dirty="0">
              <a:latin typeface="Avenir Book" panose="02000503020000020003" pitchFamily="2" charset="0"/>
            </a:endParaRPr>
          </a:p>
          <a:p>
            <a:pPr algn="ctr"/>
            <a:r>
              <a:rPr lang="en-US" sz="2800" b="1" dirty="0">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dirty="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2"/>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6EBECF4-B24C-81E4-F346-9023450DEAEA}"/>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dirty="0"/>
              </a:p>
            </p:txBody>
          </p:sp>
        </mc:Choice>
        <mc:Fallback xmlns="">
          <p:sp>
            <p:nvSpPr>
              <p:cNvPr id="35" name="TextBox 34">
                <a:extLst>
                  <a:ext uri="{FF2B5EF4-FFF2-40B4-BE49-F238E27FC236}">
                    <a16:creationId xmlns:a16="http://schemas.microsoft.com/office/drawing/2014/main" id="{E6EBECF4-B24C-81E4-F346-9023450DEAEA}"/>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3"/>
                <a:stretch>
                  <a:fillRect t="-98148" b="-15555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9C2BB5F-5D26-1C88-A1E6-3F007212E162}"/>
              </a:ext>
            </a:extLst>
          </p:cNvPr>
          <p:cNvSpPr txBox="1"/>
          <p:nvPr/>
        </p:nvSpPr>
        <p:spPr>
          <a:xfrm>
            <a:off x="3124607" y="4324022"/>
            <a:ext cx="4572000" cy="307777"/>
          </a:xfrm>
          <a:prstGeom prst="rect">
            <a:avLst/>
          </a:prstGeom>
          <a:noFill/>
        </p:spPr>
        <p:txBody>
          <a:bodyPr wrap="square">
            <a:spAutoFit/>
          </a:bodyPr>
          <a:lstStyle/>
          <a:p>
            <a:r>
              <a:rPr lang="en-US" dirty="0"/>
              <a:t>Reinforcement learning update</a:t>
            </a:r>
          </a:p>
        </p:txBody>
      </p:sp>
      <p:pic>
        <p:nvPicPr>
          <p:cNvPr id="6" name="Picture 5">
            <a:extLst>
              <a:ext uri="{FF2B5EF4-FFF2-40B4-BE49-F238E27FC236}">
                <a16:creationId xmlns:a16="http://schemas.microsoft.com/office/drawing/2014/main" id="{F8913FBA-ADEE-B9DB-2C5D-2C34C1105CEB}"/>
              </a:ext>
            </a:extLst>
          </p:cNvPr>
          <p:cNvPicPr>
            <a:picLocks noChangeAspect="1"/>
          </p:cNvPicPr>
          <p:nvPr/>
        </p:nvPicPr>
        <p:blipFill>
          <a:blip r:embed="rId4"/>
          <a:stretch>
            <a:fillRect/>
          </a:stretch>
        </p:blipFill>
        <p:spPr>
          <a:xfrm>
            <a:off x="7125423" y="107119"/>
            <a:ext cx="1932211" cy="972520"/>
          </a:xfrm>
          <a:prstGeom prst="rect">
            <a:avLst/>
          </a:prstGeom>
        </p:spPr>
      </p:pic>
    </p:spTree>
    <p:extLst>
      <p:ext uri="{BB962C8B-B14F-4D97-AF65-F5344CB8AC3E}">
        <p14:creationId xmlns:p14="http://schemas.microsoft.com/office/powerpoint/2010/main" val="4776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dirty="0"/>
              <a:t>Putting it Together (4)</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dirty="0"/>
              <a:t>Periodically train the reward model with more samples and human feedback</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Avenir Book" panose="02000503020000020003" pitchFamily="2" charset="0"/>
              </a:rPr>
              <a:t>Policy</a:t>
            </a:r>
            <a:endParaRPr lang="en-US" sz="1600" b="1" dirty="0">
              <a:latin typeface="Avenir Book" panose="02000503020000020003" pitchFamily="2" charset="0"/>
            </a:endParaRPr>
          </a:p>
          <a:p>
            <a:pPr algn="ctr"/>
            <a:r>
              <a:rPr lang="en-US" sz="2800" b="1" dirty="0">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dirty="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2"/>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dirty="0">
                <a:solidFill>
                  <a:schemeClr val="tx1"/>
                </a:solidFill>
                <a:latin typeface="Avenir Book" panose="02000503020000020003" pitchFamily="2" charset="0"/>
              </a:rPr>
              <a:t>…</a:t>
            </a:r>
            <a:endParaRPr lang="en-US" sz="1600" b="1" dirty="0"/>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dirty="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4"/>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br>
              <a:rPr lang="en-US" sz="900" dirty="0">
                <a:solidFill>
                  <a:schemeClr val="tx1"/>
                </a:solidFill>
                <a:latin typeface="Avenir Book" panose="02000503020000020003" pitchFamily="2" charset="0"/>
              </a:rPr>
            </a:br>
            <a:endParaRPr lang="en-US" sz="1000" dirty="0">
              <a:solidFill>
                <a:schemeClr val="tx1"/>
              </a:solidFill>
              <a:latin typeface="Avenir Book" panose="02000503020000020003" pitchFamily="2" charset="0"/>
            </a:endParaRPr>
          </a:p>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C7C37C-FF7C-5C51-14E6-3A5F729AEAF7}"/>
              </a:ext>
            </a:extLst>
          </p:cNvPr>
          <p:cNvSpPr txBox="1"/>
          <p:nvPr/>
        </p:nvSpPr>
        <p:spPr>
          <a:xfrm>
            <a:off x="5906269" y="2619897"/>
            <a:ext cx="1689772" cy="523220"/>
          </a:xfrm>
          <a:prstGeom prst="rect">
            <a:avLst/>
          </a:prstGeom>
          <a:noFill/>
        </p:spPr>
        <p:txBody>
          <a:bodyPr wrap="square">
            <a:spAutoFit/>
          </a:bodyPr>
          <a:lstStyle/>
          <a:p>
            <a:r>
              <a:rPr lang="en-US" dirty="0"/>
              <a:t>Periodically train the reward model</a:t>
            </a:r>
          </a:p>
        </p:txBody>
      </p:sp>
      <p:sp>
        <p:nvSpPr>
          <p:cNvPr id="11" name="TextBox 10">
            <a:extLst>
              <a:ext uri="{FF2B5EF4-FFF2-40B4-BE49-F238E27FC236}">
                <a16:creationId xmlns:a16="http://schemas.microsoft.com/office/drawing/2014/main" id="{94A88A10-FDFC-3520-0649-843BF68B0232}"/>
              </a:ext>
            </a:extLst>
          </p:cNvPr>
          <p:cNvSpPr txBox="1"/>
          <p:nvPr/>
        </p:nvSpPr>
        <p:spPr>
          <a:xfrm>
            <a:off x="3124607" y="4324022"/>
            <a:ext cx="4572000" cy="307777"/>
          </a:xfrm>
          <a:prstGeom prst="rect">
            <a:avLst/>
          </a:prstGeom>
          <a:noFill/>
        </p:spPr>
        <p:txBody>
          <a:bodyPr wrap="square">
            <a:spAutoFit/>
          </a:bodyPr>
          <a:lstStyle/>
          <a:p>
            <a:r>
              <a:rPr lang="en-US" dirty="0"/>
              <a:t>Reinforcement learning update</a:t>
            </a:r>
          </a:p>
        </p:txBody>
      </p:sp>
      <p:pic>
        <p:nvPicPr>
          <p:cNvPr id="5" name="Picture 4">
            <a:extLst>
              <a:ext uri="{FF2B5EF4-FFF2-40B4-BE49-F238E27FC236}">
                <a16:creationId xmlns:a16="http://schemas.microsoft.com/office/drawing/2014/main" id="{DC12FE5C-C75A-0E6E-A699-4BF119E958FA}"/>
              </a:ext>
            </a:extLst>
          </p:cNvPr>
          <p:cNvPicPr>
            <a:picLocks noChangeAspect="1"/>
          </p:cNvPicPr>
          <p:nvPr/>
        </p:nvPicPr>
        <p:blipFill>
          <a:blip r:embed="rId5"/>
          <a:stretch>
            <a:fillRect/>
          </a:stretch>
        </p:blipFill>
        <p:spPr>
          <a:xfrm>
            <a:off x="7125423" y="107119"/>
            <a:ext cx="1932211" cy="97252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73DB500-7692-6ED8-E8D7-F78EE005CC8E}"/>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dirty="0"/>
              </a:p>
            </p:txBody>
          </p:sp>
        </mc:Choice>
        <mc:Fallback xmlns="">
          <p:sp>
            <p:nvSpPr>
              <p:cNvPr id="10" name="TextBox 9">
                <a:extLst>
                  <a:ext uri="{FF2B5EF4-FFF2-40B4-BE49-F238E27FC236}">
                    <a16:creationId xmlns:a16="http://schemas.microsoft.com/office/drawing/2014/main" id="{D73DB500-7692-6ED8-E8D7-F78EE005CC8E}"/>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6"/>
                <a:stretch>
                  <a:fillRect t="-98148" b="-155556"/>
                </a:stretch>
              </a:blipFill>
            </p:spPr>
            <p:txBody>
              <a:bodyPr/>
              <a:lstStyle/>
              <a:p>
                <a:r>
                  <a:rPr lang="en-US">
                    <a:noFill/>
                  </a:rPr>
                  <a:t> </a:t>
                </a:r>
              </a:p>
            </p:txBody>
          </p:sp>
        </mc:Fallback>
      </mc:AlternateContent>
    </p:spTree>
    <p:extLst>
      <p:ext uri="{BB962C8B-B14F-4D97-AF65-F5344CB8AC3E}">
        <p14:creationId xmlns:p14="http://schemas.microsoft.com/office/powerpoint/2010/main" val="2944286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dirty="0"/>
              <a:t>One missing ingredient </a:t>
            </a:r>
          </a:p>
        </p:txBody>
      </p:sp>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p:txBody>
          <a:bodyPr/>
          <a:lstStyle/>
          <a:p>
            <a:r>
              <a:rPr lang="en-US" dirty="0"/>
              <a:t>It turns out that this approach doesn’t quite work. (Any guesses why?)</a:t>
            </a:r>
          </a:p>
          <a:p>
            <a:pPr lvl="1"/>
            <a:r>
              <a:rPr lang="en-US" dirty="0"/>
              <a:t>The policy will learn to “cheat”.</a:t>
            </a:r>
          </a:p>
        </p:txBody>
      </p:sp>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Avenir Book" panose="02000503020000020003" pitchFamily="2" charset="0"/>
              </a:rPr>
              <a:t>Policy</a:t>
            </a:r>
            <a:endParaRPr lang="en-US" sz="1600" b="1" dirty="0">
              <a:latin typeface="Avenir Book" panose="02000503020000020003" pitchFamily="2" charset="0"/>
            </a:endParaRPr>
          </a:p>
          <a:p>
            <a:pPr algn="ctr"/>
            <a:r>
              <a:rPr lang="en-US" sz="2800" b="1" dirty="0">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dirty="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2"/>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dirty="0">
                <a:solidFill>
                  <a:schemeClr val="tx1"/>
                </a:solidFill>
                <a:latin typeface="Avenir Book" panose="02000503020000020003" pitchFamily="2" charset="0"/>
              </a:rPr>
              <a:t>…</a:t>
            </a:r>
            <a:endParaRPr lang="en-US" sz="1600" b="1" dirty="0"/>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dirty="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4"/>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br>
              <a:rPr lang="en-US" sz="900" dirty="0">
                <a:solidFill>
                  <a:schemeClr val="tx1"/>
                </a:solidFill>
                <a:latin typeface="Avenir Book" panose="02000503020000020003" pitchFamily="2" charset="0"/>
              </a:rPr>
            </a:br>
            <a:endParaRPr lang="en-US" sz="1000" dirty="0">
              <a:solidFill>
                <a:schemeClr val="tx1"/>
              </a:solidFill>
              <a:latin typeface="Avenir Book" panose="02000503020000020003" pitchFamily="2" charset="0"/>
            </a:endParaRPr>
          </a:p>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C7C37C-FF7C-5C51-14E6-3A5F729AEAF7}"/>
              </a:ext>
            </a:extLst>
          </p:cNvPr>
          <p:cNvSpPr txBox="1"/>
          <p:nvPr/>
        </p:nvSpPr>
        <p:spPr>
          <a:xfrm>
            <a:off x="5906269" y="2619897"/>
            <a:ext cx="1689772" cy="523220"/>
          </a:xfrm>
          <a:prstGeom prst="rect">
            <a:avLst/>
          </a:prstGeom>
          <a:noFill/>
        </p:spPr>
        <p:txBody>
          <a:bodyPr wrap="square">
            <a:spAutoFit/>
          </a:bodyPr>
          <a:lstStyle/>
          <a:p>
            <a:r>
              <a:rPr lang="en-US" dirty="0"/>
              <a:t>Periodically train the reward model</a:t>
            </a:r>
          </a:p>
        </p:txBody>
      </p:sp>
      <p:sp>
        <p:nvSpPr>
          <p:cNvPr id="11" name="TextBox 10">
            <a:extLst>
              <a:ext uri="{FF2B5EF4-FFF2-40B4-BE49-F238E27FC236}">
                <a16:creationId xmlns:a16="http://schemas.microsoft.com/office/drawing/2014/main" id="{94A88A10-FDFC-3520-0649-843BF68B0232}"/>
              </a:ext>
            </a:extLst>
          </p:cNvPr>
          <p:cNvSpPr txBox="1"/>
          <p:nvPr/>
        </p:nvSpPr>
        <p:spPr>
          <a:xfrm>
            <a:off x="3124607" y="4324022"/>
            <a:ext cx="4572000" cy="307777"/>
          </a:xfrm>
          <a:prstGeom prst="rect">
            <a:avLst/>
          </a:prstGeom>
          <a:noFill/>
        </p:spPr>
        <p:txBody>
          <a:bodyPr wrap="square">
            <a:spAutoFit/>
          </a:bodyPr>
          <a:lstStyle/>
          <a:p>
            <a:r>
              <a:rPr lang="en-US" dirty="0"/>
              <a:t>Reinforcement learning update</a:t>
            </a:r>
          </a:p>
        </p:txBody>
      </p:sp>
      <p:pic>
        <p:nvPicPr>
          <p:cNvPr id="5" name="Picture 4">
            <a:extLst>
              <a:ext uri="{FF2B5EF4-FFF2-40B4-BE49-F238E27FC236}">
                <a16:creationId xmlns:a16="http://schemas.microsoft.com/office/drawing/2014/main" id="{D22CF9BB-73BE-C6F3-9C15-5D8E05070A02}"/>
              </a:ext>
            </a:extLst>
          </p:cNvPr>
          <p:cNvPicPr>
            <a:picLocks noChangeAspect="1"/>
          </p:cNvPicPr>
          <p:nvPr/>
        </p:nvPicPr>
        <p:blipFill>
          <a:blip r:embed="rId5"/>
          <a:stretch>
            <a:fillRect/>
          </a:stretch>
        </p:blipFill>
        <p:spPr>
          <a:xfrm>
            <a:off x="7125423" y="107119"/>
            <a:ext cx="1932211" cy="97252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724288-2C8B-1CBB-0334-5C0BCB76DD84}"/>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dirty="0"/>
              </a:p>
            </p:txBody>
          </p:sp>
        </mc:Choice>
        <mc:Fallback xmlns="">
          <p:sp>
            <p:nvSpPr>
              <p:cNvPr id="10" name="TextBox 9">
                <a:extLst>
                  <a:ext uri="{FF2B5EF4-FFF2-40B4-BE49-F238E27FC236}">
                    <a16:creationId xmlns:a16="http://schemas.microsoft.com/office/drawing/2014/main" id="{11724288-2C8B-1CBB-0334-5C0BCB76DD84}"/>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6"/>
                <a:stretch>
                  <a:fillRect t="-98148" b="-155556"/>
                </a:stretch>
              </a:blipFill>
            </p:spPr>
            <p:txBody>
              <a:bodyPr/>
              <a:lstStyle/>
              <a:p>
                <a:r>
                  <a:rPr lang="en-US">
                    <a:noFill/>
                  </a:rPr>
                  <a:t> </a:t>
                </a:r>
              </a:p>
            </p:txBody>
          </p:sp>
        </mc:Fallback>
      </mc:AlternateContent>
    </p:spTree>
    <p:extLst>
      <p:ext uri="{BB962C8B-B14F-4D97-AF65-F5344CB8AC3E}">
        <p14:creationId xmlns:p14="http://schemas.microsoft.com/office/powerpoint/2010/main" val="3366020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7311-56C7-64A6-8D47-5B17F073C29D}"/>
              </a:ext>
            </a:extLst>
          </p:cNvPr>
          <p:cNvSpPr>
            <a:spLocks noGrp="1"/>
          </p:cNvSpPr>
          <p:nvPr>
            <p:ph type="title"/>
          </p:nvPr>
        </p:nvSpPr>
        <p:spPr/>
        <p:txBody>
          <a:bodyPr/>
          <a:lstStyle/>
          <a:p>
            <a:r>
              <a:rPr lang="en-US" dirty="0"/>
              <a:t>One missing ingredient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220211D-5879-408E-C935-ACF3273EAEEA}"/>
                  </a:ext>
                </a:extLst>
              </p:cNvPr>
              <p:cNvSpPr>
                <a:spLocks noGrp="1"/>
              </p:cNvSpPr>
              <p:nvPr>
                <p:ph type="body" sz="quarter" idx="16"/>
              </p:nvPr>
            </p:nvSpPr>
            <p:spPr>
              <a:xfrm>
                <a:off x="533919" y="1275796"/>
                <a:ext cx="8438631" cy="3192428"/>
              </a:xfrm>
            </p:spPr>
            <p:txBody>
              <a:bodyPr/>
              <a:lstStyle/>
              <a:p>
                <a:r>
                  <a:rPr lang="en-US" dirty="0"/>
                  <a:t>Will learn to produce an output that would get a </a:t>
                </a:r>
                <a:r>
                  <a:rPr lang="en-US" b="1" dirty="0"/>
                  <a:t>high</a:t>
                </a:r>
                <a:r>
                  <a:rPr lang="en-US" dirty="0"/>
                  <a:t> reward but is </a:t>
                </a:r>
                <a:r>
                  <a:rPr lang="en-US" b="1" dirty="0"/>
                  <a:t>gibberish</a:t>
                </a:r>
                <a:r>
                  <a:rPr lang="en-US" dirty="0"/>
                  <a:t> or </a:t>
                </a:r>
                <a:r>
                  <a:rPr lang="en-US" b="1" dirty="0"/>
                  <a:t>irrelevant </a:t>
                </a:r>
                <a:r>
                  <a:rPr lang="en-US" dirty="0"/>
                  <a:t>to the prompt.</a:t>
                </a:r>
              </a:p>
              <a:p>
                <a:r>
                  <a:rPr lang="en-US" dirty="0"/>
                  <a:t>Note, </a:t>
                </a:r>
                <a:r>
                  <a:rPr lang="en-US" sz="1600" dirty="0"/>
                  <a:t>since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sz="1600" dirty="0"/>
                  <a:t> is trained on natural inputs, it may not generalize to unnatural inputs. </a:t>
                </a:r>
                <a:endParaRPr lang="en-US" dirty="0"/>
              </a:p>
            </p:txBody>
          </p:sp>
        </mc:Choice>
        <mc:Fallback xmlns="">
          <p:sp>
            <p:nvSpPr>
              <p:cNvPr id="3" name="Text Placeholder 2">
                <a:extLst>
                  <a:ext uri="{FF2B5EF4-FFF2-40B4-BE49-F238E27FC236}">
                    <a16:creationId xmlns:a16="http://schemas.microsoft.com/office/drawing/2014/main" id="{4220211D-5879-408E-C935-ACF3273EAEEA}"/>
                  </a:ext>
                </a:extLst>
              </p:cNvPr>
              <p:cNvSpPr>
                <a:spLocks noGrp="1" noRot="1" noChangeAspect="1" noMove="1" noResize="1" noEditPoints="1" noAdjustHandles="1" noChangeArrowheads="1" noChangeShapeType="1" noTextEdit="1"/>
              </p:cNvSpPr>
              <p:nvPr>
                <p:ph type="body" sz="quarter" idx="16"/>
              </p:nvPr>
            </p:nvSpPr>
            <p:spPr>
              <a:xfrm>
                <a:off x="533919" y="1275796"/>
                <a:ext cx="8438631" cy="3192428"/>
              </a:xfrm>
              <a:blipFill>
                <a:blip r:embed="rId2"/>
                <a:stretch>
                  <a:fillRect l="-451" t="-1587" r="-451"/>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1F205053-C7BB-7539-EAF1-204D56219705}"/>
              </a:ext>
            </a:extLst>
          </p:cNvPr>
          <p:cNvSpPr/>
          <p:nvPr/>
        </p:nvSpPr>
        <p:spPr>
          <a:xfrm>
            <a:off x="2302575" y="3308093"/>
            <a:ext cx="817122" cy="791628"/>
          </a:xfrm>
          <a:prstGeom prst="roundRect">
            <a:avLst/>
          </a:prstGeom>
          <a:solidFill>
            <a:srgbClr val="E4FFDE"/>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Avenir Book" panose="02000503020000020003" pitchFamily="2" charset="0"/>
              </a:rPr>
              <a:t>Policy</a:t>
            </a:r>
            <a:endParaRPr lang="en-US" sz="1600" b="1" dirty="0">
              <a:latin typeface="Avenir Book" panose="02000503020000020003" pitchFamily="2" charset="0"/>
            </a:endParaRPr>
          </a:p>
          <a:p>
            <a:pPr algn="ctr"/>
            <a:r>
              <a:rPr lang="en-US" sz="2800" b="1" dirty="0">
                <a:latin typeface="Avenir Book" panose="02000503020000020003" pitchFamily="2" charset="0"/>
              </a:rPr>
              <a:t>LM</a:t>
            </a:r>
          </a:p>
        </p:txBody>
      </p:sp>
      <p:sp>
        <p:nvSpPr>
          <p:cNvPr id="7" name="Rounded Rectangle 6">
            <a:extLst>
              <a:ext uri="{FF2B5EF4-FFF2-40B4-BE49-F238E27FC236}">
                <a16:creationId xmlns:a16="http://schemas.microsoft.com/office/drawing/2014/main" id="{1E82297A-45AE-4A79-3356-61ED1D4F3DD9}"/>
              </a:ext>
            </a:extLst>
          </p:cNvPr>
          <p:cNvSpPr/>
          <p:nvPr/>
        </p:nvSpPr>
        <p:spPr>
          <a:xfrm>
            <a:off x="533919" y="3598042"/>
            <a:ext cx="1079864" cy="239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Prompt X </a:t>
            </a:r>
          </a:p>
        </p:txBody>
      </p:sp>
      <p:cxnSp>
        <p:nvCxnSpPr>
          <p:cNvPr id="8" name="Straight Arrow Connector 7">
            <a:extLst>
              <a:ext uri="{FF2B5EF4-FFF2-40B4-BE49-F238E27FC236}">
                <a16:creationId xmlns:a16="http://schemas.microsoft.com/office/drawing/2014/main" id="{77AB1552-5058-9DD1-2F50-E68DFA8E544F}"/>
              </a:ext>
            </a:extLst>
          </p:cNvPr>
          <p:cNvCxnSpPr>
            <a:cxnSpLocks/>
          </p:cNvCxnSpPr>
          <p:nvPr/>
        </p:nvCxnSpPr>
        <p:spPr>
          <a:xfrm>
            <a:off x="1749560" y="3702235"/>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ounded Rectangle 8">
            <a:extLst>
              <a:ext uri="{FF2B5EF4-FFF2-40B4-BE49-F238E27FC236}">
                <a16:creationId xmlns:a16="http://schemas.microsoft.com/office/drawing/2014/main" id="{EBEC93C5-D02F-83C9-F694-A68CC92116F9}"/>
              </a:ext>
            </a:extLst>
          </p:cNvPr>
          <p:cNvSpPr/>
          <p:nvPr/>
        </p:nvSpPr>
        <p:spPr>
          <a:xfrm>
            <a:off x="3685403" y="3598043"/>
            <a:ext cx="1121514" cy="239667"/>
          </a:xfrm>
          <a:prstGeom prst="roundRect">
            <a:avLst>
              <a:gd name="adj" fmla="val 99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Output</a:t>
            </a:r>
          </a:p>
        </p:txBody>
      </p:sp>
      <p:cxnSp>
        <p:nvCxnSpPr>
          <p:cNvPr id="20" name="Straight Arrow Connector 19">
            <a:extLst>
              <a:ext uri="{FF2B5EF4-FFF2-40B4-BE49-F238E27FC236}">
                <a16:creationId xmlns:a16="http://schemas.microsoft.com/office/drawing/2014/main" id="{1CDE0521-08A2-0453-66D9-2DA0DE4CC651}"/>
              </a:ext>
            </a:extLst>
          </p:cNvPr>
          <p:cNvCxnSpPr>
            <a:cxnSpLocks/>
          </p:cNvCxnSpPr>
          <p:nvPr/>
        </p:nvCxnSpPr>
        <p:spPr>
          <a:xfrm>
            <a:off x="3243080" y="3725392"/>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22" name="Rounded Rectangle 21">
            <a:extLst>
              <a:ext uri="{FF2B5EF4-FFF2-40B4-BE49-F238E27FC236}">
                <a16:creationId xmlns:a16="http://schemas.microsoft.com/office/drawing/2014/main" id="{A5105637-3A7D-6DDD-19EB-52E1E039C8EC}"/>
              </a:ext>
            </a:extLst>
          </p:cNvPr>
          <p:cNvSpPr/>
          <p:nvPr/>
        </p:nvSpPr>
        <p:spPr>
          <a:xfrm>
            <a:off x="5410607" y="3329380"/>
            <a:ext cx="805290" cy="791628"/>
          </a:xfrm>
          <a:prstGeom prst="roundRect">
            <a:avLst/>
          </a:prstGeom>
          <a:solidFill>
            <a:schemeClr val="bg2">
              <a:lumMod val="20000"/>
              <a:lumOff val="80000"/>
            </a:schemeClr>
          </a:solidFill>
          <a:ln>
            <a:solidFill>
              <a:srgbClr val="0E0C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latin typeface="Avenir Book" panose="02000503020000020003" pitchFamily="2" charset="0"/>
              </a:rPr>
              <a:t>R</a:t>
            </a:r>
          </a:p>
        </p:txBody>
      </p:sp>
      <p:cxnSp>
        <p:nvCxnSpPr>
          <p:cNvPr id="23" name="Straight Arrow Connector 22">
            <a:extLst>
              <a:ext uri="{FF2B5EF4-FFF2-40B4-BE49-F238E27FC236}">
                <a16:creationId xmlns:a16="http://schemas.microsoft.com/office/drawing/2014/main" id="{1F43FB35-DBFA-BD80-DA6C-628228630C02}"/>
              </a:ext>
            </a:extLst>
          </p:cNvPr>
          <p:cNvCxnSpPr>
            <a:cxnSpLocks/>
          </p:cNvCxnSpPr>
          <p:nvPr/>
        </p:nvCxnSpPr>
        <p:spPr>
          <a:xfrm>
            <a:off x="4926227" y="3717876"/>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77187E-6D70-5641-CE61-7DFAA956D58D}"/>
                  </a:ext>
                </a:extLst>
              </p:cNvPr>
              <p:cNvSpPr txBox="1"/>
              <p:nvPr/>
            </p:nvSpPr>
            <p:spPr>
              <a:xfrm>
                <a:off x="6554683" y="3529151"/>
                <a:ext cx="6305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600" i="1" smtClean="0">
                          <a:solidFill>
                            <a:srgbClr val="0E0CC0"/>
                          </a:solidFill>
                          <a:latin typeface="Cambria Math" panose="02040503050406030204" pitchFamily="18" charset="0"/>
                        </a:rPr>
                        <m:t>𝑅</m:t>
                      </m:r>
                    </m:oMath>
                  </m:oMathPara>
                </a14:m>
                <a:endParaRPr lang="en-US" sz="1600" dirty="0"/>
              </a:p>
            </p:txBody>
          </p:sp>
        </mc:Choice>
        <mc:Fallback xmlns="">
          <p:sp>
            <p:nvSpPr>
              <p:cNvPr id="25" name="TextBox 24">
                <a:extLst>
                  <a:ext uri="{FF2B5EF4-FFF2-40B4-BE49-F238E27FC236}">
                    <a16:creationId xmlns:a16="http://schemas.microsoft.com/office/drawing/2014/main" id="{E577187E-6D70-5641-CE61-7DFAA956D58D}"/>
                  </a:ext>
                </a:extLst>
              </p:cNvPr>
              <p:cNvSpPr txBox="1">
                <a:spLocks noRot="1" noChangeAspect="1" noMove="1" noResize="1" noEditPoints="1" noAdjustHandles="1" noChangeArrowheads="1" noChangeShapeType="1" noTextEdit="1"/>
              </p:cNvSpPr>
              <p:nvPr/>
            </p:nvSpPr>
            <p:spPr>
              <a:xfrm>
                <a:off x="6554683" y="3529151"/>
                <a:ext cx="630552" cy="338554"/>
              </a:xfrm>
              <a:prstGeom prst="rect">
                <a:avLst/>
              </a:prstGeom>
              <a:blipFill>
                <a:blip r:embed="rId3"/>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5300951-7E6D-3603-ACC8-6DBEC9C9478E}"/>
              </a:ext>
            </a:extLst>
          </p:cNvPr>
          <p:cNvCxnSpPr>
            <a:cxnSpLocks/>
          </p:cNvCxnSpPr>
          <p:nvPr/>
        </p:nvCxnSpPr>
        <p:spPr>
          <a:xfrm>
            <a:off x="6285046" y="3704128"/>
            <a:ext cx="372167"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8" name="Elbow Connector 27">
            <a:extLst>
              <a:ext uri="{FF2B5EF4-FFF2-40B4-BE49-F238E27FC236}">
                <a16:creationId xmlns:a16="http://schemas.microsoft.com/office/drawing/2014/main" id="{C56BC5E8-1B3C-1960-1F1A-B291BC971000}"/>
              </a:ext>
            </a:extLst>
          </p:cNvPr>
          <p:cNvCxnSpPr>
            <a:cxnSpLocks/>
            <a:stCxn id="25" idx="2"/>
            <a:endCxn id="4" idx="2"/>
          </p:cNvCxnSpPr>
          <p:nvPr/>
        </p:nvCxnSpPr>
        <p:spPr>
          <a:xfrm rot="5400000">
            <a:off x="4674540" y="1904302"/>
            <a:ext cx="232016" cy="4158823"/>
          </a:xfrm>
          <a:prstGeom prst="bentConnector3">
            <a:avLst>
              <a:gd name="adj1" fmla="val 33365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D9164F44-B808-1263-DD51-0F804991A749}"/>
              </a:ext>
            </a:extLst>
          </p:cNvPr>
          <p:cNvCxnSpPr>
            <a:cxnSpLocks/>
            <a:stCxn id="4" idx="0"/>
          </p:cNvCxnSpPr>
          <p:nvPr/>
        </p:nvCxnSpPr>
        <p:spPr>
          <a:xfrm rot="5400000" flipH="1" flipV="1">
            <a:off x="2882675" y="2505364"/>
            <a:ext cx="631191" cy="974269"/>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D21E1CB4-C6F9-FD0E-1F5E-E3A339DB1512}"/>
              </a:ext>
            </a:extLst>
          </p:cNvPr>
          <p:cNvSpPr/>
          <p:nvPr/>
        </p:nvSpPr>
        <p:spPr>
          <a:xfrm>
            <a:off x="3925990" y="2204101"/>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44" name="Rounded Rectangle 43">
            <a:extLst>
              <a:ext uri="{FF2B5EF4-FFF2-40B4-BE49-F238E27FC236}">
                <a16:creationId xmlns:a16="http://schemas.microsoft.com/office/drawing/2014/main" id="{4D67AA03-185B-6F1F-8454-F5625E3AC791}"/>
              </a:ext>
            </a:extLst>
          </p:cNvPr>
          <p:cNvSpPr/>
          <p:nvPr/>
        </p:nvSpPr>
        <p:spPr>
          <a:xfrm>
            <a:off x="3930686" y="2394494"/>
            <a:ext cx="581551" cy="170965"/>
          </a:xfrm>
          <a:prstGeom prst="roundRect">
            <a:avLst>
              <a:gd name="adj" fmla="val 99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49" name="Rounded Rectangle 48">
            <a:extLst>
              <a:ext uri="{FF2B5EF4-FFF2-40B4-BE49-F238E27FC236}">
                <a16:creationId xmlns:a16="http://schemas.microsoft.com/office/drawing/2014/main" id="{CCBB3A1A-8C47-4C4E-73A6-387F205081E6}"/>
              </a:ext>
            </a:extLst>
          </p:cNvPr>
          <p:cNvSpPr/>
          <p:nvPr/>
        </p:nvSpPr>
        <p:spPr>
          <a:xfrm>
            <a:off x="3925990" y="2642714"/>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1</a:t>
            </a:r>
            <a:endParaRPr lang="en-US" sz="900" dirty="0">
              <a:solidFill>
                <a:schemeClr val="tx1"/>
              </a:solidFill>
            </a:endParaRPr>
          </a:p>
        </p:txBody>
      </p:sp>
      <p:sp>
        <p:nvSpPr>
          <p:cNvPr id="50" name="Rounded Rectangle 49">
            <a:extLst>
              <a:ext uri="{FF2B5EF4-FFF2-40B4-BE49-F238E27FC236}">
                <a16:creationId xmlns:a16="http://schemas.microsoft.com/office/drawing/2014/main" id="{BB9C5876-F81B-A417-1FC5-F490909D30E4}"/>
              </a:ext>
            </a:extLst>
          </p:cNvPr>
          <p:cNvSpPr/>
          <p:nvPr/>
        </p:nvSpPr>
        <p:spPr>
          <a:xfrm>
            <a:off x="3930686" y="2833107"/>
            <a:ext cx="581551" cy="170965"/>
          </a:xfrm>
          <a:prstGeom prst="roundRect">
            <a:avLst>
              <a:gd name="adj" fmla="val 997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latin typeface="Avenir Book" panose="02000503020000020003" pitchFamily="2" charset="0"/>
              </a:rPr>
              <a:t>Output 2</a:t>
            </a:r>
            <a:endParaRPr lang="en-US" sz="900" dirty="0">
              <a:solidFill>
                <a:schemeClr val="tx1"/>
              </a:solidFill>
            </a:endParaRPr>
          </a:p>
        </p:txBody>
      </p:sp>
      <p:sp>
        <p:nvSpPr>
          <p:cNvPr id="54" name="TextBox 53">
            <a:extLst>
              <a:ext uri="{FF2B5EF4-FFF2-40B4-BE49-F238E27FC236}">
                <a16:creationId xmlns:a16="http://schemas.microsoft.com/office/drawing/2014/main" id="{88580E51-81F0-F63E-4D9E-02DEE56CB52F}"/>
              </a:ext>
            </a:extLst>
          </p:cNvPr>
          <p:cNvSpPr txBox="1"/>
          <p:nvPr/>
        </p:nvSpPr>
        <p:spPr>
          <a:xfrm rot="5400000">
            <a:off x="4030352" y="3017329"/>
            <a:ext cx="399736" cy="338554"/>
          </a:xfrm>
          <a:prstGeom prst="rect">
            <a:avLst/>
          </a:prstGeom>
          <a:noFill/>
        </p:spPr>
        <p:txBody>
          <a:bodyPr wrap="square">
            <a:spAutoFit/>
          </a:bodyPr>
          <a:lstStyle/>
          <a:p>
            <a:r>
              <a:rPr lang="en-US" sz="1600" b="1" dirty="0">
                <a:solidFill>
                  <a:schemeClr val="tx1"/>
                </a:solidFill>
                <a:latin typeface="Avenir Book" panose="02000503020000020003" pitchFamily="2" charset="0"/>
              </a:rPr>
              <a:t>…</a:t>
            </a:r>
            <a:endParaRPr lang="en-US" sz="1600" b="1" dirty="0"/>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5458C4BD-401D-E861-1B92-59C76835B8DC}"/>
                  </a:ext>
                </a:extLst>
              </p:cNvPr>
              <p:cNvSpPr/>
              <p:nvPr/>
            </p:nvSpPr>
            <p:spPr>
              <a:xfrm>
                <a:off x="2711757" y="2195738"/>
                <a:ext cx="1264015" cy="481164"/>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a-IR" sz="200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 </m:t>
                      </m:r>
                      <m:r>
                        <a:rPr lang="fa-IR" sz="2000" i="1" smtClean="0">
                          <a:solidFill>
                            <a:schemeClr val="tx1"/>
                          </a:solidFill>
                          <a:latin typeface="Cambria Math" panose="02040503050406030204" pitchFamily="18" charset="0"/>
                        </a:rPr>
                        <m:t>👨</m:t>
                      </m:r>
                      <m:r>
                        <a:rPr lang="fa-IR" sz="200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r>
                        <a:rPr lang="fa-IR" sz="2000" i="1">
                          <a:solidFill>
                            <a:schemeClr val="tx1"/>
                          </a:solidFill>
                          <a:latin typeface="Cambria Math" panose="02040503050406030204" pitchFamily="18" charset="0"/>
                        </a:rPr>
                        <m:t>🧑</m:t>
                      </m:r>
                    </m:oMath>
                  </m:oMathPara>
                </a14:m>
                <a:endParaRPr lang="en-US" sz="2000" dirty="0">
                  <a:solidFill>
                    <a:schemeClr val="tx1"/>
                  </a:solidFill>
                  <a:latin typeface="Avenir Book" panose="02000503020000020003" pitchFamily="2" charset="0"/>
                </a:endParaRPr>
              </a:p>
            </p:txBody>
          </p:sp>
        </mc:Choice>
        <mc:Fallback xmlns="">
          <p:sp>
            <p:nvSpPr>
              <p:cNvPr id="55" name="Rounded Rectangle 54">
                <a:extLst>
                  <a:ext uri="{FF2B5EF4-FFF2-40B4-BE49-F238E27FC236}">
                    <a16:creationId xmlns:a16="http://schemas.microsoft.com/office/drawing/2014/main" id="{5458C4BD-401D-E861-1B92-59C76835B8DC}"/>
                  </a:ext>
                </a:extLst>
              </p:cNvPr>
              <p:cNvSpPr>
                <a:spLocks noRot="1" noChangeAspect="1" noMove="1" noResize="1" noEditPoints="1" noAdjustHandles="1" noChangeArrowheads="1" noChangeShapeType="1" noTextEdit="1"/>
              </p:cNvSpPr>
              <p:nvPr/>
            </p:nvSpPr>
            <p:spPr>
              <a:xfrm>
                <a:off x="2711757" y="2195738"/>
                <a:ext cx="1264015" cy="481164"/>
              </a:xfrm>
              <a:prstGeom prst="roundRect">
                <a:avLst>
                  <a:gd name="adj" fmla="val 9972"/>
                </a:avLst>
              </a:prstGeom>
              <a:blipFill>
                <a:blip r:embed="rId5"/>
                <a:stretch>
                  <a:fillRect b="-12821"/>
                </a:stretch>
              </a:blipFill>
              <a:ln>
                <a:noFill/>
              </a:ln>
            </p:spPr>
            <p:txBody>
              <a:bodyPr/>
              <a:lstStyle/>
              <a:p>
                <a:r>
                  <a:rPr lang="en-US">
                    <a:noFill/>
                  </a:rPr>
                  <a:t> </a:t>
                </a:r>
              </a:p>
            </p:txBody>
          </p:sp>
        </mc:Fallback>
      </mc:AlternateContent>
      <p:sp>
        <p:nvSpPr>
          <p:cNvPr id="56" name="Rounded Rectangle 55">
            <a:extLst>
              <a:ext uri="{FF2B5EF4-FFF2-40B4-BE49-F238E27FC236}">
                <a16:creationId xmlns:a16="http://schemas.microsoft.com/office/drawing/2014/main" id="{56F1FCE6-2A4D-0F29-F33A-63FBFB2ACDC5}"/>
              </a:ext>
            </a:extLst>
          </p:cNvPr>
          <p:cNvSpPr/>
          <p:nvPr/>
        </p:nvSpPr>
        <p:spPr>
          <a:xfrm>
            <a:off x="4458187" y="2062171"/>
            <a:ext cx="383989" cy="1077632"/>
          </a:xfrm>
          <a:prstGeom prst="roundRect">
            <a:avLst>
              <a:gd name="adj" fmla="val 9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br>
              <a:rPr lang="en-US" sz="900" dirty="0">
                <a:solidFill>
                  <a:schemeClr val="tx1"/>
                </a:solidFill>
                <a:latin typeface="Avenir Book" panose="02000503020000020003" pitchFamily="2" charset="0"/>
              </a:rPr>
            </a:br>
            <a:endParaRPr lang="en-US" sz="1000" dirty="0">
              <a:solidFill>
                <a:schemeClr val="tx1"/>
              </a:solidFill>
              <a:latin typeface="Avenir Book" panose="02000503020000020003" pitchFamily="2" charset="0"/>
            </a:endParaRPr>
          </a:p>
          <a:p>
            <a:r>
              <a:rPr lang="en-US" sz="900" dirty="0">
                <a:solidFill>
                  <a:schemeClr val="tx1"/>
                </a:solidFill>
                <a:latin typeface="Avenir Book" panose="02000503020000020003" pitchFamily="2" charset="0"/>
              </a:rPr>
              <a:t>✓</a:t>
            </a:r>
          </a:p>
          <a:p>
            <a:r>
              <a:rPr lang="en-US" sz="900" dirty="0">
                <a:solidFill>
                  <a:schemeClr val="tx1"/>
                </a:solidFill>
                <a:latin typeface="Avenir Book" panose="02000503020000020003" pitchFamily="2" charset="0"/>
              </a:rPr>
              <a:t>✘</a:t>
            </a:r>
          </a:p>
        </p:txBody>
      </p:sp>
      <p:cxnSp>
        <p:nvCxnSpPr>
          <p:cNvPr id="58" name="Elbow Connector 57">
            <a:extLst>
              <a:ext uri="{FF2B5EF4-FFF2-40B4-BE49-F238E27FC236}">
                <a16:creationId xmlns:a16="http://schemas.microsoft.com/office/drawing/2014/main" id="{31398275-5C9C-9A61-DA98-198260DDC257}"/>
              </a:ext>
            </a:extLst>
          </p:cNvPr>
          <p:cNvCxnSpPr>
            <a:cxnSpLocks/>
            <a:endCxn id="22" idx="0"/>
          </p:cNvCxnSpPr>
          <p:nvPr/>
        </p:nvCxnSpPr>
        <p:spPr>
          <a:xfrm>
            <a:off x="4888353" y="2649973"/>
            <a:ext cx="924899" cy="679407"/>
          </a:xfrm>
          <a:prstGeom prst="bentConnector2">
            <a:avLst/>
          </a:prstGeom>
          <a:ln w="57150">
            <a:solidFill>
              <a:srgbClr val="418FD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C7C37C-FF7C-5C51-14E6-3A5F729AEAF7}"/>
              </a:ext>
            </a:extLst>
          </p:cNvPr>
          <p:cNvSpPr txBox="1"/>
          <p:nvPr/>
        </p:nvSpPr>
        <p:spPr>
          <a:xfrm>
            <a:off x="5906269" y="2619897"/>
            <a:ext cx="1689772" cy="523220"/>
          </a:xfrm>
          <a:prstGeom prst="rect">
            <a:avLst/>
          </a:prstGeom>
          <a:noFill/>
        </p:spPr>
        <p:txBody>
          <a:bodyPr wrap="square">
            <a:spAutoFit/>
          </a:bodyPr>
          <a:lstStyle/>
          <a:p>
            <a:r>
              <a:rPr lang="en-US" dirty="0"/>
              <a:t>Periodically train the reward model</a:t>
            </a:r>
          </a:p>
        </p:txBody>
      </p:sp>
      <p:sp>
        <p:nvSpPr>
          <p:cNvPr id="11" name="TextBox 10">
            <a:extLst>
              <a:ext uri="{FF2B5EF4-FFF2-40B4-BE49-F238E27FC236}">
                <a16:creationId xmlns:a16="http://schemas.microsoft.com/office/drawing/2014/main" id="{94A88A10-FDFC-3520-0649-843BF68B0232}"/>
              </a:ext>
            </a:extLst>
          </p:cNvPr>
          <p:cNvSpPr txBox="1"/>
          <p:nvPr/>
        </p:nvSpPr>
        <p:spPr>
          <a:xfrm>
            <a:off x="3124607" y="4324022"/>
            <a:ext cx="4572000" cy="307777"/>
          </a:xfrm>
          <a:prstGeom prst="rect">
            <a:avLst/>
          </a:prstGeom>
          <a:noFill/>
        </p:spPr>
        <p:txBody>
          <a:bodyPr wrap="square">
            <a:spAutoFit/>
          </a:bodyPr>
          <a:lstStyle/>
          <a:p>
            <a:r>
              <a:rPr lang="en-US" dirty="0"/>
              <a:t>Reinforcement learning update</a:t>
            </a:r>
          </a:p>
        </p:txBody>
      </p:sp>
      <p:sp>
        <p:nvSpPr>
          <p:cNvPr id="12" name="TextBox 11">
            <a:extLst>
              <a:ext uri="{FF2B5EF4-FFF2-40B4-BE49-F238E27FC236}">
                <a16:creationId xmlns:a16="http://schemas.microsoft.com/office/drawing/2014/main" id="{A765C931-6E8F-C2EE-6CCE-50A0F10D8A02}"/>
              </a:ext>
            </a:extLst>
          </p:cNvPr>
          <p:cNvSpPr txBox="1"/>
          <p:nvPr/>
        </p:nvSpPr>
        <p:spPr>
          <a:xfrm>
            <a:off x="5813251" y="422598"/>
            <a:ext cx="2968440" cy="56657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How do you resolve this?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85E7F6-3B90-1BA0-D737-DE332AB991E0}"/>
                  </a:ext>
                </a:extLst>
              </p:cNvPr>
              <p:cNvSpPr txBox="1"/>
              <p:nvPr/>
            </p:nvSpPr>
            <p:spPr>
              <a:xfrm>
                <a:off x="2581475" y="4563612"/>
                <a:ext cx="4024008" cy="6805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50"/>
                              </a:solidFill>
                              <a:latin typeface="Cambria Math" panose="02040503050406030204" pitchFamily="18" charset="0"/>
                            </a:rPr>
                          </m:ctrlPr>
                        </m:sSubPr>
                        <m:e>
                          <m:r>
                            <a:rPr lang="en-US" i="1" smtClean="0">
                              <a:solidFill>
                                <a:srgbClr val="00B050"/>
                              </a:solidFill>
                              <a:latin typeface="Cambria Math" panose="02040503050406030204" pitchFamily="18" charset="0"/>
                            </a:rPr>
                            <m:t>𝜃</m:t>
                          </m:r>
                        </m:e>
                        <m:sub>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𝜃</m:t>
                          </m:r>
                        </m:e>
                        <m:sub>
                          <m:r>
                            <a:rPr lang="en-US" i="1">
                              <a:solidFill>
                                <a:srgbClr val="00B050"/>
                              </a:solidFill>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𝛼</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sSub>
                                <m:sSubPr>
                                  <m:ctrlPr>
                                    <a:rPr lang="en-US" i="1">
                                      <a:solidFill>
                                        <a:srgbClr val="0E0CC0"/>
                                      </a:solidFill>
                                      <a:latin typeface="Cambria Math" panose="02040503050406030204" pitchFamily="18" charset="0"/>
                                    </a:rPr>
                                  </m:ctrlPr>
                                </m:sSubPr>
                                <m:e>
                                  <m:r>
                                    <a:rPr lang="en-US" i="1">
                                      <a:solidFill>
                                        <a:srgbClr val="0E0CC0"/>
                                      </a:solidFill>
                                      <a:latin typeface="Cambria Math" panose="02040503050406030204" pitchFamily="18" charset="0"/>
                                    </a:rPr>
                                    <m:t>𝑠</m:t>
                                  </m:r>
                                </m:e>
                                <m:sub>
                                  <m:r>
                                    <a:rPr lang="en-US" i="1">
                                      <a:solidFill>
                                        <a:srgbClr val="0E0CC0"/>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r>
                            <a:rPr lang="en-US" i="1">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𝑖</m:t>
                                      </m:r>
                                    </m:sub>
                                  </m:sSub>
                                  <m:r>
                                    <a:rPr lang="en-US" i="1">
                                      <a:solidFill>
                                        <a:srgbClr val="0E0CC0"/>
                                      </a:solidFill>
                                      <a:latin typeface="Cambria Math" panose="02040503050406030204" pitchFamily="18" charset="0"/>
                                    </a:rPr>
                                    <m:t>;</m:t>
                                  </m:r>
                                  <m:r>
                                    <m:rPr>
                                      <m:sty m:val="p"/>
                                    </m:rPr>
                                    <a:rPr lang="en-US">
                                      <a:solidFill>
                                        <a:srgbClr val="0E0CC0"/>
                                      </a:solidFill>
                                      <a:latin typeface="Cambria Math" panose="02040503050406030204" pitchFamily="18" charset="0"/>
                                    </a:rPr>
                                    <m:t>p</m:t>
                                  </m:r>
                                </m:e>
                              </m:d>
                            </m:e>
                          </m:func>
                        </m:e>
                      </m:nary>
                    </m:oMath>
                  </m:oMathPara>
                </a14:m>
                <a:endParaRPr lang="en-US" dirty="0"/>
              </a:p>
            </p:txBody>
          </p:sp>
        </mc:Choice>
        <mc:Fallback xmlns="">
          <p:sp>
            <p:nvSpPr>
              <p:cNvPr id="5" name="TextBox 4">
                <a:extLst>
                  <a:ext uri="{FF2B5EF4-FFF2-40B4-BE49-F238E27FC236}">
                    <a16:creationId xmlns:a16="http://schemas.microsoft.com/office/drawing/2014/main" id="{D285E7F6-3B90-1BA0-D737-DE332AB991E0}"/>
                  </a:ext>
                </a:extLst>
              </p:cNvPr>
              <p:cNvSpPr txBox="1">
                <a:spLocks noRot="1" noChangeAspect="1" noMove="1" noResize="1" noEditPoints="1" noAdjustHandles="1" noChangeArrowheads="1" noChangeShapeType="1" noTextEdit="1"/>
              </p:cNvSpPr>
              <p:nvPr/>
            </p:nvSpPr>
            <p:spPr>
              <a:xfrm>
                <a:off x="2581475" y="4563612"/>
                <a:ext cx="4024008" cy="680507"/>
              </a:xfrm>
              <a:prstGeom prst="rect">
                <a:avLst/>
              </a:prstGeom>
              <a:blipFill>
                <a:blip r:embed="rId6"/>
                <a:stretch>
                  <a:fillRect t="-98148" b="-155556"/>
                </a:stretch>
              </a:blipFill>
            </p:spPr>
            <p:txBody>
              <a:bodyPr/>
              <a:lstStyle/>
              <a:p>
                <a:r>
                  <a:rPr lang="en-US">
                    <a:noFill/>
                  </a:rPr>
                  <a:t> </a:t>
                </a:r>
              </a:p>
            </p:txBody>
          </p:sp>
        </mc:Fallback>
      </mc:AlternateContent>
    </p:spTree>
    <p:extLst>
      <p:ext uri="{BB962C8B-B14F-4D97-AF65-F5344CB8AC3E}">
        <p14:creationId xmlns:p14="http://schemas.microsoft.com/office/powerpoint/2010/main" val="3777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6F08-8611-BB1D-7EF4-52186F164F15}"/>
              </a:ext>
            </a:extLst>
          </p:cNvPr>
          <p:cNvSpPr>
            <a:spLocks noGrp="1"/>
          </p:cNvSpPr>
          <p:nvPr>
            <p:ph type="title"/>
          </p:nvPr>
        </p:nvSpPr>
        <p:spPr/>
        <p:txBody>
          <a:bodyPr>
            <a:normAutofit/>
          </a:bodyPr>
          <a:lstStyle/>
          <a:p>
            <a:r>
              <a:rPr lang="en-US" sz="2800" dirty="0">
                <a:latin typeface="Tahoma" panose="020B0604030504040204" pitchFamily="34" charset="0"/>
                <a:ea typeface="Tahoma" panose="020B0604030504040204" pitchFamily="34" charset="0"/>
                <a:cs typeface="Tahoma" panose="020B0604030504040204" pitchFamily="34" charset="0"/>
              </a:rPr>
              <a:t>Regularizing with Pre-trained Model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47E8B8-58C2-183D-DEB4-43333674F090}"/>
                  </a:ext>
                </a:extLst>
              </p:cNvPr>
              <p:cNvSpPr>
                <a:spLocks noGrp="1"/>
              </p:cNvSpPr>
              <p:nvPr>
                <p:ph type="body" sz="quarter" idx="16"/>
              </p:nvPr>
            </p:nvSpPr>
            <p:spPr/>
            <p:txBody>
              <a:bodyPr>
                <a:normAutofit lnSpcReduction="10000"/>
              </a:bodyPr>
              <a:lstStyle/>
              <a:p>
                <a:r>
                  <a:rPr lang="en-US" sz="1700" b="1" dirty="0"/>
                  <a:t>Solution: </a:t>
                </a:r>
                <a:r>
                  <a:rPr lang="en-US" sz="1700" dirty="0"/>
                  <a:t>add a penalty term that penalizes too much deviations from the distribution of the pre-trained LM. </a:t>
                </a:r>
              </a:p>
              <a:p>
                <a:endParaRPr lang="en-US" sz="1700" dirty="0"/>
              </a:p>
              <a:p>
                <a:endParaRPr lang="en-US" sz="1700" spc="-4" dirty="0"/>
              </a:p>
              <a:p>
                <a:endParaRPr lang="en-US" sz="1700" spc="-4" dirty="0"/>
              </a:p>
              <a:p>
                <a:r>
                  <a:rPr lang="en-US" sz="1700" spc="-4" dirty="0"/>
                  <a:t>This </a:t>
                </a:r>
                <a:r>
                  <a:rPr lang="en-US" sz="1700" spc="-11" dirty="0"/>
                  <a:t>prevents</a:t>
                </a:r>
                <a:r>
                  <a:rPr lang="en-US" sz="1700" spc="11" dirty="0"/>
                  <a:t> </a:t>
                </a:r>
                <a:r>
                  <a:rPr lang="en-US" sz="1700" spc="-4" dirty="0"/>
                  <a:t>the policy model </a:t>
                </a:r>
                <a:r>
                  <a:rPr lang="en-US" sz="1700" spc="-11" dirty="0"/>
                  <a:t>from</a:t>
                </a:r>
                <a:r>
                  <a:rPr lang="en-US" sz="1700" dirty="0"/>
                  <a:t> </a:t>
                </a:r>
                <a:r>
                  <a:rPr lang="en-US" sz="1700" spc="-8" dirty="0"/>
                  <a:t>diverging</a:t>
                </a:r>
                <a:r>
                  <a:rPr lang="en-US" sz="1700" dirty="0"/>
                  <a:t> </a:t>
                </a:r>
                <a:r>
                  <a:rPr lang="en-US" sz="1700" spc="-8" dirty="0"/>
                  <a:t>too </a:t>
                </a:r>
                <a:r>
                  <a:rPr lang="en-US" sz="1700" spc="-11" dirty="0"/>
                  <a:t>far</a:t>
                </a:r>
                <a:r>
                  <a:rPr lang="en-US" sz="1700" spc="8" dirty="0"/>
                  <a:t> </a:t>
                </a:r>
                <a:r>
                  <a:rPr lang="en-US" sz="1700" spc="-11" dirty="0"/>
                  <a:t>from </a:t>
                </a:r>
                <a:r>
                  <a:rPr lang="en-US" sz="1700" spc="-330" dirty="0"/>
                  <a:t> </a:t>
                </a:r>
                <a:r>
                  <a:rPr lang="en-US" sz="1700" dirty="0"/>
                  <a:t>the</a:t>
                </a:r>
                <a:r>
                  <a:rPr lang="en-US" sz="1700" spc="-4" dirty="0"/>
                  <a:t> </a:t>
                </a:r>
                <a:r>
                  <a:rPr lang="en-US" sz="1700" spc="-8" dirty="0"/>
                  <a:t>pretrained </a:t>
                </a:r>
                <a:r>
                  <a:rPr lang="en-US" sz="1700" dirty="0"/>
                  <a:t>model.</a:t>
                </a:r>
                <a:r>
                  <a:rPr lang="en-US" sz="1700" spc="4" dirty="0"/>
                  <a:t> </a:t>
                </a:r>
              </a:p>
              <a:p>
                <a:pPr lvl="1"/>
                <a14:m>
                  <m:oMath xmlns:m="http://schemas.openxmlformats.org/officeDocument/2006/math">
                    <m:sSubSup>
                      <m:sSubSupPr>
                        <m:ctrlPr>
                          <a:rPr lang="fa-IR" sz="1800" i="1" smtClean="0">
                            <a:solidFill>
                              <a:srgbClr val="00B050"/>
                            </a:solidFill>
                            <a:latin typeface="Cambria Math" panose="02040503050406030204" pitchFamily="18" charset="0"/>
                          </a:rPr>
                        </m:ctrlPr>
                      </m:sSubSupPr>
                      <m:e>
                        <m:r>
                          <a:rPr lang="fa-IR" sz="1800" i="1">
                            <a:solidFill>
                              <a:srgbClr val="00B050"/>
                            </a:solidFill>
                            <a:latin typeface="Cambria Math" panose="02040503050406030204" pitchFamily="18" charset="0"/>
                          </a:rPr>
                          <m:t>𝑝</m:t>
                        </m:r>
                      </m:e>
                      <m:sub/>
                      <m:sup>
                        <m:r>
                          <a:rPr lang="fa-IR" sz="1800" i="1">
                            <a:solidFill>
                              <a:srgbClr val="00B050"/>
                            </a:solidFill>
                            <a:latin typeface="Cambria Math" panose="02040503050406030204" pitchFamily="18" charset="0"/>
                          </a:rPr>
                          <m:t>𝑅𝐿</m:t>
                        </m:r>
                      </m:sup>
                    </m:sSubSup>
                    <m:d>
                      <m:dPr>
                        <m:ctrlPr>
                          <a:rPr lang="fa-IR" sz="1800" i="1">
                            <a:solidFill>
                              <a:srgbClr val="00B050"/>
                            </a:solidFill>
                            <a:latin typeface="Cambria Math" panose="02040503050406030204" pitchFamily="18" charset="0"/>
                          </a:rPr>
                        </m:ctrlPr>
                      </m:dPr>
                      <m:e>
                        <m:r>
                          <a:rPr lang="fa-IR" sz="1800" i="1">
                            <a:solidFill>
                              <a:srgbClr val="00B050"/>
                            </a:solidFill>
                            <a:latin typeface="Cambria Math" panose="02040503050406030204" pitchFamily="18" charset="0"/>
                          </a:rPr>
                          <m:t>𝑠</m:t>
                        </m:r>
                      </m:e>
                    </m:d>
                  </m:oMath>
                </a14:m>
                <a:r>
                  <a:rPr lang="fa-IR" sz="1800" dirty="0">
                    <a:latin typeface="Cambria Math"/>
                    <a:cs typeface="Cambria Math"/>
                  </a:rPr>
                  <a:t> &gt;</a:t>
                </a:r>
                <a:r>
                  <a:rPr lang="en-US" sz="1800" dirty="0">
                    <a:latin typeface="Cambria Math"/>
                    <a:cs typeface="Cambria Math"/>
                  </a:rPr>
                  <a:t>&gt;</a:t>
                </a:r>
                <a:r>
                  <a:rPr lang="fa-IR" sz="1800" dirty="0">
                    <a:latin typeface="Cambria Math"/>
                    <a:cs typeface="Cambria Math"/>
                  </a:rPr>
                  <a:t> </a:t>
                </a:r>
                <a14:m>
                  <m:oMath xmlns:m="http://schemas.openxmlformats.org/officeDocument/2006/math">
                    <m:sSup>
                      <m:sSupPr>
                        <m:ctrlPr>
                          <a:rPr lang="fa-IR" sz="1800" i="1">
                            <a:solidFill>
                              <a:srgbClr val="C00000"/>
                            </a:solidFill>
                            <a:latin typeface="Cambria Math" panose="02040503050406030204" pitchFamily="18" charset="0"/>
                          </a:rPr>
                        </m:ctrlPr>
                      </m:sSupPr>
                      <m:e>
                        <m:r>
                          <a:rPr lang="fa-IR" sz="1800" i="1">
                            <a:solidFill>
                              <a:srgbClr val="C00000"/>
                            </a:solidFill>
                            <a:latin typeface="Cambria Math" panose="02040503050406030204" pitchFamily="18" charset="0"/>
                          </a:rPr>
                          <m:t>𝑝</m:t>
                        </m:r>
                      </m:e>
                      <m:sup>
                        <m:r>
                          <a:rPr lang="en-US" sz="1800" i="1">
                            <a:solidFill>
                              <a:srgbClr val="C00000"/>
                            </a:solidFill>
                            <a:latin typeface="Cambria Math" panose="02040503050406030204" pitchFamily="18" charset="0"/>
                          </a:rPr>
                          <m:t>𝑅𝑒𝑓</m:t>
                        </m:r>
                      </m:sup>
                    </m:sSup>
                    <m:r>
                      <a:rPr lang="fa-IR" sz="1800" i="1">
                        <a:solidFill>
                          <a:srgbClr val="C00000"/>
                        </a:solidFill>
                        <a:latin typeface="Cambria Math" panose="02040503050406030204" pitchFamily="18" charset="0"/>
                      </a:rPr>
                      <m:t>(</m:t>
                    </m:r>
                    <m:r>
                      <a:rPr lang="fa-IR" sz="1800" i="1">
                        <a:solidFill>
                          <a:srgbClr val="C00000"/>
                        </a:solidFill>
                        <a:latin typeface="Cambria Math" panose="02040503050406030204" pitchFamily="18" charset="0"/>
                      </a:rPr>
                      <m:t>𝑠</m:t>
                    </m:r>
                    <m:r>
                      <a:rPr lang="fa-IR" sz="1800" i="1">
                        <a:solidFill>
                          <a:srgbClr val="C00000"/>
                        </a:solidFill>
                        <a:latin typeface="Cambria Math" panose="02040503050406030204" pitchFamily="18" charset="0"/>
                      </a:rPr>
                      <m:t>)</m:t>
                    </m:r>
                  </m:oMath>
                </a14:m>
                <a:r>
                  <a:rPr lang="en-US" sz="1700" spc="4" dirty="0"/>
                  <a:t>: Pay an </a:t>
                </a:r>
                <a:r>
                  <a:rPr lang="en-US" sz="1700" i="1" spc="4" dirty="0"/>
                  <a:t>explicit </a:t>
                </a:r>
                <a:r>
                  <a:rPr lang="en-US" sz="1700" spc="4" dirty="0"/>
                  <a:t>price </a:t>
                </a:r>
              </a:p>
              <a:p>
                <a:pPr lvl="1"/>
                <a14:m>
                  <m:oMath xmlns:m="http://schemas.openxmlformats.org/officeDocument/2006/math">
                    <m:sSubSup>
                      <m:sSubSupPr>
                        <m:ctrlPr>
                          <a:rPr lang="fa-IR" sz="1600" i="1" smtClean="0">
                            <a:solidFill>
                              <a:srgbClr val="00B050"/>
                            </a:solidFill>
                            <a:latin typeface="Cambria Math" panose="02040503050406030204" pitchFamily="18" charset="0"/>
                          </a:rPr>
                        </m:ctrlPr>
                      </m:sSubSupPr>
                      <m:e>
                        <m:r>
                          <a:rPr lang="fa-IR" sz="1600" i="1">
                            <a:solidFill>
                              <a:srgbClr val="00B050"/>
                            </a:solidFill>
                            <a:latin typeface="Cambria Math" panose="02040503050406030204" pitchFamily="18" charset="0"/>
                          </a:rPr>
                          <m:t>𝑝</m:t>
                        </m:r>
                      </m:e>
                      <m:sub/>
                      <m:sup>
                        <m:r>
                          <a:rPr lang="fa-IR" sz="1600" i="1">
                            <a:solidFill>
                              <a:srgbClr val="00B050"/>
                            </a:solidFill>
                            <a:latin typeface="Cambria Math" panose="02040503050406030204" pitchFamily="18" charset="0"/>
                          </a:rPr>
                          <m:t>𝑅𝐿</m:t>
                        </m:r>
                      </m:sup>
                    </m:sSubSup>
                    <m:d>
                      <m:dPr>
                        <m:ctrlPr>
                          <a:rPr lang="fa-IR" sz="1600" i="1">
                            <a:solidFill>
                              <a:srgbClr val="00B050"/>
                            </a:solidFill>
                            <a:latin typeface="Cambria Math" panose="02040503050406030204" pitchFamily="18" charset="0"/>
                          </a:rPr>
                        </m:ctrlPr>
                      </m:dPr>
                      <m:e>
                        <m:r>
                          <a:rPr lang="fa-IR" sz="1600" i="1">
                            <a:solidFill>
                              <a:srgbClr val="00B050"/>
                            </a:solidFill>
                            <a:latin typeface="Cambria Math" panose="02040503050406030204" pitchFamily="18" charset="0"/>
                          </a:rPr>
                          <m:t>𝑠</m:t>
                        </m:r>
                      </m:e>
                    </m:d>
                  </m:oMath>
                </a14:m>
                <a:r>
                  <a:rPr lang="fa-IR" sz="1600" dirty="0">
                    <a:latin typeface="Cambria Math"/>
                    <a:cs typeface="Cambria Math"/>
                  </a:rPr>
                  <a:t> </a:t>
                </a:r>
                <a:r>
                  <a:rPr lang="en-US" dirty="0">
                    <a:latin typeface="Cambria Math"/>
                    <a:cs typeface="Cambria Math"/>
                  </a:rPr>
                  <a:t>&lt;&lt;</a:t>
                </a:r>
                <a:r>
                  <a:rPr lang="fa-IR" sz="1600" dirty="0">
                    <a:latin typeface="Cambria Math"/>
                    <a:cs typeface="Cambria Math"/>
                  </a:rPr>
                  <a:t> </a:t>
                </a:r>
                <a14:m>
                  <m:oMath xmlns:m="http://schemas.openxmlformats.org/officeDocument/2006/math">
                    <m:sSup>
                      <m:sSupPr>
                        <m:ctrlPr>
                          <a:rPr lang="fa-IR" sz="1600" i="1">
                            <a:solidFill>
                              <a:srgbClr val="C00000"/>
                            </a:solidFill>
                            <a:latin typeface="Cambria Math" panose="02040503050406030204" pitchFamily="18" charset="0"/>
                          </a:rPr>
                        </m:ctrlPr>
                      </m:sSupPr>
                      <m:e>
                        <m:r>
                          <a:rPr lang="fa-IR" sz="1600" i="1">
                            <a:solidFill>
                              <a:srgbClr val="C00000"/>
                            </a:solidFill>
                            <a:latin typeface="Cambria Math" panose="02040503050406030204" pitchFamily="18" charset="0"/>
                          </a:rPr>
                          <m:t>𝑝</m:t>
                        </m:r>
                      </m:e>
                      <m:sup>
                        <m:r>
                          <a:rPr lang="en-US" i="1">
                            <a:solidFill>
                              <a:srgbClr val="C00000"/>
                            </a:solidFill>
                            <a:latin typeface="Cambria Math" panose="02040503050406030204" pitchFamily="18" charset="0"/>
                          </a:rPr>
                          <m:t>𝑅𝑒𝑓</m:t>
                        </m:r>
                      </m:sup>
                    </m:sSup>
                    <m:r>
                      <a:rPr lang="fa-IR" sz="1600" i="1">
                        <a:solidFill>
                          <a:srgbClr val="C00000"/>
                        </a:solidFill>
                        <a:latin typeface="Cambria Math" panose="02040503050406030204" pitchFamily="18" charset="0"/>
                      </a:rPr>
                      <m:t>(</m:t>
                    </m:r>
                    <m:r>
                      <a:rPr lang="fa-IR" sz="1600" i="1">
                        <a:solidFill>
                          <a:srgbClr val="C00000"/>
                        </a:solidFill>
                        <a:latin typeface="Cambria Math" panose="02040503050406030204" pitchFamily="18" charset="0"/>
                      </a:rPr>
                      <m:t>𝑠</m:t>
                    </m:r>
                    <m:r>
                      <a:rPr lang="fa-IR" sz="1600" i="1">
                        <a:solidFill>
                          <a:srgbClr val="C00000"/>
                        </a:solidFill>
                        <a:latin typeface="Cambria Math" panose="02040503050406030204" pitchFamily="18" charset="0"/>
                      </a:rPr>
                      <m:t>)</m:t>
                    </m:r>
                  </m:oMath>
                </a14:m>
                <a:r>
                  <a:rPr lang="en-US" sz="1600" spc="4" dirty="0"/>
                  <a:t>: Sampling s becomes unlikely</a:t>
                </a:r>
                <a:endParaRPr lang="en-US" sz="1700" spc="4" dirty="0"/>
              </a:p>
              <a:p>
                <a:r>
                  <a:rPr lang="en-US" sz="1700" spc="4" dirty="0"/>
                  <a:t>The above regularization is </a:t>
                </a:r>
                <a:r>
                  <a:rPr lang="en-US" sz="1700" i="1" spc="4" dirty="0"/>
                  <a:t>equivalent</a:t>
                </a:r>
                <a:r>
                  <a:rPr lang="en-US" sz="1700" spc="4" dirty="0"/>
                  <a:t> to adding a KL-divergence regularization term. You will see/prove the details in HW7!! </a:t>
                </a:r>
                <a:endParaRPr lang="en-US" sz="1700" dirty="0"/>
              </a:p>
            </p:txBody>
          </p:sp>
        </mc:Choice>
        <mc:Fallback xmlns="">
          <p:sp>
            <p:nvSpPr>
              <p:cNvPr id="3" name="Content Placeholder 2">
                <a:extLst>
                  <a:ext uri="{FF2B5EF4-FFF2-40B4-BE49-F238E27FC236}">
                    <a16:creationId xmlns:a16="http://schemas.microsoft.com/office/drawing/2014/main" id="{4547E8B8-58C2-183D-DEB4-43333674F090}"/>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2469" b="-8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D88B92-B7A8-39B9-BE6A-8972C062BBCC}"/>
                  </a:ext>
                </a:extLst>
              </p:cNvPr>
              <p:cNvSpPr txBox="1"/>
              <p:nvPr/>
            </p:nvSpPr>
            <p:spPr>
              <a:xfrm>
                <a:off x="1763905" y="1957842"/>
                <a:ext cx="4903321" cy="9442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rgbClr val="0E0CC0"/>
                              </a:solidFill>
                              <a:latin typeface="Cambria Math" panose="02040503050406030204" pitchFamily="18" charset="0"/>
                            </a:rPr>
                          </m:ctrlPr>
                        </m:accPr>
                        <m:e>
                          <m:r>
                            <a:rPr lang="fa-IR" sz="2400" i="1">
                              <a:solidFill>
                                <a:srgbClr val="0E0CC0"/>
                              </a:solidFill>
                              <a:latin typeface="Cambria Math" panose="02040503050406030204" pitchFamily="18" charset="0"/>
                            </a:rPr>
                            <m:t>𝑅</m:t>
                          </m:r>
                        </m:e>
                      </m:acc>
                      <m:d>
                        <m:dPr>
                          <m:ctrlPr>
                            <a:rPr lang="fa-IR" sz="2400" i="1">
                              <a:solidFill>
                                <a:srgbClr val="0E0CC0"/>
                              </a:solidFill>
                              <a:latin typeface="Cambria Math" panose="02040503050406030204" pitchFamily="18" charset="0"/>
                            </a:rPr>
                          </m:ctrlPr>
                        </m:dPr>
                        <m:e>
                          <m:r>
                            <a:rPr lang="en-US" sz="2400" i="1">
                              <a:solidFill>
                                <a:srgbClr val="0E0CC0"/>
                              </a:solidFill>
                              <a:latin typeface="Cambria Math" panose="02040503050406030204" pitchFamily="18" charset="0"/>
                            </a:rPr>
                            <m:t>𝑠</m:t>
                          </m:r>
                          <m:r>
                            <a:rPr lang="en-US" sz="2400" i="1">
                              <a:solidFill>
                                <a:srgbClr val="0E0CC0"/>
                              </a:solidFill>
                              <a:latin typeface="Cambria Math" panose="02040503050406030204" pitchFamily="18" charset="0"/>
                            </a:rPr>
                            <m:t>;</m:t>
                          </m:r>
                          <m:r>
                            <a:rPr lang="en-US" sz="2400" i="1">
                              <a:solidFill>
                                <a:srgbClr val="0E0CC0"/>
                              </a:solidFill>
                              <a:latin typeface="Cambria Math" panose="02040503050406030204" pitchFamily="18" charset="0"/>
                            </a:rPr>
                            <m:t>𝑝</m:t>
                          </m:r>
                        </m:e>
                      </m:d>
                      <m:r>
                        <a:rPr lang="en-US" sz="2400" b="0" i="1" smtClean="0">
                          <a:latin typeface="Cambria Math" panose="02040503050406030204" pitchFamily="18" charset="0"/>
                        </a:rPr>
                        <m:t>≔</m:t>
                      </m:r>
                      <m:r>
                        <a:rPr lang="fa-IR" sz="2400" i="1" smtClean="0">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r>
                            <a:rPr lang="en-US" sz="2400" i="1">
                              <a:solidFill>
                                <a:srgbClr val="0E0CC0"/>
                              </a:solidFill>
                              <a:latin typeface="Cambria Math" panose="02040503050406030204" pitchFamily="18" charset="0"/>
                            </a:rPr>
                            <m:t>𝑠</m:t>
                          </m:r>
                          <m:r>
                            <a:rPr lang="en-US" sz="2400" i="1">
                              <a:solidFill>
                                <a:srgbClr val="0E0CC0"/>
                              </a:solidFill>
                              <a:latin typeface="Cambria Math" panose="02040503050406030204" pitchFamily="18" charset="0"/>
                            </a:rPr>
                            <m:t>;</m:t>
                          </m:r>
                          <m:r>
                            <a:rPr lang="en-US" sz="2400" i="1">
                              <a:solidFill>
                                <a:srgbClr val="0E0CC0"/>
                              </a:solidFill>
                              <a:latin typeface="Cambria Math" panose="02040503050406030204" pitchFamily="18" charset="0"/>
                            </a:rPr>
                            <m:t>𝑝</m:t>
                          </m:r>
                        </m:e>
                      </m:d>
                      <m:r>
                        <a:rPr lang="en-US" sz="2400" b="0" i="1" smtClean="0">
                          <a:latin typeface="Cambria Math" panose="02040503050406030204" pitchFamily="18" charset="0"/>
                        </a:rPr>
                        <m:t>−</m:t>
                      </m:r>
                      <m:r>
                        <a:rPr lang="en-US" sz="2400" b="0" i="1" smtClean="0">
                          <a:latin typeface="Cambria Math" panose="02040503050406030204" pitchFamily="18" charset="0"/>
                        </a:rPr>
                        <m:t>𝛽</m:t>
                      </m:r>
                      <m:r>
                        <m:rPr>
                          <m:sty m:val="p"/>
                        </m:rPr>
                        <a:rPr lang="en-US" sz="2400" b="0" i="1" smtClean="0">
                          <a:latin typeface="Cambria Math" panose="02040503050406030204" pitchFamily="18" charset="0"/>
                        </a:rPr>
                        <m:t>log</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Sup>
                                <m:sSubSupPr>
                                  <m:ctrlPr>
                                    <a:rPr lang="en-US" sz="2400" b="0" i="1" smtClean="0">
                                      <a:solidFill>
                                        <a:srgbClr val="00B050"/>
                                      </a:solidFill>
                                      <a:latin typeface="Cambria Math" panose="02040503050406030204" pitchFamily="18" charset="0"/>
                                    </a:rPr>
                                  </m:ctrlPr>
                                </m:sSubSupPr>
                                <m:e>
                                  <m:r>
                                    <a:rPr lang="fa-IR" sz="2400" i="1">
                                      <a:solidFill>
                                        <a:srgbClr val="00B050"/>
                                      </a:solidFill>
                                      <a:latin typeface="Cambria Math" panose="02040503050406030204" pitchFamily="18" charset="0"/>
                                    </a:rPr>
                                    <m:t>𝑝</m:t>
                                  </m:r>
                                </m:e>
                                <m:sub>
                                  <m:r>
                                    <a:rPr lang="en-US" sz="2400" b="0" i="1" smtClean="0">
                                      <a:solidFill>
                                        <a:srgbClr val="00B050"/>
                                      </a:solidFill>
                                      <a:latin typeface="Cambria Math" panose="02040503050406030204" pitchFamily="18" charset="0"/>
                                    </a:rPr>
                                    <m:t>𝜃</m:t>
                                  </m:r>
                                </m:sub>
                                <m:sup>
                                  <m:r>
                                    <a:rPr lang="fa-IR" sz="2400" i="1">
                                      <a:solidFill>
                                        <a:srgbClr val="00B050"/>
                                      </a:solidFill>
                                      <a:latin typeface="Cambria Math" panose="02040503050406030204" pitchFamily="18" charset="0"/>
                                    </a:rPr>
                                    <m:t>𝑅𝐿</m:t>
                                  </m:r>
                                </m:sup>
                              </m:sSubSup>
                              <m:d>
                                <m:dPr>
                                  <m:ctrlPr>
                                    <a:rPr lang="fa-IR" sz="2400" i="1">
                                      <a:solidFill>
                                        <a:srgbClr val="00B050"/>
                                      </a:solidFill>
                                      <a:latin typeface="Cambria Math" panose="02040503050406030204" pitchFamily="18" charset="0"/>
                                    </a:rPr>
                                  </m:ctrlPr>
                                </m:dPr>
                                <m:e>
                                  <m:r>
                                    <a:rPr lang="fa-IR" sz="2400" i="1">
                                      <a:solidFill>
                                        <a:srgbClr val="00B050"/>
                                      </a:solidFill>
                                      <a:latin typeface="Cambria Math" panose="02040503050406030204" pitchFamily="18" charset="0"/>
                                    </a:rPr>
                                    <m:t>𝑠</m:t>
                                  </m:r>
                                </m:e>
                              </m:d>
                            </m:num>
                            <m:den>
                              <m:sSup>
                                <m:sSupPr>
                                  <m:ctrlPr>
                                    <a:rPr lang="fa-IR" sz="2400" i="1" smtClean="0">
                                      <a:solidFill>
                                        <a:srgbClr val="C00000"/>
                                      </a:solidFill>
                                      <a:latin typeface="Cambria Math" panose="02040503050406030204" pitchFamily="18" charset="0"/>
                                    </a:rPr>
                                  </m:ctrlPr>
                                </m:sSupPr>
                                <m:e>
                                  <m:r>
                                    <a:rPr lang="fa-IR" sz="2400" i="1">
                                      <a:solidFill>
                                        <a:srgbClr val="C00000"/>
                                      </a:solidFill>
                                      <a:latin typeface="Cambria Math" panose="02040503050406030204" pitchFamily="18" charset="0"/>
                                    </a:rPr>
                                    <m:t>𝑝</m:t>
                                  </m:r>
                                </m:e>
                                <m:sup>
                                  <m:r>
                                    <a:rPr lang="en-US" sz="2400" b="0" i="1" smtClean="0">
                                      <a:solidFill>
                                        <a:srgbClr val="C00000"/>
                                      </a:solidFill>
                                      <a:latin typeface="Cambria Math" panose="02040503050406030204" pitchFamily="18" charset="0"/>
                                    </a:rPr>
                                    <m:t>𝑅𝑒𝑓</m:t>
                                  </m:r>
                                </m:sup>
                              </m:sSup>
                              <m:d>
                                <m:dPr>
                                  <m:ctrlPr>
                                    <a:rPr lang="fa-IR" sz="2400" i="1">
                                      <a:solidFill>
                                        <a:srgbClr val="C00000"/>
                                      </a:solidFill>
                                      <a:latin typeface="Cambria Math" panose="02040503050406030204" pitchFamily="18" charset="0"/>
                                    </a:rPr>
                                  </m:ctrlPr>
                                </m:dPr>
                                <m:e>
                                  <m:r>
                                    <a:rPr lang="fa-IR" sz="2400" i="1">
                                      <a:solidFill>
                                        <a:srgbClr val="C00000"/>
                                      </a:solidFill>
                                      <a:latin typeface="Cambria Math" panose="02040503050406030204" pitchFamily="18" charset="0"/>
                                    </a:rPr>
                                    <m:t>𝑠</m:t>
                                  </m:r>
                                </m:e>
                              </m:d>
                            </m:den>
                          </m:f>
                        </m:e>
                      </m:d>
                      <m:r>
                        <a:rPr lang="en-US" sz="2400" b="0" i="1" smtClean="0">
                          <a:latin typeface="Cambria Math" panose="02040503050406030204" pitchFamily="18" charset="0"/>
                        </a:rPr>
                        <m:t> </m:t>
                      </m:r>
                    </m:oMath>
                  </m:oMathPara>
                </a14:m>
                <a:endParaRPr lang="en-US" sz="2400" dirty="0"/>
              </a:p>
            </p:txBody>
          </p:sp>
        </mc:Choice>
        <mc:Fallback xmlns="">
          <p:sp>
            <p:nvSpPr>
              <p:cNvPr id="5" name="TextBox 4">
                <a:extLst>
                  <a:ext uri="{FF2B5EF4-FFF2-40B4-BE49-F238E27FC236}">
                    <a16:creationId xmlns:a16="http://schemas.microsoft.com/office/drawing/2014/main" id="{DFD88B92-B7A8-39B9-BE6A-8972C062BBCC}"/>
                  </a:ext>
                </a:extLst>
              </p:cNvPr>
              <p:cNvSpPr txBox="1">
                <a:spLocks noRot="1" noChangeAspect="1" noMove="1" noResize="1" noEditPoints="1" noAdjustHandles="1" noChangeArrowheads="1" noChangeShapeType="1" noTextEdit="1"/>
              </p:cNvSpPr>
              <p:nvPr/>
            </p:nvSpPr>
            <p:spPr>
              <a:xfrm>
                <a:off x="1763905" y="1957842"/>
                <a:ext cx="4903321" cy="944297"/>
              </a:xfrm>
              <a:prstGeom prst="rect">
                <a:avLst/>
              </a:prstGeom>
              <a:blipFill>
                <a:blip r:embed="rId4"/>
                <a:stretch>
                  <a:fillRect r="-773" b="-2667"/>
                </a:stretch>
              </a:blipFill>
            </p:spPr>
            <p:txBody>
              <a:bodyPr/>
              <a:lstStyle/>
              <a:p>
                <a:r>
                  <a:rPr lang="en-US">
                    <a:noFill/>
                  </a:rPr>
                  <a:t> </a:t>
                </a:r>
              </a:p>
            </p:txBody>
          </p:sp>
        </mc:Fallback>
      </mc:AlternateContent>
    </p:spTree>
    <p:extLst>
      <p:ext uri="{BB962C8B-B14F-4D97-AF65-F5344CB8AC3E}">
        <p14:creationId xmlns:p14="http://schemas.microsoft.com/office/powerpoint/2010/main" val="2723575832"/>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9392880-FFC1-72AA-8CAE-C643796C00C0}"/>
              </a:ext>
            </a:extLst>
          </p:cNvPr>
          <p:cNvSpPr>
            <a:spLocks noGrp="1"/>
          </p:cNvSpPr>
          <p:nvPr>
            <p:ph type="title"/>
          </p:nvPr>
        </p:nvSpPr>
        <p:spPr/>
        <p:txBody>
          <a:bodyPr>
            <a:normAutofit/>
          </a:bodyPr>
          <a:lstStyle/>
          <a:p>
            <a:r>
              <a:rPr lang="en-US" sz="1600" spc="-4" dirty="0">
                <a:latin typeface="Tahoma" panose="020B0604030504040204" pitchFamily="34" charset="0"/>
                <a:ea typeface="Tahoma" panose="020B0604030504040204" pitchFamily="34" charset="0"/>
                <a:cs typeface="Tahoma" panose="020B0604030504040204" pitchFamily="34" charset="0"/>
              </a:rPr>
              <a:t>Putting</a:t>
            </a:r>
            <a:r>
              <a:rPr lang="en-US" sz="1600" spc="15"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it</a:t>
            </a:r>
            <a:r>
              <a:rPr lang="en-US" sz="1600" spc="-8"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All</a:t>
            </a:r>
            <a:r>
              <a:rPr lang="en-US" sz="1600" spc="8" dirty="0">
                <a:latin typeface="Tahoma" panose="020B0604030504040204" pitchFamily="34" charset="0"/>
                <a:ea typeface="Tahoma" panose="020B0604030504040204" pitchFamily="34" charset="0"/>
                <a:cs typeface="Tahoma" panose="020B0604030504040204" pitchFamily="34" charset="0"/>
              </a:rPr>
              <a:t> T</a:t>
            </a:r>
            <a:r>
              <a:rPr lang="en-US" sz="1600" dirty="0">
                <a:latin typeface="Tahoma" panose="020B0604030504040204" pitchFamily="34" charset="0"/>
                <a:ea typeface="Tahoma" panose="020B0604030504040204" pitchFamily="34" charset="0"/>
                <a:cs typeface="Tahoma" panose="020B0604030504040204" pitchFamily="34" charset="0"/>
              </a:rPr>
              <a:t>ogether: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RLHF as a Basic Policy Gradient</a:t>
            </a:r>
            <a:endParaRPr lang="en-US" sz="16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47E8B8-58C2-183D-DEB4-43333674F090}"/>
                  </a:ext>
                </a:extLst>
              </p:cNvPr>
              <p:cNvSpPr>
                <a:spLocks noGrp="1"/>
              </p:cNvSpPr>
              <p:nvPr>
                <p:ph type="body" sz="quarter" idx="16"/>
              </p:nvPr>
            </p:nvSpPr>
            <p:spPr/>
            <p:txBody>
              <a:bodyPr/>
              <a:lstStyle/>
              <a:p>
                <a:pPr>
                  <a:buFont typeface="+mj-lt"/>
                  <a:buAutoNum type="arabicPeriod"/>
                </a:pPr>
                <a:r>
                  <a:rPr lang="en-US" dirty="0"/>
                  <a:t>Select a pre-trained generative model as your base: </a:t>
                </a:r>
                <a14:m>
                  <m:oMath xmlns:m="http://schemas.openxmlformats.org/officeDocument/2006/math">
                    <m:sSubSup>
                      <m:sSubSupPr>
                        <m:ctrlPr>
                          <a:rPr lang="en-US" i="1" spc="38" smtClean="0">
                            <a:solidFill>
                              <a:srgbClr val="C00000"/>
                            </a:solidFill>
                            <a:latin typeface="Cambria Math" panose="02040503050406030204" pitchFamily="18" charset="0"/>
                            <a:cs typeface="Cambria Math"/>
                          </a:rPr>
                        </m:ctrlPr>
                      </m:sSubSupPr>
                      <m:e>
                        <m:r>
                          <a:rPr lang="en-US" i="1" spc="38">
                            <a:solidFill>
                              <a:srgbClr val="C00000"/>
                            </a:solidFill>
                            <a:latin typeface="Cambria Math" panose="02040503050406030204" pitchFamily="18" charset="0"/>
                            <a:cs typeface="Cambria Math"/>
                          </a:rPr>
                          <m:t>𝑝</m:t>
                        </m:r>
                      </m:e>
                      <m:sub>
                        <m:r>
                          <a:rPr lang="en-US" i="1" spc="38">
                            <a:solidFill>
                              <a:srgbClr val="C00000"/>
                            </a:solidFill>
                            <a:latin typeface="Cambria Math" panose="02040503050406030204" pitchFamily="18" charset="0"/>
                            <a:cs typeface="Cambria Math"/>
                          </a:rPr>
                          <m:t>𝜃</m:t>
                        </m:r>
                      </m:sub>
                      <m:sup>
                        <m:r>
                          <a:rPr lang="en-US" b="0" i="1" spc="38" smtClean="0">
                            <a:solidFill>
                              <a:srgbClr val="C00000"/>
                            </a:solidFill>
                            <a:latin typeface="Cambria Math" panose="02040503050406030204" pitchFamily="18" charset="0"/>
                            <a:cs typeface="Cambria Math"/>
                          </a:rPr>
                          <m:t>𝑃𝑇</m:t>
                        </m:r>
                      </m:sup>
                    </m:sSubSup>
                    <m:d>
                      <m:dPr>
                        <m:ctrlPr>
                          <a:rPr lang="en-US" i="1" smtClean="0">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oMath>
                </a14:m>
                <a:endParaRPr lang="en-US" dirty="0"/>
              </a:p>
              <a:p>
                <a:pPr>
                  <a:buFont typeface="+mj-lt"/>
                  <a:buAutoNum type="arabicPeriod"/>
                </a:pPr>
                <a:r>
                  <a:rPr lang="en-US" dirty="0"/>
                  <a:t>Build a reward model </a:t>
                </a:r>
                <a14:m>
                  <m:oMath xmlns:m="http://schemas.openxmlformats.org/officeDocument/2006/math">
                    <m:r>
                      <a:rPr lang="fa-IR" i="1" smtClean="0">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dirty="0"/>
                  <a:t> that </a:t>
                </a:r>
                <a:r>
                  <a:rPr lang="en-US" spc="-4" dirty="0"/>
                  <a:t>produces scalar </a:t>
                </a:r>
                <a:r>
                  <a:rPr lang="en-US" dirty="0"/>
                  <a:t>rewards </a:t>
                </a:r>
                <a:r>
                  <a:rPr lang="en-US" spc="-4" dirty="0"/>
                  <a:t>for outputs, </a:t>
                </a:r>
                <a:r>
                  <a:rPr lang="en-US" dirty="0"/>
                  <a:t>trained </a:t>
                </a:r>
                <a:r>
                  <a:rPr lang="en-US" spc="-4" dirty="0"/>
                  <a:t>on </a:t>
                </a:r>
                <a:r>
                  <a:rPr lang="en-US" dirty="0"/>
                  <a:t>a </a:t>
                </a:r>
                <a:r>
                  <a:rPr lang="en-US" spc="-398" dirty="0"/>
                  <a:t> </a:t>
                </a:r>
                <a:r>
                  <a:rPr lang="en-US" spc="-4" dirty="0"/>
                  <a:t>dataset</a:t>
                </a:r>
                <a:r>
                  <a:rPr lang="en-US" spc="-15" dirty="0"/>
                  <a:t> </a:t>
                </a:r>
                <a:r>
                  <a:rPr lang="en-US" spc="-4" dirty="0"/>
                  <a:t>of human</a:t>
                </a:r>
                <a:r>
                  <a:rPr lang="en-US" spc="-11" dirty="0"/>
                  <a:t> </a:t>
                </a:r>
                <a:r>
                  <a:rPr lang="en-US" dirty="0"/>
                  <a:t>comparisons</a:t>
                </a:r>
              </a:p>
              <a:p>
                <a:pPr>
                  <a:buFont typeface="+mj-lt"/>
                  <a:buAutoNum type="arabicPeriod"/>
                </a:pPr>
                <a:r>
                  <a:rPr lang="en-US" dirty="0"/>
                  <a:t>Regularize the reward function: </a:t>
                </a:r>
              </a:p>
              <a:p>
                <a:pPr>
                  <a:buFont typeface="+mj-lt"/>
                  <a:buAutoNum type="arabicPeriod"/>
                </a:pPr>
                <a:r>
                  <a:rPr lang="en-US" dirty="0"/>
                  <a:t>Iterate: </a:t>
                </a:r>
              </a:p>
              <a:p>
                <a:pPr lvl="1">
                  <a:buFont typeface="+mj-lt"/>
                  <a:buAutoNum type="arabicPeriod"/>
                </a:pPr>
                <a:r>
                  <a:rPr lang="en-US" dirty="0"/>
                  <a:t>Fine-tune the policy </a:t>
                </a:r>
                <a14:m>
                  <m:oMath xmlns:m="http://schemas.openxmlformats.org/officeDocument/2006/math">
                    <m:sSubSup>
                      <m:sSubSupPr>
                        <m:ctrlPr>
                          <a:rPr lang="en-US" b="0" i="1" spc="38" smtClean="0">
                            <a:solidFill>
                              <a:srgbClr val="00AF50"/>
                            </a:solidFill>
                            <a:latin typeface="Cambria Math" panose="02040503050406030204" pitchFamily="18" charset="0"/>
                            <a:cs typeface="Cambria Math"/>
                          </a:rPr>
                        </m:ctrlPr>
                      </m:sSubSupPr>
                      <m:e>
                        <m:r>
                          <a:rPr lang="en-US" b="0" i="1" spc="38" smtClean="0">
                            <a:solidFill>
                              <a:srgbClr val="00AF50"/>
                            </a:solidFill>
                            <a:latin typeface="Cambria Math" panose="02040503050406030204" pitchFamily="18" charset="0"/>
                            <a:cs typeface="Cambria Math"/>
                          </a:rPr>
                          <m:t>𝑝</m:t>
                        </m:r>
                      </m:e>
                      <m:sub>
                        <m:r>
                          <a:rPr lang="en-US" b="0" i="1" spc="38" smtClean="0">
                            <a:solidFill>
                              <a:srgbClr val="00AF50"/>
                            </a:solidFill>
                            <a:latin typeface="Cambria Math" panose="02040503050406030204" pitchFamily="18" charset="0"/>
                            <a:cs typeface="Cambria Math"/>
                          </a:rPr>
                          <m:t>𝜃</m:t>
                        </m:r>
                      </m:sub>
                      <m:sup>
                        <m:r>
                          <a:rPr lang="en-US" b="0" i="1" spc="38" smtClean="0">
                            <a:solidFill>
                              <a:srgbClr val="00AF50"/>
                            </a:solidFill>
                            <a:latin typeface="Cambria Math" panose="02040503050406030204" pitchFamily="18" charset="0"/>
                            <a:cs typeface="Cambria Math"/>
                          </a:rPr>
                          <m:t>𝑅𝐿</m:t>
                        </m:r>
                      </m:sup>
                    </m:sSubSup>
                    <m:r>
                      <a:rPr lang="en-US" b="0" i="1" spc="38" smtClean="0">
                        <a:solidFill>
                          <a:srgbClr val="00AF50"/>
                        </a:solidFill>
                        <a:latin typeface="Cambria Math" panose="02040503050406030204" pitchFamily="18" charset="0"/>
                        <a:cs typeface="Cambria Math"/>
                      </a:rPr>
                      <m:t>(</m:t>
                    </m:r>
                    <m:r>
                      <a:rPr lang="en-US" b="0" i="1" spc="38" smtClean="0">
                        <a:solidFill>
                          <a:srgbClr val="00AF50"/>
                        </a:solidFill>
                        <a:latin typeface="Cambria Math" panose="02040503050406030204" pitchFamily="18" charset="0"/>
                        <a:cs typeface="Cambria Math"/>
                      </a:rPr>
                      <m:t>𝑠</m:t>
                    </m:r>
                    <m:r>
                      <a:rPr lang="en-US" b="0" i="1" spc="38" smtClean="0">
                        <a:solidFill>
                          <a:srgbClr val="00AF50"/>
                        </a:solidFill>
                        <a:latin typeface="Cambria Math" panose="02040503050406030204" pitchFamily="18" charset="0"/>
                        <a:cs typeface="Cambria Math"/>
                      </a:rPr>
                      <m:t>)</m:t>
                    </m:r>
                  </m:oMath>
                </a14:m>
                <a:r>
                  <a:rPr lang="en-US" dirty="0"/>
                  <a:t> to maximize our reward model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dirty="0"/>
                  <a:t>  </a:t>
                </a:r>
              </a:p>
              <a:p>
                <a:pPr lvl="1">
                  <a:buFont typeface="+mj-lt"/>
                  <a:buAutoNum type="arabicPeriod"/>
                </a:pPr>
                <a:endParaRPr lang="en-US" dirty="0"/>
              </a:p>
              <a:p>
                <a:pPr lvl="1">
                  <a:buFont typeface="+mj-lt"/>
                  <a:buAutoNum type="arabicPeriod"/>
                </a:pPr>
                <a:endParaRPr lang="en-US" dirty="0"/>
              </a:p>
              <a:p>
                <a:pPr lvl="1">
                  <a:buFont typeface="+mj-lt"/>
                  <a:buAutoNum type="arabicPeriod"/>
                </a:pPr>
                <a:endParaRPr lang="en-US" dirty="0"/>
              </a:p>
              <a:p>
                <a:pPr lvl="1">
                  <a:buFont typeface="+mj-lt"/>
                  <a:buAutoNum type="arabicPeriod"/>
                </a:pPr>
                <a:r>
                  <a:rPr lang="en-US" dirty="0"/>
                  <a:t>Occasionally repeat repeat 2-3 to update the reward model. </a:t>
                </a:r>
              </a:p>
            </p:txBody>
          </p:sp>
        </mc:Choice>
        <mc:Fallback xmlns="">
          <p:sp>
            <p:nvSpPr>
              <p:cNvPr id="3" name="Content Placeholder 2">
                <a:extLst>
                  <a:ext uri="{FF2B5EF4-FFF2-40B4-BE49-F238E27FC236}">
                    <a16:creationId xmlns:a16="http://schemas.microsoft.com/office/drawing/2014/main" id="{4547E8B8-58C2-183D-DEB4-43333674F090}"/>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4E1A2F-F50D-61B7-4D28-851D347AEF07}"/>
                  </a:ext>
                </a:extLst>
              </p:cNvPr>
              <p:cNvSpPr txBox="1"/>
              <p:nvPr/>
            </p:nvSpPr>
            <p:spPr>
              <a:xfrm>
                <a:off x="962290" y="3166151"/>
                <a:ext cx="672338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00B050"/>
                              </a:solidFill>
                              <a:latin typeface="Cambria Math" panose="02040503050406030204" pitchFamily="18" charset="0"/>
                            </a:rPr>
                          </m:ctrlPr>
                        </m:sSubPr>
                        <m:e>
                          <m:r>
                            <a:rPr lang="en-US" sz="1800" i="1" smtClean="0">
                              <a:solidFill>
                                <a:srgbClr val="00B050"/>
                              </a:solidFill>
                              <a:latin typeface="Cambria Math" panose="02040503050406030204" pitchFamily="18" charset="0"/>
                            </a:rPr>
                            <m:t>𝜃</m:t>
                          </m:r>
                        </m:e>
                        <m:sub>
                          <m:r>
                            <a:rPr lang="en-US" sz="1800" b="0" i="1" smtClean="0">
                              <a:solidFill>
                                <a:srgbClr val="00B050"/>
                              </a:solidFill>
                              <a:latin typeface="Cambria Math" panose="02040503050406030204" pitchFamily="18" charset="0"/>
                            </a:rPr>
                            <m:t>𝑡</m:t>
                          </m:r>
                          <m:r>
                            <a:rPr lang="en-US" sz="1800" b="0" i="1" smtClean="0">
                              <a:solidFill>
                                <a:srgbClr val="00B050"/>
                              </a:solidFill>
                              <a:latin typeface="Cambria Math" panose="02040503050406030204" pitchFamily="18" charset="0"/>
                            </a:rPr>
                            <m:t>+1</m:t>
                          </m:r>
                        </m:sub>
                      </m:sSub>
                      <m:r>
                        <a:rPr lang="en-US" sz="1800" b="0" i="1" smtClean="0">
                          <a:latin typeface="Cambria Math" panose="02040503050406030204" pitchFamily="18" charset="0"/>
                        </a:rPr>
                        <m:t>←</m:t>
                      </m:r>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𝜃</m:t>
                          </m:r>
                        </m:e>
                        <m:sub>
                          <m:r>
                            <a:rPr lang="en-US" sz="1800" i="1">
                              <a:solidFill>
                                <a:srgbClr val="00B050"/>
                              </a:solidFill>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𝛼</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1</m:t>
                          </m:r>
                        </m:num>
                        <m:den>
                          <m:r>
                            <a:rPr lang="en-US" sz="1800" i="1">
                              <a:latin typeface="Cambria Math" panose="02040503050406030204" pitchFamily="18" charset="0"/>
                              <a:ea typeface="Cambria Math" panose="02040503050406030204" pitchFamily="18" charset="0"/>
                            </a:rPr>
                            <m:t>𝑛</m:t>
                          </m:r>
                        </m:den>
                      </m:f>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𝑖</m:t>
                          </m:r>
                          <m:r>
                            <a:rPr lang="en-US" sz="1800" i="1">
                              <a:latin typeface="Cambria Math" panose="02040503050406030204" pitchFamily="18" charset="0"/>
                            </a:rPr>
                            <m:t>=1</m:t>
                          </m:r>
                        </m:sub>
                        <m:sup>
                          <m:r>
                            <a:rPr lang="en-US" sz="1800" i="1">
                              <a:latin typeface="Cambria Math" panose="02040503050406030204" pitchFamily="18" charset="0"/>
                            </a:rPr>
                            <m:t>𝑛</m:t>
                          </m:r>
                        </m:sup>
                        <m:e>
                          <m:acc>
                            <m:accPr>
                              <m:chr m:val="̂"/>
                              <m:ctrlPr>
                                <a:rPr lang="en-US" sz="1800" b="0" i="1" smtClean="0">
                                  <a:solidFill>
                                    <a:srgbClr val="0E0CC0"/>
                                  </a:solidFill>
                                  <a:latin typeface="Cambria Math" panose="02040503050406030204" pitchFamily="18" charset="0"/>
                                </a:rPr>
                              </m:ctrlPr>
                            </m:accPr>
                            <m:e>
                              <m:r>
                                <a:rPr lang="fa-IR" sz="1800" i="1" smtClean="0">
                                  <a:solidFill>
                                    <a:srgbClr val="0E0CC0"/>
                                  </a:solidFill>
                                  <a:latin typeface="Cambria Math" panose="02040503050406030204" pitchFamily="18" charset="0"/>
                                </a:rPr>
                                <m:t>𝑅</m:t>
                              </m:r>
                            </m:e>
                          </m:acc>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i="1">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Sup>
                                <m:sSubSupPr>
                                  <m:ctrlPr>
                                    <a:rPr lang="en-US" sz="1800" i="1" spc="38">
                                      <a:solidFill>
                                        <a:srgbClr val="00AF50"/>
                                      </a:solidFill>
                                      <a:latin typeface="Cambria Math" panose="02040503050406030204" pitchFamily="18" charset="0"/>
                                      <a:cs typeface="Cambria Math"/>
                                    </a:rPr>
                                  </m:ctrlPr>
                                </m:sSubSupPr>
                                <m:e>
                                  <m:r>
                                    <a:rPr lang="en-US" sz="1800" i="1" spc="38">
                                      <a:solidFill>
                                        <a:srgbClr val="00AF50"/>
                                      </a:solidFill>
                                      <a:latin typeface="Cambria Math" panose="02040503050406030204" pitchFamily="18" charset="0"/>
                                      <a:cs typeface="Cambria Math"/>
                                    </a:rPr>
                                    <m:t>𝑝</m:t>
                                  </m:r>
                                </m:e>
                                <m:sub>
                                  <m:r>
                                    <a:rPr lang="en-US" sz="1800" i="1" spc="38">
                                      <a:solidFill>
                                        <a:srgbClr val="00AF50"/>
                                      </a:solidFill>
                                      <a:latin typeface="Cambria Math" panose="02040503050406030204" pitchFamily="18" charset="0"/>
                                      <a:cs typeface="Cambria Math"/>
                                    </a:rPr>
                                    <m:t>𝜃</m:t>
                                  </m:r>
                                </m:sub>
                                <m:sup>
                                  <m:r>
                                    <a:rPr lang="en-US" sz="1800" i="1" spc="38">
                                      <a:solidFill>
                                        <a:srgbClr val="00AF50"/>
                                      </a:solidFill>
                                      <a:latin typeface="Cambria Math" panose="02040503050406030204" pitchFamily="18" charset="0"/>
                                      <a:cs typeface="Cambria Math"/>
                                    </a:rPr>
                                    <m:t>𝑅𝐿</m:t>
                                  </m:r>
                                </m:sup>
                              </m:sSubSup>
                              <m:d>
                                <m:dPr>
                                  <m:ctrlPr>
                                    <a:rPr lang="en-US" sz="1800" i="1" smtClean="0">
                                      <a:solidFill>
                                        <a:srgbClr val="00B050"/>
                                      </a:solidFill>
                                      <a:latin typeface="Cambria Math" panose="02040503050406030204" pitchFamily="18" charset="0"/>
                                    </a:rPr>
                                  </m:ctrlPr>
                                </m:dPr>
                                <m:e>
                                  <m:r>
                                    <a:rPr lang="en-US" sz="1800" i="1">
                                      <a:solidFill>
                                        <a:srgbClr val="00B050"/>
                                      </a:solidFill>
                                      <a:latin typeface="Cambria Math" panose="02040503050406030204" pitchFamily="18" charset="0"/>
                                    </a:rPr>
                                    <m:t>𝑠</m:t>
                                  </m:r>
                                </m:e>
                              </m:d>
                            </m:e>
                          </m:func>
                        </m:e>
                      </m:nary>
                    </m:oMath>
                  </m:oMathPara>
                </a14:m>
                <a:endParaRPr lang="en-US" sz="1800" dirty="0"/>
              </a:p>
            </p:txBody>
          </p:sp>
        </mc:Choice>
        <mc:Fallback xmlns="">
          <p:sp>
            <p:nvSpPr>
              <p:cNvPr id="6" name="TextBox 5">
                <a:extLst>
                  <a:ext uri="{FF2B5EF4-FFF2-40B4-BE49-F238E27FC236}">
                    <a16:creationId xmlns:a16="http://schemas.microsoft.com/office/drawing/2014/main" id="{EE4E1A2F-F50D-61B7-4D28-851D347AEF07}"/>
                  </a:ext>
                </a:extLst>
              </p:cNvPr>
              <p:cNvSpPr txBox="1">
                <a:spLocks noRot="1" noChangeAspect="1" noMove="1" noResize="1" noEditPoints="1" noAdjustHandles="1" noChangeArrowheads="1" noChangeShapeType="1" noTextEdit="1"/>
              </p:cNvSpPr>
              <p:nvPr/>
            </p:nvSpPr>
            <p:spPr>
              <a:xfrm>
                <a:off x="962290" y="3166151"/>
                <a:ext cx="6723380" cy="848566"/>
              </a:xfrm>
              <a:prstGeom prst="rect">
                <a:avLst/>
              </a:prstGeom>
              <a:blipFill>
                <a:blip r:embed="rId4"/>
                <a:stretch>
                  <a:fillRect t="-100000" b="-15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81F87F-5A08-E968-CB0C-6E3B251FFE17}"/>
                  </a:ext>
                </a:extLst>
              </p:cNvPr>
              <p:cNvSpPr txBox="1"/>
              <p:nvPr/>
            </p:nvSpPr>
            <p:spPr>
              <a:xfrm>
                <a:off x="3473892" y="2130315"/>
                <a:ext cx="4903321" cy="7204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800" b="0" i="1" smtClean="0">
                              <a:solidFill>
                                <a:srgbClr val="0E0CC0"/>
                              </a:solidFill>
                              <a:latin typeface="Cambria Math" panose="02040503050406030204" pitchFamily="18" charset="0"/>
                            </a:rPr>
                          </m:ctrlPr>
                        </m:accPr>
                        <m:e>
                          <m:r>
                            <a:rPr lang="fa-IR" sz="1800" i="1">
                              <a:solidFill>
                                <a:srgbClr val="0E0CC0"/>
                              </a:solidFill>
                              <a:latin typeface="Cambria Math" panose="02040503050406030204" pitchFamily="18" charset="0"/>
                            </a:rPr>
                            <m:t>𝑅</m:t>
                          </m:r>
                        </m:e>
                      </m:acc>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latin typeface="Cambria Math" panose="02040503050406030204" pitchFamily="18" charset="0"/>
                        </a:rPr>
                        <m:t>≔</m:t>
                      </m:r>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latin typeface="Cambria Math" panose="02040503050406030204" pitchFamily="18" charset="0"/>
                        </a:rPr>
                        <m:t>−</m:t>
                      </m:r>
                      <m:r>
                        <a:rPr lang="en-US" sz="1800" b="0" i="1" smtClean="0">
                          <a:latin typeface="Cambria Math" panose="02040503050406030204" pitchFamily="18" charset="0"/>
                        </a:rPr>
                        <m:t>𝛽</m:t>
                      </m:r>
                      <m:r>
                        <m:rPr>
                          <m:sty m:val="p"/>
                        </m:rPr>
                        <a:rPr lang="en-US" sz="1800" b="0" i="1" smtClean="0">
                          <a:latin typeface="Cambria Math" panose="02040503050406030204" pitchFamily="18" charset="0"/>
                        </a:rPr>
                        <m:t>log</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sSup>
                                <m:sSupPr>
                                  <m:ctrlPr>
                                    <a:rPr lang="fa-IR" sz="1800" i="1">
                                      <a:solidFill>
                                        <a:srgbClr val="00B050"/>
                                      </a:solidFill>
                                      <a:latin typeface="Cambria Math" panose="02040503050406030204" pitchFamily="18" charset="0"/>
                                    </a:rPr>
                                  </m:ctrlPr>
                                </m:sSupPr>
                                <m:e>
                                  <m:r>
                                    <a:rPr lang="fa-IR" sz="1800" i="1">
                                      <a:solidFill>
                                        <a:srgbClr val="00B050"/>
                                      </a:solidFill>
                                      <a:latin typeface="Cambria Math" panose="02040503050406030204" pitchFamily="18" charset="0"/>
                                    </a:rPr>
                                    <m:t>𝑝</m:t>
                                  </m:r>
                                </m:e>
                                <m:sup>
                                  <m:r>
                                    <a:rPr lang="fa-IR" sz="1800" i="1">
                                      <a:solidFill>
                                        <a:srgbClr val="00B050"/>
                                      </a:solidFill>
                                      <a:latin typeface="Cambria Math" panose="02040503050406030204" pitchFamily="18" charset="0"/>
                                    </a:rPr>
                                    <m:t>𝑅𝐿</m:t>
                                  </m:r>
                                </m:sup>
                              </m:sSup>
                              <m:d>
                                <m:dPr>
                                  <m:ctrlPr>
                                    <a:rPr lang="fa-IR" sz="1800" i="1">
                                      <a:solidFill>
                                        <a:srgbClr val="00B050"/>
                                      </a:solidFill>
                                      <a:latin typeface="Cambria Math" panose="02040503050406030204" pitchFamily="18" charset="0"/>
                                    </a:rPr>
                                  </m:ctrlPr>
                                </m:dPr>
                                <m:e>
                                  <m:r>
                                    <a:rPr lang="fa-IR" sz="1800" i="1">
                                      <a:solidFill>
                                        <a:srgbClr val="00B050"/>
                                      </a:solidFill>
                                      <a:latin typeface="Cambria Math" panose="02040503050406030204" pitchFamily="18" charset="0"/>
                                    </a:rPr>
                                    <m:t>𝑠</m:t>
                                  </m:r>
                                </m:e>
                              </m:d>
                            </m:num>
                            <m:den>
                              <m:sSup>
                                <m:sSupPr>
                                  <m:ctrlPr>
                                    <a:rPr lang="fa-IR" sz="1800" i="1" smtClean="0">
                                      <a:solidFill>
                                        <a:srgbClr val="C00000"/>
                                      </a:solidFill>
                                      <a:latin typeface="Cambria Math" panose="02040503050406030204" pitchFamily="18" charset="0"/>
                                    </a:rPr>
                                  </m:ctrlPr>
                                </m:sSupPr>
                                <m:e>
                                  <m:r>
                                    <a:rPr lang="fa-IR" sz="1800" i="1">
                                      <a:solidFill>
                                        <a:srgbClr val="C00000"/>
                                      </a:solidFill>
                                      <a:latin typeface="Cambria Math" panose="02040503050406030204" pitchFamily="18" charset="0"/>
                                    </a:rPr>
                                    <m:t>𝑝</m:t>
                                  </m:r>
                                </m:e>
                                <m:sup>
                                  <m:r>
                                    <a:rPr lang="en-US" sz="1800" b="0" i="1" smtClean="0">
                                      <a:solidFill>
                                        <a:srgbClr val="C00000"/>
                                      </a:solidFill>
                                      <a:latin typeface="Cambria Math" panose="02040503050406030204" pitchFamily="18" charset="0"/>
                                    </a:rPr>
                                    <m:t>𝑃𝑇</m:t>
                                  </m:r>
                                </m:sup>
                              </m:sSup>
                              <m:d>
                                <m:dPr>
                                  <m:ctrlPr>
                                    <a:rPr lang="fa-IR" sz="1800" i="1">
                                      <a:solidFill>
                                        <a:srgbClr val="C00000"/>
                                      </a:solidFill>
                                      <a:latin typeface="Cambria Math" panose="02040503050406030204" pitchFamily="18" charset="0"/>
                                    </a:rPr>
                                  </m:ctrlPr>
                                </m:dPr>
                                <m:e>
                                  <m:r>
                                    <a:rPr lang="fa-IR" sz="1800" i="1">
                                      <a:solidFill>
                                        <a:srgbClr val="C00000"/>
                                      </a:solidFill>
                                      <a:latin typeface="Cambria Math" panose="02040503050406030204" pitchFamily="18" charset="0"/>
                                    </a:rPr>
                                    <m:t>𝑠</m:t>
                                  </m:r>
                                </m:e>
                              </m:d>
                            </m:den>
                          </m:f>
                        </m:e>
                      </m:d>
                      <m:r>
                        <a:rPr lang="en-US" sz="1800" b="0" i="1" smtClean="0">
                          <a:latin typeface="Cambria Math" panose="02040503050406030204" pitchFamily="18" charset="0"/>
                        </a:rPr>
                        <m:t> </m:t>
                      </m:r>
                    </m:oMath>
                  </m:oMathPara>
                </a14:m>
                <a:endParaRPr lang="en-US" sz="1800" dirty="0"/>
              </a:p>
            </p:txBody>
          </p:sp>
        </mc:Choice>
        <mc:Fallback xmlns="">
          <p:sp>
            <p:nvSpPr>
              <p:cNvPr id="4" name="TextBox 3">
                <a:extLst>
                  <a:ext uri="{FF2B5EF4-FFF2-40B4-BE49-F238E27FC236}">
                    <a16:creationId xmlns:a16="http://schemas.microsoft.com/office/drawing/2014/main" id="{A381F87F-5A08-E968-CB0C-6E3B251FFE17}"/>
                  </a:ext>
                </a:extLst>
              </p:cNvPr>
              <p:cNvSpPr txBox="1">
                <a:spLocks noRot="1" noChangeAspect="1" noMove="1" noResize="1" noEditPoints="1" noAdjustHandles="1" noChangeArrowheads="1" noChangeShapeType="1" noTextEdit="1"/>
              </p:cNvSpPr>
              <p:nvPr/>
            </p:nvSpPr>
            <p:spPr>
              <a:xfrm>
                <a:off x="3473892" y="2130315"/>
                <a:ext cx="4903321" cy="720454"/>
              </a:xfrm>
              <a:prstGeom prst="rect">
                <a:avLst/>
              </a:prstGeom>
              <a:blipFill>
                <a:blip r:embed="rId5"/>
                <a:stretch>
                  <a:fillRect b="-172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2268170-846C-6941-CA12-9FA251F0D401}"/>
              </a:ext>
            </a:extLst>
          </p:cNvPr>
          <p:cNvSpPr txBox="1"/>
          <p:nvPr/>
        </p:nvSpPr>
        <p:spPr>
          <a:xfrm>
            <a:off x="2286000" y="4783605"/>
            <a:ext cx="4572000" cy="261610"/>
          </a:xfrm>
          <a:prstGeom prst="rect">
            <a:avLst/>
          </a:prstGeom>
          <a:noFill/>
        </p:spPr>
        <p:txBody>
          <a:bodyPr wrap="square">
            <a:spAutoFit/>
          </a:bodyPr>
          <a:lstStyle/>
          <a:p>
            <a:pPr algn="ctr"/>
            <a:r>
              <a:rPr lang="en-US" sz="1100" i="0" dirty="0" err="1">
                <a:solidFill>
                  <a:srgbClr val="000000"/>
                </a:solidFill>
                <a:effectLst/>
                <a:latin typeface="Arial" panose="020B0604020202020204" pitchFamily="34" charset="0"/>
                <a:cs typeface="Arial" panose="020B0604020202020204" pitchFamily="34" charset="0"/>
                <a:hlinkClick r:id="rId6"/>
              </a:rPr>
              <a:t>Stiennon</a:t>
            </a:r>
            <a:r>
              <a:rPr lang="en-US" sz="1100" i="0" dirty="0">
                <a:solidFill>
                  <a:srgbClr val="000000"/>
                </a:solidFill>
                <a:effectLst/>
                <a:latin typeface="Arial" panose="020B0604020202020204" pitchFamily="34" charset="0"/>
                <a:cs typeface="Arial" panose="020B0604020202020204" pitchFamily="34" charset="0"/>
                <a:hlinkClick r:id="rId6"/>
              </a:rPr>
              <a:t> et al. Learning to summarize from human feedback, 2020</a:t>
            </a:r>
            <a:endParaRPr lang="en-US" sz="110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863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dirty="0"/>
              <a:t>The overall recipe 👨‍🍳</a:t>
            </a:r>
          </a:p>
        </p:txBody>
      </p:sp>
      <p:sp>
        <p:nvSpPr>
          <p:cNvPr id="3" name="Text Placeholder 2">
            <a:extLst>
              <a:ext uri="{FF2B5EF4-FFF2-40B4-BE49-F238E27FC236}">
                <a16:creationId xmlns:a16="http://schemas.microsoft.com/office/drawing/2014/main" id="{1B4DDE4D-99FF-E80C-2053-1B18178F3A68}"/>
              </a:ext>
            </a:extLst>
          </p:cNvPr>
          <p:cNvSpPr>
            <a:spLocks noGrp="1"/>
          </p:cNvSpPr>
          <p:nvPr>
            <p:ph type="body" sz="quarter" idx="16"/>
          </p:nvPr>
        </p:nvSpPr>
        <p:spPr/>
        <p:txBody>
          <a:bodyPr/>
          <a:lstStyle/>
          <a:p>
            <a:endParaRPr lang="en-US"/>
          </a:p>
        </p:txBody>
      </p:sp>
      <p:graphicFrame>
        <p:nvGraphicFramePr>
          <p:cNvPr id="12" name="Diagram 11">
            <a:extLst>
              <a:ext uri="{FF2B5EF4-FFF2-40B4-BE49-F238E27FC236}">
                <a16:creationId xmlns:a16="http://schemas.microsoft.com/office/drawing/2014/main" id="{F98A2820-C625-5165-F74A-61AC0BDF6FF4}"/>
              </a:ext>
            </a:extLst>
          </p:cNvPr>
          <p:cNvGraphicFramePr/>
          <p:nvPr/>
        </p:nvGraphicFramePr>
        <p:xfrm>
          <a:off x="328411" y="1491440"/>
          <a:ext cx="8490397" cy="2743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34423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dirty="0"/>
              <a:t>The overall recipe 👨‍🍳</a:t>
            </a:r>
          </a:p>
        </p:txBody>
      </p:sp>
      <p:sp>
        <p:nvSpPr>
          <p:cNvPr id="3" name="Text Placeholder 2">
            <a:extLst>
              <a:ext uri="{FF2B5EF4-FFF2-40B4-BE49-F238E27FC236}">
                <a16:creationId xmlns:a16="http://schemas.microsoft.com/office/drawing/2014/main" id="{779FFB90-F579-B5EE-AECA-B12FF9DDF17F}"/>
              </a:ext>
            </a:extLst>
          </p:cNvPr>
          <p:cNvSpPr>
            <a:spLocks noGrp="1"/>
          </p:cNvSpPr>
          <p:nvPr>
            <p:ph type="body" sz="quarter" idx="16"/>
          </p:nvPr>
        </p:nvSpPr>
        <p:spPr/>
        <p:txBody>
          <a:bodyPr/>
          <a:lstStyle/>
          <a:p>
            <a:endParaRPr lang="en-US"/>
          </a:p>
        </p:txBody>
      </p:sp>
      <p:graphicFrame>
        <p:nvGraphicFramePr>
          <p:cNvPr id="12" name="Diagram 11">
            <a:extLst>
              <a:ext uri="{FF2B5EF4-FFF2-40B4-BE49-F238E27FC236}">
                <a16:creationId xmlns:a16="http://schemas.microsoft.com/office/drawing/2014/main" id="{F98A2820-C625-5165-F74A-61AC0BDF6FF4}"/>
              </a:ext>
            </a:extLst>
          </p:cNvPr>
          <p:cNvGraphicFramePr/>
          <p:nvPr>
            <p:extLst>
              <p:ext uri="{D42A27DB-BD31-4B8C-83A1-F6EECF244321}">
                <p14:modId xmlns:p14="http://schemas.microsoft.com/office/powerpoint/2010/main" val="517294755"/>
              </p:ext>
            </p:extLst>
          </p:nvPr>
        </p:nvGraphicFramePr>
        <p:xfrm>
          <a:off x="328411" y="562290"/>
          <a:ext cx="8490397" cy="2743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6743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62F9-8EFA-7EC2-25E7-748ACF6A06C2}"/>
              </a:ext>
            </a:extLst>
          </p:cNvPr>
          <p:cNvSpPr>
            <a:spLocks noGrp="1"/>
          </p:cNvSpPr>
          <p:nvPr>
            <p:ph type="title"/>
          </p:nvPr>
        </p:nvSpPr>
        <p:spPr/>
        <p:txBody>
          <a:bodyPr/>
          <a:lstStyle/>
          <a:p>
            <a:r>
              <a:rPr lang="en-US" dirty="0"/>
              <a:t>The overall recipe 👨‍🍳: </a:t>
            </a:r>
            <a:br>
              <a:rPr lang="en-US" dirty="0"/>
            </a:br>
            <a:r>
              <a:rPr lang="en-US" dirty="0"/>
              <a:t>Yann’s Three-layered cake </a:t>
            </a:r>
          </a:p>
        </p:txBody>
      </p:sp>
      <p:sp>
        <p:nvSpPr>
          <p:cNvPr id="3" name="Text Placeholder 2">
            <a:extLst>
              <a:ext uri="{FF2B5EF4-FFF2-40B4-BE49-F238E27FC236}">
                <a16:creationId xmlns:a16="http://schemas.microsoft.com/office/drawing/2014/main" id="{1ACD0F17-959F-2C3D-6E42-E3C08019AB65}"/>
              </a:ext>
            </a:extLst>
          </p:cNvPr>
          <p:cNvSpPr>
            <a:spLocks noGrp="1"/>
          </p:cNvSpPr>
          <p:nvPr>
            <p:ph type="body" sz="quarter" idx="16"/>
          </p:nvPr>
        </p:nvSpPr>
        <p:spPr/>
        <p:txBody>
          <a:bodyPr/>
          <a:lstStyle/>
          <a:p>
            <a:endParaRPr lang="en-US"/>
          </a:p>
        </p:txBody>
      </p:sp>
      <p:sp>
        <p:nvSpPr>
          <p:cNvPr id="9" name="Freeform 8">
            <a:extLst>
              <a:ext uri="{FF2B5EF4-FFF2-40B4-BE49-F238E27FC236}">
                <a16:creationId xmlns:a16="http://schemas.microsoft.com/office/drawing/2014/main" id="{5EB0A480-AE85-F27D-571E-80451D0DE147}"/>
              </a:ext>
            </a:extLst>
          </p:cNvPr>
          <p:cNvSpPr/>
          <p:nvPr/>
        </p:nvSpPr>
        <p:spPr>
          <a:xfrm>
            <a:off x="2426868" y="1605777"/>
            <a:ext cx="561610" cy="656978"/>
          </a:xfrm>
          <a:custGeom>
            <a:avLst/>
            <a:gdLst>
              <a:gd name="connsiteX0" fmla="*/ 0 w 748813"/>
              <a:gd name="connsiteY0" fmla="*/ 175194 h 875970"/>
              <a:gd name="connsiteX1" fmla="*/ 374407 w 748813"/>
              <a:gd name="connsiteY1" fmla="*/ 175194 h 875970"/>
              <a:gd name="connsiteX2" fmla="*/ 374407 w 748813"/>
              <a:gd name="connsiteY2" fmla="*/ 0 h 875970"/>
              <a:gd name="connsiteX3" fmla="*/ 748813 w 748813"/>
              <a:gd name="connsiteY3" fmla="*/ 437985 h 875970"/>
              <a:gd name="connsiteX4" fmla="*/ 374407 w 748813"/>
              <a:gd name="connsiteY4" fmla="*/ 875970 h 875970"/>
              <a:gd name="connsiteX5" fmla="*/ 374407 w 748813"/>
              <a:gd name="connsiteY5" fmla="*/ 700776 h 875970"/>
              <a:gd name="connsiteX6" fmla="*/ 0 w 748813"/>
              <a:gd name="connsiteY6" fmla="*/ 700776 h 875970"/>
              <a:gd name="connsiteX7" fmla="*/ 0 w 748813"/>
              <a:gd name="connsiteY7" fmla="*/ 175194 h 8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813" h="875970">
                <a:moveTo>
                  <a:pt x="0" y="175194"/>
                </a:moveTo>
                <a:lnTo>
                  <a:pt x="374407" y="175194"/>
                </a:lnTo>
                <a:lnTo>
                  <a:pt x="374407" y="0"/>
                </a:lnTo>
                <a:lnTo>
                  <a:pt x="748813" y="437985"/>
                </a:lnTo>
                <a:lnTo>
                  <a:pt x="374407" y="875970"/>
                </a:lnTo>
                <a:lnTo>
                  <a:pt x="374407" y="700776"/>
                </a:lnTo>
                <a:lnTo>
                  <a:pt x="0" y="700776"/>
                </a:lnTo>
                <a:lnTo>
                  <a:pt x="0" y="1751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1396" rIns="168483" bIns="131396" numCol="1" spcCol="1270" anchor="ctr" anchorCtr="0">
            <a:noAutofit/>
          </a:bodyPr>
          <a:lstStyle/>
          <a:p>
            <a:pPr algn="ctr" defTabSz="1033463">
              <a:lnSpc>
                <a:spcPct val="90000"/>
              </a:lnSpc>
              <a:spcBef>
                <a:spcPct val="0"/>
              </a:spcBef>
              <a:spcAft>
                <a:spcPct val="35000"/>
              </a:spcAft>
            </a:pPr>
            <a:endParaRPr lang="en-US" sz="2325" kern="1200">
              <a:latin typeface="Avenir Book" panose="02000503020000020003" pitchFamily="2" charset="0"/>
            </a:endParaRPr>
          </a:p>
        </p:txBody>
      </p:sp>
      <p:sp>
        <p:nvSpPr>
          <p:cNvPr id="11" name="Freeform 10">
            <a:extLst>
              <a:ext uri="{FF2B5EF4-FFF2-40B4-BE49-F238E27FC236}">
                <a16:creationId xmlns:a16="http://schemas.microsoft.com/office/drawing/2014/main" id="{BC01B8A6-C75E-A2CD-394F-15064622108A}"/>
              </a:ext>
            </a:extLst>
          </p:cNvPr>
          <p:cNvSpPr/>
          <p:nvPr/>
        </p:nvSpPr>
        <p:spPr>
          <a:xfrm>
            <a:off x="6141070" y="1605777"/>
            <a:ext cx="561610" cy="656978"/>
          </a:xfrm>
          <a:custGeom>
            <a:avLst/>
            <a:gdLst>
              <a:gd name="connsiteX0" fmla="*/ 0 w 748813"/>
              <a:gd name="connsiteY0" fmla="*/ 175194 h 875970"/>
              <a:gd name="connsiteX1" fmla="*/ 374407 w 748813"/>
              <a:gd name="connsiteY1" fmla="*/ 175194 h 875970"/>
              <a:gd name="connsiteX2" fmla="*/ 374407 w 748813"/>
              <a:gd name="connsiteY2" fmla="*/ 0 h 875970"/>
              <a:gd name="connsiteX3" fmla="*/ 748813 w 748813"/>
              <a:gd name="connsiteY3" fmla="*/ 437985 h 875970"/>
              <a:gd name="connsiteX4" fmla="*/ 374407 w 748813"/>
              <a:gd name="connsiteY4" fmla="*/ 875970 h 875970"/>
              <a:gd name="connsiteX5" fmla="*/ 374407 w 748813"/>
              <a:gd name="connsiteY5" fmla="*/ 700776 h 875970"/>
              <a:gd name="connsiteX6" fmla="*/ 0 w 748813"/>
              <a:gd name="connsiteY6" fmla="*/ 700776 h 875970"/>
              <a:gd name="connsiteX7" fmla="*/ 0 w 748813"/>
              <a:gd name="connsiteY7" fmla="*/ 175194 h 8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813" h="875970">
                <a:moveTo>
                  <a:pt x="0" y="175194"/>
                </a:moveTo>
                <a:lnTo>
                  <a:pt x="374407" y="175194"/>
                </a:lnTo>
                <a:lnTo>
                  <a:pt x="374407" y="0"/>
                </a:lnTo>
                <a:lnTo>
                  <a:pt x="748813" y="437985"/>
                </a:lnTo>
                <a:lnTo>
                  <a:pt x="374407" y="875970"/>
                </a:lnTo>
                <a:lnTo>
                  <a:pt x="374407" y="700776"/>
                </a:lnTo>
                <a:lnTo>
                  <a:pt x="0" y="700776"/>
                </a:lnTo>
                <a:lnTo>
                  <a:pt x="0" y="1751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1396" rIns="168483" bIns="131396" numCol="1" spcCol="1270" anchor="ctr" anchorCtr="0">
            <a:noAutofit/>
          </a:bodyPr>
          <a:lstStyle/>
          <a:p>
            <a:pPr algn="ctr" defTabSz="1033463">
              <a:lnSpc>
                <a:spcPct val="90000"/>
              </a:lnSpc>
              <a:spcBef>
                <a:spcPct val="0"/>
              </a:spcBef>
              <a:spcAft>
                <a:spcPct val="35000"/>
              </a:spcAft>
            </a:pPr>
            <a:endParaRPr lang="en-US" sz="2325" kern="1200">
              <a:latin typeface="Avenir Book" panose="02000503020000020003" pitchFamily="2" charset="0"/>
            </a:endParaRPr>
          </a:p>
        </p:txBody>
      </p:sp>
      <p:pic>
        <p:nvPicPr>
          <p:cNvPr id="6" name="Picture 5" descr="A chocolate cake with a slice missing&#10;&#10;Description automatically generated">
            <a:extLst>
              <a:ext uri="{FF2B5EF4-FFF2-40B4-BE49-F238E27FC236}">
                <a16:creationId xmlns:a16="http://schemas.microsoft.com/office/drawing/2014/main" id="{B69D7DA4-2521-6AF7-3628-BCDB7D3F6F04}"/>
              </a:ext>
            </a:extLst>
          </p:cNvPr>
          <p:cNvPicPr>
            <a:picLocks noChangeAspect="1"/>
          </p:cNvPicPr>
          <p:nvPr/>
        </p:nvPicPr>
        <p:blipFill>
          <a:blip r:embed="rId3"/>
          <a:stretch>
            <a:fillRect/>
          </a:stretch>
        </p:blipFill>
        <p:spPr>
          <a:xfrm>
            <a:off x="3012745" y="2849216"/>
            <a:ext cx="3118511" cy="2203064"/>
          </a:xfrm>
          <a:prstGeom prst="rect">
            <a:avLst/>
          </a:prstGeom>
        </p:spPr>
      </p:pic>
      <p:sp>
        <p:nvSpPr>
          <p:cNvPr id="13" name="TextBox 12">
            <a:extLst>
              <a:ext uri="{FF2B5EF4-FFF2-40B4-BE49-F238E27FC236}">
                <a16:creationId xmlns:a16="http://schemas.microsoft.com/office/drawing/2014/main" id="{0550BCB1-D98C-762A-E3E7-DEC4E95255FC}"/>
              </a:ext>
            </a:extLst>
          </p:cNvPr>
          <p:cNvSpPr txBox="1"/>
          <p:nvPr/>
        </p:nvSpPr>
        <p:spPr>
          <a:xfrm>
            <a:off x="995207" y="3852239"/>
            <a:ext cx="1908073" cy="369332"/>
          </a:xfrm>
          <a:prstGeom prst="rect">
            <a:avLst/>
          </a:prstGeom>
          <a:noFill/>
        </p:spPr>
        <p:txBody>
          <a:bodyPr wrap="square">
            <a:spAutoFit/>
          </a:bodyPr>
          <a:lstStyle/>
          <a:p>
            <a:r>
              <a:rPr lang="en-US" sz="1800" dirty="0"/>
              <a:t>Cake </a:t>
            </a:r>
            <a:r>
              <a:rPr lang="en-US" sz="1800" dirty="0" err="1"/>
              <a:t>génoise</a:t>
            </a:r>
            <a:endParaRPr lang="en-US" sz="1800" dirty="0"/>
          </a:p>
        </p:txBody>
      </p:sp>
      <p:sp>
        <p:nvSpPr>
          <p:cNvPr id="20" name="Freeform 19">
            <a:extLst>
              <a:ext uri="{FF2B5EF4-FFF2-40B4-BE49-F238E27FC236}">
                <a16:creationId xmlns:a16="http://schemas.microsoft.com/office/drawing/2014/main" id="{77F60B94-DFB0-AA3F-B6B9-EBC941C2F9A2}"/>
              </a:ext>
            </a:extLst>
          </p:cNvPr>
          <p:cNvSpPr/>
          <p:nvPr/>
        </p:nvSpPr>
        <p:spPr>
          <a:xfrm>
            <a:off x="1216742" y="2721078"/>
            <a:ext cx="2577281" cy="1460090"/>
          </a:xfrm>
          <a:custGeom>
            <a:avLst/>
            <a:gdLst>
              <a:gd name="connsiteX0" fmla="*/ 0 w 3436374"/>
              <a:gd name="connsiteY0" fmla="*/ 0 h 1946787"/>
              <a:gd name="connsiteX1" fmla="*/ 693174 w 3436374"/>
              <a:gd name="connsiteY1" fmla="*/ 1297858 h 1946787"/>
              <a:gd name="connsiteX2" fmla="*/ 3436374 w 3436374"/>
              <a:gd name="connsiteY2" fmla="*/ 1946787 h 1946787"/>
            </a:gdLst>
            <a:ahLst/>
            <a:cxnLst>
              <a:cxn ang="0">
                <a:pos x="connsiteX0" y="connsiteY0"/>
              </a:cxn>
              <a:cxn ang="0">
                <a:pos x="connsiteX1" y="connsiteY1"/>
              </a:cxn>
              <a:cxn ang="0">
                <a:pos x="connsiteX2" y="connsiteY2"/>
              </a:cxn>
            </a:cxnLst>
            <a:rect l="l" t="t" r="r" b="b"/>
            <a:pathLst>
              <a:path w="3436374" h="1946787">
                <a:moveTo>
                  <a:pt x="0" y="0"/>
                </a:moveTo>
                <a:cubicBezTo>
                  <a:pt x="60222" y="486697"/>
                  <a:pt x="120445" y="973394"/>
                  <a:pt x="693174" y="1297858"/>
                </a:cubicBezTo>
                <a:cubicBezTo>
                  <a:pt x="1265903" y="1622323"/>
                  <a:pt x="2351138" y="1784555"/>
                  <a:pt x="3436374" y="1946787"/>
                </a:cubicBezTo>
              </a:path>
            </a:pathLst>
          </a:custGeom>
          <a:noFill/>
          <a:ln w="57150">
            <a:solidFill>
              <a:srgbClr val="002060"/>
            </a:solidFill>
            <a:headEnd type="none" w="med" len="med"/>
            <a:tailEnd type="arrow" w="med" len="med"/>
          </a:ln>
          <a:effectLst>
            <a:glow rad="87854">
              <a:schemeClr val="bg1"/>
            </a:glow>
            <a:innerShdw>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Freeform 20">
            <a:extLst>
              <a:ext uri="{FF2B5EF4-FFF2-40B4-BE49-F238E27FC236}">
                <a16:creationId xmlns:a16="http://schemas.microsoft.com/office/drawing/2014/main" id="{A9A539C9-DDC3-3B7F-3948-D1BA4B8B1F1C}"/>
              </a:ext>
            </a:extLst>
          </p:cNvPr>
          <p:cNvSpPr/>
          <p:nvPr/>
        </p:nvSpPr>
        <p:spPr>
          <a:xfrm flipH="1">
            <a:off x="4808745" y="2728997"/>
            <a:ext cx="3118512" cy="566361"/>
          </a:xfrm>
          <a:custGeom>
            <a:avLst/>
            <a:gdLst>
              <a:gd name="connsiteX0" fmla="*/ 0 w 3436374"/>
              <a:gd name="connsiteY0" fmla="*/ 0 h 1946787"/>
              <a:gd name="connsiteX1" fmla="*/ 693174 w 3436374"/>
              <a:gd name="connsiteY1" fmla="*/ 1297858 h 1946787"/>
              <a:gd name="connsiteX2" fmla="*/ 3436374 w 3436374"/>
              <a:gd name="connsiteY2" fmla="*/ 1946787 h 1946787"/>
            </a:gdLst>
            <a:ahLst/>
            <a:cxnLst>
              <a:cxn ang="0">
                <a:pos x="connsiteX0" y="connsiteY0"/>
              </a:cxn>
              <a:cxn ang="0">
                <a:pos x="connsiteX1" y="connsiteY1"/>
              </a:cxn>
              <a:cxn ang="0">
                <a:pos x="connsiteX2" y="connsiteY2"/>
              </a:cxn>
            </a:cxnLst>
            <a:rect l="l" t="t" r="r" b="b"/>
            <a:pathLst>
              <a:path w="3436374" h="1946787">
                <a:moveTo>
                  <a:pt x="0" y="0"/>
                </a:moveTo>
                <a:cubicBezTo>
                  <a:pt x="60222" y="486697"/>
                  <a:pt x="120445" y="973394"/>
                  <a:pt x="693174" y="1297858"/>
                </a:cubicBezTo>
                <a:cubicBezTo>
                  <a:pt x="1265903" y="1622323"/>
                  <a:pt x="2351138" y="1784555"/>
                  <a:pt x="3436374" y="1946787"/>
                </a:cubicBezTo>
              </a:path>
            </a:pathLst>
          </a:custGeom>
          <a:noFill/>
          <a:ln w="57150">
            <a:solidFill>
              <a:srgbClr val="002060"/>
            </a:solidFill>
            <a:headEnd type="none" w="med" len="med"/>
            <a:tailEnd type="arrow" w="med" len="med"/>
          </a:ln>
          <a:effectLst>
            <a:glow rad="87854">
              <a:schemeClr val="bg1"/>
            </a:glow>
            <a:innerShdw>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Freeform 21">
            <a:extLst>
              <a:ext uri="{FF2B5EF4-FFF2-40B4-BE49-F238E27FC236}">
                <a16:creationId xmlns:a16="http://schemas.microsoft.com/office/drawing/2014/main" id="{50BF92B0-2DCF-FB7F-F0F7-B01D9327E910}"/>
              </a:ext>
            </a:extLst>
          </p:cNvPr>
          <p:cNvSpPr/>
          <p:nvPr/>
        </p:nvSpPr>
        <p:spPr>
          <a:xfrm>
            <a:off x="3683720" y="2721077"/>
            <a:ext cx="110303" cy="807474"/>
          </a:xfrm>
          <a:custGeom>
            <a:avLst/>
            <a:gdLst>
              <a:gd name="connsiteX0" fmla="*/ 0 w 3436374"/>
              <a:gd name="connsiteY0" fmla="*/ 0 h 1946787"/>
              <a:gd name="connsiteX1" fmla="*/ 693174 w 3436374"/>
              <a:gd name="connsiteY1" fmla="*/ 1297858 h 1946787"/>
              <a:gd name="connsiteX2" fmla="*/ 3436374 w 3436374"/>
              <a:gd name="connsiteY2" fmla="*/ 1946787 h 1946787"/>
            </a:gdLst>
            <a:ahLst/>
            <a:cxnLst>
              <a:cxn ang="0">
                <a:pos x="connsiteX0" y="connsiteY0"/>
              </a:cxn>
              <a:cxn ang="0">
                <a:pos x="connsiteX1" y="connsiteY1"/>
              </a:cxn>
              <a:cxn ang="0">
                <a:pos x="connsiteX2" y="connsiteY2"/>
              </a:cxn>
            </a:cxnLst>
            <a:rect l="l" t="t" r="r" b="b"/>
            <a:pathLst>
              <a:path w="3436374" h="1946787">
                <a:moveTo>
                  <a:pt x="0" y="0"/>
                </a:moveTo>
                <a:cubicBezTo>
                  <a:pt x="60222" y="486697"/>
                  <a:pt x="120445" y="973394"/>
                  <a:pt x="693174" y="1297858"/>
                </a:cubicBezTo>
                <a:cubicBezTo>
                  <a:pt x="1265903" y="1622323"/>
                  <a:pt x="2351138" y="1784555"/>
                  <a:pt x="3436374" y="1946787"/>
                </a:cubicBezTo>
              </a:path>
            </a:pathLst>
          </a:custGeom>
          <a:noFill/>
          <a:ln w="57150">
            <a:solidFill>
              <a:srgbClr val="002060"/>
            </a:solidFill>
            <a:headEnd type="none" w="med" len="med"/>
            <a:tailEnd type="arrow" w="med" len="med"/>
          </a:ln>
          <a:effectLst>
            <a:glow rad="87854">
              <a:schemeClr val="bg1"/>
            </a:glow>
            <a:innerShdw>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Freeform 22">
            <a:extLst>
              <a:ext uri="{FF2B5EF4-FFF2-40B4-BE49-F238E27FC236}">
                <a16:creationId xmlns:a16="http://schemas.microsoft.com/office/drawing/2014/main" id="{DBC0B5B2-48EA-F8CF-F18E-08D52231F6EF}"/>
              </a:ext>
            </a:extLst>
          </p:cNvPr>
          <p:cNvSpPr/>
          <p:nvPr/>
        </p:nvSpPr>
        <p:spPr>
          <a:xfrm>
            <a:off x="333494" y="1139535"/>
            <a:ext cx="1828464" cy="1589462"/>
          </a:xfrm>
          <a:custGeom>
            <a:avLst/>
            <a:gdLst>
              <a:gd name="connsiteX0" fmla="*/ 0 w 2437952"/>
              <a:gd name="connsiteY0" fmla="*/ 211928 h 2119282"/>
              <a:gd name="connsiteX1" fmla="*/ 211928 w 2437952"/>
              <a:gd name="connsiteY1" fmla="*/ 0 h 2119282"/>
              <a:gd name="connsiteX2" fmla="*/ 2226024 w 2437952"/>
              <a:gd name="connsiteY2" fmla="*/ 0 h 2119282"/>
              <a:gd name="connsiteX3" fmla="*/ 2437952 w 2437952"/>
              <a:gd name="connsiteY3" fmla="*/ 211928 h 2119282"/>
              <a:gd name="connsiteX4" fmla="*/ 2437952 w 2437952"/>
              <a:gd name="connsiteY4" fmla="*/ 1907354 h 2119282"/>
              <a:gd name="connsiteX5" fmla="*/ 2226024 w 2437952"/>
              <a:gd name="connsiteY5" fmla="*/ 2119282 h 2119282"/>
              <a:gd name="connsiteX6" fmla="*/ 211928 w 2437952"/>
              <a:gd name="connsiteY6" fmla="*/ 2119282 h 2119282"/>
              <a:gd name="connsiteX7" fmla="*/ 0 w 2437952"/>
              <a:gd name="connsiteY7" fmla="*/ 1907354 h 2119282"/>
              <a:gd name="connsiteX8" fmla="*/ 0 w 2437952"/>
              <a:gd name="connsiteY8" fmla="*/ 211928 h 21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7952" h="2119282">
                <a:moveTo>
                  <a:pt x="0" y="211928"/>
                </a:moveTo>
                <a:cubicBezTo>
                  <a:pt x="0" y="94883"/>
                  <a:pt x="94883" y="0"/>
                  <a:pt x="211928" y="0"/>
                </a:cubicBezTo>
                <a:lnTo>
                  <a:pt x="2226024" y="0"/>
                </a:lnTo>
                <a:cubicBezTo>
                  <a:pt x="2343069" y="0"/>
                  <a:pt x="2437952" y="94883"/>
                  <a:pt x="2437952" y="211928"/>
                </a:cubicBezTo>
                <a:lnTo>
                  <a:pt x="2437952" y="1907354"/>
                </a:lnTo>
                <a:cubicBezTo>
                  <a:pt x="2437952" y="2024399"/>
                  <a:pt x="2343069" y="2119282"/>
                  <a:pt x="2226024" y="2119282"/>
                </a:cubicBezTo>
                <a:lnTo>
                  <a:pt x="211928" y="2119282"/>
                </a:lnTo>
                <a:cubicBezTo>
                  <a:pt x="94883" y="2119282"/>
                  <a:pt x="0" y="2024399"/>
                  <a:pt x="0" y="1907354"/>
                </a:cubicBezTo>
                <a:lnTo>
                  <a:pt x="0" y="2119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97" tIns="157997" rIns="157997" bIns="157997" numCol="1" spcCol="1270" anchor="ctr" anchorCtr="0">
            <a:noAutofit/>
          </a:bodyPr>
          <a:lstStyle/>
          <a:p>
            <a:pPr algn="ctr" defTabSz="1300163">
              <a:lnSpc>
                <a:spcPct val="90000"/>
              </a:lnSpc>
              <a:spcBef>
                <a:spcPct val="0"/>
              </a:spcBef>
              <a:spcAft>
                <a:spcPct val="35000"/>
              </a:spcAft>
            </a:pPr>
            <a:r>
              <a:rPr lang="en-US" sz="2925" kern="1200" dirty="0">
                <a:latin typeface="Avenir Book" panose="02000503020000020003" pitchFamily="2" charset="0"/>
              </a:rPr>
              <a:t>Pre-train</a:t>
            </a:r>
          </a:p>
        </p:txBody>
      </p:sp>
      <p:sp>
        <p:nvSpPr>
          <p:cNvPr id="24" name="Freeform 23">
            <a:extLst>
              <a:ext uri="{FF2B5EF4-FFF2-40B4-BE49-F238E27FC236}">
                <a16:creationId xmlns:a16="http://schemas.microsoft.com/office/drawing/2014/main" id="{858EDD18-2B49-675B-5A9C-BF526632C7B2}"/>
              </a:ext>
            </a:extLst>
          </p:cNvPr>
          <p:cNvSpPr/>
          <p:nvPr/>
        </p:nvSpPr>
        <p:spPr>
          <a:xfrm>
            <a:off x="3221600" y="1139535"/>
            <a:ext cx="2654560" cy="1589462"/>
          </a:xfrm>
          <a:custGeom>
            <a:avLst/>
            <a:gdLst>
              <a:gd name="connsiteX0" fmla="*/ 0 w 3539413"/>
              <a:gd name="connsiteY0" fmla="*/ 211928 h 2119282"/>
              <a:gd name="connsiteX1" fmla="*/ 211928 w 3539413"/>
              <a:gd name="connsiteY1" fmla="*/ 0 h 2119282"/>
              <a:gd name="connsiteX2" fmla="*/ 3327485 w 3539413"/>
              <a:gd name="connsiteY2" fmla="*/ 0 h 2119282"/>
              <a:gd name="connsiteX3" fmla="*/ 3539413 w 3539413"/>
              <a:gd name="connsiteY3" fmla="*/ 211928 h 2119282"/>
              <a:gd name="connsiteX4" fmla="*/ 3539413 w 3539413"/>
              <a:gd name="connsiteY4" fmla="*/ 1907354 h 2119282"/>
              <a:gd name="connsiteX5" fmla="*/ 3327485 w 3539413"/>
              <a:gd name="connsiteY5" fmla="*/ 2119282 h 2119282"/>
              <a:gd name="connsiteX6" fmla="*/ 211928 w 3539413"/>
              <a:gd name="connsiteY6" fmla="*/ 2119282 h 2119282"/>
              <a:gd name="connsiteX7" fmla="*/ 0 w 3539413"/>
              <a:gd name="connsiteY7" fmla="*/ 1907354 h 2119282"/>
              <a:gd name="connsiteX8" fmla="*/ 0 w 3539413"/>
              <a:gd name="connsiteY8" fmla="*/ 211928 h 21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9413" h="2119282">
                <a:moveTo>
                  <a:pt x="0" y="211928"/>
                </a:moveTo>
                <a:cubicBezTo>
                  <a:pt x="0" y="94883"/>
                  <a:pt x="94883" y="0"/>
                  <a:pt x="211928" y="0"/>
                </a:cubicBezTo>
                <a:lnTo>
                  <a:pt x="3327485" y="0"/>
                </a:lnTo>
                <a:cubicBezTo>
                  <a:pt x="3444530" y="0"/>
                  <a:pt x="3539413" y="94883"/>
                  <a:pt x="3539413" y="211928"/>
                </a:cubicBezTo>
                <a:lnTo>
                  <a:pt x="3539413" y="1907354"/>
                </a:lnTo>
                <a:cubicBezTo>
                  <a:pt x="3539413" y="2024399"/>
                  <a:pt x="3444530" y="2119282"/>
                  <a:pt x="3327485" y="2119282"/>
                </a:cubicBezTo>
                <a:lnTo>
                  <a:pt x="211928" y="2119282"/>
                </a:lnTo>
                <a:cubicBezTo>
                  <a:pt x="94883" y="2119282"/>
                  <a:pt x="0" y="2024399"/>
                  <a:pt x="0" y="1907354"/>
                </a:cubicBezTo>
                <a:lnTo>
                  <a:pt x="0" y="2119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97" tIns="157997" rIns="157997" bIns="157997" numCol="1" spcCol="1270" anchor="ctr" anchorCtr="0">
            <a:noAutofit/>
          </a:bodyPr>
          <a:lstStyle/>
          <a:p>
            <a:pPr algn="ctr" defTabSz="1300163">
              <a:lnSpc>
                <a:spcPct val="90000"/>
              </a:lnSpc>
              <a:spcBef>
                <a:spcPct val="0"/>
              </a:spcBef>
              <a:spcAft>
                <a:spcPct val="35000"/>
              </a:spcAft>
            </a:pPr>
            <a:r>
              <a:rPr lang="en-US" sz="2925" kern="1200" dirty="0">
                <a:latin typeface="Avenir Book" panose="02000503020000020003" pitchFamily="2" charset="0"/>
              </a:rPr>
              <a:t>Align </a:t>
            </a:r>
            <a:br>
              <a:rPr lang="en-US" sz="2925" kern="1200" dirty="0">
                <a:latin typeface="Avenir Book" panose="02000503020000020003" pitchFamily="2" charset="0"/>
              </a:rPr>
            </a:br>
            <a:r>
              <a:rPr lang="en-US" sz="2925" kern="1200" dirty="0">
                <a:latin typeface="Avenir Book" panose="02000503020000020003" pitchFamily="2" charset="0"/>
              </a:rPr>
              <a:t>(instruct-tune)</a:t>
            </a:r>
          </a:p>
        </p:txBody>
      </p:sp>
      <p:sp>
        <p:nvSpPr>
          <p:cNvPr id="25" name="Freeform 24">
            <a:extLst>
              <a:ext uri="{FF2B5EF4-FFF2-40B4-BE49-F238E27FC236}">
                <a16:creationId xmlns:a16="http://schemas.microsoft.com/office/drawing/2014/main" id="{D9A819A8-7B55-212B-BDDB-92CB10C5F180}"/>
              </a:ext>
            </a:extLst>
          </p:cNvPr>
          <p:cNvSpPr/>
          <p:nvPr/>
        </p:nvSpPr>
        <p:spPr>
          <a:xfrm>
            <a:off x="6935802" y="1139535"/>
            <a:ext cx="1877923" cy="1589462"/>
          </a:xfrm>
          <a:custGeom>
            <a:avLst/>
            <a:gdLst>
              <a:gd name="connsiteX0" fmla="*/ 0 w 2503897"/>
              <a:gd name="connsiteY0" fmla="*/ 211928 h 2119282"/>
              <a:gd name="connsiteX1" fmla="*/ 211928 w 2503897"/>
              <a:gd name="connsiteY1" fmla="*/ 0 h 2119282"/>
              <a:gd name="connsiteX2" fmla="*/ 2291969 w 2503897"/>
              <a:gd name="connsiteY2" fmla="*/ 0 h 2119282"/>
              <a:gd name="connsiteX3" fmla="*/ 2503897 w 2503897"/>
              <a:gd name="connsiteY3" fmla="*/ 211928 h 2119282"/>
              <a:gd name="connsiteX4" fmla="*/ 2503897 w 2503897"/>
              <a:gd name="connsiteY4" fmla="*/ 1907354 h 2119282"/>
              <a:gd name="connsiteX5" fmla="*/ 2291969 w 2503897"/>
              <a:gd name="connsiteY5" fmla="*/ 2119282 h 2119282"/>
              <a:gd name="connsiteX6" fmla="*/ 211928 w 2503897"/>
              <a:gd name="connsiteY6" fmla="*/ 2119282 h 2119282"/>
              <a:gd name="connsiteX7" fmla="*/ 0 w 2503897"/>
              <a:gd name="connsiteY7" fmla="*/ 1907354 h 2119282"/>
              <a:gd name="connsiteX8" fmla="*/ 0 w 2503897"/>
              <a:gd name="connsiteY8" fmla="*/ 211928 h 21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897" h="2119282">
                <a:moveTo>
                  <a:pt x="0" y="211928"/>
                </a:moveTo>
                <a:cubicBezTo>
                  <a:pt x="0" y="94883"/>
                  <a:pt x="94883" y="0"/>
                  <a:pt x="211928" y="0"/>
                </a:cubicBezTo>
                <a:lnTo>
                  <a:pt x="2291969" y="0"/>
                </a:lnTo>
                <a:cubicBezTo>
                  <a:pt x="2409014" y="0"/>
                  <a:pt x="2503897" y="94883"/>
                  <a:pt x="2503897" y="211928"/>
                </a:cubicBezTo>
                <a:lnTo>
                  <a:pt x="2503897" y="1907354"/>
                </a:lnTo>
                <a:cubicBezTo>
                  <a:pt x="2503897" y="2024399"/>
                  <a:pt x="2409014" y="2119282"/>
                  <a:pt x="2291969" y="2119282"/>
                </a:cubicBezTo>
                <a:lnTo>
                  <a:pt x="211928" y="2119282"/>
                </a:lnTo>
                <a:cubicBezTo>
                  <a:pt x="94883" y="2119282"/>
                  <a:pt x="0" y="2024399"/>
                  <a:pt x="0" y="1907354"/>
                </a:cubicBezTo>
                <a:lnTo>
                  <a:pt x="0" y="2119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997" tIns="157997" rIns="157997" bIns="157997" numCol="1" spcCol="1270" anchor="ctr" anchorCtr="0">
            <a:noAutofit/>
          </a:bodyPr>
          <a:lstStyle/>
          <a:p>
            <a:pPr algn="ctr" defTabSz="1300163">
              <a:lnSpc>
                <a:spcPct val="90000"/>
              </a:lnSpc>
              <a:spcBef>
                <a:spcPct val="0"/>
              </a:spcBef>
              <a:spcAft>
                <a:spcPct val="35000"/>
              </a:spcAft>
            </a:pPr>
            <a:r>
              <a:rPr lang="en-US" sz="2925" kern="1200" dirty="0">
                <a:latin typeface="Avenir Book" panose="02000503020000020003" pitchFamily="2" charset="0"/>
              </a:rPr>
              <a:t>Align </a:t>
            </a:r>
            <a:br>
              <a:rPr lang="en-US" sz="2925" kern="1200" dirty="0">
                <a:latin typeface="Avenir Book" panose="02000503020000020003" pitchFamily="2" charset="0"/>
              </a:rPr>
            </a:br>
            <a:r>
              <a:rPr lang="en-US" sz="2925" kern="1200" dirty="0">
                <a:latin typeface="Avenir Book" panose="02000503020000020003" pitchFamily="2" charset="0"/>
              </a:rPr>
              <a:t>(RLHF)</a:t>
            </a:r>
          </a:p>
        </p:txBody>
      </p:sp>
      <p:sp>
        <p:nvSpPr>
          <p:cNvPr id="27" name="TextBox 26">
            <a:extLst>
              <a:ext uri="{FF2B5EF4-FFF2-40B4-BE49-F238E27FC236}">
                <a16:creationId xmlns:a16="http://schemas.microsoft.com/office/drawing/2014/main" id="{76A2B012-8B55-8FDB-792C-3A399907D4B2}"/>
              </a:ext>
            </a:extLst>
          </p:cNvPr>
          <p:cNvSpPr txBox="1"/>
          <p:nvPr/>
        </p:nvSpPr>
        <p:spPr>
          <a:xfrm>
            <a:off x="6268449" y="3300120"/>
            <a:ext cx="2045671" cy="646331"/>
          </a:xfrm>
          <a:prstGeom prst="rect">
            <a:avLst/>
          </a:prstGeom>
          <a:noFill/>
        </p:spPr>
        <p:txBody>
          <a:bodyPr wrap="square">
            <a:spAutoFit/>
          </a:bodyPr>
          <a:lstStyle/>
          <a:p>
            <a:r>
              <a:rPr lang="en-US" sz="1800" dirty="0"/>
              <a:t>Cherry on the cake</a:t>
            </a:r>
          </a:p>
        </p:txBody>
      </p:sp>
      <p:sp>
        <p:nvSpPr>
          <p:cNvPr id="28" name="TextBox 27">
            <a:extLst>
              <a:ext uri="{FF2B5EF4-FFF2-40B4-BE49-F238E27FC236}">
                <a16:creationId xmlns:a16="http://schemas.microsoft.com/office/drawing/2014/main" id="{79A7B4F6-6884-3709-3CC2-97E8183EF9AE}"/>
              </a:ext>
            </a:extLst>
          </p:cNvPr>
          <p:cNvSpPr txBox="1"/>
          <p:nvPr/>
        </p:nvSpPr>
        <p:spPr>
          <a:xfrm>
            <a:off x="2990621" y="2859620"/>
            <a:ext cx="1224513" cy="415498"/>
          </a:xfrm>
          <a:prstGeom prst="rect">
            <a:avLst/>
          </a:prstGeom>
          <a:noFill/>
        </p:spPr>
        <p:txBody>
          <a:bodyPr wrap="square">
            <a:spAutoFit/>
          </a:bodyPr>
          <a:lstStyle/>
          <a:p>
            <a:r>
              <a:rPr lang="en-US" sz="2100" dirty="0">
                <a:highlight>
                  <a:srgbClr val="FFFFFF"/>
                </a:highlight>
              </a:rPr>
              <a:t>Icing</a:t>
            </a:r>
          </a:p>
        </p:txBody>
      </p:sp>
      <p:pic>
        <p:nvPicPr>
          <p:cNvPr id="7170" name="Picture 2" descr="Yann LeCun (@ylecun) / X">
            <a:extLst>
              <a:ext uri="{FF2B5EF4-FFF2-40B4-BE49-F238E27FC236}">
                <a16:creationId xmlns:a16="http://schemas.microsoft.com/office/drawing/2014/main" id="{53E187C2-8BC3-302C-EA7F-F565D954F4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86" t="5210" r="6637" b="5497"/>
          <a:stretch/>
        </p:blipFill>
        <p:spPr bwMode="auto">
          <a:xfrm>
            <a:off x="8096828" y="4003966"/>
            <a:ext cx="1042904" cy="112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590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393-6441-EAC1-802D-5C05E4457681}"/>
              </a:ext>
            </a:extLst>
          </p:cNvPr>
          <p:cNvSpPr>
            <a:spLocks noGrp="1"/>
          </p:cNvSpPr>
          <p:nvPr>
            <p:ph type="title"/>
          </p:nvPr>
        </p:nvSpPr>
        <p:spPr/>
        <p:txBody>
          <a:bodyPr>
            <a:normAutofit fontScale="90000"/>
          </a:bodyPr>
          <a:lstStyle/>
          <a:p>
            <a:r>
              <a:rPr lang="en-US" dirty="0"/>
              <a:t>Summary: RLHF with Simple Policy Gradient </a:t>
            </a:r>
          </a:p>
        </p:txBody>
      </p:sp>
      <p:sp>
        <p:nvSpPr>
          <p:cNvPr id="3" name="Content Placeholder 2">
            <a:extLst>
              <a:ext uri="{FF2B5EF4-FFF2-40B4-BE49-F238E27FC236}">
                <a16:creationId xmlns:a16="http://schemas.microsoft.com/office/drawing/2014/main" id="{7C2E7E41-69B4-DBEB-0A8E-3EE949B9CF4C}"/>
              </a:ext>
            </a:extLst>
          </p:cNvPr>
          <p:cNvSpPr>
            <a:spLocks noGrp="1"/>
          </p:cNvSpPr>
          <p:nvPr>
            <p:ph type="body" sz="quarter" idx="16"/>
          </p:nvPr>
        </p:nvSpPr>
        <p:spPr>
          <a:xfrm>
            <a:off x="533919" y="1390650"/>
            <a:ext cx="8413528" cy="3077573"/>
          </a:xfrm>
        </p:spPr>
        <p:txBody>
          <a:bodyPr>
            <a:normAutofit lnSpcReduction="10000"/>
          </a:bodyPr>
          <a:lstStyle/>
          <a:p>
            <a:r>
              <a:rPr lang="en-US" dirty="0"/>
              <a:t>RL can help mitigate some of the problems with supervised instruction tuning</a:t>
            </a:r>
            <a:br>
              <a:rPr lang="en-US" dirty="0"/>
            </a:br>
            <a:endParaRPr lang="en-US" dirty="0"/>
          </a:p>
          <a:p>
            <a:r>
              <a:rPr lang="en-US" dirty="0"/>
              <a:t>RLHF uses two models</a:t>
            </a:r>
          </a:p>
          <a:p>
            <a:pPr lvl="1"/>
            <a:r>
              <a:rPr lang="en-US" dirty="0">
                <a:latin typeface="Tahoma" panose="020B0604030504040204" pitchFamily="34" charset="0"/>
                <a:ea typeface="Tahoma" panose="020B0604030504040204" pitchFamily="34" charset="0"/>
                <a:cs typeface="Tahoma" panose="020B0604030504040204" pitchFamily="34" charset="0"/>
              </a:rPr>
              <a:t>Reward model is trained via ranking feedback of humans. </a:t>
            </a:r>
          </a:p>
          <a:p>
            <a:pPr lvl="1"/>
            <a:r>
              <a:rPr lang="en-US" dirty="0"/>
              <a:t>Policy model learns to generate responses that maximize the reward model.</a:t>
            </a:r>
          </a:p>
          <a:p>
            <a:endParaRPr lang="en-US" dirty="0"/>
          </a:p>
          <a:p>
            <a:r>
              <a:rPr lang="en-US" dirty="0"/>
              <a:t>People may loosely refer to this as “PPO”, though PPO has a more concrete definition. (forthcoming) </a:t>
            </a:r>
            <a:br>
              <a:rPr lang="en-US" dirty="0"/>
            </a:br>
            <a:endParaRPr lang="en-US" dirty="0"/>
          </a:p>
          <a:p>
            <a:r>
              <a:rPr lang="en-US" dirty="0"/>
              <a:t>Limitations: </a:t>
            </a:r>
          </a:p>
          <a:p>
            <a:pPr lvl="1"/>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RL can be tricky to get right </a:t>
            </a:r>
          </a:p>
          <a:p>
            <a:pPr lvl="1"/>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Training a good reward may require a lot of annotations </a:t>
            </a:r>
          </a:p>
          <a:p>
            <a:pPr marL="342900" lvl="1"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94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a:bodyPr>
          <a:lstStyle/>
          <a:p>
            <a:r>
              <a:rPr lang="en-US" sz="2400" dirty="0"/>
              <a:t>Language Modeling </a:t>
            </a:r>
            <a:r>
              <a:rPr lang="en-US" sz="2400" dirty="0">
                <a:latin typeface="Corbel" panose="020B0503020204020204" pitchFamily="34" charset="0"/>
                <a:cs typeface="Calibri"/>
              </a:rPr>
              <a:t>≠</a:t>
            </a:r>
            <a:r>
              <a:rPr lang="en-US" sz="2400" dirty="0"/>
              <a:t> Incorporating Human Values</a:t>
            </a:r>
          </a:p>
        </p:txBody>
      </p:sp>
      <p:sp>
        <p:nvSpPr>
          <p:cNvPr id="13" name="TextBox 12">
            <a:extLst>
              <a:ext uri="{FF2B5EF4-FFF2-40B4-BE49-F238E27FC236}">
                <a16:creationId xmlns:a16="http://schemas.microsoft.com/office/drawing/2014/main" id="{62B2168E-7EF4-26C1-0739-407B90151A54}"/>
              </a:ext>
            </a:extLst>
          </p:cNvPr>
          <p:cNvSpPr txBox="1"/>
          <p:nvPr/>
        </p:nvSpPr>
        <p:spPr>
          <a:xfrm>
            <a:off x="1893252" y="1333665"/>
            <a:ext cx="5580974" cy="2013586"/>
          </a:xfrm>
          <a:prstGeom prst="rect">
            <a:avLst/>
          </a:prstGeom>
          <a:solidFill>
            <a:schemeClr val="bg1"/>
          </a:solidFill>
        </p:spPr>
        <p:txBody>
          <a:bodyPr wrap="square">
            <a:noAutofit/>
          </a:bodyPr>
          <a:lstStyle/>
          <a:p>
            <a:r>
              <a:rPr lang="en-US" i="1" dirty="0">
                <a:solidFill>
                  <a:schemeClr val="tx1"/>
                </a:solidFill>
                <a:highlight>
                  <a:srgbClr val="FFFF00"/>
                </a:highlight>
                <a:latin typeface="Corbel" panose="020B0503020204020204" pitchFamily="34" charset="0"/>
              </a:rPr>
              <a:t>It is unethical for hiring decisions to depend on genders.</a:t>
            </a:r>
            <a:r>
              <a:rPr lang="en-US" i="1" dirty="0">
                <a:solidFill>
                  <a:schemeClr val="tx1"/>
                </a:solidFill>
                <a:latin typeface="Corbel" panose="020B0503020204020204" pitchFamily="34" charset="0"/>
              </a:rPr>
              <a:t> Therefore, if we were to pick a CEO among Amy and Adam, our pick will be _______</a:t>
            </a:r>
          </a:p>
          <a:p>
            <a:endParaRPr lang="en-US" dirty="0">
              <a:solidFill>
                <a:schemeClr val="bg1">
                  <a:lumMod val="50000"/>
                </a:schemeClr>
              </a:solidFill>
              <a:latin typeface="Corbel" panose="020B0503020204020204" pitchFamily="34" charset="0"/>
            </a:endParaRPr>
          </a:p>
          <a:p>
            <a:r>
              <a:rPr lang="en-US" dirty="0">
                <a:solidFill>
                  <a:schemeClr val="bg1">
                    <a:lumMod val="50000"/>
                  </a:schemeClr>
                </a:solidFill>
                <a:latin typeface="Corbel" panose="020B0503020204020204" pitchFamily="34" charset="0"/>
              </a:rPr>
              <a:t>Human</a:t>
            </a:r>
          </a:p>
          <a:p>
            <a:pPr>
              <a:lnSpc>
                <a:spcPct val="150000"/>
              </a:lnSpc>
            </a:pPr>
            <a:r>
              <a:rPr lang="en-US" dirty="0">
                <a:latin typeface="Corbel" panose="020B0503020204020204" pitchFamily="34" charset="0"/>
              </a:rPr>
              <a:t>neither as we don’t know much about their background or experience. </a:t>
            </a:r>
          </a:p>
        </p:txBody>
      </p:sp>
      <p:sp>
        <p:nvSpPr>
          <p:cNvPr id="11" name="TextBox 10">
            <a:extLst>
              <a:ext uri="{FF2B5EF4-FFF2-40B4-BE49-F238E27FC236}">
                <a16:creationId xmlns:a16="http://schemas.microsoft.com/office/drawing/2014/main" id="{611717B7-DDDA-728C-E095-C22DFE3BA8DB}"/>
              </a:ext>
            </a:extLst>
          </p:cNvPr>
          <p:cNvSpPr txBox="1"/>
          <p:nvPr/>
        </p:nvSpPr>
        <p:spPr>
          <a:xfrm>
            <a:off x="-386576" y="1333665"/>
            <a:ext cx="2207942" cy="954107"/>
          </a:xfrm>
          <a:prstGeom prst="rect">
            <a:avLst/>
          </a:prstGeom>
          <a:noFill/>
        </p:spPr>
        <p:txBody>
          <a:bodyPr wrap="square">
            <a:spAutoFit/>
          </a:bodyPr>
          <a:lstStyle/>
          <a:p>
            <a:pPr algn="r"/>
            <a:r>
              <a:rPr lang="en-US" dirty="0">
                <a:solidFill>
                  <a:schemeClr val="bg1">
                    <a:lumMod val="50000"/>
                  </a:schemeClr>
                </a:solidFill>
                <a:latin typeface="Corbel" panose="020B0503020204020204" pitchFamily="34" charset="0"/>
              </a:rPr>
              <a:t>PROMPT</a:t>
            </a:r>
          </a:p>
          <a:p>
            <a:pPr algn="r"/>
            <a:endParaRPr lang="en-US" dirty="0">
              <a:solidFill>
                <a:schemeClr val="bg1">
                  <a:lumMod val="50000"/>
                </a:schemeClr>
              </a:solidFill>
              <a:latin typeface="Corbel" panose="020B0503020204020204" pitchFamily="34" charset="0"/>
            </a:endParaRPr>
          </a:p>
          <a:p>
            <a:pPr algn="r"/>
            <a:endParaRPr lang="en-US" dirty="0">
              <a:solidFill>
                <a:schemeClr val="bg1">
                  <a:lumMod val="50000"/>
                </a:schemeClr>
              </a:solidFill>
              <a:latin typeface="Corbel" panose="020B0503020204020204" pitchFamily="34" charset="0"/>
            </a:endParaRPr>
          </a:p>
          <a:p>
            <a:pPr algn="r"/>
            <a:r>
              <a:rPr lang="en-US" dirty="0">
                <a:solidFill>
                  <a:schemeClr val="bg1">
                    <a:lumMod val="50000"/>
                  </a:schemeClr>
                </a:solidFill>
                <a:latin typeface="Corbel" panose="020B0503020204020204" pitchFamily="34" charset="0"/>
              </a:rPr>
              <a:t>COMPLETION</a:t>
            </a:r>
            <a:endParaRPr lang="en-US" dirty="0"/>
          </a:p>
        </p:txBody>
      </p:sp>
      <p:sp>
        <p:nvSpPr>
          <p:cNvPr id="4" name="Rounded Rectangle 3">
            <a:extLst>
              <a:ext uri="{FF2B5EF4-FFF2-40B4-BE49-F238E27FC236}">
                <a16:creationId xmlns:a16="http://schemas.microsoft.com/office/drawing/2014/main" id="{D34E1455-CE76-A20A-9384-53C894997DB7}"/>
              </a:ext>
            </a:extLst>
          </p:cNvPr>
          <p:cNvSpPr/>
          <p:nvPr/>
        </p:nvSpPr>
        <p:spPr>
          <a:xfrm>
            <a:off x="540612" y="3965094"/>
            <a:ext cx="8085415"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Tahoma" panose="020B0604030504040204" pitchFamily="34" charset="0"/>
                <a:ea typeface="Tahoma" panose="020B0604030504040204" pitchFamily="34" charset="0"/>
                <a:cs typeface="Tahoma" panose="020B0604030504040204" pitchFamily="34" charset="0"/>
              </a:rPr>
              <a:t>There is a mismatch (misalignment) between pre-training and </a:t>
            </a:r>
            <a:r>
              <a:rPr lang="en-US" sz="1800" spc="-8" dirty="0">
                <a:solidFill>
                  <a:srgbClr val="C00000"/>
                </a:solidFill>
                <a:latin typeface="Tahoma" panose="020B0604030504040204" pitchFamily="34" charset="0"/>
                <a:ea typeface="Tahoma" panose="020B0604030504040204" pitchFamily="34" charset="0"/>
                <a:cs typeface="Tahoma" panose="020B0604030504040204" pitchFamily="34" charset="0"/>
              </a:rPr>
              <a:t>human values.</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83FFAF8-58CC-E91F-9B15-8B47C2F66C7C}"/>
              </a:ext>
            </a:extLst>
          </p:cNvPr>
          <p:cNvSpPr txBox="1"/>
          <p:nvPr/>
        </p:nvSpPr>
        <p:spPr>
          <a:xfrm>
            <a:off x="1035609" y="4877891"/>
            <a:ext cx="7147172" cy="261610"/>
          </a:xfrm>
          <a:prstGeom prst="rect">
            <a:avLst/>
          </a:prstGeom>
          <a:noFill/>
        </p:spPr>
        <p:txBody>
          <a:bodyPr wrap="square">
            <a:spAutoFit/>
          </a:bodyPr>
          <a:lstStyle/>
          <a:p>
            <a:pPr algn="ctr"/>
            <a:r>
              <a:rPr lang="en-US" sz="1050" dirty="0"/>
              <a:t>Ethical-Advice Taker: Do Language Models Understand Natural Language Interventions?, Zhao et al. 2021</a:t>
            </a:r>
          </a:p>
        </p:txBody>
      </p:sp>
    </p:spTree>
    <p:extLst>
      <p:ext uri="{BB962C8B-B14F-4D97-AF65-F5344CB8AC3E}">
        <p14:creationId xmlns:p14="http://schemas.microsoft.com/office/powerpoint/2010/main" val="1817104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849039-26BA-46AA-8D3C-9624B46772A1}"/>
              </a:ext>
            </a:extLst>
          </p:cNvPr>
          <p:cNvSpPr>
            <a:spLocks noGrp="1"/>
          </p:cNvSpPr>
          <p:nvPr>
            <p:ph type="body" sz="quarter" idx="10"/>
          </p:nvPr>
        </p:nvSpPr>
        <p:spPr/>
        <p:txBody>
          <a:bodyPr>
            <a:normAutofit/>
          </a:bodyPr>
          <a:lstStyle/>
          <a:p>
            <a:r>
              <a:rPr lang="en-US" sz="3200" dirty="0"/>
              <a:t>What do people </a:t>
            </a:r>
            <a:r>
              <a:rPr lang="en-US" sz="3200" i="1" dirty="0"/>
              <a:t>actually </a:t>
            </a:r>
            <a:r>
              <a:rPr lang="en-US" sz="3200" dirty="0"/>
              <a:t>use? </a:t>
            </a:r>
          </a:p>
        </p:txBody>
      </p:sp>
    </p:spTree>
    <p:extLst>
      <p:ext uri="{BB962C8B-B14F-4D97-AF65-F5344CB8AC3E}">
        <p14:creationId xmlns:p14="http://schemas.microsoft.com/office/powerpoint/2010/main" val="2321781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F001-B97E-E0E0-597C-9DB58CEB3E28}"/>
              </a:ext>
            </a:extLst>
          </p:cNvPr>
          <p:cNvSpPr>
            <a:spLocks noGrp="1"/>
          </p:cNvSpPr>
          <p:nvPr>
            <p:ph type="title"/>
          </p:nvPr>
        </p:nvSpPr>
        <p:spPr/>
        <p:txBody>
          <a:bodyPr/>
          <a:lstStyle/>
          <a:p>
            <a:r>
              <a:rPr lang="en-US" dirty="0"/>
              <a:t>What is the Standard? </a:t>
            </a:r>
          </a:p>
        </p:txBody>
      </p:sp>
      <p:sp>
        <p:nvSpPr>
          <p:cNvPr id="3" name="Text Placeholder 2">
            <a:extLst>
              <a:ext uri="{FF2B5EF4-FFF2-40B4-BE49-F238E27FC236}">
                <a16:creationId xmlns:a16="http://schemas.microsoft.com/office/drawing/2014/main" id="{7E0A2721-2C40-3748-9E6D-96A9F03DF617}"/>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504E4BD0-D7DC-F239-C7AF-C66A09D4571A}"/>
              </a:ext>
            </a:extLst>
          </p:cNvPr>
          <p:cNvPicPr>
            <a:picLocks noChangeAspect="1"/>
          </p:cNvPicPr>
          <p:nvPr/>
        </p:nvPicPr>
        <p:blipFill>
          <a:blip r:embed="rId2"/>
          <a:stretch>
            <a:fillRect/>
          </a:stretch>
        </p:blipFill>
        <p:spPr>
          <a:xfrm>
            <a:off x="472486" y="1311900"/>
            <a:ext cx="8515552" cy="2741354"/>
          </a:xfrm>
          <a:prstGeom prst="rect">
            <a:avLst/>
          </a:prstGeom>
        </p:spPr>
      </p:pic>
      <p:sp>
        <p:nvSpPr>
          <p:cNvPr id="5" name="Rounded Rectangular Callout 4">
            <a:extLst>
              <a:ext uri="{FF2B5EF4-FFF2-40B4-BE49-F238E27FC236}">
                <a16:creationId xmlns:a16="http://schemas.microsoft.com/office/drawing/2014/main" id="{197CBCEB-CB0D-4030-23E7-1B944A947754}"/>
              </a:ext>
            </a:extLst>
          </p:cNvPr>
          <p:cNvSpPr/>
          <p:nvPr/>
        </p:nvSpPr>
        <p:spPr>
          <a:xfrm>
            <a:off x="4572000" y="1104300"/>
            <a:ext cx="1697963" cy="572700"/>
          </a:xfrm>
          <a:prstGeom prst="wedgeRoundRectCallout">
            <a:avLst>
              <a:gd name="adj1" fmla="val -70798"/>
              <a:gd name="adj2" fmla="val 54097"/>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We just saw</a:t>
            </a:r>
          </a:p>
        </p:txBody>
      </p:sp>
      <p:sp>
        <p:nvSpPr>
          <p:cNvPr id="6" name="Rounded Rectangular Callout 5">
            <a:extLst>
              <a:ext uri="{FF2B5EF4-FFF2-40B4-BE49-F238E27FC236}">
                <a16:creationId xmlns:a16="http://schemas.microsoft.com/office/drawing/2014/main" id="{8C3C45BE-0BE2-7AC9-CAC0-D7EE4BD6229B}"/>
              </a:ext>
            </a:extLst>
          </p:cNvPr>
          <p:cNvSpPr/>
          <p:nvPr/>
        </p:nvSpPr>
        <p:spPr>
          <a:xfrm>
            <a:off x="4662854" y="2128385"/>
            <a:ext cx="1799492" cy="572700"/>
          </a:xfrm>
          <a:prstGeom prst="wedgeRoundRectCallout">
            <a:avLst>
              <a:gd name="adj1" fmla="val -61026"/>
              <a:gd name="adj2" fmla="val 4488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DPO and GRPO: Forthcoming</a:t>
            </a:r>
          </a:p>
        </p:txBody>
      </p:sp>
    </p:spTree>
    <p:extLst>
      <p:ext uri="{BB962C8B-B14F-4D97-AF65-F5344CB8AC3E}">
        <p14:creationId xmlns:p14="http://schemas.microsoft.com/office/powerpoint/2010/main" val="1568457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EA0F-D83D-29D5-5D1D-694EF8E685CF}"/>
              </a:ext>
            </a:extLst>
          </p:cNvPr>
          <p:cNvSpPr>
            <a:spLocks noGrp="1"/>
          </p:cNvSpPr>
          <p:nvPr>
            <p:ph type="title"/>
          </p:nvPr>
        </p:nvSpPr>
        <p:spPr/>
        <p:txBody>
          <a:bodyPr/>
          <a:lstStyle/>
          <a:p>
            <a:r>
              <a:rPr lang="en-US" dirty="0"/>
              <a:t>GPT3-instruct’s annotation guidelines</a:t>
            </a:r>
          </a:p>
        </p:txBody>
      </p:sp>
      <p:sp>
        <p:nvSpPr>
          <p:cNvPr id="3" name="Text Placeholder 2">
            <a:extLst>
              <a:ext uri="{FF2B5EF4-FFF2-40B4-BE49-F238E27FC236}">
                <a16:creationId xmlns:a16="http://schemas.microsoft.com/office/drawing/2014/main" id="{4414A79B-DEF1-6344-0BE2-607A1B45AA57}"/>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1906ADAF-77C1-F864-9E19-1DE38D95AD56}"/>
              </a:ext>
            </a:extLst>
          </p:cNvPr>
          <p:cNvPicPr>
            <a:picLocks noChangeAspect="1"/>
          </p:cNvPicPr>
          <p:nvPr/>
        </p:nvPicPr>
        <p:blipFill>
          <a:blip r:embed="rId2"/>
          <a:stretch>
            <a:fillRect/>
          </a:stretch>
        </p:blipFill>
        <p:spPr>
          <a:xfrm>
            <a:off x="1094919" y="1053192"/>
            <a:ext cx="7080251" cy="4041164"/>
          </a:xfrm>
          <a:prstGeom prst="rect">
            <a:avLst/>
          </a:prstGeom>
        </p:spPr>
      </p:pic>
      <p:sp>
        <p:nvSpPr>
          <p:cNvPr id="7" name="TextBox 6">
            <a:extLst>
              <a:ext uri="{FF2B5EF4-FFF2-40B4-BE49-F238E27FC236}">
                <a16:creationId xmlns:a16="http://schemas.microsoft.com/office/drawing/2014/main" id="{593E622F-CC5D-E134-6C8F-15EA15719314}"/>
              </a:ext>
            </a:extLst>
          </p:cNvPr>
          <p:cNvSpPr txBox="1"/>
          <p:nvPr/>
        </p:nvSpPr>
        <p:spPr>
          <a:xfrm>
            <a:off x="1468377" y="4894212"/>
            <a:ext cx="6333334" cy="261610"/>
          </a:xfrm>
          <a:prstGeom prst="rect">
            <a:avLst/>
          </a:prstGeom>
          <a:noFill/>
        </p:spPr>
        <p:txBody>
          <a:bodyPr wrap="square">
            <a:spAutoFit/>
          </a:bodyPr>
          <a:lstStyle/>
          <a:p>
            <a:pPr algn="ctr"/>
            <a:r>
              <a:rPr lang="en-US" sz="1100" dirty="0">
                <a:hlinkClick r:id="rId3"/>
              </a:rPr>
              <a:t>Training language models to follow instructions with human feedback, 2022</a:t>
            </a:r>
            <a:endParaRPr lang="en-US" sz="1100" dirty="0"/>
          </a:p>
        </p:txBody>
      </p:sp>
    </p:spTree>
    <p:extLst>
      <p:ext uri="{BB962C8B-B14F-4D97-AF65-F5344CB8AC3E}">
        <p14:creationId xmlns:p14="http://schemas.microsoft.com/office/powerpoint/2010/main" val="2544350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A893-B64B-BEEF-BEEB-22F3C75E5546}"/>
              </a:ext>
            </a:extLst>
          </p:cNvPr>
          <p:cNvSpPr>
            <a:spLocks noGrp="1"/>
          </p:cNvSpPr>
          <p:nvPr>
            <p:ph type="title"/>
          </p:nvPr>
        </p:nvSpPr>
        <p:spPr/>
        <p:txBody>
          <a:bodyPr/>
          <a:lstStyle/>
          <a:p>
            <a:r>
              <a:rPr lang="en-US" dirty="0"/>
              <a:t>GPT3-instruct’s annotation guidelines</a:t>
            </a:r>
          </a:p>
        </p:txBody>
      </p:sp>
      <p:sp>
        <p:nvSpPr>
          <p:cNvPr id="3" name="Text Placeholder 2">
            <a:extLst>
              <a:ext uri="{FF2B5EF4-FFF2-40B4-BE49-F238E27FC236}">
                <a16:creationId xmlns:a16="http://schemas.microsoft.com/office/drawing/2014/main" id="{7CECEBAB-998F-5094-24A0-4D7A3BBC3F4C}"/>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95A542B7-B845-ECB3-7F57-16065A0B297C}"/>
              </a:ext>
            </a:extLst>
          </p:cNvPr>
          <p:cNvPicPr>
            <a:picLocks noChangeAspect="1"/>
          </p:cNvPicPr>
          <p:nvPr/>
        </p:nvPicPr>
        <p:blipFill>
          <a:blip r:embed="rId2"/>
          <a:stretch>
            <a:fillRect/>
          </a:stretch>
        </p:blipFill>
        <p:spPr>
          <a:xfrm>
            <a:off x="1102966" y="1174749"/>
            <a:ext cx="6938068" cy="3516993"/>
          </a:xfrm>
          <a:prstGeom prst="rect">
            <a:avLst/>
          </a:prstGeom>
        </p:spPr>
      </p:pic>
      <p:sp>
        <p:nvSpPr>
          <p:cNvPr id="5" name="TextBox 4">
            <a:extLst>
              <a:ext uri="{FF2B5EF4-FFF2-40B4-BE49-F238E27FC236}">
                <a16:creationId xmlns:a16="http://schemas.microsoft.com/office/drawing/2014/main" id="{832B6E2A-4336-B293-D6D4-FD4D66C4364D}"/>
              </a:ext>
            </a:extLst>
          </p:cNvPr>
          <p:cNvSpPr txBox="1"/>
          <p:nvPr/>
        </p:nvSpPr>
        <p:spPr>
          <a:xfrm>
            <a:off x="1468377" y="4894212"/>
            <a:ext cx="6333334" cy="261610"/>
          </a:xfrm>
          <a:prstGeom prst="rect">
            <a:avLst/>
          </a:prstGeom>
          <a:noFill/>
        </p:spPr>
        <p:txBody>
          <a:bodyPr wrap="square">
            <a:spAutoFit/>
          </a:bodyPr>
          <a:lstStyle/>
          <a:p>
            <a:pPr algn="ctr"/>
            <a:r>
              <a:rPr lang="en-US" sz="1100" dirty="0">
                <a:hlinkClick r:id="rId3"/>
              </a:rPr>
              <a:t>Training language models to follow instructions with human feedback, 2022</a:t>
            </a:r>
            <a:endParaRPr lang="en-US" sz="1100" dirty="0"/>
          </a:p>
        </p:txBody>
      </p:sp>
    </p:spTree>
    <p:extLst>
      <p:ext uri="{BB962C8B-B14F-4D97-AF65-F5344CB8AC3E}">
        <p14:creationId xmlns:p14="http://schemas.microsoft.com/office/powerpoint/2010/main" val="3297634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49F7-2B2A-47A6-614C-24803133A134}"/>
              </a:ext>
            </a:extLst>
          </p:cNvPr>
          <p:cNvSpPr>
            <a:spLocks noGrp="1"/>
          </p:cNvSpPr>
          <p:nvPr>
            <p:ph type="title"/>
          </p:nvPr>
        </p:nvSpPr>
        <p:spPr/>
        <p:txBody>
          <a:bodyPr/>
          <a:lstStyle/>
          <a:p>
            <a:r>
              <a:rPr lang="en-US" dirty="0"/>
              <a:t>GPT3-instruct’s annotation guidelines</a:t>
            </a:r>
          </a:p>
        </p:txBody>
      </p:sp>
      <p:sp>
        <p:nvSpPr>
          <p:cNvPr id="3" name="Text Placeholder 2">
            <a:extLst>
              <a:ext uri="{FF2B5EF4-FFF2-40B4-BE49-F238E27FC236}">
                <a16:creationId xmlns:a16="http://schemas.microsoft.com/office/drawing/2014/main" id="{00B63DAA-A768-9991-7D9A-179222EE0DD2}"/>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F18BA0D3-8BE4-060F-DA66-AC9997B4AF22}"/>
              </a:ext>
            </a:extLst>
          </p:cNvPr>
          <p:cNvPicPr>
            <a:picLocks noChangeAspect="1"/>
          </p:cNvPicPr>
          <p:nvPr/>
        </p:nvPicPr>
        <p:blipFill>
          <a:blip r:embed="rId2"/>
          <a:stretch>
            <a:fillRect/>
          </a:stretch>
        </p:blipFill>
        <p:spPr>
          <a:xfrm>
            <a:off x="1214664" y="1073150"/>
            <a:ext cx="6851650" cy="3560950"/>
          </a:xfrm>
          <a:prstGeom prst="rect">
            <a:avLst/>
          </a:prstGeom>
        </p:spPr>
      </p:pic>
      <p:sp>
        <p:nvSpPr>
          <p:cNvPr id="5" name="TextBox 4">
            <a:extLst>
              <a:ext uri="{FF2B5EF4-FFF2-40B4-BE49-F238E27FC236}">
                <a16:creationId xmlns:a16="http://schemas.microsoft.com/office/drawing/2014/main" id="{5F175D31-528C-3DC8-ACFE-4491F9CF6C45}"/>
              </a:ext>
            </a:extLst>
          </p:cNvPr>
          <p:cNvSpPr txBox="1"/>
          <p:nvPr/>
        </p:nvSpPr>
        <p:spPr>
          <a:xfrm>
            <a:off x="1468377" y="4894212"/>
            <a:ext cx="6333334" cy="261610"/>
          </a:xfrm>
          <a:prstGeom prst="rect">
            <a:avLst/>
          </a:prstGeom>
          <a:noFill/>
        </p:spPr>
        <p:txBody>
          <a:bodyPr wrap="square">
            <a:spAutoFit/>
          </a:bodyPr>
          <a:lstStyle/>
          <a:p>
            <a:pPr algn="ctr"/>
            <a:r>
              <a:rPr lang="en-US" sz="1100" dirty="0">
                <a:hlinkClick r:id="rId3"/>
              </a:rPr>
              <a:t>Training language models to follow instructions with human feedback, 2022</a:t>
            </a:r>
            <a:endParaRPr lang="en-US" sz="1100" dirty="0"/>
          </a:p>
        </p:txBody>
      </p:sp>
    </p:spTree>
    <p:extLst>
      <p:ext uri="{BB962C8B-B14F-4D97-AF65-F5344CB8AC3E}">
        <p14:creationId xmlns:p14="http://schemas.microsoft.com/office/powerpoint/2010/main" val="2275644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2173-8D18-B75E-9BAF-E0973CC23B21}"/>
              </a:ext>
            </a:extLst>
          </p:cNvPr>
          <p:cNvSpPr>
            <a:spLocks noGrp="1"/>
          </p:cNvSpPr>
          <p:nvPr>
            <p:ph type="title"/>
          </p:nvPr>
        </p:nvSpPr>
        <p:spPr/>
        <p:txBody>
          <a:bodyPr/>
          <a:lstStyle/>
          <a:p>
            <a:r>
              <a:rPr lang="en-US" dirty="0"/>
              <a:t>GPT-4: Demystifying the Details</a:t>
            </a:r>
          </a:p>
        </p:txBody>
      </p:sp>
      <p:sp>
        <p:nvSpPr>
          <p:cNvPr id="3" name="Text Placeholder 2">
            <a:extLst>
              <a:ext uri="{FF2B5EF4-FFF2-40B4-BE49-F238E27FC236}">
                <a16:creationId xmlns:a16="http://schemas.microsoft.com/office/drawing/2014/main" id="{1EDE7320-E945-3230-D23D-1FFC53BB3E9F}"/>
              </a:ext>
            </a:extLst>
          </p:cNvPr>
          <p:cNvSpPr>
            <a:spLocks noGrp="1"/>
          </p:cNvSpPr>
          <p:nvPr>
            <p:ph type="body" sz="quarter" idx="16"/>
          </p:nvPr>
        </p:nvSpPr>
        <p:spPr>
          <a:xfrm>
            <a:off x="294468" y="1165929"/>
            <a:ext cx="8756541" cy="3077573"/>
          </a:xfrm>
        </p:spPr>
        <p:txBody>
          <a:bodyPr/>
          <a:lstStyle/>
          <a:p>
            <a:r>
              <a:rPr lang="en-US" dirty="0"/>
              <a:t>It’s opaque, but now we can make educated guesses. </a:t>
            </a:r>
          </a:p>
          <a:p>
            <a:pPr lvl="1"/>
            <a:r>
              <a:rPr lang="en-US" dirty="0"/>
              <a:t>“We trained an </a:t>
            </a:r>
            <a:r>
              <a:rPr lang="en-US" dirty="0">
                <a:highlight>
                  <a:srgbClr val="FFFF00"/>
                </a:highlight>
              </a:rPr>
              <a:t>initial model using supervised fine-tuning</a:t>
            </a:r>
            <a:r>
              <a:rPr lang="en-US" dirty="0"/>
              <a:t>: human AI trainers provided conversations in which they played both sides—the user and an AI assistant.”</a:t>
            </a:r>
          </a:p>
          <a:p>
            <a:pPr lvl="1"/>
            <a:r>
              <a:rPr lang="en-US" dirty="0"/>
              <a:t>“We gave the [human] trainers access to model-written suggestions to help them compose their responses.”</a:t>
            </a:r>
          </a:p>
          <a:p>
            <a:pPr lvl="1"/>
            <a:r>
              <a:rPr lang="en-US" dirty="0"/>
              <a:t>“We mixed this </a:t>
            </a:r>
            <a:r>
              <a:rPr lang="en-US" dirty="0">
                <a:highlight>
                  <a:srgbClr val="FFFF00"/>
                </a:highlight>
              </a:rPr>
              <a:t>new dialogue dataset </a:t>
            </a:r>
            <a:r>
              <a:rPr lang="en-US" dirty="0"/>
              <a:t>with the </a:t>
            </a:r>
            <a:r>
              <a:rPr lang="en-US" dirty="0" err="1"/>
              <a:t>InstructGPT</a:t>
            </a:r>
            <a:r>
              <a:rPr lang="en-US" dirty="0"/>
              <a:t> dataset, which we transformed into a dialogue format.”</a:t>
            </a:r>
          </a:p>
          <a:p>
            <a:pPr lvl="1"/>
            <a:r>
              <a:rPr lang="en-US" dirty="0"/>
              <a:t>“To create a reward model for reinforcement learning, we needed to collect comparison data, which consisted </a:t>
            </a:r>
            <a:r>
              <a:rPr lang="en-US" dirty="0">
                <a:highlight>
                  <a:srgbClr val="FFFF00"/>
                </a:highlight>
              </a:rPr>
              <a:t>of two or more model responses ranked by quality</a:t>
            </a:r>
            <a:r>
              <a:rPr lang="en-US" dirty="0"/>
              <a:t>. To collect this data, we took conversations that AI trainers had with the chatbot. We randomly selected a model-written message, sampled several alternative completions, and </a:t>
            </a:r>
            <a:r>
              <a:rPr lang="en-US" dirty="0">
                <a:highlight>
                  <a:srgbClr val="FFFF00"/>
                </a:highlight>
              </a:rPr>
              <a:t>had AI trainers rank them</a:t>
            </a:r>
            <a:r>
              <a:rPr lang="en-US" dirty="0"/>
              <a:t>.”</a:t>
            </a:r>
          </a:p>
          <a:p>
            <a:pPr lvl="1"/>
            <a:r>
              <a:rPr lang="en-US" dirty="0"/>
              <a:t>“Using these reward models, we can fine-tune the model using </a:t>
            </a:r>
            <a:r>
              <a:rPr lang="en-US" dirty="0">
                <a:highlight>
                  <a:srgbClr val="FFFF00"/>
                </a:highlight>
              </a:rPr>
              <a:t>Proximal Policy Optimization</a:t>
            </a:r>
            <a:r>
              <a:rPr lang="en-US" dirty="0"/>
              <a:t>. We performed several iterations of this process.”</a:t>
            </a:r>
          </a:p>
          <a:p>
            <a:endParaRPr lang="en-US" dirty="0"/>
          </a:p>
        </p:txBody>
      </p:sp>
      <p:sp>
        <p:nvSpPr>
          <p:cNvPr id="4" name="object 7">
            <a:extLst>
              <a:ext uri="{FF2B5EF4-FFF2-40B4-BE49-F238E27FC236}">
                <a16:creationId xmlns:a16="http://schemas.microsoft.com/office/drawing/2014/main" id="{62570852-D23A-AD18-B520-5EE394EBEC4F}"/>
              </a:ext>
            </a:extLst>
          </p:cNvPr>
          <p:cNvSpPr txBox="1"/>
          <p:nvPr/>
        </p:nvSpPr>
        <p:spPr>
          <a:xfrm>
            <a:off x="3095683" y="4856845"/>
            <a:ext cx="3154109" cy="179536"/>
          </a:xfrm>
          <a:prstGeom prst="rect">
            <a:avLst/>
          </a:prstGeom>
        </p:spPr>
        <p:txBody>
          <a:bodyPr vert="horz" wrap="square" lIns="0" tIns="0" rIns="0" bIns="0" rtlCol="0">
            <a:spAutoFit/>
          </a:bodyPr>
          <a:lstStyle/>
          <a:p>
            <a:pPr marL="9525">
              <a:lnSpc>
                <a:spcPts val="1358"/>
              </a:lnSpc>
            </a:pPr>
            <a:r>
              <a:rPr sz="1350" u="sng" spc="-8" dirty="0">
                <a:solidFill>
                  <a:srgbClr val="007B92"/>
                </a:solidFill>
                <a:uFill>
                  <a:solidFill>
                    <a:srgbClr val="007B92"/>
                  </a:solidFill>
                </a:uFill>
                <a:latin typeface="Consolas" panose="020B0609020204030204" pitchFamily="49" charset="0"/>
                <a:cs typeface="Consolas" panose="020B0609020204030204" pitchFamily="49" charset="0"/>
              </a:rPr>
              <a:t>https://openai.com/blog/chatgpt/</a:t>
            </a:r>
            <a:endParaRPr sz="135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989425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292B-3E94-9303-12E6-E23BA3383345}"/>
              </a:ext>
            </a:extLst>
          </p:cNvPr>
          <p:cNvSpPr>
            <a:spLocks noGrp="1"/>
          </p:cNvSpPr>
          <p:nvPr>
            <p:ph type="title"/>
          </p:nvPr>
        </p:nvSpPr>
        <p:spPr/>
        <p:txBody>
          <a:bodyPr/>
          <a:lstStyle/>
          <a:p>
            <a:r>
              <a:rPr lang="en-US" dirty="0"/>
              <a:t>Llama 2’s preference data </a:t>
            </a:r>
          </a:p>
        </p:txBody>
      </p:sp>
      <p:sp>
        <p:nvSpPr>
          <p:cNvPr id="3" name="Text Placeholder 2">
            <a:extLst>
              <a:ext uri="{FF2B5EF4-FFF2-40B4-BE49-F238E27FC236}">
                <a16:creationId xmlns:a16="http://schemas.microsoft.com/office/drawing/2014/main" id="{34E01A48-8697-94FB-2321-7FA5883A2922}"/>
              </a:ext>
            </a:extLst>
          </p:cNvPr>
          <p:cNvSpPr>
            <a:spLocks noGrp="1"/>
          </p:cNvSpPr>
          <p:nvPr>
            <p:ph type="body" sz="quarter" idx="16"/>
          </p:nvPr>
        </p:nvSpPr>
        <p:spPr/>
        <p:txBody>
          <a:bodyPr/>
          <a:lstStyle/>
          <a:p>
            <a:r>
              <a:rPr lang="en-US" dirty="0"/>
              <a:t>Train two separate reward models: one optimized for helpfulness (referred to as Helpfulness RM) and another for safety (Safety RM).</a:t>
            </a:r>
          </a:p>
        </p:txBody>
      </p:sp>
      <p:pic>
        <p:nvPicPr>
          <p:cNvPr id="4" name="Picture 3">
            <a:extLst>
              <a:ext uri="{FF2B5EF4-FFF2-40B4-BE49-F238E27FC236}">
                <a16:creationId xmlns:a16="http://schemas.microsoft.com/office/drawing/2014/main" id="{F6656D67-8B07-7E7B-E9BA-D032A21992A2}"/>
              </a:ext>
            </a:extLst>
          </p:cNvPr>
          <p:cNvPicPr>
            <a:picLocks noChangeAspect="1"/>
          </p:cNvPicPr>
          <p:nvPr/>
        </p:nvPicPr>
        <p:blipFill>
          <a:blip r:embed="rId2"/>
          <a:stretch>
            <a:fillRect/>
          </a:stretch>
        </p:blipFill>
        <p:spPr>
          <a:xfrm>
            <a:off x="685800" y="2107891"/>
            <a:ext cx="7772400" cy="2240691"/>
          </a:xfrm>
          <a:prstGeom prst="rect">
            <a:avLst/>
          </a:prstGeom>
        </p:spPr>
      </p:pic>
    </p:spTree>
    <p:extLst>
      <p:ext uri="{BB962C8B-B14F-4D97-AF65-F5344CB8AC3E}">
        <p14:creationId xmlns:p14="http://schemas.microsoft.com/office/powerpoint/2010/main" val="3701599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D348-B265-4140-7917-6BDFFC10F086}"/>
              </a:ext>
            </a:extLst>
          </p:cNvPr>
          <p:cNvSpPr>
            <a:spLocks noGrp="1"/>
          </p:cNvSpPr>
          <p:nvPr>
            <p:ph type="title"/>
          </p:nvPr>
        </p:nvSpPr>
        <p:spPr/>
        <p:txBody>
          <a:bodyPr/>
          <a:lstStyle/>
          <a:p>
            <a:r>
              <a:rPr lang="en-US" dirty="0"/>
              <a:t>Llama 2’s preference data </a:t>
            </a:r>
          </a:p>
        </p:txBody>
      </p:sp>
      <p:sp>
        <p:nvSpPr>
          <p:cNvPr id="3" name="Text Placeholder 2">
            <a:extLst>
              <a:ext uri="{FF2B5EF4-FFF2-40B4-BE49-F238E27FC236}">
                <a16:creationId xmlns:a16="http://schemas.microsoft.com/office/drawing/2014/main" id="{F8D7C831-89F1-6A55-9D72-ED1C40A82C17}"/>
              </a:ext>
            </a:extLst>
          </p:cNvPr>
          <p:cNvSpPr>
            <a:spLocks noGrp="1"/>
          </p:cNvSpPr>
          <p:nvPr>
            <p:ph type="body" sz="quarter" idx="16"/>
          </p:nvPr>
        </p:nvSpPr>
        <p:spPr>
          <a:xfrm>
            <a:off x="533919" y="1151164"/>
            <a:ext cx="8085415" cy="3077573"/>
          </a:xfrm>
        </p:spPr>
        <p:txBody>
          <a:bodyPr/>
          <a:lstStyle/>
          <a:p>
            <a:r>
              <a:rPr lang="en-US" dirty="0"/>
              <a:t>The reward model is trained on large amount of data. </a:t>
            </a:r>
          </a:p>
          <a:p>
            <a:pPr lvl="1"/>
            <a:r>
              <a:rPr lang="en-US" sz="1400" dirty="0"/>
              <a:t>Helpfulness RM is trained on all Meta Helpfulness data + uniform sample from Meta Safety and the open-source datasets. </a:t>
            </a:r>
          </a:p>
          <a:p>
            <a:pPr lvl="1"/>
            <a:r>
              <a:rPr lang="en-US" sz="1400" dirty="0"/>
              <a:t>Safety RM is trained on all Meta Safety and Anthropic Harmless data, mixed with Meta Helpfulness and open-source helpfulness data in a 90/10 proportion. </a:t>
            </a:r>
          </a:p>
        </p:txBody>
      </p:sp>
      <p:sp>
        <p:nvSpPr>
          <p:cNvPr id="5" name="TextBox 4">
            <a:extLst>
              <a:ext uri="{FF2B5EF4-FFF2-40B4-BE49-F238E27FC236}">
                <a16:creationId xmlns:a16="http://schemas.microsoft.com/office/drawing/2014/main" id="{5CC1505B-BA3C-A4AD-E3BD-2D9F3B32A8A2}"/>
              </a:ext>
            </a:extLst>
          </p:cNvPr>
          <p:cNvSpPr txBox="1"/>
          <p:nvPr/>
        </p:nvSpPr>
        <p:spPr>
          <a:xfrm>
            <a:off x="2286000" y="4799264"/>
            <a:ext cx="4572000" cy="261610"/>
          </a:xfrm>
          <a:prstGeom prst="rect">
            <a:avLst/>
          </a:prstGeom>
          <a:noFill/>
        </p:spPr>
        <p:txBody>
          <a:bodyPr wrap="square">
            <a:spAutoFit/>
          </a:bodyPr>
          <a:lstStyle/>
          <a:p>
            <a:pPr algn="ctr"/>
            <a:r>
              <a:rPr lang="en-US" sz="1100" dirty="0">
                <a:hlinkClick r:id="rId2"/>
              </a:rPr>
              <a:t>Llama 2: Open Foundation and Fine-Tuned Chat Models, 2023</a:t>
            </a:r>
            <a:endParaRPr lang="en-US" sz="1100" dirty="0"/>
          </a:p>
        </p:txBody>
      </p:sp>
      <p:pic>
        <p:nvPicPr>
          <p:cNvPr id="10" name="Picture 9">
            <a:extLst>
              <a:ext uri="{FF2B5EF4-FFF2-40B4-BE49-F238E27FC236}">
                <a16:creationId xmlns:a16="http://schemas.microsoft.com/office/drawing/2014/main" id="{92A3C783-34FD-F58B-F1C7-71224C166E22}"/>
              </a:ext>
            </a:extLst>
          </p:cNvPr>
          <p:cNvPicPr>
            <a:picLocks noChangeAspect="1"/>
          </p:cNvPicPr>
          <p:nvPr/>
        </p:nvPicPr>
        <p:blipFill>
          <a:blip r:embed="rId3"/>
          <a:stretch>
            <a:fillRect/>
          </a:stretch>
        </p:blipFill>
        <p:spPr>
          <a:xfrm>
            <a:off x="1307506" y="2339252"/>
            <a:ext cx="6185019" cy="2804248"/>
          </a:xfrm>
          <a:prstGeom prst="rect">
            <a:avLst/>
          </a:prstGeom>
        </p:spPr>
      </p:pic>
    </p:spTree>
    <p:extLst>
      <p:ext uri="{BB962C8B-B14F-4D97-AF65-F5344CB8AC3E}">
        <p14:creationId xmlns:p14="http://schemas.microsoft.com/office/powerpoint/2010/main" val="2595490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10F6-D6F3-9311-0703-4C8E4F46D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386AA-357E-568C-CEAB-5EB90C10CEDB}"/>
              </a:ext>
            </a:extLst>
          </p:cNvPr>
          <p:cNvSpPr>
            <a:spLocks noGrp="1"/>
          </p:cNvSpPr>
          <p:nvPr>
            <p:ph type="title"/>
          </p:nvPr>
        </p:nvSpPr>
        <p:spPr/>
        <p:txBody>
          <a:bodyPr/>
          <a:lstStyle/>
          <a:p>
            <a:r>
              <a:rPr lang="en-US" dirty="0"/>
              <a:t>Llama 2’s preference data </a:t>
            </a:r>
          </a:p>
        </p:txBody>
      </p:sp>
      <p:sp>
        <p:nvSpPr>
          <p:cNvPr id="5" name="TextBox 4">
            <a:extLst>
              <a:ext uri="{FF2B5EF4-FFF2-40B4-BE49-F238E27FC236}">
                <a16:creationId xmlns:a16="http://schemas.microsoft.com/office/drawing/2014/main" id="{25DFD4A7-2594-40C2-0196-1616A69C0289}"/>
              </a:ext>
            </a:extLst>
          </p:cNvPr>
          <p:cNvSpPr txBox="1"/>
          <p:nvPr/>
        </p:nvSpPr>
        <p:spPr>
          <a:xfrm>
            <a:off x="2286000" y="4799264"/>
            <a:ext cx="4572000" cy="261610"/>
          </a:xfrm>
          <a:prstGeom prst="rect">
            <a:avLst/>
          </a:prstGeom>
          <a:noFill/>
        </p:spPr>
        <p:txBody>
          <a:bodyPr wrap="square">
            <a:spAutoFit/>
          </a:bodyPr>
          <a:lstStyle/>
          <a:p>
            <a:pPr algn="ctr"/>
            <a:r>
              <a:rPr lang="en-US" sz="1100" dirty="0">
                <a:hlinkClick r:id="rId2"/>
              </a:rPr>
              <a:t>Llama 2: Open Foundation and Fine-Tuned Chat Models, 2023</a:t>
            </a:r>
            <a:endParaRPr lang="en-US" sz="1100" dirty="0"/>
          </a:p>
        </p:txBody>
      </p:sp>
      <p:sp>
        <p:nvSpPr>
          <p:cNvPr id="6" name="Text Placeholder 5">
            <a:extLst>
              <a:ext uri="{FF2B5EF4-FFF2-40B4-BE49-F238E27FC236}">
                <a16:creationId xmlns:a16="http://schemas.microsoft.com/office/drawing/2014/main" id="{C7D431A7-77DC-6597-70B2-C1A57A1E0862}"/>
              </a:ext>
            </a:extLst>
          </p:cNvPr>
          <p:cNvSpPr>
            <a:spLocks noGrp="1"/>
          </p:cNvSpPr>
          <p:nvPr>
            <p:ph type="body" sz="quarter" idx="16"/>
          </p:nvPr>
        </p:nvSpPr>
        <p:spPr/>
        <p:txBody>
          <a:bodyPr/>
          <a:lstStyle/>
          <a:p>
            <a:r>
              <a:rPr lang="en-US" dirty="0"/>
              <a:t>Not yet plateaued given the existing volume of data annotation used for training</a:t>
            </a:r>
          </a:p>
        </p:txBody>
      </p:sp>
      <p:pic>
        <p:nvPicPr>
          <p:cNvPr id="7" name="Picture 6">
            <a:extLst>
              <a:ext uri="{FF2B5EF4-FFF2-40B4-BE49-F238E27FC236}">
                <a16:creationId xmlns:a16="http://schemas.microsoft.com/office/drawing/2014/main" id="{C5C9FA26-4DDA-DFED-12DC-40AE3CFB3030}"/>
              </a:ext>
            </a:extLst>
          </p:cNvPr>
          <p:cNvPicPr>
            <a:picLocks noChangeAspect="1"/>
          </p:cNvPicPr>
          <p:nvPr/>
        </p:nvPicPr>
        <p:blipFill>
          <a:blip r:embed="rId3"/>
          <a:stretch>
            <a:fillRect/>
          </a:stretch>
        </p:blipFill>
        <p:spPr>
          <a:xfrm>
            <a:off x="1284513" y="1785890"/>
            <a:ext cx="6748624" cy="2810174"/>
          </a:xfrm>
          <a:prstGeom prst="rect">
            <a:avLst/>
          </a:prstGeom>
        </p:spPr>
      </p:pic>
    </p:spTree>
    <p:extLst>
      <p:ext uri="{BB962C8B-B14F-4D97-AF65-F5344CB8AC3E}">
        <p14:creationId xmlns:p14="http://schemas.microsoft.com/office/powerpoint/2010/main" val="2676571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55">
          <a:extLst>
            <a:ext uri="{FF2B5EF4-FFF2-40B4-BE49-F238E27FC236}">
              <a16:creationId xmlns:a16="http://schemas.microsoft.com/office/drawing/2014/main" id="{A76E74B7-759A-79CB-8412-E04FDE4C7CAE}"/>
            </a:ext>
          </a:extLst>
        </p:cNvPr>
        <p:cNvGrpSpPr/>
        <p:nvPr/>
      </p:nvGrpSpPr>
      <p:grpSpPr>
        <a:xfrm>
          <a:off x="0" y="0"/>
          <a:ext cx="0" cy="0"/>
          <a:chOff x="0" y="0"/>
          <a:chExt cx="0" cy="0"/>
        </a:xfrm>
      </p:grpSpPr>
      <p:pic>
        <p:nvPicPr>
          <p:cNvPr id="2456" name="Google Shape;2456;p150">
            <a:extLst>
              <a:ext uri="{FF2B5EF4-FFF2-40B4-BE49-F238E27FC236}">
                <a16:creationId xmlns:a16="http://schemas.microsoft.com/office/drawing/2014/main" id="{6D9E6B6E-0B7D-E4D9-5178-7C83F718F895}"/>
              </a:ext>
            </a:extLst>
          </p:cNvPr>
          <p:cNvPicPr preferRelativeResize="0"/>
          <p:nvPr/>
        </p:nvPicPr>
        <p:blipFill>
          <a:blip r:embed="rId3">
            <a:alphaModFix/>
          </a:blip>
          <a:stretch>
            <a:fillRect/>
          </a:stretch>
        </p:blipFill>
        <p:spPr>
          <a:xfrm>
            <a:off x="1304134" y="2821950"/>
            <a:ext cx="7315200" cy="1775222"/>
          </a:xfrm>
          <a:prstGeom prst="rect">
            <a:avLst/>
          </a:prstGeom>
          <a:noFill/>
          <a:ln>
            <a:noFill/>
          </a:ln>
        </p:spPr>
      </p:pic>
      <p:sp>
        <p:nvSpPr>
          <p:cNvPr id="2457" name="Google Shape;2457;p150">
            <a:extLst>
              <a:ext uri="{FF2B5EF4-FFF2-40B4-BE49-F238E27FC236}">
                <a16:creationId xmlns:a16="http://schemas.microsoft.com/office/drawing/2014/main" id="{9E3C9B8C-B22C-2374-0731-5D1F205E94ED}"/>
              </a:ext>
            </a:extLst>
          </p:cNvPr>
          <p:cNvSpPr txBox="1"/>
          <p:nvPr/>
        </p:nvSpPr>
        <p:spPr>
          <a:xfrm>
            <a:off x="305428" y="68575"/>
            <a:ext cx="7912575" cy="869438"/>
          </a:xfrm>
          <a:prstGeom prst="rect">
            <a:avLst/>
          </a:prstGeom>
          <a:noFill/>
          <a:ln>
            <a:noFill/>
          </a:ln>
        </p:spPr>
        <p:txBody>
          <a:bodyPr spcFirstLastPara="1" wrap="square" lIns="91425" tIns="91425" rIns="91425" bIns="91425" anchor="t" anchorCtr="0">
            <a:spAutoFit/>
          </a:bodyPr>
          <a:lstStyle/>
          <a:p>
            <a:pPr>
              <a:lnSpc>
                <a:spcPct val="115000"/>
              </a:lnSpc>
              <a:spcAft>
                <a:spcPts val="1200"/>
              </a:spcAft>
            </a:pPr>
            <a:endParaRPr sz="3000" dirty="0">
              <a:solidFill>
                <a:schemeClr val="dk2"/>
              </a:solidFill>
              <a:latin typeface="Tahoma" panose="020B0604030504040204" pitchFamily="34" charset="0"/>
              <a:ea typeface="Tahoma" panose="020B0604030504040204" pitchFamily="34" charset="0"/>
              <a:cs typeface="Tahoma" panose="020B0604030504040204" pitchFamily="34" charset="0"/>
              <a:sym typeface="Helvetica Neue Light"/>
            </a:endParaRPr>
          </a:p>
        </p:txBody>
      </p:sp>
      <p:sp>
        <p:nvSpPr>
          <p:cNvPr id="2" name="TextBox 1">
            <a:extLst>
              <a:ext uri="{FF2B5EF4-FFF2-40B4-BE49-F238E27FC236}">
                <a16:creationId xmlns:a16="http://schemas.microsoft.com/office/drawing/2014/main" id="{FB75D88A-CDE1-769C-8412-630CE8B02CD2}"/>
              </a:ext>
            </a:extLst>
          </p:cNvPr>
          <p:cNvSpPr txBox="1"/>
          <p:nvPr/>
        </p:nvSpPr>
        <p:spPr>
          <a:xfrm>
            <a:off x="7155555" y="25598"/>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Nate Lambert]</a:t>
            </a:r>
          </a:p>
        </p:txBody>
      </p:sp>
      <p:sp>
        <p:nvSpPr>
          <p:cNvPr id="4" name="Title 3">
            <a:extLst>
              <a:ext uri="{FF2B5EF4-FFF2-40B4-BE49-F238E27FC236}">
                <a16:creationId xmlns:a16="http://schemas.microsoft.com/office/drawing/2014/main" id="{3F0233F3-C3BE-C070-8E7B-4FF80082267C}"/>
              </a:ext>
            </a:extLst>
          </p:cNvPr>
          <p:cNvSpPr>
            <a:spLocks noGrp="1"/>
          </p:cNvSpPr>
          <p:nvPr>
            <p:ph type="title"/>
          </p:nvPr>
        </p:nvSpPr>
        <p:spPr/>
        <p:txBody>
          <a:bodyPr/>
          <a:lstStyle/>
          <a:p>
            <a:r>
              <a:rPr lang="en-US" dirty="0"/>
              <a:t>Best-of-N Sampling Algorithm</a:t>
            </a:r>
          </a:p>
        </p:txBody>
      </p:sp>
      <p:sp>
        <p:nvSpPr>
          <p:cNvPr id="5" name="Text Placeholder 4">
            <a:extLst>
              <a:ext uri="{FF2B5EF4-FFF2-40B4-BE49-F238E27FC236}">
                <a16:creationId xmlns:a16="http://schemas.microsoft.com/office/drawing/2014/main" id="{FA703514-86DB-8821-5B5F-72E0D51F5570}"/>
              </a:ext>
            </a:extLst>
          </p:cNvPr>
          <p:cNvSpPr>
            <a:spLocks noGrp="1"/>
          </p:cNvSpPr>
          <p:nvPr>
            <p:ph type="body" sz="quarter" idx="16"/>
          </p:nvPr>
        </p:nvSpPr>
        <p:spPr>
          <a:xfrm>
            <a:off x="533919" y="1390650"/>
            <a:ext cx="8085415" cy="3077573"/>
          </a:xfrm>
        </p:spPr>
        <p:txBody>
          <a:bodyPr/>
          <a:lstStyle/>
          <a:p>
            <a:r>
              <a:rPr lang="en-US" dirty="0"/>
              <a:t>Best-of-N: </a:t>
            </a:r>
          </a:p>
          <a:p>
            <a:pPr lvl="1"/>
            <a:r>
              <a:rPr lang="en-US" dirty="0"/>
              <a:t>Sample N outputs from policy </a:t>
            </a:r>
          </a:p>
          <a:p>
            <a:pPr lvl="1"/>
            <a:r>
              <a:rPr lang="en-US" dirty="0"/>
              <a:t>Score them all with the reward </a:t>
            </a:r>
          </a:p>
          <a:p>
            <a:r>
              <a:rPr lang="en-US" dirty="0"/>
              <a:t>Example usage: </a:t>
            </a:r>
            <a:r>
              <a:rPr lang="en-US" u="sng" dirty="0">
                <a:solidFill>
                  <a:schemeClr val="accent5"/>
                </a:solidFill>
                <a:hlinkClick r:id="rId4">
                  <a:extLst>
                    <a:ext uri="{A12FA001-AC4F-418D-AE19-62706E023703}">
                      <ahyp:hlinkClr xmlns:ahyp="http://schemas.microsoft.com/office/drawing/2018/hyperlinkcolor" val="tx"/>
                    </a:ext>
                  </a:extLst>
                </a:hlinkClick>
              </a:rPr>
              <a:t>https://huggingface.co/docs/trl/main/en/best_of_n</a:t>
            </a:r>
            <a:r>
              <a:rPr lang="en-US" dirty="0"/>
              <a:t> </a:t>
            </a:r>
          </a:p>
          <a:p>
            <a:endParaRPr lang="en-US" dirty="0"/>
          </a:p>
        </p:txBody>
      </p:sp>
    </p:spTree>
    <p:extLst>
      <p:ext uri="{BB962C8B-B14F-4D97-AF65-F5344CB8AC3E}">
        <p14:creationId xmlns:p14="http://schemas.microsoft.com/office/powerpoint/2010/main" val="3082761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52F4-2078-F90D-3D3E-6EB3F294AA90}"/>
              </a:ext>
            </a:extLst>
          </p:cNvPr>
          <p:cNvSpPr>
            <a:spLocks noGrp="1"/>
          </p:cNvSpPr>
          <p:nvPr>
            <p:ph type="title"/>
          </p:nvPr>
        </p:nvSpPr>
        <p:spPr/>
        <p:txBody>
          <a:bodyPr/>
          <a:lstStyle/>
          <a:p>
            <a:r>
              <a:rPr lang="en-US" dirty="0"/>
              <a:t>[Mis]Alignment in Language Models</a:t>
            </a:r>
          </a:p>
        </p:txBody>
      </p:sp>
      <p:sp>
        <p:nvSpPr>
          <p:cNvPr id="3" name="Text Placeholder 2">
            <a:extLst>
              <a:ext uri="{FF2B5EF4-FFF2-40B4-BE49-F238E27FC236}">
                <a16:creationId xmlns:a16="http://schemas.microsoft.com/office/drawing/2014/main" id="{2969E307-76A1-2378-09B7-453AB7F794D7}"/>
              </a:ext>
            </a:extLst>
          </p:cNvPr>
          <p:cNvSpPr>
            <a:spLocks noGrp="1"/>
          </p:cNvSpPr>
          <p:nvPr>
            <p:ph type="body" sz="quarter" idx="16"/>
          </p:nvPr>
        </p:nvSpPr>
        <p:spPr/>
        <p:txBody>
          <a:bodyPr/>
          <a:lstStyle/>
          <a:p>
            <a:r>
              <a:rPr lang="en-US" dirty="0"/>
              <a:t>There is a mismatch between what </a:t>
            </a:r>
            <a:r>
              <a:rPr lang="en-US" b="1" dirty="0"/>
              <a:t>pre-trained </a:t>
            </a:r>
            <a:r>
              <a:rPr lang="en-US" dirty="0"/>
              <a:t>models can do and what we want. </a:t>
            </a:r>
          </a:p>
          <a:p>
            <a:r>
              <a:rPr lang="en-US" dirty="0"/>
              <a:t>Addressing this gap is the focus of “alignment” research. </a:t>
            </a:r>
          </a:p>
          <a:p>
            <a:r>
              <a:rPr lang="en-US" dirty="0"/>
              <a:t>Let’s take a deeper look into what “alignment” is about. </a:t>
            </a:r>
          </a:p>
        </p:txBody>
      </p:sp>
      <p:sp>
        <p:nvSpPr>
          <p:cNvPr id="4" name="Rectangle 3">
            <a:extLst>
              <a:ext uri="{FF2B5EF4-FFF2-40B4-BE49-F238E27FC236}">
                <a16:creationId xmlns:a16="http://schemas.microsoft.com/office/drawing/2014/main" id="{2F332C94-5556-AEA0-D6CB-828FA49FF7B9}"/>
              </a:ext>
            </a:extLst>
          </p:cNvPr>
          <p:cNvSpPr/>
          <p:nvPr/>
        </p:nvSpPr>
        <p:spPr>
          <a:xfrm>
            <a:off x="1427788" y="3799057"/>
            <a:ext cx="2097431" cy="549241"/>
          </a:xfrm>
          <a:prstGeom prst="rect">
            <a:avLst/>
          </a:prstGeom>
          <a:solidFill>
            <a:srgbClr val="D2FFA3"/>
          </a:solidFill>
          <a:ln>
            <a:solidFill>
              <a:srgbClr val="68CA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Pretraining</a:t>
            </a:r>
          </a:p>
        </p:txBody>
      </p:sp>
      <p:sp>
        <p:nvSpPr>
          <p:cNvPr id="5" name="Rectangle 4">
            <a:extLst>
              <a:ext uri="{FF2B5EF4-FFF2-40B4-BE49-F238E27FC236}">
                <a16:creationId xmlns:a16="http://schemas.microsoft.com/office/drawing/2014/main" id="{C824CDC7-F72C-782F-8F1B-BE3C6454E4C5}"/>
              </a:ext>
            </a:extLst>
          </p:cNvPr>
          <p:cNvSpPr/>
          <p:nvPr/>
        </p:nvSpPr>
        <p:spPr>
          <a:xfrm>
            <a:off x="4754880" y="3811090"/>
            <a:ext cx="2269299" cy="549242"/>
          </a:xfrm>
          <a:prstGeom prst="rect">
            <a:avLst/>
          </a:prstGeom>
          <a:solidFill>
            <a:srgbClr val="D2FFA3"/>
          </a:solidFill>
          <a:ln>
            <a:solidFill>
              <a:srgbClr val="68CA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Adaptation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and </a:t>
            </a: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Alignment</a:t>
            </a:r>
          </a:p>
        </p:txBody>
      </p:sp>
      <p:sp>
        <p:nvSpPr>
          <p:cNvPr id="6" name="TextBox 5">
            <a:extLst>
              <a:ext uri="{FF2B5EF4-FFF2-40B4-BE49-F238E27FC236}">
                <a16:creationId xmlns:a16="http://schemas.microsoft.com/office/drawing/2014/main" id="{5C295AF9-5EA1-33E7-4A1F-557DF6DB7476}"/>
              </a:ext>
            </a:extLst>
          </p:cNvPr>
          <p:cNvSpPr txBox="1"/>
          <p:nvPr/>
        </p:nvSpPr>
        <p:spPr>
          <a:xfrm>
            <a:off x="173095" y="3883479"/>
            <a:ext cx="1130142" cy="415498"/>
          </a:xfrm>
          <a:prstGeom prst="rect">
            <a:avLst/>
          </a:prstGeom>
          <a:noFill/>
        </p:spPr>
        <p:txBody>
          <a:bodyPr wrap="square" rtlCol="0">
            <a:spAutoFit/>
          </a:bodyPr>
          <a:lstStyle/>
          <a:p>
            <a:pPr algn="ctr"/>
            <a:r>
              <a:rPr lang="en-US" sz="1050" dirty="0"/>
              <a:t>Model with </a:t>
            </a:r>
          </a:p>
          <a:p>
            <a:pPr algn="ctr"/>
            <a:r>
              <a:rPr lang="en-US" sz="1050" dirty="0"/>
              <a:t>random weights</a:t>
            </a:r>
          </a:p>
        </p:txBody>
      </p:sp>
      <p:sp>
        <p:nvSpPr>
          <p:cNvPr id="7" name="TextBox 6">
            <a:extLst>
              <a:ext uri="{FF2B5EF4-FFF2-40B4-BE49-F238E27FC236}">
                <a16:creationId xmlns:a16="http://schemas.microsoft.com/office/drawing/2014/main" id="{73941643-8F90-9D55-5A12-F7A451B8A20B}"/>
              </a:ext>
            </a:extLst>
          </p:cNvPr>
          <p:cNvSpPr txBox="1"/>
          <p:nvPr/>
        </p:nvSpPr>
        <p:spPr>
          <a:xfrm>
            <a:off x="3710506" y="3909033"/>
            <a:ext cx="839675" cy="415498"/>
          </a:xfrm>
          <a:prstGeom prst="rect">
            <a:avLst/>
          </a:prstGeom>
          <a:noFill/>
        </p:spPr>
        <p:txBody>
          <a:bodyPr wrap="square" rtlCol="0">
            <a:spAutoFit/>
          </a:bodyPr>
          <a:lstStyle/>
          <a:p>
            <a:pPr algn="ctr"/>
            <a:r>
              <a:rPr lang="en-US" sz="1050" dirty="0"/>
              <a:t>Pretrained </a:t>
            </a:r>
          </a:p>
          <a:p>
            <a:pPr algn="ctr"/>
            <a:r>
              <a:rPr lang="en-US" sz="1050" dirty="0"/>
              <a:t>model</a:t>
            </a:r>
          </a:p>
        </p:txBody>
      </p:sp>
      <p:sp>
        <p:nvSpPr>
          <p:cNvPr id="8" name="TextBox 7">
            <a:extLst>
              <a:ext uri="{FF2B5EF4-FFF2-40B4-BE49-F238E27FC236}">
                <a16:creationId xmlns:a16="http://schemas.microsoft.com/office/drawing/2014/main" id="{6C86F5A7-2B2F-2E60-0AD6-E70E4DD72F3C}"/>
              </a:ext>
            </a:extLst>
          </p:cNvPr>
          <p:cNvSpPr txBox="1"/>
          <p:nvPr/>
        </p:nvSpPr>
        <p:spPr>
          <a:xfrm>
            <a:off x="7187027" y="3792039"/>
            <a:ext cx="1875077" cy="646331"/>
          </a:xfrm>
          <a:prstGeom prst="rect">
            <a:avLst/>
          </a:prstGeom>
          <a:noFill/>
        </p:spPr>
        <p:txBody>
          <a:bodyPr wrap="square" rtlCol="0">
            <a:spAutoFit/>
          </a:bodyPr>
          <a:lstStyle/>
          <a:p>
            <a:pPr algn="ctr"/>
            <a:r>
              <a:rPr lang="en-US" sz="1200" dirty="0"/>
              <a:t>High-utility model</a:t>
            </a:r>
            <a:br>
              <a:rPr lang="en-US" sz="1200" dirty="0"/>
            </a:br>
            <a:r>
              <a:rPr lang="en-US" sz="1200" dirty="0"/>
              <a:t>(general-purpose or specialized)</a:t>
            </a:r>
          </a:p>
        </p:txBody>
      </p:sp>
      <p:sp>
        <p:nvSpPr>
          <p:cNvPr id="9" name="Right Arrow 8">
            <a:extLst>
              <a:ext uri="{FF2B5EF4-FFF2-40B4-BE49-F238E27FC236}">
                <a16:creationId xmlns:a16="http://schemas.microsoft.com/office/drawing/2014/main" id="{D1FA21E1-FA56-7686-2F6E-BD4F17DE82BB}"/>
              </a:ext>
            </a:extLst>
          </p:cNvPr>
          <p:cNvSpPr/>
          <p:nvPr/>
        </p:nvSpPr>
        <p:spPr>
          <a:xfrm>
            <a:off x="1195614" y="4004798"/>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ight Arrow 9">
            <a:extLst>
              <a:ext uri="{FF2B5EF4-FFF2-40B4-BE49-F238E27FC236}">
                <a16:creationId xmlns:a16="http://schemas.microsoft.com/office/drawing/2014/main" id="{0ABDBD31-B8AF-DEBE-E1AA-87C5F113217A}"/>
              </a:ext>
            </a:extLst>
          </p:cNvPr>
          <p:cNvSpPr/>
          <p:nvPr/>
        </p:nvSpPr>
        <p:spPr>
          <a:xfrm>
            <a:off x="3521401" y="4022015"/>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ight Arrow 10">
            <a:extLst>
              <a:ext uri="{FF2B5EF4-FFF2-40B4-BE49-F238E27FC236}">
                <a16:creationId xmlns:a16="http://schemas.microsoft.com/office/drawing/2014/main" id="{DF1B8706-AC80-77CD-09AF-E228A6EE7EED}"/>
              </a:ext>
            </a:extLst>
          </p:cNvPr>
          <p:cNvSpPr/>
          <p:nvPr/>
        </p:nvSpPr>
        <p:spPr>
          <a:xfrm>
            <a:off x="4480854" y="4022015"/>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ight Arrow 11">
            <a:extLst>
              <a:ext uri="{FF2B5EF4-FFF2-40B4-BE49-F238E27FC236}">
                <a16:creationId xmlns:a16="http://schemas.microsoft.com/office/drawing/2014/main" id="{C8325E34-FB67-CB5D-A3B0-9597CDD1CDD6}"/>
              </a:ext>
            </a:extLst>
          </p:cNvPr>
          <p:cNvSpPr/>
          <p:nvPr/>
        </p:nvSpPr>
        <p:spPr>
          <a:xfrm>
            <a:off x="7103753" y="4039707"/>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Picture 4" descr="Free clip art &quot;Paper 2 icon&quot; by Anonymous">
            <a:extLst>
              <a:ext uri="{FF2B5EF4-FFF2-40B4-BE49-F238E27FC236}">
                <a16:creationId xmlns:a16="http://schemas.microsoft.com/office/drawing/2014/main" id="{1C9588BF-6544-1014-7B2E-55CDC54A7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688" y="4292352"/>
            <a:ext cx="592250" cy="592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CB870E-22EC-98F3-A6FB-C92A6D171BD1}"/>
              </a:ext>
            </a:extLst>
          </p:cNvPr>
          <p:cNvSpPr txBox="1"/>
          <p:nvPr/>
        </p:nvSpPr>
        <p:spPr>
          <a:xfrm>
            <a:off x="4597003" y="4434670"/>
            <a:ext cx="2307819" cy="246221"/>
          </a:xfrm>
          <a:prstGeom prst="rect">
            <a:avLst/>
          </a:prstGeom>
          <a:noFill/>
        </p:spPr>
        <p:txBody>
          <a:bodyPr wrap="square">
            <a:spAutoFit/>
          </a:bodyPr>
          <a:lstStyle/>
          <a:p>
            <a:pPr algn="ct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(smaller but labeled data)</a:t>
            </a:r>
          </a:p>
        </p:txBody>
      </p:sp>
      <p:sp>
        <p:nvSpPr>
          <p:cNvPr id="15" name="TextBox 14">
            <a:extLst>
              <a:ext uri="{FF2B5EF4-FFF2-40B4-BE49-F238E27FC236}">
                <a16:creationId xmlns:a16="http://schemas.microsoft.com/office/drawing/2014/main" id="{4B06EA26-290D-4A95-34FA-0C7351684ACC}"/>
              </a:ext>
            </a:extLst>
          </p:cNvPr>
          <p:cNvSpPr txBox="1"/>
          <p:nvPr/>
        </p:nvSpPr>
        <p:spPr>
          <a:xfrm>
            <a:off x="1278928" y="4435536"/>
            <a:ext cx="1973289" cy="246221"/>
          </a:xfrm>
          <a:prstGeom prst="rect">
            <a:avLst/>
          </a:prstGeom>
          <a:solidFill>
            <a:schemeClr val="bg1"/>
          </a:solidFill>
        </p:spPr>
        <p:txBody>
          <a:bodyPr wrap="square">
            <a:spAutoFit/>
          </a:bodyPr>
          <a:lstStyle/>
          <a:p>
            <a:pPr algn="ct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(Large but unlabeled data)</a:t>
            </a:r>
          </a:p>
        </p:txBody>
      </p:sp>
      <p:pic>
        <p:nvPicPr>
          <p:cNvPr id="16" name="Picture 2" descr="37,900+ Pile Of Paper Icon Stock Illustrations, Royalty-Free ...">
            <a:extLst>
              <a:ext uri="{FF2B5EF4-FFF2-40B4-BE49-F238E27FC236}">
                <a16:creationId xmlns:a16="http://schemas.microsoft.com/office/drawing/2014/main" id="{1994E4A7-41B4-3737-2D35-3EC561927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083" y="4363538"/>
            <a:ext cx="505773" cy="461997"/>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74">
            <a:extLst>
              <a:ext uri="{FF2B5EF4-FFF2-40B4-BE49-F238E27FC236}">
                <a16:creationId xmlns:a16="http://schemas.microsoft.com/office/drawing/2014/main" id="{AF993E1E-99B2-F911-F337-D187936E2F91}"/>
              </a:ext>
            </a:extLst>
          </p:cNvPr>
          <p:cNvSpPr txBox="1"/>
          <p:nvPr/>
        </p:nvSpPr>
        <p:spPr>
          <a:xfrm>
            <a:off x="5678903" y="3488197"/>
            <a:ext cx="967741" cy="238363"/>
          </a:xfrm>
          <a:prstGeom prst="wedgeRoundRectCallout">
            <a:avLst>
              <a:gd name="adj1" fmla="val 27564"/>
              <a:gd name="adj2" fmla="val 139903"/>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Our focus</a:t>
            </a:r>
          </a:p>
        </p:txBody>
      </p:sp>
    </p:spTree>
    <p:extLst>
      <p:ext uri="{BB962C8B-B14F-4D97-AF65-F5344CB8AC3E}">
        <p14:creationId xmlns:p14="http://schemas.microsoft.com/office/powerpoint/2010/main" val="1882160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15A6-CC0F-2588-EFC0-BC6A65975424}"/>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AB2262DE-CA25-C4BF-82DD-447D24AE2403}"/>
              </a:ext>
            </a:extLst>
          </p:cNvPr>
          <p:cNvSpPr>
            <a:spLocks noGrp="1"/>
          </p:cNvSpPr>
          <p:nvPr>
            <p:ph type="body" sz="quarter" idx="16"/>
          </p:nvPr>
        </p:nvSpPr>
        <p:spPr/>
        <p:txBody>
          <a:bodyPr/>
          <a:lstStyle/>
          <a:p>
            <a:r>
              <a:rPr lang="en-US" dirty="0"/>
              <a:t>We discussed basic policy gradient as a powerful approach to RLHF. </a:t>
            </a:r>
          </a:p>
          <a:p>
            <a:r>
              <a:rPr lang="en-US" dirty="0"/>
              <a:t>There are various variants out there. </a:t>
            </a:r>
          </a:p>
          <a:p>
            <a:r>
              <a:rPr lang="en-US" dirty="0"/>
              <a:t>See implementation of alignment algorithms: </a:t>
            </a:r>
            <a:r>
              <a:rPr lang="en-US" dirty="0">
                <a:hlinkClick r:id="rId2"/>
              </a:rPr>
              <a:t>https://huggingface.co/docs/trl/index</a:t>
            </a:r>
            <a:r>
              <a:rPr lang="en-US" dirty="0"/>
              <a:t> </a:t>
            </a:r>
          </a:p>
          <a:p>
            <a:endParaRPr lang="en-US" dirty="0"/>
          </a:p>
        </p:txBody>
      </p:sp>
      <p:pic>
        <p:nvPicPr>
          <p:cNvPr id="4" name="Picture 3">
            <a:extLst>
              <a:ext uri="{FF2B5EF4-FFF2-40B4-BE49-F238E27FC236}">
                <a16:creationId xmlns:a16="http://schemas.microsoft.com/office/drawing/2014/main" id="{3393382F-A4BC-3F4F-CE43-3DACBE7D0933}"/>
              </a:ext>
            </a:extLst>
          </p:cNvPr>
          <p:cNvPicPr>
            <a:picLocks noChangeAspect="1"/>
          </p:cNvPicPr>
          <p:nvPr/>
        </p:nvPicPr>
        <p:blipFill>
          <a:blip r:embed="rId3"/>
          <a:stretch>
            <a:fillRect/>
          </a:stretch>
        </p:blipFill>
        <p:spPr>
          <a:xfrm>
            <a:off x="845532" y="2393340"/>
            <a:ext cx="7379179" cy="2375529"/>
          </a:xfrm>
          <a:prstGeom prst="rect">
            <a:avLst/>
          </a:prstGeom>
        </p:spPr>
      </p:pic>
    </p:spTree>
    <p:extLst>
      <p:ext uri="{BB962C8B-B14F-4D97-AF65-F5344CB8AC3E}">
        <p14:creationId xmlns:p14="http://schemas.microsoft.com/office/powerpoint/2010/main" val="4052212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nchor="ctr"/>
          <a:lstStyle/>
          <a:p>
            <a:pPr algn="ctr"/>
            <a:r>
              <a:rPr lang="en-US" sz="4800" dirty="0"/>
              <a:t>Aligning Language Models: </a:t>
            </a:r>
          </a:p>
          <a:p>
            <a:pPr algn="ctr"/>
            <a:r>
              <a:rPr lang="en-US" sz="4800" dirty="0"/>
              <a:t>Direct Policy Optimization</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78496744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lang="en-US" sz="3297" dirty="0">
                <a:latin typeface="Tahoma" panose="020B0604030504040204" pitchFamily="34" charset="0"/>
                <a:ea typeface="Tahoma" panose="020B0604030504040204" pitchFamily="34" charset="0"/>
                <a:cs typeface="Tahoma" panose="020B0604030504040204" pitchFamily="34" charset="0"/>
              </a:rPr>
              <a:t>Simplifying RLHF</a:t>
            </a:r>
            <a:endParaRPr sz="3297" dirty="0">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16"/>
          </p:nvPr>
        </p:nvSpPr>
        <p:spPr/>
        <p:txBody>
          <a:bodyPr/>
          <a:lstStyle/>
          <a:p>
            <a:r>
              <a:rPr lang="en-US" dirty="0"/>
              <a:t>The RLHF pipeline is considerably more complex than supervised  learning</a:t>
            </a:r>
          </a:p>
          <a:p>
            <a:pPr lvl="1"/>
            <a:r>
              <a:rPr lang="en-US" dirty="0"/>
              <a:t>Involves training multiple LMs and sampling from the LM policy in the  loop of training</a:t>
            </a:r>
          </a:p>
          <a:p>
            <a:r>
              <a:rPr lang="en-US" dirty="0"/>
              <a:t>Is there a way to simplify this pipeline?</a:t>
            </a:r>
          </a:p>
          <a:p>
            <a:pPr lvl="1"/>
            <a:r>
              <a:rPr lang="en-US" dirty="0"/>
              <a:t>For example, by using a </a:t>
            </a:r>
            <a:r>
              <a:rPr lang="en-US" b="1" dirty="0"/>
              <a:t>single</a:t>
            </a:r>
            <a:r>
              <a:rPr lang="en-US" dirty="0"/>
              <a:t> language model</a:t>
            </a:r>
          </a:p>
          <a:p>
            <a:endParaRPr lang="en-US" dirty="0"/>
          </a:p>
          <a:p>
            <a:endParaRPr lang="en-US" dirty="0"/>
          </a:p>
        </p:txBody>
      </p:sp>
      <p:pic>
        <p:nvPicPr>
          <p:cNvPr id="8" name="object 4">
            <a:extLst>
              <a:ext uri="{FF2B5EF4-FFF2-40B4-BE49-F238E27FC236}">
                <a16:creationId xmlns:a16="http://schemas.microsoft.com/office/drawing/2014/main" id="{10D25879-5117-67D1-DE91-7DA19FF31FFE}"/>
              </a:ext>
            </a:extLst>
          </p:cNvPr>
          <p:cNvPicPr/>
          <p:nvPr/>
        </p:nvPicPr>
        <p:blipFill rotWithShape="1">
          <a:blip r:embed="rId2" cstate="print"/>
          <a:srcRect r="39309"/>
          <a:stretch/>
        </p:blipFill>
        <p:spPr>
          <a:xfrm>
            <a:off x="292266" y="3366316"/>
            <a:ext cx="5287124" cy="1699524"/>
          </a:xfrm>
          <a:prstGeom prst="rect">
            <a:avLst/>
          </a:prstGeom>
        </p:spPr>
      </p:pic>
    </p:spTree>
    <p:extLst>
      <p:ext uri="{BB962C8B-B14F-4D97-AF65-F5344CB8AC3E}">
        <p14:creationId xmlns:p14="http://schemas.microsoft.com/office/powerpoint/2010/main" val="2434223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966" y="466094"/>
            <a:ext cx="9222059" cy="498567"/>
          </a:xfrm>
          <a:prstGeom prst="rect">
            <a:avLst/>
          </a:prstGeom>
        </p:spPr>
        <p:txBody>
          <a:bodyPr vert="horz" wrap="square" lIns="0" tIns="6065" rIns="0" bIns="0" rtlCol="0">
            <a:spAutoFit/>
          </a:bodyPr>
          <a:lstStyle/>
          <a:p>
            <a:pPr marL="5776">
              <a:lnSpc>
                <a:spcPct val="100000"/>
              </a:lnSpc>
              <a:spcBef>
                <a:spcPts val="48"/>
              </a:spcBef>
            </a:pPr>
            <a:r>
              <a:rPr lang="en-US" sz="3200" dirty="0">
                <a:latin typeface="Tahoma" panose="020B0604030504040204" pitchFamily="34" charset="0"/>
                <a:ea typeface="Tahoma" panose="020B0604030504040204" pitchFamily="34" charset="0"/>
                <a:cs typeface="Tahoma" panose="020B0604030504040204" pitchFamily="34" charset="0"/>
              </a:rPr>
              <a:t>Direct Policy Optimization (DPO) - Intuition</a:t>
            </a:r>
            <a:endParaRPr sz="3200" dirty="0">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16"/>
          </p:nvPr>
        </p:nvSpPr>
        <p:spPr/>
        <p:txBody>
          <a:bodyPr/>
          <a:lstStyle/>
          <a:p>
            <a:endParaRPr lang="en-US" dirty="0"/>
          </a:p>
          <a:p>
            <a:endParaRPr lang="en-US" dirty="0"/>
          </a:p>
        </p:txBody>
      </p:sp>
      <p:pic>
        <p:nvPicPr>
          <p:cNvPr id="8" name="object 4">
            <a:extLst>
              <a:ext uri="{FF2B5EF4-FFF2-40B4-BE49-F238E27FC236}">
                <a16:creationId xmlns:a16="http://schemas.microsoft.com/office/drawing/2014/main" id="{10D25879-5117-67D1-DE91-7DA19FF31FFE}"/>
              </a:ext>
            </a:extLst>
          </p:cNvPr>
          <p:cNvPicPr/>
          <p:nvPr/>
        </p:nvPicPr>
        <p:blipFill>
          <a:blip r:embed="rId2" cstate="print"/>
          <a:stretch>
            <a:fillRect/>
          </a:stretch>
        </p:blipFill>
        <p:spPr>
          <a:xfrm>
            <a:off x="292266" y="3366316"/>
            <a:ext cx="8711544" cy="1699524"/>
          </a:xfrm>
          <a:prstGeom prst="rect">
            <a:avLst/>
          </a:prstGeom>
        </p:spPr>
      </p:pic>
      <p:sp>
        <p:nvSpPr>
          <p:cNvPr id="3" name="object 5">
            <a:extLst>
              <a:ext uri="{FF2B5EF4-FFF2-40B4-BE49-F238E27FC236}">
                <a16:creationId xmlns:a16="http://schemas.microsoft.com/office/drawing/2014/main" id="{B7A53C23-5F47-35F6-C17A-7B57192C858C}"/>
              </a:ext>
            </a:extLst>
          </p:cNvPr>
          <p:cNvSpPr txBox="1"/>
          <p:nvPr/>
        </p:nvSpPr>
        <p:spPr>
          <a:xfrm>
            <a:off x="5296831" y="73667"/>
            <a:ext cx="3809752" cy="337144"/>
          </a:xfrm>
          <a:prstGeom prst="rect">
            <a:avLst/>
          </a:prstGeom>
        </p:spPr>
        <p:txBody>
          <a:bodyPr vert="horz" wrap="square" lIns="0" tIns="0" rIns="0" bIns="0" rtlCol="0">
            <a:spAutoFit/>
          </a:bodyPr>
          <a:lstStyle/>
          <a:p>
            <a:pPr marL="5776">
              <a:lnSpc>
                <a:spcPts val="1326"/>
              </a:lnSpc>
            </a:pPr>
            <a:r>
              <a:rPr sz="1342" spc="-2" dirty="0">
                <a:latin typeface="Calibri"/>
                <a:cs typeface="Calibri"/>
              </a:rPr>
              <a:t>Direct</a:t>
            </a:r>
            <a:r>
              <a:rPr sz="1342" spc="5" dirty="0">
                <a:latin typeface="Calibri"/>
                <a:cs typeface="Calibri"/>
              </a:rPr>
              <a:t> </a:t>
            </a:r>
            <a:r>
              <a:rPr sz="1342" spc="-7" dirty="0">
                <a:latin typeface="Calibri"/>
                <a:cs typeface="Calibri"/>
              </a:rPr>
              <a:t>Preference</a:t>
            </a:r>
            <a:r>
              <a:rPr sz="1342" spc="7" dirty="0">
                <a:latin typeface="Calibri"/>
                <a:cs typeface="Calibri"/>
              </a:rPr>
              <a:t> </a:t>
            </a:r>
            <a:r>
              <a:rPr sz="1342" spc="-2" dirty="0">
                <a:latin typeface="Calibri"/>
                <a:cs typeface="Calibri"/>
              </a:rPr>
              <a:t>Optimization:</a:t>
            </a:r>
            <a:r>
              <a:rPr sz="1342" spc="7" dirty="0">
                <a:latin typeface="Calibri"/>
                <a:cs typeface="Calibri"/>
              </a:rPr>
              <a:t> </a:t>
            </a:r>
            <a:r>
              <a:rPr sz="1342" spc="-23" dirty="0">
                <a:latin typeface="Calibri"/>
                <a:cs typeface="Calibri"/>
              </a:rPr>
              <a:t>Your</a:t>
            </a:r>
            <a:r>
              <a:rPr sz="1342" spc="7" dirty="0">
                <a:latin typeface="Calibri"/>
                <a:cs typeface="Calibri"/>
              </a:rPr>
              <a:t> </a:t>
            </a:r>
            <a:r>
              <a:rPr sz="1342" spc="2" dirty="0">
                <a:latin typeface="Calibri"/>
                <a:cs typeface="Calibri"/>
              </a:rPr>
              <a:t>Language</a:t>
            </a:r>
            <a:r>
              <a:rPr sz="1342" spc="7" dirty="0">
                <a:latin typeface="Calibri"/>
                <a:cs typeface="Calibri"/>
              </a:rPr>
              <a:t> </a:t>
            </a:r>
            <a:r>
              <a:rPr sz="1342" spc="2" dirty="0">
                <a:latin typeface="Calibri"/>
                <a:cs typeface="Calibri"/>
              </a:rPr>
              <a:t>Model</a:t>
            </a:r>
            <a:r>
              <a:rPr sz="1342" spc="7" dirty="0">
                <a:latin typeface="Calibri"/>
                <a:cs typeface="Calibri"/>
              </a:rPr>
              <a:t> </a:t>
            </a:r>
            <a:r>
              <a:rPr sz="1342" spc="2" dirty="0">
                <a:latin typeface="Calibri"/>
                <a:cs typeface="Calibri"/>
              </a:rPr>
              <a:t>is</a:t>
            </a:r>
            <a:r>
              <a:rPr sz="1342" spc="7" dirty="0">
                <a:latin typeface="Calibri"/>
                <a:cs typeface="Calibri"/>
              </a:rPr>
              <a:t> </a:t>
            </a:r>
            <a:r>
              <a:rPr sz="1342" spc="-2" dirty="0">
                <a:latin typeface="Calibri"/>
                <a:cs typeface="Calibri"/>
              </a:rPr>
              <a:t>Secretly</a:t>
            </a:r>
            <a:r>
              <a:rPr sz="1342" spc="7" dirty="0">
                <a:latin typeface="Calibri"/>
                <a:cs typeface="Calibri"/>
              </a:rPr>
              <a:t> </a:t>
            </a:r>
            <a:r>
              <a:rPr sz="1342" spc="2" dirty="0">
                <a:latin typeface="Calibri"/>
                <a:cs typeface="Calibri"/>
              </a:rPr>
              <a:t>a</a:t>
            </a:r>
            <a:r>
              <a:rPr sz="1342" spc="7" dirty="0">
                <a:latin typeface="Calibri"/>
                <a:cs typeface="Calibri"/>
              </a:rPr>
              <a:t> </a:t>
            </a:r>
            <a:r>
              <a:rPr sz="1342" spc="-9" dirty="0">
                <a:latin typeface="Calibri"/>
                <a:cs typeface="Calibri"/>
              </a:rPr>
              <a:t>Reward</a:t>
            </a:r>
            <a:r>
              <a:rPr sz="1342" spc="5" dirty="0">
                <a:latin typeface="Calibri"/>
                <a:cs typeface="Calibri"/>
              </a:rPr>
              <a:t> </a:t>
            </a:r>
            <a:r>
              <a:rPr sz="1342" spc="2" dirty="0">
                <a:latin typeface="Calibri"/>
                <a:cs typeface="Calibri"/>
              </a:rPr>
              <a:t>Model</a:t>
            </a:r>
            <a:r>
              <a:rPr sz="1342" spc="7" dirty="0">
                <a:latin typeface="Calibri"/>
                <a:cs typeface="Calibri"/>
              </a:rPr>
              <a:t> </a:t>
            </a:r>
            <a:r>
              <a:rPr sz="1342" spc="-2" dirty="0">
                <a:latin typeface="Calibri"/>
                <a:cs typeface="Calibri"/>
              </a:rPr>
              <a:t>(Rafailov</a:t>
            </a:r>
            <a:r>
              <a:rPr sz="1342" spc="7" dirty="0">
                <a:latin typeface="Calibri"/>
                <a:cs typeface="Calibri"/>
              </a:rPr>
              <a:t> </a:t>
            </a:r>
            <a:r>
              <a:rPr sz="1342" spc="-2" dirty="0">
                <a:latin typeface="Calibri"/>
                <a:cs typeface="Calibri"/>
              </a:rPr>
              <a:t>et</a:t>
            </a:r>
            <a:r>
              <a:rPr sz="1342" spc="7" dirty="0">
                <a:latin typeface="Calibri"/>
                <a:cs typeface="Calibri"/>
              </a:rPr>
              <a:t> </a:t>
            </a:r>
            <a:r>
              <a:rPr sz="1342" dirty="0">
                <a:latin typeface="Calibri"/>
                <a:cs typeface="Calibri"/>
              </a:rPr>
              <a:t>al.,</a:t>
            </a:r>
            <a:r>
              <a:rPr sz="1342" spc="7" dirty="0">
                <a:latin typeface="Calibri"/>
                <a:cs typeface="Calibri"/>
              </a:rPr>
              <a:t> </a:t>
            </a:r>
            <a:r>
              <a:rPr sz="1342" dirty="0">
                <a:latin typeface="Calibri"/>
                <a:cs typeface="Calibri"/>
              </a:rPr>
              <a:t>2023)</a:t>
            </a:r>
          </a:p>
        </p:txBody>
      </p:sp>
      <p:sp>
        <p:nvSpPr>
          <p:cNvPr id="4" name="Text Placeholder 2">
            <a:extLst>
              <a:ext uri="{FF2B5EF4-FFF2-40B4-BE49-F238E27FC236}">
                <a16:creationId xmlns:a16="http://schemas.microsoft.com/office/drawing/2014/main" id="{0073CDA1-FA32-1369-BB1A-7C9DA17C8DD7}"/>
              </a:ext>
            </a:extLst>
          </p:cNvPr>
          <p:cNvSpPr txBox="1">
            <a:spLocks/>
          </p:cNvSpPr>
          <p:nvPr/>
        </p:nvSpPr>
        <p:spPr>
          <a:xfrm>
            <a:off x="432610" y="120777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DPO directly optimizes for human preferences </a:t>
            </a:r>
          </a:p>
          <a:p>
            <a:pPr lvl="1"/>
            <a:r>
              <a:rPr lang="en-US" dirty="0"/>
              <a:t>avoiding RL and fitting a separate reward model</a:t>
            </a:r>
          </a:p>
          <a:p>
            <a:r>
              <a:rPr lang="en-US" dirty="0"/>
              <a:t>One can use mathematical derivations to simplify the RLHF objective to an </a:t>
            </a:r>
            <a:r>
              <a:rPr lang="en-US" dirty="0">
                <a:solidFill>
                  <a:srgbClr val="C00000"/>
                </a:solidFill>
              </a:rPr>
              <a:t>equivalent </a:t>
            </a:r>
            <a:r>
              <a:rPr lang="en-US" dirty="0"/>
              <a:t>objective that is </a:t>
            </a:r>
            <a:r>
              <a:rPr lang="en-US" dirty="0">
                <a:solidFill>
                  <a:srgbClr val="C00000"/>
                </a:solidFill>
              </a:rPr>
              <a:t>simpler</a:t>
            </a:r>
            <a:r>
              <a:rPr lang="en-US" dirty="0"/>
              <a:t> to optimize. </a:t>
            </a:r>
          </a:p>
          <a:p>
            <a:pPr lvl="1"/>
            <a:endParaRPr lang="en-US" dirty="0"/>
          </a:p>
          <a:p>
            <a:endParaRPr lang="en-US" dirty="0"/>
          </a:p>
          <a:p>
            <a:endParaRPr lang="en-US" dirty="0"/>
          </a:p>
        </p:txBody>
      </p:sp>
      <p:sp>
        <p:nvSpPr>
          <p:cNvPr id="5" name="Rounded Rectangle 4">
            <a:extLst>
              <a:ext uri="{FF2B5EF4-FFF2-40B4-BE49-F238E27FC236}">
                <a16:creationId xmlns:a16="http://schemas.microsoft.com/office/drawing/2014/main" id="{7BBF2BBB-2D7B-6043-2A91-412FB447C959}"/>
              </a:ext>
            </a:extLst>
          </p:cNvPr>
          <p:cNvSpPr/>
          <p:nvPr/>
        </p:nvSpPr>
        <p:spPr>
          <a:xfrm>
            <a:off x="1806492" y="2490070"/>
            <a:ext cx="1951463" cy="66907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RLHF objective </a:t>
            </a:r>
          </a:p>
        </p:txBody>
      </p:sp>
      <p:sp>
        <p:nvSpPr>
          <p:cNvPr id="6" name="Rounded Rectangle 5">
            <a:extLst>
              <a:ext uri="{FF2B5EF4-FFF2-40B4-BE49-F238E27FC236}">
                <a16:creationId xmlns:a16="http://schemas.microsoft.com/office/drawing/2014/main" id="{F580098B-A953-D1D4-5814-E5E2FAA2775E}"/>
              </a:ext>
            </a:extLst>
          </p:cNvPr>
          <p:cNvSpPr/>
          <p:nvPr/>
        </p:nvSpPr>
        <p:spPr>
          <a:xfrm>
            <a:off x="5282284" y="2490069"/>
            <a:ext cx="2066283" cy="66907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DPO objective </a:t>
            </a:r>
          </a:p>
        </p:txBody>
      </p:sp>
      <p:sp>
        <p:nvSpPr>
          <p:cNvPr id="9" name="Right Arrow 8">
            <a:extLst>
              <a:ext uri="{FF2B5EF4-FFF2-40B4-BE49-F238E27FC236}">
                <a16:creationId xmlns:a16="http://schemas.microsoft.com/office/drawing/2014/main" id="{F70C34DC-B008-0462-6083-602B9856B8FB}"/>
              </a:ext>
            </a:extLst>
          </p:cNvPr>
          <p:cNvSpPr/>
          <p:nvPr/>
        </p:nvSpPr>
        <p:spPr>
          <a:xfrm>
            <a:off x="4079851" y="2639650"/>
            <a:ext cx="817713" cy="369909"/>
          </a:xfrm>
          <a:prstGeom prst="rightArrow">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8175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6BFF0A7-4C3C-CF13-2C92-4285685DC054}"/>
              </a:ext>
            </a:extLst>
          </p:cNvPr>
          <p:cNvSpPr/>
          <p:nvPr/>
        </p:nvSpPr>
        <p:spPr>
          <a:xfrm>
            <a:off x="239885" y="2193300"/>
            <a:ext cx="8752774" cy="865698"/>
          </a:xfrm>
          <a:prstGeom prst="roundRect">
            <a:avLst>
              <a:gd name="adj" fmla="val 7559"/>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7" name="Rounded Rectangle 16">
            <a:extLst>
              <a:ext uri="{FF2B5EF4-FFF2-40B4-BE49-F238E27FC236}">
                <a16:creationId xmlns:a16="http://schemas.microsoft.com/office/drawing/2014/main" id="{28C571C9-20FA-A52E-329B-C552FBC85BE9}"/>
              </a:ext>
            </a:extLst>
          </p:cNvPr>
          <p:cNvSpPr/>
          <p:nvPr/>
        </p:nvSpPr>
        <p:spPr>
          <a:xfrm>
            <a:off x="239885" y="257563"/>
            <a:ext cx="8752774" cy="1714081"/>
          </a:xfrm>
          <a:prstGeom prst="roundRect">
            <a:avLst>
              <a:gd name="adj" fmla="val 7559"/>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4294967295"/>
          </p:nvPr>
        </p:nvSpPr>
        <p:spPr>
          <a:xfrm>
            <a:off x="1057275" y="1390650"/>
            <a:ext cx="8086725" cy="3078163"/>
          </a:xfrm>
          <a:prstGeom prst="rect">
            <a:avLst/>
          </a:prstGeom>
        </p:spPr>
        <p:txBody>
          <a:bodyPr/>
          <a:lstStyle/>
          <a:p>
            <a:endParaRPr lang="en-US" dirty="0"/>
          </a:p>
          <a:p>
            <a:endParaRPr lang="en-US" dirty="0"/>
          </a:p>
        </p:txBody>
      </p:sp>
      <p:pic>
        <p:nvPicPr>
          <p:cNvPr id="8" name="object 4">
            <a:extLst>
              <a:ext uri="{FF2B5EF4-FFF2-40B4-BE49-F238E27FC236}">
                <a16:creationId xmlns:a16="http://schemas.microsoft.com/office/drawing/2014/main" id="{10D25879-5117-67D1-DE91-7DA19FF31FFE}"/>
              </a:ext>
            </a:extLst>
          </p:cNvPr>
          <p:cNvPicPr/>
          <p:nvPr/>
        </p:nvPicPr>
        <p:blipFill>
          <a:blip r:embed="rId2" cstate="print"/>
          <a:stretch>
            <a:fillRect/>
          </a:stretch>
        </p:blipFill>
        <p:spPr>
          <a:xfrm>
            <a:off x="292266" y="3366316"/>
            <a:ext cx="8711544" cy="1699524"/>
          </a:xfrm>
          <a:prstGeom prst="rect">
            <a:avLst/>
          </a:prstGeom>
        </p:spPr>
      </p:pic>
      <p:sp>
        <p:nvSpPr>
          <p:cNvPr id="4" name="Text Placeholder 2">
            <a:extLst>
              <a:ext uri="{FF2B5EF4-FFF2-40B4-BE49-F238E27FC236}">
                <a16:creationId xmlns:a16="http://schemas.microsoft.com/office/drawing/2014/main" id="{0073CDA1-FA32-1369-BB1A-7C9DA17C8DD7}"/>
              </a:ext>
            </a:extLst>
          </p:cNvPr>
          <p:cNvSpPr txBox="1">
            <a:spLocks/>
          </p:cNvSpPr>
          <p:nvPr/>
        </p:nvSpPr>
        <p:spPr>
          <a:xfrm>
            <a:off x="432610" y="120777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5" name="object 5">
            <a:extLst>
              <a:ext uri="{FF2B5EF4-FFF2-40B4-BE49-F238E27FC236}">
                <a16:creationId xmlns:a16="http://schemas.microsoft.com/office/drawing/2014/main" id="{64A1D922-EA89-A76D-6291-EE5E61AAA9F6}"/>
              </a:ext>
            </a:extLst>
          </p:cNvPr>
          <p:cNvPicPr preferRelativeResize="0">
            <a:picLocks noChangeAspect="1"/>
          </p:cNvPicPr>
          <p:nvPr/>
        </p:nvPicPr>
        <p:blipFill>
          <a:blip r:embed="rId3" cstate="print"/>
          <a:stretch>
            <a:fillRect/>
          </a:stretch>
        </p:blipFill>
        <p:spPr>
          <a:xfrm>
            <a:off x="2330602" y="1393780"/>
            <a:ext cx="6559205" cy="402195"/>
          </a:xfrm>
          <a:prstGeom prst="rect">
            <a:avLst/>
          </a:prstGeom>
        </p:spPr>
      </p:pic>
      <p:sp>
        <p:nvSpPr>
          <p:cNvPr id="11" name="TextBox 10">
            <a:extLst>
              <a:ext uri="{FF2B5EF4-FFF2-40B4-BE49-F238E27FC236}">
                <a16:creationId xmlns:a16="http://schemas.microsoft.com/office/drawing/2014/main" id="{26206BC0-EAF0-D67C-6CF2-6D0C53BD4AA5}"/>
              </a:ext>
            </a:extLst>
          </p:cNvPr>
          <p:cNvSpPr txBox="1"/>
          <p:nvPr/>
        </p:nvSpPr>
        <p:spPr>
          <a:xfrm>
            <a:off x="251036" y="1389312"/>
            <a:ext cx="2837849" cy="369332"/>
          </a:xfrm>
          <a:prstGeom prst="rect">
            <a:avLst/>
          </a:prstGeom>
          <a:noFill/>
        </p:spPr>
        <p:txBody>
          <a:bodyPr wrap="square">
            <a:spAutoFit/>
          </a:bodyPr>
          <a:lstStyle/>
          <a:p>
            <a:r>
              <a:rPr lang="en-US" sz="1800" dirty="0"/>
              <a:t>(ii) Policy objective</a:t>
            </a:r>
          </a:p>
        </p:txBody>
      </p:sp>
      <p:sp>
        <p:nvSpPr>
          <p:cNvPr id="12" name="TextBox 11">
            <a:extLst>
              <a:ext uri="{FF2B5EF4-FFF2-40B4-BE49-F238E27FC236}">
                <a16:creationId xmlns:a16="http://schemas.microsoft.com/office/drawing/2014/main" id="{45630E82-8E94-844B-0022-AD8C62B030EF}"/>
              </a:ext>
            </a:extLst>
          </p:cNvPr>
          <p:cNvSpPr txBox="1"/>
          <p:nvPr/>
        </p:nvSpPr>
        <p:spPr>
          <a:xfrm>
            <a:off x="262187" y="2409933"/>
            <a:ext cx="2837849" cy="369332"/>
          </a:xfrm>
          <a:prstGeom prst="rect">
            <a:avLst/>
          </a:prstGeom>
          <a:noFill/>
        </p:spPr>
        <p:txBody>
          <a:bodyPr wrap="square">
            <a:spAutoFit/>
          </a:bodyPr>
          <a:lstStyle/>
          <a:p>
            <a:r>
              <a:rPr lang="en-US" sz="1800" dirty="0"/>
              <a:t>DPO objective</a:t>
            </a:r>
          </a:p>
        </p:txBody>
      </p:sp>
      <p:sp>
        <p:nvSpPr>
          <p:cNvPr id="14" name="TextBox 13">
            <a:extLst>
              <a:ext uri="{FF2B5EF4-FFF2-40B4-BE49-F238E27FC236}">
                <a16:creationId xmlns:a16="http://schemas.microsoft.com/office/drawing/2014/main" id="{BE9B548F-15B5-76E9-45CD-D7F1C0D7D94D}"/>
              </a:ext>
            </a:extLst>
          </p:cNvPr>
          <p:cNvSpPr txBox="1"/>
          <p:nvPr/>
        </p:nvSpPr>
        <p:spPr>
          <a:xfrm>
            <a:off x="263694" y="780692"/>
            <a:ext cx="2837849" cy="369332"/>
          </a:xfrm>
          <a:prstGeom prst="rect">
            <a:avLst/>
          </a:prstGeom>
          <a:noFill/>
        </p:spPr>
        <p:txBody>
          <a:bodyPr wrap="square">
            <a:spAutoFit/>
          </a:bodyPr>
          <a:lstStyle/>
          <a:p>
            <a:r>
              <a:rPr lang="en-US" sz="1800" dirty="0"/>
              <a:t>(</a:t>
            </a:r>
            <a:r>
              <a:rPr lang="en-US" sz="1800" dirty="0" err="1"/>
              <a:t>i</a:t>
            </a:r>
            <a:r>
              <a:rPr lang="en-US" sz="1800" dirty="0"/>
              <a:t>) Reward objective</a:t>
            </a:r>
          </a:p>
        </p:txBody>
      </p:sp>
      <p:pic>
        <p:nvPicPr>
          <p:cNvPr id="15" name="object 7">
            <a:extLst>
              <a:ext uri="{FF2B5EF4-FFF2-40B4-BE49-F238E27FC236}">
                <a16:creationId xmlns:a16="http://schemas.microsoft.com/office/drawing/2014/main" id="{F6C9751B-E9AE-F5C3-C213-AD058F54BBF8}"/>
              </a:ext>
            </a:extLst>
          </p:cNvPr>
          <p:cNvPicPr/>
          <p:nvPr/>
        </p:nvPicPr>
        <p:blipFill>
          <a:blip r:embed="rId4" cstate="print"/>
          <a:stretch>
            <a:fillRect/>
          </a:stretch>
        </p:blipFill>
        <p:spPr>
          <a:xfrm>
            <a:off x="2572556" y="837063"/>
            <a:ext cx="5934318" cy="303790"/>
          </a:xfrm>
          <a:prstGeom prst="rect">
            <a:avLst/>
          </a:prstGeom>
        </p:spPr>
      </p:pic>
      <p:pic>
        <p:nvPicPr>
          <p:cNvPr id="16" name="object 4">
            <a:extLst>
              <a:ext uri="{FF2B5EF4-FFF2-40B4-BE49-F238E27FC236}">
                <a16:creationId xmlns:a16="http://schemas.microsoft.com/office/drawing/2014/main" id="{4FB69046-AD0C-C41D-ECCE-0DCD2E5B6701}"/>
              </a:ext>
            </a:extLst>
          </p:cNvPr>
          <p:cNvPicPr/>
          <p:nvPr/>
        </p:nvPicPr>
        <p:blipFill>
          <a:blip r:embed="rId5" cstate="print"/>
          <a:stretch>
            <a:fillRect/>
          </a:stretch>
        </p:blipFill>
        <p:spPr>
          <a:xfrm>
            <a:off x="1929161" y="2367161"/>
            <a:ext cx="6974954" cy="525898"/>
          </a:xfrm>
          <a:prstGeom prst="rect">
            <a:avLst/>
          </a:prstGeom>
        </p:spPr>
      </p:pic>
      <p:sp>
        <p:nvSpPr>
          <p:cNvPr id="2" name="TextBox 1">
            <a:extLst>
              <a:ext uri="{FF2B5EF4-FFF2-40B4-BE49-F238E27FC236}">
                <a16:creationId xmlns:a16="http://schemas.microsoft.com/office/drawing/2014/main" id="{D9FA6179-ED56-B0A7-1907-BB5137BDBADD}"/>
              </a:ext>
            </a:extLst>
          </p:cNvPr>
          <p:cNvSpPr txBox="1"/>
          <p:nvPr/>
        </p:nvSpPr>
        <p:spPr>
          <a:xfrm>
            <a:off x="5462545" y="1854154"/>
            <a:ext cx="3603569" cy="263401"/>
          </a:xfrm>
          <a:prstGeom prst="wedgeRoundRectCallout">
            <a:avLst>
              <a:gd name="adj1" fmla="val -25829"/>
              <a:gd name="adj2" fmla="val -82928"/>
              <a:gd name="adj3" fmla="val 16667"/>
            </a:avLst>
          </a:prstGeom>
          <a:solidFill>
            <a:srgbClr val="D2E7FF">
              <a:alpha val="78824"/>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dirty="0">
                <a:latin typeface="Tahoma" panose="020B0604030504040204" pitchFamily="34" charset="0"/>
                <a:ea typeface="Tahoma" panose="020B0604030504040204" pitchFamily="34" charset="0"/>
                <a:cs typeface="Tahoma" panose="020B0604030504040204" pitchFamily="34" charset="0"/>
              </a:rPr>
              <a:t>Minimizing </a:t>
            </a:r>
            <a:r>
              <a:rPr lang="en-US" spc="2" dirty="0">
                <a:latin typeface="Tahoma" panose="020B0604030504040204" pitchFamily="34" charset="0"/>
                <a:ea typeface="Tahoma" panose="020B0604030504040204" pitchFamily="34" charset="0"/>
                <a:cs typeface="Tahoma" panose="020B0604030504040204" pitchFamily="34" charset="0"/>
              </a:rPr>
              <a:t>the </a:t>
            </a:r>
            <a:r>
              <a:rPr lang="en-US" dirty="0">
                <a:latin typeface="Tahoma" panose="020B0604030504040204" pitchFamily="34" charset="0"/>
                <a:ea typeface="Tahoma" panose="020B0604030504040204" pitchFamily="34" charset="0"/>
                <a:cs typeface="Tahoma" panose="020B0604030504040204" pitchFamily="34" charset="0"/>
              </a:rPr>
              <a:t>deviation</a:t>
            </a:r>
            <a:r>
              <a:rPr lang="en-US" spc="2" dirty="0">
                <a:latin typeface="Tahoma" panose="020B0604030504040204" pitchFamily="34" charset="0"/>
                <a:ea typeface="Tahoma" panose="020B0604030504040204" pitchFamily="34" charset="0"/>
                <a:cs typeface="Tahoma" panose="020B0604030504040204" pitchFamily="34" charset="0"/>
              </a:rPr>
              <a:t> </a:t>
            </a:r>
            <a:r>
              <a:rPr lang="en-US" spc="-2" dirty="0">
                <a:latin typeface="Tahoma" panose="020B0604030504040204" pitchFamily="34" charset="0"/>
                <a:ea typeface="Tahoma" panose="020B0604030504040204" pitchFamily="34" charset="0"/>
                <a:cs typeface="Tahoma" panose="020B0604030504040204" pitchFamily="34" charset="0"/>
              </a:rPr>
              <a:t>from</a:t>
            </a:r>
            <a:r>
              <a:rPr lang="en-US" spc="2" dirty="0">
                <a:latin typeface="Tahoma" panose="020B0604030504040204" pitchFamily="34" charset="0"/>
                <a:ea typeface="Tahoma" panose="020B0604030504040204" pitchFamily="34" charset="0"/>
                <a:cs typeface="Tahoma" panose="020B0604030504040204" pitchFamily="34" charset="0"/>
              </a:rPr>
              <a:t> the base policy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A0EA33F0-9E20-377D-FCF0-E212C792F7FB}"/>
              </a:ext>
            </a:extLst>
          </p:cNvPr>
          <p:cNvSpPr txBox="1"/>
          <p:nvPr/>
        </p:nvSpPr>
        <p:spPr>
          <a:xfrm>
            <a:off x="1359672" y="1853722"/>
            <a:ext cx="3999239" cy="265474"/>
          </a:xfrm>
          <a:prstGeom prst="wedgeRoundRectCallout">
            <a:avLst>
              <a:gd name="adj1" fmla="val 32056"/>
              <a:gd name="adj2" fmla="val -89361"/>
              <a:gd name="adj3" fmla="val 16667"/>
            </a:avLst>
          </a:prstGeom>
          <a:solidFill>
            <a:srgbClr val="D2E7FF">
              <a:alpha val="78824"/>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dirty="0">
                <a:latin typeface="Tahoma" panose="020B0604030504040204" pitchFamily="34" charset="0"/>
                <a:ea typeface="Tahoma" panose="020B0604030504040204" pitchFamily="34" charset="0"/>
                <a:cs typeface="Tahoma" panose="020B0604030504040204" pitchFamily="34" charset="0"/>
              </a:rPr>
              <a:t>Maximizing the reward of the generated prompts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F0C13F-92DA-2519-3A13-E37407995E98}"/>
              </a:ext>
            </a:extLst>
          </p:cNvPr>
          <p:cNvSpPr txBox="1"/>
          <p:nvPr/>
        </p:nvSpPr>
        <p:spPr>
          <a:xfrm>
            <a:off x="262187" y="276820"/>
            <a:ext cx="2837849" cy="369332"/>
          </a:xfrm>
          <a:prstGeom prst="rect">
            <a:avLst/>
          </a:prstGeom>
          <a:noFill/>
        </p:spPr>
        <p:txBody>
          <a:bodyPr wrap="square">
            <a:spAutoFit/>
          </a:bodyPr>
          <a:lstStyle/>
          <a:p>
            <a:r>
              <a:rPr lang="en-US" sz="1800" dirty="0"/>
              <a:t>RLHF objectives</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89BA012-065B-D042-E413-ECDEBE348A58}"/>
                  </a:ext>
                </a:extLst>
              </p:cNvPr>
              <p:cNvSpPr txBox="1"/>
              <p:nvPr/>
            </p:nvSpPr>
            <p:spPr>
              <a:xfrm>
                <a:off x="2931480" y="312948"/>
                <a:ext cx="5036956" cy="276999"/>
              </a:xfrm>
              <a:prstGeom prst="rect">
                <a:avLst/>
              </a:prstGeom>
              <a:noFill/>
            </p:spPr>
            <p:txBody>
              <a:bodyPr wrap="none" lIns="0" tIns="0" rIns="0" bIns="0" rtlCol="0">
                <a:spAutoFit/>
              </a:bodyPr>
              <a:lstStyle/>
              <a:p>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𝑤</m:t>
                        </m:r>
                      </m:sub>
                    </m:sSub>
                  </m:oMath>
                </a14:m>
                <a:r>
                  <a:rPr lang="en-US" sz="1800" dirty="0"/>
                  <a:t>: preferred response /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𝑙</m:t>
                        </m:r>
                      </m:sub>
                    </m:sSub>
                  </m:oMath>
                </a14:m>
                <a:r>
                  <a:rPr lang="en-US" sz="1800" dirty="0"/>
                  <a:t>: </a:t>
                </a:r>
                <a:r>
                  <a:rPr lang="en-US" sz="1800" dirty="0" err="1"/>
                  <a:t>disreferred</a:t>
                </a:r>
                <a:r>
                  <a:rPr lang="en-US" sz="1800" dirty="0"/>
                  <a:t> response </a:t>
                </a:r>
              </a:p>
            </p:txBody>
          </p:sp>
        </mc:Choice>
        <mc:Fallback xmlns="">
          <p:sp>
            <p:nvSpPr>
              <p:cNvPr id="21" name="TextBox 20">
                <a:extLst>
                  <a:ext uri="{FF2B5EF4-FFF2-40B4-BE49-F238E27FC236}">
                    <a16:creationId xmlns:a16="http://schemas.microsoft.com/office/drawing/2014/main" id="{E89BA012-065B-D042-E413-ECDEBE348A58}"/>
                  </a:ext>
                </a:extLst>
              </p:cNvPr>
              <p:cNvSpPr txBox="1">
                <a:spLocks noRot="1" noChangeAspect="1" noMove="1" noResize="1" noEditPoints="1" noAdjustHandles="1" noChangeArrowheads="1" noChangeShapeType="1" noTextEdit="1"/>
              </p:cNvSpPr>
              <p:nvPr/>
            </p:nvSpPr>
            <p:spPr>
              <a:xfrm>
                <a:off x="2931480" y="312948"/>
                <a:ext cx="5036956" cy="276999"/>
              </a:xfrm>
              <a:prstGeom prst="rect">
                <a:avLst/>
              </a:prstGeom>
              <a:blipFill>
                <a:blip r:embed="rId6"/>
                <a:stretch>
                  <a:fillRect l="-1508" t="-26087" r="-2010" b="-5217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7F52268-D1F0-BF7A-A3CA-3B9888FE58CB}"/>
              </a:ext>
            </a:extLst>
          </p:cNvPr>
          <p:cNvSpPr txBox="1"/>
          <p:nvPr/>
        </p:nvSpPr>
        <p:spPr>
          <a:xfrm>
            <a:off x="566529" y="2980264"/>
            <a:ext cx="8238425" cy="318468"/>
          </a:xfrm>
          <a:prstGeom prst="wedgeRoundRectCallout">
            <a:avLst>
              <a:gd name="adj1" fmla="val -13088"/>
              <a:gd name="adj2" fmla="val -82832"/>
              <a:gd name="adj3" fmla="val 16667"/>
            </a:avLst>
          </a:prstGeom>
          <a:solidFill>
            <a:srgbClr val="D2E7FF">
              <a:alpha val="74118"/>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dirty="0">
                <a:latin typeface="Calibri"/>
                <a:cs typeface="Calibri"/>
              </a:rPr>
              <a:t>(1) Maximizing reward of the </a:t>
            </a:r>
            <a:r>
              <a:rPr lang="en-US" spc="-5" dirty="0" err="1">
                <a:latin typeface="Calibri"/>
                <a:cs typeface="Calibri"/>
              </a:rPr>
              <a:t>pref</a:t>
            </a:r>
            <a:r>
              <a:rPr lang="en-US" spc="-5" dirty="0">
                <a:latin typeface="Calibri"/>
                <a:cs typeface="Calibri"/>
              </a:rPr>
              <a:t> response vs that of </a:t>
            </a:r>
            <a:r>
              <a:rPr lang="en-US" spc="-5" dirty="0" err="1">
                <a:latin typeface="Calibri"/>
                <a:cs typeface="Calibri"/>
              </a:rPr>
              <a:t>dispref</a:t>
            </a:r>
            <a:r>
              <a:rPr lang="en-US" spc="-5" dirty="0">
                <a:latin typeface="Calibri"/>
                <a:cs typeface="Calibri"/>
              </a:rPr>
              <a:t> one; (2) Minimizing deviations from the base policy</a:t>
            </a:r>
            <a:endParaRPr lang="en-US" dirty="0">
              <a:latin typeface="Calibri"/>
              <a:cs typeface="Calibri"/>
            </a:endParaRPr>
          </a:p>
        </p:txBody>
      </p:sp>
    </p:spTree>
    <p:extLst>
      <p:ext uri="{BB962C8B-B14F-4D97-AF65-F5344CB8AC3E}">
        <p14:creationId xmlns:p14="http://schemas.microsoft.com/office/powerpoint/2010/main" val="283568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2" grpId="0" animBg="1"/>
      <p:bldP spid="10"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6BFF0A7-4C3C-CF13-2C92-4285685DC054}"/>
              </a:ext>
            </a:extLst>
          </p:cNvPr>
          <p:cNvSpPr/>
          <p:nvPr/>
        </p:nvSpPr>
        <p:spPr>
          <a:xfrm>
            <a:off x="239885" y="2193300"/>
            <a:ext cx="8752774" cy="865698"/>
          </a:xfrm>
          <a:prstGeom prst="roundRect">
            <a:avLst>
              <a:gd name="adj" fmla="val 7559"/>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7" name="Text Placeholder 6">
            <a:extLst>
              <a:ext uri="{FF2B5EF4-FFF2-40B4-BE49-F238E27FC236}">
                <a16:creationId xmlns:a16="http://schemas.microsoft.com/office/drawing/2014/main" id="{A6280D27-A854-B9E6-8B3C-99C705182EB3}"/>
              </a:ext>
            </a:extLst>
          </p:cNvPr>
          <p:cNvSpPr>
            <a:spLocks noGrp="1"/>
          </p:cNvSpPr>
          <p:nvPr>
            <p:ph type="body" sz="quarter" idx="4294967295"/>
          </p:nvPr>
        </p:nvSpPr>
        <p:spPr>
          <a:xfrm>
            <a:off x="1057275" y="1390650"/>
            <a:ext cx="8086725" cy="3078163"/>
          </a:xfrm>
          <a:prstGeom prst="rect">
            <a:avLst/>
          </a:prstGeom>
        </p:spPr>
        <p:txBody>
          <a:bodyPr/>
          <a:lstStyle/>
          <a:p>
            <a:endParaRPr lang="en-US" dirty="0"/>
          </a:p>
          <a:p>
            <a:endParaRPr lang="en-US" dirty="0"/>
          </a:p>
        </p:txBody>
      </p:sp>
      <p:pic>
        <p:nvPicPr>
          <p:cNvPr id="8" name="object 4">
            <a:extLst>
              <a:ext uri="{FF2B5EF4-FFF2-40B4-BE49-F238E27FC236}">
                <a16:creationId xmlns:a16="http://schemas.microsoft.com/office/drawing/2014/main" id="{10D25879-5117-67D1-DE91-7DA19FF31FFE}"/>
              </a:ext>
            </a:extLst>
          </p:cNvPr>
          <p:cNvPicPr/>
          <p:nvPr/>
        </p:nvPicPr>
        <p:blipFill>
          <a:blip r:embed="rId2" cstate="print"/>
          <a:stretch>
            <a:fillRect/>
          </a:stretch>
        </p:blipFill>
        <p:spPr>
          <a:xfrm>
            <a:off x="292266" y="3366316"/>
            <a:ext cx="8711544" cy="1699524"/>
          </a:xfrm>
          <a:prstGeom prst="rect">
            <a:avLst/>
          </a:prstGeom>
        </p:spPr>
      </p:pic>
      <p:sp>
        <p:nvSpPr>
          <p:cNvPr id="4" name="Text Placeholder 2">
            <a:extLst>
              <a:ext uri="{FF2B5EF4-FFF2-40B4-BE49-F238E27FC236}">
                <a16:creationId xmlns:a16="http://schemas.microsoft.com/office/drawing/2014/main" id="{0073CDA1-FA32-1369-BB1A-7C9DA17C8DD7}"/>
              </a:ext>
            </a:extLst>
          </p:cNvPr>
          <p:cNvSpPr txBox="1">
            <a:spLocks/>
          </p:cNvSpPr>
          <p:nvPr/>
        </p:nvSpPr>
        <p:spPr>
          <a:xfrm>
            <a:off x="432610" y="120777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45630E82-8E94-844B-0022-AD8C62B030EF}"/>
              </a:ext>
            </a:extLst>
          </p:cNvPr>
          <p:cNvSpPr txBox="1"/>
          <p:nvPr/>
        </p:nvSpPr>
        <p:spPr>
          <a:xfrm>
            <a:off x="262187" y="2409933"/>
            <a:ext cx="2837849" cy="369332"/>
          </a:xfrm>
          <a:prstGeom prst="rect">
            <a:avLst/>
          </a:prstGeom>
          <a:noFill/>
        </p:spPr>
        <p:txBody>
          <a:bodyPr wrap="square">
            <a:spAutoFit/>
          </a:bodyPr>
          <a:lstStyle/>
          <a:p>
            <a:r>
              <a:rPr lang="en-US" sz="1800" dirty="0"/>
              <a:t>DPO objective</a:t>
            </a:r>
          </a:p>
        </p:txBody>
      </p:sp>
      <p:pic>
        <p:nvPicPr>
          <p:cNvPr id="16" name="object 4">
            <a:extLst>
              <a:ext uri="{FF2B5EF4-FFF2-40B4-BE49-F238E27FC236}">
                <a16:creationId xmlns:a16="http://schemas.microsoft.com/office/drawing/2014/main" id="{4FB69046-AD0C-C41D-ECCE-0DCD2E5B6701}"/>
              </a:ext>
            </a:extLst>
          </p:cNvPr>
          <p:cNvPicPr/>
          <p:nvPr/>
        </p:nvPicPr>
        <p:blipFill>
          <a:blip r:embed="rId3" cstate="print"/>
          <a:stretch>
            <a:fillRect/>
          </a:stretch>
        </p:blipFill>
        <p:spPr>
          <a:xfrm>
            <a:off x="1929161" y="2367161"/>
            <a:ext cx="6974954" cy="525898"/>
          </a:xfrm>
          <a:prstGeom prst="rect">
            <a:avLst/>
          </a:prstGeom>
        </p:spPr>
      </p:pic>
      <p:pic>
        <p:nvPicPr>
          <p:cNvPr id="3" name="object 11">
            <a:extLst>
              <a:ext uri="{FF2B5EF4-FFF2-40B4-BE49-F238E27FC236}">
                <a16:creationId xmlns:a16="http://schemas.microsoft.com/office/drawing/2014/main" id="{E1333C94-5856-0147-5A00-4D12FAACA404}"/>
              </a:ext>
            </a:extLst>
          </p:cNvPr>
          <p:cNvPicPr/>
          <p:nvPr/>
        </p:nvPicPr>
        <p:blipFill>
          <a:blip r:embed="rId4" cstate="print"/>
          <a:stretch>
            <a:fillRect/>
          </a:stretch>
        </p:blipFill>
        <p:spPr>
          <a:xfrm>
            <a:off x="460749" y="759667"/>
            <a:ext cx="8181516" cy="1004177"/>
          </a:xfrm>
          <a:prstGeom prst="rect">
            <a:avLst/>
          </a:prstGeom>
        </p:spPr>
      </p:pic>
      <p:grpSp>
        <p:nvGrpSpPr>
          <p:cNvPr id="23" name="Group 22">
            <a:extLst>
              <a:ext uri="{FF2B5EF4-FFF2-40B4-BE49-F238E27FC236}">
                <a16:creationId xmlns:a16="http://schemas.microsoft.com/office/drawing/2014/main" id="{96647D50-70C3-BD00-F37B-BAEAA435E47E}"/>
              </a:ext>
            </a:extLst>
          </p:cNvPr>
          <p:cNvGrpSpPr/>
          <p:nvPr/>
        </p:nvGrpSpPr>
        <p:grpSpPr>
          <a:xfrm>
            <a:off x="3168594" y="341708"/>
            <a:ext cx="5531005" cy="338554"/>
            <a:chOff x="2152187" y="231506"/>
            <a:chExt cx="5531005" cy="338554"/>
          </a:xfrm>
        </p:grpSpPr>
        <p:pic>
          <p:nvPicPr>
            <p:cNvPr id="6" name="object 5">
              <a:extLst>
                <a:ext uri="{FF2B5EF4-FFF2-40B4-BE49-F238E27FC236}">
                  <a16:creationId xmlns:a16="http://schemas.microsoft.com/office/drawing/2014/main" id="{9A897C5B-8813-C657-A2C4-B9412F58FF9F}"/>
                </a:ext>
              </a:extLst>
            </p:cNvPr>
            <p:cNvPicPr/>
            <p:nvPr/>
          </p:nvPicPr>
          <p:blipFill>
            <a:blip r:embed="rId5" cstate="print"/>
            <a:stretch>
              <a:fillRect/>
            </a:stretch>
          </p:blipFill>
          <p:spPr>
            <a:xfrm>
              <a:off x="2993352" y="270471"/>
              <a:ext cx="1654686" cy="264408"/>
            </a:xfrm>
            <a:prstGeom prst="rect">
              <a:avLst/>
            </a:prstGeom>
          </p:spPr>
        </p:pic>
        <p:sp>
          <p:nvSpPr>
            <p:cNvPr id="19" name="TextBox 18">
              <a:extLst>
                <a:ext uri="{FF2B5EF4-FFF2-40B4-BE49-F238E27FC236}">
                  <a16:creationId xmlns:a16="http://schemas.microsoft.com/office/drawing/2014/main" id="{1277D193-7696-BA69-AFE5-F79FBF4D0E36}"/>
                </a:ext>
              </a:extLst>
            </p:cNvPr>
            <p:cNvSpPr txBox="1"/>
            <p:nvPr/>
          </p:nvSpPr>
          <p:spPr>
            <a:xfrm>
              <a:off x="2152187" y="231506"/>
              <a:ext cx="5531005" cy="338554"/>
            </a:xfrm>
            <a:prstGeom prst="rect">
              <a:avLst/>
            </a:prstGeom>
            <a:noFill/>
          </p:spPr>
          <p:txBody>
            <a:bodyPr wrap="square">
              <a:spAutoFit/>
            </a:bodyPr>
            <a:lstStyle/>
            <a:p>
              <a:r>
                <a:rPr lang="en-US" sz="1600" spc="5" dirty="0">
                  <a:latin typeface="Calibri"/>
                  <a:cs typeface="Calibri"/>
                </a:rPr>
                <a:t>Where 		                is</a:t>
              </a:r>
              <a:r>
                <a:rPr lang="en-US" sz="1600" spc="2" dirty="0">
                  <a:latin typeface="Calibri"/>
                  <a:cs typeface="Calibri"/>
                </a:rPr>
                <a:t> </a:t>
              </a:r>
              <a:r>
                <a:rPr lang="en-US" sz="1600" spc="5" dirty="0">
                  <a:latin typeface="Calibri"/>
                  <a:cs typeface="Calibri"/>
                </a:rPr>
                <a:t>the </a:t>
              </a:r>
              <a:r>
                <a:rPr lang="en-US" sz="1600" spc="-9" dirty="0">
                  <a:latin typeface="Calibri"/>
                  <a:cs typeface="Calibri"/>
                </a:rPr>
                <a:t>reward</a:t>
              </a:r>
              <a:r>
                <a:rPr lang="en-US" sz="1600" spc="5" dirty="0">
                  <a:latin typeface="Calibri"/>
                  <a:cs typeface="Calibri"/>
                </a:rPr>
                <a:t> implicitly </a:t>
              </a:r>
              <a:r>
                <a:rPr lang="en-US" sz="1600" spc="2" dirty="0">
                  <a:latin typeface="Calibri"/>
                  <a:cs typeface="Calibri"/>
                </a:rPr>
                <a:t>defined.</a:t>
              </a:r>
              <a:endParaRPr lang="en-US" dirty="0"/>
            </a:p>
          </p:txBody>
        </p:sp>
      </p:grpSp>
      <p:sp>
        <p:nvSpPr>
          <p:cNvPr id="9" name="TextBox 8">
            <a:extLst>
              <a:ext uri="{FF2B5EF4-FFF2-40B4-BE49-F238E27FC236}">
                <a16:creationId xmlns:a16="http://schemas.microsoft.com/office/drawing/2014/main" id="{9C5A108A-EAE5-AF51-38DC-A2DBC8704F31}"/>
              </a:ext>
            </a:extLst>
          </p:cNvPr>
          <p:cNvSpPr txBox="1"/>
          <p:nvPr/>
        </p:nvSpPr>
        <p:spPr>
          <a:xfrm>
            <a:off x="213025" y="1864726"/>
            <a:ext cx="2472857" cy="265474"/>
          </a:xfrm>
          <a:prstGeom prst="wedgeRoundRectCallout">
            <a:avLst>
              <a:gd name="adj1" fmla="val -27430"/>
              <a:gd name="adj2" fmla="val -110327"/>
              <a:gd name="adj3" fmla="val 16667"/>
            </a:avLst>
          </a:prstGeom>
          <a:solidFill>
            <a:srgbClr val="D2E7FF">
              <a:alpha val="78824"/>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dirty="0">
                <a:latin typeface="Tahoma" panose="020B0604030504040204" pitchFamily="34" charset="0"/>
                <a:ea typeface="Tahoma" panose="020B0604030504040204" pitchFamily="34" charset="0"/>
                <a:cs typeface="Tahoma" panose="020B0604030504040204" pitchFamily="34" charset="0"/>
              </a:rPr>
              <a:t>\beta acts like learning rate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CA679DD-5544-847D-337D-3E539A15D682}"/>
              </a:ext>
            </a:extLst>
          </p:cNvPr>
          <p:cNvSpPr txBox="1"/>
          <p:nvPr/>
        </p:nvSpPr>
        <p:spPr>
          <a:xfrm>
            <a:off x="566529" y="2980264"/>
            <a:ext cx="8238425" cy="318468"/>
          </a:xfrm>
          <a:prstGeom prst="wedgeRoundRectCallout">
            <a:avLst>
              <a:gd name="adj1" fmla="val -13088"/>
              <a:gd name="adj2" fmla="val -82832"/>
              <a:gd name="adj3" fmla="val 16667"/>
            </a:avLst>
          </a:prstGeom>
          <a:solidFill>
            <a:srgbClr val="D2E7FF">
              <a:alpha val="74118"/>
            </a:srgbClr>
          </a:solidFill>
          <a:ln w="12700">
            <a:solidFill>
              <a:schemeClr val="bg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5776" algn="ctr">
              <a:spcBef>
                <a:spcPts val="52"/>
              </a:spcBef>
            </a:pPr>
            <a:r>
              <a:rPr lang="en-US" spc="-5" dirty="0">
                <a:latin typeface="Calibri"/>
                <a:cs typeface="Calibri"/>
              </a:rPr>
              <a:t>(1) Maximizing reward of the </a:t>
            </a:r>
            <a:r>
              <a:rPr lang="en-US" spc="-5" dirty="0" err="1">
                <a:latin typeface="Calibri"/>
                <a:cs typeface="Calibri"/>
              </a:rPr>
              <a:t>pref</a:t>
            </a:r>
            <a:r>
              <a:rPr lang="en-US" spc="-5" dirty="0">
                <a:latin typeface="Calibri"/>
                <a:cs typeface="Calibri"/>
              </a:rPr>
              <a:t> response vs that of </a:t>
            </a:r>
            <a:r>
              <a:rPr lang="en-US" spc="-5" dirty="0" err="1">
                <a:latin typeface="Calibri"/>
                <a:cs typeface="Calibri"/>
              </a:rPr>
              <a:t>dispref</a:t>
            </a:r>
            <a:r>
              <a:rPr lang="en-US" spc="-5" dirty="0">
                <a:latin typeface="Calibri"/>
                <a:cs typeface="Calibri"/>
              </a:rPr>
              <a:t> one; (2) Minimizing deviations from the base policy</a:t>
            </a:r>
            <a:endParaRPr lang="en-US" dirty="0">
              <a:latin typeface="Calibri"/>
              <a:cs typeface="Calibri"/>
            </a:endParaRPr>
          </a:p>
        </p:txBody>
      </p:sp>
    </p:spTree>
    <p:extLst>
      <p:ext uri="{BB962C8B-B14F-4D97-AF65-F5344CB8AC3E}">
        <p14:creationId xmlns:p14="http://schemas.microsoft.com/office/powerpoint/2010/main" val="104224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6513-F4F0-E0ED-2884-2176727FB2D5}"/>
              </a:ext>
            </a:extLst>
          </p:cNvPr>
          <p:cNvSpPr>
            <a:spLocks noGrp="1"/>
          </p:cNvSpPr>
          <p:nvPr>
            <p:ph type="title"/>
          </p:nvPr>
        </p:nvSpPr>
        <p:spPr/>
        <p:txBody>
          <a:bodyPr/>
          <a:lstStyle/>
          <a:p>
            <a:r>
              <a:rPr lang="en-US" dirty="0"/>
              <a:t>DPO Algorithm </a:t>
            </a:r>
          </a:p>
        </p:txBody>
      </p:sp>
      <p:sp>
        <p:nvSpPr>
          <p:cNvPr id="3" name="Text Placeholder 2">
            <a:extLst>
              <a:ext uri="{FF2B5EF4-FFF2-40B4-BE49-F238E27FC236}">
                <a16:creationId xmlns:a16="http://schemas.microsoft.com/office/drawing/2014/main" id="{DAA89A23-7D45-1EF4-9871-FB6F151E13FB}"/>
              </a:ext>
            </a:extLst>
          </p:cNvPr>
          <p:cNvSpPr>
            <a:spLocks noGrp="1"/>
          </p:cNvSpPr>
          <p:nvPr>
            <p:ph type="body" sz="quarter" idx="16"/>
          </p:nvPr>
        </p:nvSpPr>
        <p:spPr/>
        <p:txBody>
          <a:bodyPr/>
          <a:lstStyle/>
          <a:p>
            <a:r>
              <a:rPr lang="en-US" dirty="0"/>
              <a:t>Algorithm: </a:t>
            </a:r>
          </a:p>
          <a:p>
            <a:pPr marL="685800" lvl="1" indent="-342900">
              <a:buFont typeface="+mj-lt"/>
              <a:buAutoNum type="arabicPeriod"/>
            </a:pPr>
            <a:r>
              <a:rPr lang="en-US" dirty="0"/>
              <a:t>Sample completions for every prompt</a:t>
            </a:r>
          </a:p>
          <a:p>
            <a:pPr marL="685800" lvl="1" indent="-342900">
              <a:buFont typeface="+mj-lt"/>
              <a:buAutoNum type="arabicPeriod"/>
            </a:pPr>
            <a:r>
              <a:rPr lang="en-US" dirty="0"/>
              <a:t>Label with human preferences and construct dataset</a:t>
            </a:r>
          </a:p>
          <a:p>
            <a:pPr marL="685800" lvl="1" indent="-342900">
              <a:buFont typeface="+mj-lt"/>
              <a:buAutoNum type="arabicPeriod"/>
            </a:pPr>
            <a:r>
              <a:rPr lang="en-US" dirty="0"/>
              <a:t>Optimize the language model to minimize the DPO objective. </a:t>
            </a:r>
          </a:p>
          <a:p>
            <a:endParaRPr lang="en-US" dirty="0"/>
          </a:p>
          <a:p>
            <a:endParaRPr lang="en-US" dirty="0"/>
          </a:p>
          <a:p>
            <a:endParaRPr lang="en-US" dirty="0"/>
          </a:p>
          <a:p>
            <a:endParaRPr lang="en-US" dirty="0"/>
          </a:p>
          <a:p>
            <a:r>
              <a:rPr lang="en-US" dirty="0"/>
              <a:t>Note, in practice we can use a dataset of preferences publicly available (for example, responses in forums). </a:t>
            </a:r>
          </a:p>
        </p:txBody>
      </p:sp>
      <p:pic>
        <p:nvPicPr>
          <p:cNvPr id="4" name="object 4">
            <a:extLst>
              <a:ext uri="{FF2B5EF4-FFF2-40B4-BE49-F238E27FC236}">
                <a16:creationId xmlns:a16="http://schemas.microsoft.com/office/drawing/2014/main" id="{B67FDEEC-1AF8-E086-E836-943748D6014F}"/>
              </a:ext>
            </a:extLst>
          </p:cNvPr>
          <p:cNvPicPr/>
          <p:nvPr/>
        </p:nvPicPr>
        <p:blipFill rotWithShape="1">
          <a:blip r:embed="rId2" cstate="print"/>
          <a:srcRect l="60648"/>
          <a:stretch/>
        </p:blipFill>
        <p:spPr>
          <a:xfrm>
            <a:off x="5715800" y="48110"/>
            <a:ext cx="3428200" cy="1699524"/>
          </a:xfrm>
          <a:prstGeom prst="rect">
            <a:avLst/>
          </a:prstGeom>
        </p:spPr>
      </p:pic>
      <p:pic>
        <p:nvPicPr>
          <p:cNvPr id="5" name="object 4">
            <a:extLst>
              <a:ext uri="{FF2B5EF4-FFF2-40B4-BE49-F238E27FC236}">
                <a16:creationId xmlns:a16="http://schemas.microsoft.com/office/drawing/2014/main" id="{D708C1CC-D178-B0AB-16F8-FED0FA078C7C}"/>
              </a:ext>
            </a:extLst>
          </p:cNvPr>
          <p:cNvPicPr/>
          <p:nvPr/>
        </p:nvPicPr>
        <p:blipFill>
          <a:blip r:embed="rId3" cstate="print"/>
          <a:stretch>
            <a:fillRect/>
          </a:stretch>
        </p:blipFill>
        <p:spPr>
          <a:xfrm>
            <a:off x="1170880" y="2666487"/>
            <a:ext cx="7113919" cy="525898"/>
          </a:xfrm>
          <a:prstGeom prst="rect">
            <a:avLst/>
          </a:prstGeom>
        </p:spPr>
      </p:pic>
    </p:spTree>
    <p:extLst>
      <p:ext uri="{BB962C8B-B14F-4D97-AF65-F5344CB8AC3E}">
        <p14:creationId xmlns:p14="http://schemas.microsoft.com/office/powerpoint/2010/main" val="3854593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6513-F4F0-E0ED-2884-2176727FB2D5}"/>
              </a:ext>
            </a:extLst>
          </p:cNvPr>
          <p:cNvSpPr>
            <a:spLocks noGrp="1"/>
          </p:cNvSpPr>
          <p:nvPr>
            <p:ph type="title"/>
          </p:nvPr>
        </p:nvSpPr>
        <p:spPr/>
        <p:txBody>
          <a:bodyPr/>
          <a:lstStyle/>
          <a:p>
            <a:r>
              <a:rPr lang="en-US" dirty="0"/>
              <a:t>Quiz</a:t>
            </a:r>
          </a:p>
        </p:txBody>
      </p:sp>
      <p:sp>
        <p:nvSpPr>
          <p:cNvPr id="3" name="Text Placeholder 2">
            <a:extLst>
              <a:ext uri="{FF2B5EF4-FFF2-40B4-BE49-F238E27FC236}">
                <a16:creationId xmlns:a16="http://schemas.microsoft.com/office/drawing/2014/main" id="{DAA89A23-7D45-1EF4-9871-FB6F151E13FB}"/>
              </a:ext>
            </a:extLst>
          </p:cNvPr>
          <p:cNvSpPr>
            <a:spLocks noGrp="1"/>
          </p:cNvSpPr>
          <p:nvPr>
            <p:ph type="body" sz="quarter" idx="16"/>
          </p:nvPr>
        </p:nvSpPr>
        <p:spPr/>
        <p:txBody>
          <a:bodyPr/>
          <a:lstStyle/>
          <a:p>
            <a:r>
              <a:rPr lang="en-US" dirty="0"/>
              <a:t>You’re aligning your model with DPO. </a:t>
            </a:r>
            <a:br>
              <a:rPr lang="en-US" dirty="0"/>
            </a:br>
            <a:br>
              <a:rPr lang="en-US" dirty="0"/>
            </a:br>
            <a:br>
              <a:rPr lang="en-US" dirty="0"/>
            </a:br>
            <a:br>
              <a:rPr lang="en-US" dirty="0"/>
            </a:br>
            <a:br>
              <a:rPr lang="en-US" dirty="0"/>
            </a:br>
            <a:br>
              <a:rPr lang="en-US" dirty="0"/>
            </a:br>
            <a:r>
              <a:rPr lang="en-US" dirty="0"/>
              <a:t>What could go wrong? </a:t>
            </a:r>
          </a:p>
          <a:p>
            <a:pPr marL="0" indent="0">
              <a:buNone/>
            </a:pPr>
            <a:endParaRPr lang="en-US" dirty="0"/>
          </a:p>
          <a:p>
            <a:endParaRPr lang="en-US" dirty="0"/>
          </a:p>
          <a:p>
            <a:pPr marL="0" indent="0">
              <a:buNone/>
            </a:pPr>
            <a:endParaRPr lang="en-US" dirty="0"/>
          </a:p>
        </p:txBody>
      </p:sp>
      <p:pic>
        <p:nvPicPr>
          <p:cNvPr id="4" name="object 4">
            <a:extLst>
              <a:ext uri="{FF2B5EF4-FFF2-40B4-BE49-F238E27FC236}">
                <a16:creationId xmlns:a16="http://schemas.microsoft.com/office/drawing/2014/main" id="{B67FDEEC-1AF8-E086-E836-943748D6014F}"/>
              </a:ext>
            </a:extLst>
          </p:cNvPr>
          <p:cNvPicPr/>
          <p:nvPr/>
        </p:nvPicPr>
        <p:blipFill rotWithShape="1">
          <a:blip r:embed="rId2" cstate="print"/>
          <a:srcRect l="60648"/>
          <a:stretch/>
        </p:blipFill>
        <p:spPr>
          <a:xfrm>
            <a:off x="5715800" y="48110"/>
            <a:ext cx="3428200" cy="1699524"/>
          </a:xfrm>
          <a:prstGeom prst="rect">
            <a:avLst/>
          </a:prstGeom>
        </p:spPr>
      </p:pic>
      <p:pic>
        <p:nvPicPr>
          <p:cNvPr id="5" name="object 4">
            <a:extLst>
              <a:ext uri="{FF2B5EF4-FFF2-40B4-BE49-F238E27FC236}">
                <a16:creationId xmlns:a16="http://schemas.microsoft.com/office/drawing/2014/main" id="{D708C1CC-D178-B0AB-16F8-FED0FA078C7C}"/>
              </a:ext>
            </a:extLst>
          </p:cNvPr>
          <p:cNvPicPr/>
          <p:nvPr/>
        </p:nvPicPr>
        <p:blipFill>
          <a:blip r:embed="rId3" cstate="print"/>
          <a:stretch>
            <a:fillRect/>
          </a:stretch>
        </p:blipFill>
        <p:spPr>
          <a:xfrm>
            <a:off x="1170880" y="1945127"/>
            <a:ext cx="7113919" cy="525898"/>
          </a:xfrm>
          <a:prstGeom prst="rect">
            <a:avLst/>
          </a:prstGeom>
        </p:spPr>
      </p:pic>
    </p:spTree>
    <p:extLst>
      <p:ext uri="{BB962C8B-B14F-4D97-AF65-F5344CB8AC3E}">
        <p14:creationId xmlns:p14="http://schemas.microsoft.com/office/powerpoint/2010/main" val="35869102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AD666-E8E4-16B7-6D5C-3DFDBE0782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3B622-F296-9FEF-7411-4BD7D60CDB24}"/>
              </a:ext>
            </a:extLst>
          </p:cNvPr>
          <p:cNvSpPr>
            <a:spLocks noGrp="1"/>
          </p:cNvSpPr>
          <p:nvPr>
            <p:ph type="title"/>
          </p:nvPr>
        </p:nvSpPr>
        <p:spPr/>
        <p:txBody>
          <a:bodyPr/>
          <a:lstStyle/>
          <a:p>
            <a:r>
              <a:rPr lang="en-US" dirty="0"/>
              <a:t>DPO Limitations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AF715E3-E006-EAC7-D90C-63151E3F4C2F}"/>
                  </a:ext>
                </a:extLst>
              </p:cNvPr>
              <p:cNvSpPr>
                <a:spLocks noGrp="1"/>
              </p:cNvSpPr>
              <p:nvPr>
                <p:ph type="body" sz="quarter" idx="16"/>
              </p:nvPr>
            </p:nvSpPr>
            <p:spPr/>
            <p:txBody>
              <a:bodyPr/>
              <a:lstStyle/>
              <a:p>
                <a:r>
                  <a:rPr lang="en-US" dirty="0"/>
                  <a:t>You’re trying to optimize multiple things</a:t>
                </a:r>
                <a:br>
                  <a:rPr lang="en-US" dirty="0"/>
                </a:br>
                <a:r>
                  <a:rPr lang="en-US" dirty="0"/>
                  <a:t>which can potentially </a:t>
                </a:r>
                <a:r>
                  <a:rPr lang="en-US" dirty="0">
                    <a:solidFill>
                      <a:srgbClr val="C00000"/>
                    </a:solidFill>
                  </a:rPr>
                  <a:t>override</a:t>
                </a:r>
                <a:r>
                  <a:rPr lang="en-US" dirty="0"/>
                  <a:t> each other. </a:t>
                </a:r>
              </a:p>
              <a:p>
                <a:endParaRPr lang="en-US" dirty="0"/>
              </a:p>
              <a:p>
                <a:pPr marL="0" indent="0">
                  <a:buNone/>
                </a:pPr>
                <a:br>
                  <a:rPr lang="en-US" dirty="0"/>
                </a:br>
                <a:endParaRPr lang="en-US" dirty="0"/>
              </a:p>
              <a:p>
                <a:pPr lvl="1"/>
                <a:r>
                  <a:rPr lang="en-US" dirty="0"/>
                  <a:t>Obj 1: Increase the likelihood gap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𝑤</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𝑙</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dirty="0"/>
              </a:p>
              <a:p>
                <a:pPr lvl="1"/>
                <a:r>
                  <a:rPr lang="en-US" dirty="0"/>
                  <a:t>Obj 2: Maintain a low gap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𝑤</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m:rPr>
                            <m:sty m:val="p"/>
                          </m:rPr>
                          <a:rPr lang="en-US" b="0" i="0" smtClean="0">
                            <a:latin typeface="Cambria Math" panose="02040503050406030204" pitchFamily="18" charset="0"/>
                          </a:rPr>
                          <m:t>ref</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𝑤</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dirty="0"/>
              </a:p>
              <a:p>
                <a:pPr lvl="1"/>
                <a:r>
                  <a:rPr lang="en-US" dirty="0"/>
                  <a:t>…</a:t>
                </a:r>
              </a:p>
              <a:p>
                <a:r>
                  <a:rPr lang="en-US" dirty="0"/>
                  <a:t>We will look into these in HW7! </a:t>
                </a:r>
              </a:p>
              <a:p>
                <a:r>
                  <a:rPr lang="en-US" dirty="0"/>
                  <a:t>In practice, when using DPO practitioners constantly monitor these to be sure that they’re not overriding each other. </a:t>
                </a:r>
              </a:p>
              <a:p>
                <a:endParaRPr lang="en-US" dirty="0"/>
              </a:p>
              <a:p>
                <a:endParaRPr lang="en-US" dirty="0"/>
              </a:p>
              <a:p>
                <a:pPr marL="0" indent="0">
                  <a:buNone/>
                </a:pPr>
                <a:endParaRPr lang="en-US" dirty="0"/>
              </a:p>
            </p:txBody>
          </p:sp>
        </mc:Choice>
        <mc:Fallback xmlns="">
          <p:sp>
            <p:nvSpPr>
              <p:cNvPr id="3" name="Text Placeholder 2">
                <a:extLst>
                  <a:ext uri="{FF2B5EF4-FFF2-40B4-BE49-F238E27FC236}">
                    <a16:creationId xmlns:a16="http://schemas.microsoft.com/office/drawing/2014/main" id="{DAA89A23-7D45-1EF4-9871-FB6F151E13F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2058"/>
                </a:stretch>
              </a:blipFill>
            </p:spPr>
            <p:txBody>
              <a:bodyPr/>
              <a:lstStyle/>
              <a:p>
                <a:r>
                  <a:rPr lang="en-US">
                    <a:noFill/>
                  </a:rPr>
                  <a:t> </a:t>
                </a:r>
              </a:p>
            </p:txBody>
          </p:sp>
        </mc:Fallback>
      </mc:AlternateContent>
      <p:pic>
        <p:nvPicPr>
          <p:cNvPr id="4" name="object 4">
            <a:extLst>
              <a:ext uri="{FF2B5EF4-FFF2-40B4-BE49-F238E27FC236}">
                <a16:creationId xmlns:a16="http://schemas.microsoft.com/office/drawing/2014/main" id="{A02FBD5A-5971-D522-DC8F-1F4CD3D8EC22}"/>
              </a:ext>
            </a:extLst>
          </p:cNvPr>
          <p:cNvPicPr/>
          <p:nvPr/>
        </p:nvPicPr>
        <p:blipFill rotWithShape="1">
          <a:blip r:embed="rId3" cstate="print"/>
          <a:srcRect l="60648"/>
          <a:stretch/>
        </p:blipFill>
        <p:spPr>
          <a:xfrm>
            <a:off x="5715800" y="48110"/>
            <a:ext cx="3428200" cy="1699524"/>
          </a:xfrm>
          <a:prstGeom prst="rect">
            <a:avLst/>
          </a:prstGeom>
        </p:spPr>
      </p:pic>
      <p:pic>
        <p:nvPicPr>
          <p:cNvPr id="5" name="object 4">
            <a:extLst>
              <a:ext uri="{FF2B5EF4-FFF2-40B4-BE49-F238E27FC236}">
                <a16:creationId xmlns:a16="http://schemas.microsoft.com/office/drawing/2014/main" id="{74997C83-F86E-3F35-6D94-AB0D64AE9E2B}"/>
              </a:ext>
            </a:extLst>
          </p:cNvPr>
          <p:cNvPicPr/>
          <p:nvPr/>
        </p:nvPicPr>
        <p:blipFill>
          <a:blip r:embed="rId4" cstate="print"/>
          <a:stretch>
            <a:fillRect/>
          </a:stretch>
        </p:blipFill>
        <p:spPr>
          <a:xfrm>
            <a:off x="1170880" y="1945127"/>
            <a:ext cx="7113919" cy="525898"/>
          </a:xfrm>
          <a:prstGeom prst="rect">
            <a:avLst/>
          </a:prstGeom>
        </p:spPr>
      </p:pic>
    </p:spTree>
    <p:extLst>
      <p:ext uri="{BB962C8B-B14F-4D97-AF65-F5344CB8AC3E}">
        <p14:creationId xmlns:p14="http://schemas.microsoft.com/office/powerpoint/2010/main" val="2130804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475D-1AC5-C69F-5812-F2304033D992}"/>
              </a:ext>
            </a:extLst>
          </p:cNvPr>
          <p:cNvSpPr>
            <a:spLocks noGrp="1"/>
          </p:cNvSpPr>
          <p:nvPr>
            <p:ph type="title"/>
          </p:nvPr>
        </p:nvSpPr>
        <p:spPr/>
        <p:txBody>
          <a:bodyPr/>
          <a:lstStyle/>
          <a:p>
            <a:r>
              <a:rPr lang="en-US" dirty="0"/>
              <a:t>DPO: Derivation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0591C72-C693-61BF-1B8A-FC60E7DB1168}"/>
                  </a:ext>
                </a:extLst>
              </p:cNvPr>
              <p:cNvSpPr>
                <a:spLocks noGrp="1"/>
              </p:cNvSpPr>
              <p:nvPr>
                <p:ph type="body" sz="quarter" idx="16"/>
              </p:nvPr>
            </p:nvSpPr>
            <p:spPr>
              <a:xfrm>
                <a:off x="509856" y="1390650"/>
                <a:ext cx="8281218" cy="3077573"/>
              </a:xfrm>
            </p:spPr>
            <p:txBody>
              <a:bodyPr/>
              <a:lstStyle/>
              <a:p>
                <a:r>
                  <a:rPr lang="en-US" dirty="0"/>
                  <a:t>Start with the RLHF objective, which assumes having a reward model:</a:t>
                </a:r>
              </a:p>
              <a:p>
                <a:endParaRPr lang="en-US" dirty="0"/>
              </a:p>
              <a:p>
                <a:endParaRPr lang="en-US" dirty="0"/>
              </a:p>
              <a:p>
                <a:r>
                  <a:rPr lang="en-US" dirty="0"/>
                  <a:t>Assume that the policy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𝜋</m:t>
                        </m:r>
                      </m:e>
                      <m:sub>
                        <m:r>
                          <a:rPr lang="en-US" sz="1600" b="0" i="1" smtClean="0">
                            <a:latin typeface="Cambria Math" panose="02040503050406030204" pitchFamily="18" charset="0"/>
                          </a:rPr>
                          <m:t>𝜃</m:t>
                        </m:r>
                      </m:sub>
                    </m:sSub>
                  </m:oMath>
                </a14:m>
                <a:r>
                  <a:rPr lang="en-US" dirty="0"/>
                  <a:t> is the set of all policies (nonparametric assumptions). Then the minimizer of the above object (with a bit of math that) has the following form: </a:t>
                </a:r>
              </a:p>
              <a:p>
                <a:endParaRPr lang="en-US" dirty="0"/>
              </a:p>
              <a:p>
                <a:pPr marL="0" indent="0">
                  <a:buNone/>
                </a:pPr>
                <a:br>
                  <a:rPr lang="en-US" dirty="0"/>
                </a:br>
                <a:endParaRPr lang="en-US" dirty="0"/>
              </a:p>
              <a:p>
                <a:pPr lvl="1"/>
                <a:r>
                  <a:rPr lang="en-US" dirty="0"/>
                  <a:t>Where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is the “partition function” (the normalization constant). </a:t>
                </a:r>
              </a:p>
              <a:p>
                <a:r>
                  <a:rPr lang="en-US" dirty="0"/>
                  <a:t>We can rearrange this to get the (implicit) reward function: </a:t>
                </a:r>
              </a:p>
              <a:p>
                <a:pPr marL="0" indent="0">
                  <a:buNone/>
                </a:pPr>
                <a:endParaRPr lang="en-US" dirty="0"/>
              </a:p>
              <a:p>
                <a:pPr marL="0" indent="0">
                  <a:buNone/>
                </a:pPr>
                <a:endParaRPr lang="en-US" dirty="0"/>
              </a:p>
            </p:txBody>
          </p:sp>
        </mc:Choice>
        <mc:Fallback>
          <p:sp>
            <p:nvSpPr>
              <p:cNvPr id="3" name="Text Placeholder 2">
                <a:extLst>
                  <a:ext uri="{FF2B5EF4-FFF2-40B4-BE49-F238E27FC236}">
                    <a16:creationId xmlns:a16="http://schemas.microsoft.com/office/drawing/2014/main" id="{70591C72-C693-61BF-1B8A-FC60E7DB1168}"/>
                  </a:ext>
                </a:extLst>
              </p:cNvPr>
              <p:cNvSpPr>
                <a:spLocks noGrp="1" noRot="1" noChangeAspect="1" noMove="1" noResize="1" noEditPoints="1" noAdjustHandles="1" noChangeArrowheads="1" noChangeShapeType="1" noTextEdit="1"/>
              </p:cNvSpPr>
              <p:nvPr>
                <p:ph type="body" sz="quarter" idx="16"/>
              </p:nvPr>
            </p:nvSpPr>
            <p:spPr>
              <a:xfrm>
                <a:off x="509856" y="1390650"/>
                <a:ext cx="8281218" cy="3077573"/>
              </a:xfrm>
              <a:blipFill>
                <a:blip r:embed="rId2"/>
                <a:stretch>
                  <a:fillRect l="-459" t="-1235"/>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8BD04C12-F9E3-9594-AD14-4CB4127BBBD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4DDEBD-70AC-6CD4-7B9E-24EF1BCE1FE7}"/>
                  </a:ext>
                </a:extLst>
              </p:cNvPr>
              <p:cNvSpPr txBox="1"/>
              <p:nvPr/>
            </p:nvSpPr>
            <p:spPr>
              <a:xfrm>
                <a:off x="1117600" y="1725896"/>
                <a:ext cx="6748190" cy="5591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𝜋</m:t>
                                  </m:r>
                                </m:e>
                                <m:sub>
                                  <m:r>
                                    <a:rPr lang="en-US" sz="2000" b="0" i="1" smtClean="0">
                                      <a:latin typeface="Cambria Math" panose="02040503050406030204" pitchFamily="18" charset="0"/>
                                    </a:rPr>
                                    <m:t>𝜃</m:t>
                                  </m:r>
                                </m:sub>
                              </m:sSub>
                            </m:lim>
                          </m:limLow>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𝐷</m:t>
                              </m:r>
                              <m:r>
                                <a:rPr lang="en-US" sz="2000" b="0" i="1" smtClean="0">
                                  <a:latin typeface="Cambria Math" panose="02040503050406030204" pitchFamily="18" charset="0"/>
                                </a:rPr>
                                <m:t>, </m:t>
                              </m:r>
                              <m:r>
                                <a:rPr lang="en-US" sz="2000" b="0" i="1" smtClean="0">
                                  <a:latin typeface="Cambria Math" panose="02040503050406030204" pitchFamily="18" charset="0"/>
                                </a:rPr>
                                <m:t>𝑦</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𝜋</m:t>
                                  </m:r>
                                </m:e>
                                <m:sub>
                                  <m:r>
                                    <a:rPr lang="en-US" sz="2000" b="0" i="1" smtClean="0">
                                      <a:latin typeface="Cambria Math" panose="02040503050406030204" pitchFamily="18" charset="0"/>
                                    </a:rPr>
                                    <m:t>𝜃</m:t>
                                  </m:r>
                                </m:sub>
                              </m:sSub>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 </m:t>
                              </m:r>
                            </m:sub>
                          </m:sSub>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𝜙</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 </m:t>
                              </m:r>
                              <m:r>
                                <a:rPr lang="en-US" sz="2000" b="0" i="1" smtClean="0">
                                  <a:latin typeface="Cambria Math" panose="02040503050406030204" pitchFamily="18" charset="0"/>
                                </a:rPr>
                                <m:t>𝑦</m:t>
                              </m:r>
                              <m:r>
                                <a:rPr lang="en-US" sz="2000" b="0" i="1" smtClean="0">
                                  <a:latin typeface="Cambria Math" panose="02040503050406030204" pitchFamily="18" charset="0"/>
                                </a:rPr>
                                <m:t>)</m:t>
                              </m:r>
                            </m:e>
                          </m:d>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KL</m:t>
                          </m:r>
                        </m:e>
                      </m:func>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m:rPr>
                                  <m:sty m:val="p"/>
                                </m:rPr>
                                <a:rPr lang="en-US" sz="2000" b="0" i="0" smtClean="0">
                                  <a:latin typeface="Cambria Math" panose="02040503050406030204" pitchFamily="18" charset="0"/>
                                </a:rPr>
                                <m:t>ref</m:t>
                              </m:r>
                            </m:sub>
                          </m:sSub>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e>
                      </m:d>
                    </m:oMath>
                  </m:oMathPara>
                </a14:m>
                <a:endParaRPr lang="en-US" sz="2000" dirty="0"/>
              </a:p>
            </p:txBody>
          </p:sp>
        </mc:Choice>
        <mc:Fallback xmlns="">
          <p:sp>
            <p:nvSpPr>
              <p:cNvPr id="9" name="TextBox 8">
                <a:extLst>
                  <a:ext uri="{FF2B5EF4-FFF2-40B4-BE49-F238E27FC236}">
                    <a16:creationId xmlns:a16="http://schemas.microsoft.com/office/drawing/2014/main" id="{814DDEBD-70AC-6CD4-7B9E-24EF1BCE1FE7}"/>
                  </a:ext>
                </a:extLst>
              </p:cNvPr>
              <p:cNvSpPr txBox="1">
                <a:spLocks noRot="1" noChangeAspect="1" noMove="1" noResize="1" noEditPoints="1" noAdjustHandles="1" noChangeArrowheads="1" noChangeShapeType="1" noTextEdit="1"/>
              </p:cNvSpPr>
              <p:nvPr/>
            </p:nvSpPr>
            <p:spPr>
              <a:xfrm>
                <a:off x="1117600" y="1725896"/>
                <a:ext cx="6748190" cy="559127"/>
              </a:xfrm>
              <a:prstGeom prst="rect">
                <a:avLst/>
              </a:prstGeom>
              <a:blipFill>
                <a:blip r:embed="rId3"/>
                <a:stretch>
                  <a:fillRect b="-44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65FF192-221A-6116-7799-FFC51AD1ACBA}"/>
                  </a:ext>
                </a:extLst>
              </p:cNvPr>
              <p:cNvSpPr txBox="1"/>
              <p:nvPr/>
            </p:nvSpPr>
            <p:spPr>
              <a:xfrm>
                <a:off x="1025185" y="2888048"/>
                <a:ext cx="6748190" cy="7251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𝜋</m:t>
                          </m:r>
                        </m:e>
                        <m:sub>
                          <m:r>
                            <a:rPr lang="en-US" sz="2000" i="1">
                              <a:latin typeface="Cambria Math" panose="02040503050406030204" pitchFamily="18" charset="0"/>
                            </a:rPr>
                            <m:t>𝜃</m:t>
                          </m:r>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𝑍</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den>
                      </m:f>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exp</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𝛽</m:t>
                                  </m:r>
                                </m:den>
                              </m:f>
                              <m:r>
                                <a:rPr lang="en-US" sz="2000" b="0" i="1" smtClean="0">
                                  <a:latin typeface="Cambria Math" panose="02040503050406030204" pitchFamily="18" charset="0"/>
                                </a:rPr>
                                <m:t>𝑟</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 </m:t>
                              </m:r>
                              <m:r>
                                <a:rPr lang="en-US" sz="2000" b="0" i="1" smtClean="0">
                                  <a:latin typeface="Cambria Math" panose="02040503050406030204" pitchFamily="18" charset="0"/>
                                </a:rPr>
                                <m:t>𝑦</m:t>
                              </m:r>
                              <m:r>
                                <a:rPr lang="en-US" sz="2000" b="0" i="1" smtClean="0">
                                  <a:latin typeface="Cambria Math" panose="02040503050406030204" pitchFamily="18" charset="0"/>
                                </a:rPr>
                                <m:t>)</m:t>
                              </m:r>
                            </m:e>
                          </m:d>
                        </m:e>
                      </m:func>
                    </m:oMath>
                  </m:oMathPara>
                </a14:m>
                <a:endParaRPr lang="en-US" sz="2000" dirty="0"/>
              </a:p>
            </p:txBody>
          </p:sp>
        </mc:Choice>
        <mc:Fallback>
          <p:sp>
            <p:nvSpPr>
              <p:cNvPr id="10" name="TextBox 9">
                <a:extLst>
                  <a:ext uri="{FF2B5EF4-FFF2-40B4-BE49-F238E27FC236}">
                    <a16:creationId xmlns:a16="http://schemas.microsoft.com/office/drawing/2014/main" id="{465FF192-221A-6116-7799-FFC51AD1ACBA}"/>
                  </a:ext>
                </a:extLst>
              </p:cNvPr>
              <p:cNvSpPr txBox="1">
                <a:spLocks noRot="1" noChangeAspect="1" noMove="1" noResize="1" noEditPoints="1" noAdjustHandles="1" noChangeArrowheads="1" noChangeShapeType="1" noTextEdit="1"/>
              </p:cNvSpPr>
              <p:nvPr/>
            </p:nvSpPr>
            <p:spPr>
              <a:xfrm>
                <a:off x="1025185" y="2888048"/>
                <a:ext cx="6748190" cy="725135"/>
              </a:xfrm>
              <a:prstGeom prst="rect">
                <a:avLst/>
              </a:prstGeom>
              <a:blipFill>
                <a:blip r:embed="rId4"/>
                <a:stretch>
                  <a:fillRect b="-86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0AB73DE-2A10-BE27-B51E-8606CAEFEB4A}"/>
                  </a:ext>
                </a:extLst>
              </p:cNvPr>
              <p:cNvSpPr txBox="1"/>
              <p:nvPr/>
            </p:nvSpPr>
            <p:spPr>
              <a:xfrm>
                <a:off x="1751893" y="4333128"/>
                <a:ext cx="5660095"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𝑟</m:t>
                      </m:r>
                      <m:d>
                        <m:dPr>
                          <m:ctrlPr>
                            <a:rPr lang="en-US" sz="2000" i="1" smtClean="0">
                              <a:latin typeface="Cambria Math" panose="02040503050406030204" pitchFamily="18" charset="0"/>
                            </a:rPr>
                          </m:ctrlPr>
                        </m:dPr>
                        <m:e>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e>
                      </m:d>
                      <m:r>
                        <a:rPr lang="en-US" sz="2000" b="0" i="1" smtClean="0">
                          <a:latin typeface="Cambria Math" panose="02040503050406030204" pitchFamily="18" charset="0"/>
                        </a:rPr>
                        <m:t>=</m:t>
                      </m:r>
                      <m:r>
                        <a:rPr lang="en-US" sz="2000" b="0" i="1" smtClean="0">
                          <a:latin typeface="Cambria Math" panose="02040503050406030204" pitchFamily="18" charset="0"/>
                        </a:rPr>
                        <m:t>𝛽</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𝜋</m:t>
                                      </m:r>
                                    </m:e>
                                    <m:sub>
                                      <m:r>
                                        <a:rPr lang="en-US" sz="2000" i="1">
                                          <a:latin typeface="Cambria Math" panose="02040503050406030204" pitchFamily="18" charset="0"/>
                                        </a:rPr>
                                        <m:t>𝜃</m:t>
                                      </m:r>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num>
                                <m:den>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m:rPr>
                                          <m:sty m:val="p"/>
                                        </m:rPr>
                                        <a:rPr lang="en-US" sz="2000" b="0" i="0" smtClean="0">
                                          <a:latin typeface="Cambria Math" panose="02040503050406030204" pitchFamily="18" charset="0"/>
                                        </a:rPr>
                                        <m:t>ref</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den>
                              </m:f>
                            </m:e>
                          </m:d>
                        </m:e>
                      </m:func>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r>
                            <a:rPr lang="en-US" sz="2000" i="1">
                              <a:latin typeface="Cambria Math" panose="02040503050406030204" pitchFamily="18" charset="0"/>
                            </a:rPr>
                            <m:t>𝑍</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e>
                      </m:func>
                    </m:oMath>
                  </m:oMathPara>
                </a14:m>
                <a:endParaRPr lang="en-US" sz="2000" dirty="0"/>
              </a:p>
            </p:txBody>
          </p:sp>
        </mc:Choice>
        <mc:Fallback>
          <p:sp>
            <p:nvSpPr>
              <p:cNvPr id="14" name="TextBox 13">
                <a:extLst>
                  <a:ext uri="{FF2B5EF4-FFF2-40B4-BE49-F238E27FC236}">
                    <a16:creationId xmlns:a16="http://schemas.microsoft.com/office/drawing/2014/main" id="{90AB73DE-2A10-BE27-B51E-8606CAEFEB4A}"/>
                  </a:ext>
                </a:extLst>
              </p:cNvPr>
              <p:cNvSpPr txBox="1">
                <a:spLocks noRot="1" noChangeAspect="1" noMove="1" noResize="1" noEditPoints="1" noAdjustHandles="1" noChangeArrowheads="1" noChangeShapeType="1" noTextEdit="1"/>
              </p:cNvSpPr>
              <p:nvPr/>
            </p:nvSpPr>
            <p:spPr>
              <a:xfrm>
                <a:off x="1751893" y="4333128"/>
                <a:ext cx="5660095" cy="783869"/>
              </a:xfrm>
              <a:prstGeom prst="rect">
                <a:avLst/>
              </a:prstGeom>
              <a:blipFill>
                <a:blip r:embed="rId5"/>
                <a:stretch>
                  <a:fillRect b="-1613"/>
                </a:stretch>
              </a:blipFill>
            </p:spPr>
            <p:txBody>
              <a:bodyPr/>
              <a:lstStyle/>
              <a:p>
                <a:r>
                  <a:rPr lang="en-US">
                    <a:noFill/>
                  </a:rPr>
                  <a:t> </a:t>
                </a:r>
              </a:p>
            </p:txBody>
          </p:sp>
        </mc:Fallback>
      </mc:AlternateContent>
    </p:spTree>
    <p:extLst>
      <p:ext uri="{BB962C8B-B14F-4D97-AF65-F5344CB8AC3E}">
        <p14:creationId xmlns:p14="http://schemas.microsoft.com/office/powerpoint/2010/main" val="1692028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Aligning Language Models: Chapter Plan </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a:lstStyle/>
          <a:p>
            <a:pPr>
              <a:buFont typeface="+mj-lt"/>
              <a:buAutoNum type="arabicPeriod"/>
            </a:pPr>
            <a:r>
              <a:rPr lang="en-US" dirty="0"/>
              <a:t>On alignment: defining it </a:t>
            </a:r>
          </a:p>
          <a:p>
            <a:pPr>
              <a:buFont typeface="+mj-lt"/>
              <a:buAutoNum type="arabicPeriod"/>
            </a:pPr>
            <a:r>
              <a:rPr lang="en-US" dirty="0"/>
              <a:t>Alignment via instruction-tuning</a:t>
            </a:r>
          </a:p>
          <a:p>
            <a:pPr>
              <a:buFont typeface="+mj-lt"/>
              <a:buAutoNum type="arabicPeriod"/>
            </a:pPr>
            <a:r>
              <a:rPr lang="en-US" dirty="0"/>
              <a:t>Alignment via reinforcement learning</a:t>
            </a:r>
          </a:p>
          <a:p>
            <a:pPr>
              <a:buFont typeface="+mj-lt"/>
              <a:buAutoNum type="arabicPeriod"/>
            </a:pPr>
            <a:r>
              <a:rPr lang="en-US" dirty="0"/>
              <a:t>Alignment: failures, challenges and open questions </a:t>
            </a:r>
          </a:p>
          <a:p>
            <a:pPr>
              <a:buFont typeface="+mj-lt"/>
              <a:buAutoNum type="arabicPeriod"/>
            </a:pPr>
            <a:endParaRPr lang="en-US" dirty="0"/>
          </a:p>
          <a:p>
            <a:pPr>
              <a:buFont typeface="+mj-lt"/>
              <a:buAutoNum type="arabicPeriod"/>
            </a:pPr>
            <a:endParaRPr lang="en-US" dirty="0"/>
          </a:p>
          <a:p>
            <a:pPr marL="114300" indent="0">
              <a:buNone/>
            </a:pPr>
            <a:r>
              <a:rPr lang="en-US" b="1" dirty="0"/>
              <a:t>Chapter goal: </a:t>
            </a:r>
            <a:r>
              <a:rPr lang="en-US" dirty="0"/>
              <a:t>Understand the alignment problem in general. Be comfortable with the existing alignment algorithms of language models. </a:t>
            </a:r>
          </a:p>
        </p:txBody>
      </p:sp>
    </p:spTree>
    <p:extLst>
      <p:ext uri="{BB962C8B-B14F-4D97-AF65-F5344CB8AC3E}">
        <p14:creationId xmlns:p14="http://schemas.microsoft.com/office/powerpoint/2010/main" val="32603010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0B7C0-F572-A482-6CF2-0B38CFE9C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F0E12-1EB2-525A-4946-CE136F4F59EF}"/>
              </a:ext>
            </a:extLst>
          </p:cNvPr>
          <p:cNvSpPr>
            <a:spLocks noGrp="1"/>
          </p:cNvSpPr>
          <p:nvPr>
            <p:ph type="title"/>
          </p:nvPr>
        </p:nvSpPr>
        <p:spPr/>
        <p:txBody>
          <a:bodyPr/>
          <a:lstStyle/>
          <a:p>
            <a:r>
              <a:rPr lang="en-US" dirty="0"/>
              <a:t>DPO: Derivation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5109422B-4E37-EF52-CA71-62B8D25039B0}"/>
                  </a:ext>
                </a:extLst>
              </p:cNvPr>
              <p:cNvSpPr>
                <a:spLocks noGrp="1"/>
              </p:cNvSpPr>
              <p:nvPr>
                <p:ph type="body" sz="quarter" idx="16"/>
              </p:nvPr>
            </p:nvSpPr>
            <p:spPr/>
            <p:txBody>
              <a:bodyPr/>
              <a:lstStyle/>
              <a:p>
                <a:r>
                  <a:rPr lang="en-US" dirty="0"/>
                  <a:t>Note that this implies that, for a given optimal policy </a:t>
                </a:r>
                <a14:m>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rPr>
                          <m:t>𝜋</m:t>
                        </m:r>
                      </m:e>
                      <m:sub>
                        <m:r>
                          <a:rPr lang="en-US" sz="1600" i="1">
                            <a:latin typeface="Cambria Math" panose="02040503050406030204" pitchFamily="18" charset="0"/>
                          </a:rPr>
                          <m:t>𝜃</m:t>
                        </m:r>
                      </m:sub>
                      <m:sup>
                        <m:r>
                          <a:rPr lang="en-US" sz="1600" i="1">
                            <a:latin typeface="Cambria Math" panose="02040503050406030204" pitchFamily="18" charset="0"/>
                          </a:rPr>
                          <m:t>∗</m:t>
                        </m:r>
                      </m:sup>
                    </m:sSubSup>
                  </m:oMath>
                </a14:m>
                <a:r>
                  <a:rPr lang="en-US" dirty="0"/>
                  <a:t>, there is a corresponding reward: </a:t>
                </a:r>
              </a:p>
              <a:p>
                <a:endParaRPr lang="en-US" dirty="0"/>
              </a:p>
              <a:p>
                <a:endParaRPr lang="en-US" dirty="0"/>
              </a:p>
              <a:p>
                <a:endParaRPr lang="en-US" dirty="0"/>
              </a:p>
              <a:p>
                <a:r>
                  <a:rPr lang="en-US" dirty="0"/>
                  <a:t>Remember that RLHF is optimizing Bradly-Terry model (difference between scores of preferred and dispreferred responses) for obtaining reward model: </a:t>
                </a:r>
              </a:p>
              <a:p>
                <a:endParaRPr lang="en-US" dirty="0"/>
              </a:p>
              <a:p>
                <a:endParaRPr lang="en-US" dirty="0"/>
              </a:p>
              <a:p>
                <a:r>
                  <a:rPr lang="en-US" dirty="0"/>
                  <a:t>We can simplify plug in reward to this formula. </a:t>
                </a:r>
              </a:p>
              <a:p>
                <a:endParaRPr lang="en-US" dirty="0"/>
              </a:p>
              <a:p>
                <a:endParaRPr lang="en-US" dirty="0"/>
              </a:p>
              <a:p>
                <a:pPr marL="0" indent="0">
                  <a:buNone/>
                </a:pPr>
                <a:endParaRPr lang="en-US" dirty="0"/>
              </a:p>
              <a:p>
                <a:pPr marL="0" indent="0">
                  <a:buNone/>
                </a:pPr>
                <a:endParaRPr lang="en-US" dirty="0"/>
              </a:p>
            </p:txBody>
          </p:sp>
        </mc:Choice>
        <mc:Fallback>
          <p:sp>
            <p:nvSpPr>
              <p:cNvPr id="3" name="Text Placeholder 2">
                <a:extLst>
                  <a:ext uri="{FF2B5EF4-FFF2-40B4-BE49-F238E27FC236}">
                    <a16:creationId xmlns:a16="http://schemas.microsoft.com/office/drawing/2014/main" id="{5109422B-4E37-EF52-CA71-62B8D25039B0}"/>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646"/>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9C8234D3-B997-452E-3C47-B555433A433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11FA424-32CD-8B0F-3876-4B5D46738C11}"/>
                  </a:ext>
                </a:extLst>
              </p:cNvPr>
              <p:cNvSpPr txBox="1"/>
              <p:nvPr/>
            </p:nvSpPr>
            <p:spPr>
              <a:xfrm>
                <a:off x="1741952" y="1787881"/>
                <a:ext cx="5660095"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𝑟</m:t>
                      </m:r>
                      <m:d>
                        <m:dPr>
                          <m:ctrlPr>
                            <a:rPr lang="en-US" sz="2000" i="1" smtClean="0">
                              <a:latin typeface="Cambria Math" panose="02040503050406030204" pitchFamily="18" charset="0"/>
                            </a:rPr>
                          </m:ctrlPr>
                        </m:dPr>
                        <m:e>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e>
                      </m:d>
                      <m:r>
                        <a:rPr lang="en-US" sz="2000" b="0" i="1" smtClean="0">
                          <a:latin typeface="Cambria Math" panose="02040503050406030204" pitchFamily="18" charset="0"/>
                        </a:rPr>
                        <m:t>=</m:t>
                      </m:r>
                      <m:r>
                        <a:rPr lang="en-US" sz="2000" b="0" i="1" smtClean="0">
                          <a:latin typeface="Cambria Math" panose="02040503050406030204" pitchFamily="18" charset="0"/>
                        </a:rPr>
                        <m:t>𝛽</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𝜋</m:t>
                                      </m:r>
                                    </m:e>
                                    <m:sub>
                                      <m:r>
                                        <a:rPr lang="en-US" sz="2000" i="1">
                                          <a:latin typeface="Cambria Math" panose="02040503050406030204" pitchFamily="18" charset="0"/>
                                        </a:rPr>
                                        <m:t>𝜃</m:t>
                                      </m:r>
                                    </m:sub>
                                    <m:sup>
                                      <m:r>
                                        <a:rPr lang="en-US" sz="2000" i="1">
                                          <a:latin typeface="Cambria Math" panose="02040503050406030204" pitchFamily="18" charset="0"/>
                                        </a:rPr>
                                        <m:t>∗</m:t>
                                      </m:r>
                                    </m:sup>
                                  </m:sSubSup>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num>
                                <m:den>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m:rPr>
                                          <m:sty m:val="p"/>
                                        </m:rPr>
                                        <a:rPr lang="en-US" sz="2000" b="0" i="0" smtClean="0">
                                          <a:latin typeface="Cambria Math" panose="02040503050406030204" pitchFamily="18" charset="0"/>
                                        </a:rPr>
                                        <m:t>ref</m:t>
                                      </m:r>
                                    </m:sub>
                                  </m:sSub>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𝑥</m:t>
                                      </m:r>
                                    </m:e>
                                  </m:d>
                                </m:den>
                              </m:f>
                            </m:e>
                          </m:d>
                        </m:e>
                      </m:func>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r>
                            <a:rPr lang="en-US" sz="2000" i="1">
                              <a:latin typeface="Cambria Math" panose="02040503050406030204" pitchFamily="18" charset="0"/>
                            </a:rPr>
                            <m:t>𝑍</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e>
                      </m:func>
                    </m:oMath>
                  </m:oMathPara>
                </a14:m>
                <a:endParaRPr lang="en-US" sz="2000" dirty="0"/>
              </a:p>
            </p:txBody>
          </p:sp>
        </mc:Choice>
        <mc:Fallback xmlns="">
          <p:sp>
            <p:nvSpPr>
              <p:cNvPr id="14" name="TextBox 13">
                <a:extLst>
                  <a:ext uri="{FF2B5EF4-FFF2-40B4-BE49-F238E27FC236}">
                    <a16:creationId xmlns:a16="http://schemas.microsoft.com/office/drawing/2014/main" id="{511FA424-32CD-8B0F-3876-4B5D46738C11}"/>
                  </a:ext>
                </a:extLst>
              </p:cNvPr>
              <p:cNvSpPr txBox="1">
                <a:spLocks noRot="1" noChangeAspect="1" noMove="1" noResize="1" noEditPoints="1" noAdjustHandles="1" noChangeArrowheads="1" noChangeShapeType="1" noTextEdit="1"/>
              </p:cNvSpPr>
              <p:nvPr/>
            </p:nvSpPr>
            <p:spPr>
              <a:xfrm>
                <a:off x="1741952" y="1787881"/>
                <a:ext cx="5660095" cy="783869"/>
              </a:xfrm>
              <a:prstGeom prst="rect">
                <a:avLst/>
              </a:prstGeom>
              <a:blipFill>
                <a:blip r:embed="rId3"/>
                <a:stretch>
                  <a:fillRect b="-15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AE650D4-0EC4-DE7E-F697-5A59EE455789}"/>
                  </a:ext>
                </a:extLst>
              </p:cNvPr>
              <p:cNvSpPr txBox="1"/>
              <p:nvPr/>
            </p:nvSpPr>
            <p:spPr>
              <a:xfrm>
                <a:off x="1843033" y="3490384"/>
                <a:ext cx="566009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&gt;</m:t>
                          </m:r>
                          <m:sSub>
                            <m:sSubPr>
                              <m:ctrlPr>
                                <a:rPr lang="en-US" sz="2000" b="0" i="1" smtClean="0">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 </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𝜎</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𝑟</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m:t>
                                  </m:r>
                                </m:sub>
                              </m:sSub>
                              <m:r>
                                <a:rPr lang="en-US" sz="2000" b="0" i="1" smtClean="0">
                                  <a:latin typeface="Cambria Math" panose="02040503050406030204" pitchFamily="18" charset="0"/>
                                </a:rPr>
                                <m:t>, </m:t>
                              </m:r>
                              <m:r>
                                <a:rPr lang="en-US" sz="2000" b="0" i="1" smtClean="0">
                                  <a:latin typeface="Cambria Math" panose="02040503050406030204" pitchFamily="18" charset="0"/>
                                </a:rPr>
                                <m:t>𝑥</m:t>
                              </m:r>
                            </m:e>
                          </m:d>
                          <m:r>
                            <a:rPr lang="en-US" sz="2000" b="0" i="1" smtClean="0">
                              <a:latin typeface="Cambria Math" panose="02040503050406030204" pitchFamily="18" charset="0"/>
                            </a:rPr>
                            <m:t>−</m:t>
                          </m:r>
                          <m:r>
                            <a:rPr lang="en-US" sz="2000" i="1">
                              <a:latin typeface="Cambria Math" panose="02040503050406030204" pitchFamily="18" charset="0"/>
                            </a:rPr>
                            <m:t>𝑟</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m:t>
                              </m:r>
                            </m:sub>
                          </m:sSub>
                          <m:r>
                            <a:rPr lang="en-US" sz="2000" i="1">
                              <a:latin typeface="Cambria Math" panose="02040503050406030204" pitchFamily="18" charset="0"/>
                            </a:rPr>
                            <m:t>, </m:t>
                          </m:r>
                          <m:r>
                            <a:rPr lang="en-US" sz="2000" i="1">
                              <a:latin typeface="Cambria Math" panose="02040503050406030204" pitchFamily="18" charset="0"/>
                            </a:rPr>
                            <m:t>𝑥</m:t>
                          </m:r>
                          <m:r>
                            <a:rPr lang="en-US" sz="2000" b="0" i="1" smtClean="0">
                              <a:latin typeface="Cambria Math" panose="02040503050406030204" pitchFamily="18" charset="0"/>
                            </a:rPr>
                            <m:t>)</m:t>
                          </m:r>
                        </m:e>
                      </m:d>
                    </m:oMath>
                  </m:oMathPara>
                </a14:m>
                <a:endParaRPr lang="en-US" sz="2000" dirty="0"/>
              </a:p>
            </p:txBody>
          </p:sp>
        </mc:Choice>
        <mc:Fallback>
          <p:sp>
            <p:nvSpPr>
              <p:cNvPr id="6" name="TextBox 5">
                <a:extLst>
                  <a:ext uri="{FF2B5EF4-FFF2-40B4-BE49-F238E27FC236}">
                    <a16:creationId xmlns:a16="http://schemas.microsoft.com/office/drawing/2014/main" id="{4AE650D4-0EC4-DE7E-F697-5A59EE455789}"/>
                  </a:ext>
                </a:extLst>
              </p:cNvPr>
              <p:cNvSpPr txBox="1">
                <a:spLocks noRot="1" noChangeAspect="1" noMove="1" noResize="1" noEditPoints="1" noAdjustHandles="1" noChangeArrowheads="1" noChangeShapeType="1" noTextEdit="1"/>
              </p:cNvSpPr>
              <p:nvPr/>
            </p:nvSpPr>
            <p:spPr>
              <a:xfrm>
                <a:off x="1843033" y="3490384"/>
                <a:ext cx="5660095" cy="400110"/>
              </a:xfrm>
              <a:prstGeom prst="rect">
                <a:avLst/>
              </a:prstGeom>
              <a:blipFill>
                <a:blip r:embed="rId4"/>
                <a:stretch>
                  <a:fillRect b="-18750"/>
                </a:stretch>
              </a:blipFill>
            </p:spPr>
            <p:txBody>
              <a:bodyPr/>
              <a:lstStyle/>
              <a:p>
                <a:r>
                  <a:rPr lang="en-US">
                    <a:noFill/>
                  </a:rPr>
                  <a:t> </a:t>
                </a:r>
              </a:p>
            </p:txBody>
          </p:sp>
        </mc:Fallback>
      </mc:AlternateContent>
    </p:spTree>
    <p:extLst>
      <p:ext uri="{BB962C8B-B14F-4D97-AF65-F5344CB8AC3E}">
        <p14:creationId xmlns:p14="http://schemas.microsoft.com/office/powerpoint/2010/main" val="3087513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D2B2-42DE-6CDF-F8BC-64B3CC425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4F9C8D-2269-E5E3-A018-30B9DCE0BBCD}"/>
              </a:ext>
            </a:extLst>
          </p:cNvPr>
          <p:cNvSpPr>
            <a:spLocks noGrp="1"/>
          </p:cNvSpPr>
          <p:nvPr>
            <p:ph type="title"/>
          </p:nvPr>
        </p:nvSpPr>
        <p:spPr/>
        <p:txBody>
          <a:bodyPr/>
          <a:lstStyle/>
          <a:p>
            <a:r>
              <a:rPr lang="en-US" dirty="0"/>
              <a:t>DPO: Derivation </a:t>
            </a:r>
          </a:p>
        </p:txBody>
      </p:sp>
      <p:sp>
        <p:nvSpPr>
          <p:cNvPr id="3" name="Text Placeholder 2">
            <a:extLst>
              <a:ext uri="{FF2B5EF4-FFF2-40B4-BE49-F238E27FC236}">
                <a16:creationId xmlns:a16="http://schemas.microsoft.com/office/drawing/2014/main" id="{E6DD31F9-A3EA-F29A-5E69-BAAADD6F06EA}"/>
              </a:ext>
            </a:extLst>
          </p:cNvPr>
          <p:cNvSpPr>
            <a:spLocks noGrp="1"/>
          </p:cNvSpPr>
          <p:nvPr>
            <p:ph type="body" sz="quarter" idx="16"/>
          </p:nvPr>
        </p:nvSpPr>
        <p:spPr/>
        <p:txBody>
          <a:bodyPr/>
          <a:lstStyle/>
          <a:p>
            <a:r>
              <a:rPr lang="en-US" dirty="0"/>
              <a:t>We can simplify plug in reward to this formula. </a:t>
            </a:r>
          </a:p>
          <a:p>
            <a:endParaRPr lang="en-US" dirty="0"/>
          </a:p>
          <a:p>
            <a:endParaRPr lang="en-US" dirty="0"/>
          </a:p>
          <a:p>
            <a:endParaRPr lang="en-US" dirty="0"/>
          </a:p>
          <a:p>
            <a:endParaRPr lang="en-US" dirty="0"/>
          </a:p>
          <a:p>
            <a:endParaRPr lang="en-US" dirty="0"/>
          </a:p>
          <a:p>
            <a:endParaRPr lang="en-US" dirty="0"/>
          </a:p>
          <a:p>
            <a:r>
              <a:rPr lang="en-US" dirty="0"/>
              <a:t>The DPO objective is the negative log-likelihood based on this formula:</a:t>
            </a:r>
          </a:p>
          <a:p>
            <a:endParaRPr lang="en-US" dirty="0"/>
          </a:p>
          <a:p>
            <a:endParaRPr lang="en-US" dirty="0"/>
          </a:p>
          <a:p>
            <a:pPr marL="0" indent="0">
              <a:buNone/>
            </a:pPr>
            <a:endParaRPr lang="en-US" dirty="0"/>
          </a:p>
          <a:p>
            <a:pPr marL="0" indent="0">
              <a:buNone/>
            </a:pPr>
            <a:endParaRPr lang="en-US" dirty="0"/>
          </a:p>
        </p:txBody>
      </p:sp>
      <p:sp>
        <p:nvSpPr>
          <p:cNvPr id="5" name="Rounded Rectangle 4">
            <a:extLst>
              <a:ext uri="{FF2B5EF4-FFF2-40B4-BE49-F238E27FC236}">
                <a16:creationId xmlns:a16="http://schemas.microsoft.com/office/drawing/2014/main" id="{D921B46A-C5E0-3ED4-01EE-B184D646364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F5E248-77B3-9887-3FB7-02E1AE24DDB5}"/>
                  </a:ext>
                </a:extLst>
              </p:cNvPr>
              <p:cNvSpPr txBox="1"/>
              <p:nvPr/>
            </p:nvSpPr>
            <p:spPr>
              <a:xfrm>
                <a:off x="268233" y="1773840"/>
                <a:ext cx="8885927"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𝑝</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m:t>
                              </m:r>
                            </m:sub>
                          </m:sSub>
                          <m:r>
                            <a:rPr lang="en-US" sz="1800" b="0" i="1" smtClean="0">
                              <a:latin typeface="Cambria Math" panose="02040503050406030204" pitchFamily="18" charset="0"/>
                            </a:rPr>
                            <m:t>&gt;</m:t>
                          </m:r>
                          <m:sSub>
                            <m:sSubPr>
                              <m:ctrlPr>
                                <a:rPr lang="en-US" sz="1800" b="0" i="1" smtClean="0">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 </m:t>
                              </m:r>
                            </m:sub>
                          </m:sSub>
                        </m:e>
                      </m:d>
                      <m:r>
                        <a:rPr lang="en-US" sz="1800" b="0" i="1" smtClean="0">
                          <a:latin typeface="Cambria Math" panose="02040503050406030204" pitchFamily="18" charset="0"/>
                        </a:rPr>
                        <m:t>=</m:t>
                      </m:r>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r>
                            <a:rPr lang="en-US" sz="1800" i="1">
                              <a:latin typeface="Cambria Math" panose="02040503050406030204" pitchFamily="18" charset="0"/>
                            </a:rPr>
                            <m:t>+</m:t>
                          </m:r>
                          <m:r>
                            <a:rPr lang="en-US" sz="1800" i="1">
                              <a:latin typeface="Cambria Math" panose="02040503050406030204" pitchFamily="18" charset="0"/>
                            </a:rPr>
                            <m:t>𝛽</m:t>
                          </m:r>
                          <m:r>
                            <a:rPr lang="en-US" sz="1800" i="1">
                              <a:latin typeface="Cambria Math" panose="02040503050406030204" pitchFamily="18" charset="0"/>
                            </a:rPr>
                            <m:t>. </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r>
                                <a:rPr lang="en-US" sz="1800" i="1">
                                  <a:latin typeface="Cambria Math" panose="02040503050406030204" pitchFamily="18" charset="0"/>
                                </a:rPr>
                                <m:t>𝑍</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e>
                          </m:func>
                          <m:r>
                            <a:rPr lang="en-US" sz="1800" b="0" i="1" smtClean="0">
                              <a:latin typeface="Cambria Math" panose="02040503050406030204" pitchFamily="18" charset="0"/>
                            </a:rPr>
                            <m:t>−</m:t>
                          </m:r>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r>
                            <a:rPr lang="en-US" sz="1800" b="0" i="1" smtClean="0">
                              <a:latin typeface="Cambria Math" panose="02040503050406030204" pitchFamily="18" charset="0"/>
                            </a:rPr>
                            <m:t>−</m:t>
                          </m:r>
                          <m:r>
                            <a:rPr lang="en-US" sz="1800" i="1">
                              <a:latin typeface="Cambria Math" panose="02040503050406030204" pitchFamily="18" charset="0"/>
                            </a:rPr>
                            <m:t>𝛽</m:t>
                          </m:r>
                          <m:r>
                            <a:rPr lang="en-US" sz="1800" i="1">
                              <a:latin typeface="Cambria Math" panose="02040503050406030204" pitchFamily="18" charset="0"/>
                            </a:rPr>
                            <m:t>. </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r>
                                <a:rPr lang="en-US" sz="1800" i="1">
                                  <a:latin typeface="Cambria Math" panose="02040503050406030204" pitchFamily="18" charset="0"/>
                                </a:rPr>
                                <m:t>𝑍</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e>
                          </m:func>
                        </m:e>
                      </m:d>
                    </m:oMath>
                  </m:oMathPara>
                </a14:m>
                <a:endParaRPr lang="en-US" sz="1800" dirty="0"/>
              </a:p>
            </p:txBody>
          </p:sp>
        </mc:Choice>
        <mc:Fallback xmlns="">
          <p:sp>
            <p:nvSpPr>
              <p:cNvPr id="7" name="TextBox 6">
                <a:extLst>
                  <a:ext uri="{FF2B5EF4-FFF2-40B4-BE49-F238E27FC236}">
                    <a16:creationId xmlns:a16="http://schemas.microsoft.com/office/drawing/2014/main" id="{19F5E248-77B3-9887-3FB7-02E1AE24DDB5}"/>
                  </a:ext>
                </a:extLst>
              </p:cNvPr>
              <p:cNvSpPr txBox="1">
                <a:spLocks noRot="1" noChangeAspect="1" noMove="1" noResize="1" noEditPoints="1" noAdjustHandles="1" noChangeArrowheads="1" noChangeShapeType="1" noTextEdit="1"/>
              </p:cNvSpPr>
              <p:nvPr/>
            </p:nvSpPr>
            <p:spPr>
              <a:xfrm>
                <a:off x="268233" y="1773840"/>
                <a:ext cx="8885927" cy="714683"/>
              </a:xfrm>
              <a:prstGeom prst="rect">
                <a:avLst/>
              </a:prstGeom>
              <a:blipFill>
                <a:blip r:embed="rId2"/>
                <a:stretch>
                  <a:fillRect b="-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50A4FC-A547-926B-BC78-FFD53E8F0F57}"/>
                  </a:ext>
                </a:extLst>
              </p:cNvPr>
              <p:cNvSpPr txBox="1"/>
              <p:nvPr/>
            </p:nvSpPr>
            <p:spPr>
              <a:xfrm>
                <a:off x="1666240" y="2699270"/>
                <a:ext cx="757936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rPr>
                        <m:t>=</m:t>
                      </m:r>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r>
                            <a:rPr lang="en-US" sz="1800" b="0" i="1" smtClean="0">
                              <a:latin typeface="Cambria Math" panose="02040503050406030204" pitchFamily="18" charset="0"/>
                            </a:rPr>
                            <m:t>−</m:t>
                          </m:r>
                          <m:r>
                            <a:rPr lang="en-US" sz="1800" i="1">
                              <a:latin typeface="Cambria Math" panose="02040503050406030204" pitchFamily="18" charset="0"/>
                            </a:rPr>
                            <m:t>𝛽</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𝜋</m:t>
                                          </m:r>
                                        </m:e>
                                        <m:sub>
                                          <m:r>
                                            <a:rPr lang="en-US" sz="1800" i="1">
                                              <a:latin typeface="Cambria Math" panose="02040503050406030204" pitchFamily="18" charset="0"/>
                                            </a:rPr>
                                            <m:t>𝜃</m:t>
                                          </m:r>
                                        </m:sub>
                                        <m:sup>
                                          <m:r>
                                            <a:rPr lang="en-US" sz="1800" i="1">
                                              <a:latin typeface="Cambria Math" panose="02040503050406030204" pitchFamily="18" charset="0"/>
                                            </a:rPr>
                                            <m:t>∗</m:t>
                                          </m:r>
                                        </m:sup>
                                      </m:sSub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m:t>
                                              </m:r>
                                            </m:sub>
                                          </m:sSub>
                                        </m:e>
                                        <m:e>
                                          <m:r>
                                            <a:rPr lang="en-US" sz="1800" i="1">
                                              <a:latin typeface="Cambria Math" panose="02040503050406030204" pitchFamily="18" charset="0"/>
                                            </a:rPr>
                                            <m:t>𝑥</m:t>
                                          </m:r>
                                        </m:e>
                                      </m:d>
                                    </m:num>
                                    <m:den>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m:rPr>
                                              <m:sty m:val="p"/>
                                            </m:rPr>
                                            <a:rPr lang="en-US" sz="1800">
                                              <a:latin typeface="Cambria Math" panose="02040503050406030204" pitchFamily="18" charset="0"/>
                                            </a:rPr>
                                            <m:t>ref</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m:t>
                                              </m:r>
                                            </m:sub>
                                          </m:sSub>
                                        </m:e>
                                        <m:e>
                                          <m:r>
                                            <a:rPr lang="en-US" sz="1800" i="1">
                                              <a:latin typeface="Cambria Math" panose="02040503050406030204" pitchFamily="18" charset="0"/>
                                            </a:rPr>
                                            <m:t>𝑥</m:t>
                                          </m:r>
                                        </m:e>
                                      </m:d>
                                    </m:den>
                                  </m:f>
                                </m:e>
                              </m:d>
                            </m:e>
                          </m:func>
                        </m:e>
                      </m:d>
                    </m:oMath>
                  </m:oMathPara>
                </a14:m>
                <a:endParaRPr lang="en-US" sz="1800" dirty="0"/>
              </a:p>
            </p:txBody>
          </p:sp>
        </mc:Choice>
        <mc:Fallback xmlns="">
          <p:sp>
            <p:nvSpPr>
              <p:cNvPr id="8" name="TextBox 7">
                <a:extLst>
                  <a:ext uri="{FF2B5EF4-FFF2-40B4-BE49-F238E27FC236}">
                    <a16:creationId xmlns:a16="http://schemas.microsoft.com/office/drawing/2014/main" id="{E550A4FC-A547-926B-BC78-FFD53E8F0F57}"/>
                  </a:ext>
                </a:extLst>
              </p:cNvPr>
              <p:cNvSpPr txBox="1">
                <a:spLocks noRot="1" noChangeAspect="1" noMove="1" noResize="1" noEditPoints="1" noAdjustHandles="1" noChangeArrowheads="1" noChangeShapeType="1" noTextEdit="1"/>
              </p:cNvSpPr>
              <p:nvPr/>
            </p:nvSpPr>
            <p:spPr>
              <a:xfrm>
                <a:off x="1666240" y="2699270"/>
                <a:ext cx="7579360" cy="714683"/>
              </a:xfrm>
              <a:prstGeom prst="rect">
                <a:avLst/>
              </a:prstGeom>
              <a:blipFill>
                <a:blip r:embed="rId3"/>
                <a:stretch>
                  <a:fillRect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211BB3-6D76-AB6A-AE7B-60F138718C50}"/>
                  </a:ext>
                </a:extLst>
              </p:cNvPr>
              <p:cNvSpPr txBox="1"/>
              <p:nvPr/>
            </p:nvSpPr>
            <p:spPr>
              <a:xfrm>
                <a:off x="-101599" y="3938161"/>
                <a:ext cx="9418320" cy="8388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𝐿</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nary>
                            <m:naryPr>
                              <m:chr m:val="∏"/>
                              <m:ctrlPr>
                                <a:rPr lang="en-US" sz="1600" b="0" i="1" smtClean="0">
                                  <a:latin typeface="Cambria Math" panose="02040503050406030204" pitchFamily="18" charset="0"/>
                                </a:rPr>
                              </m:ctrlPr>
                            </m:naryPr>
                            <m:sub>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m:rPr>
                                          <m:brk m:alnAt="23"/>
                                        </m:rPr>
                                        <a:rPr lang="en-US" sz="1600" b="0" i="1" smtClean="0">
                                          <a:latin typeface="Cambria Math" panose="02040503050406030204" pitchFamily="18" charset="0"/>
                                        </a:rPr>
                                        <m:t>𝑦</m:t>
                                      </m:r>
                                    </m:e>
                                    <m:sub>
                                      <m:r>
                                        <a:rPr lang="en-US" sz="1600" b="0" i="1" smtClean="0">
                                          <a:latin typeface="Cambria Math" panose="02040503050406030204" pitchFamily="18" charset="0"/>
                                        </a:rPr>
                                        <m:t>+</m:t>
                                      </m:r>
                                    </m:sub>
                                  </m:sSub>
                                  <m:r>
                                    <m:rPr>
                                      <m:brk m:alnAt="23"/>
                                    </m:rP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m:rPr>
                                          <m:brk m:alnAt="23"/>
                                        </m:rPr>
                                        <a:rPr lang="en-US" sz="1600" i="1">
                                          <a:latin typeface="Cambria Math" panose="02040503050406030204" pitchFamily="18" charset="0"/>
                                        </a:rPr>
                                        <m:t>𝑦</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 </m:t>
                                  </m:r>
                                  <m:r>
                                    <a:rPr lang="en-US" sz="1600" b="0" i="1" smtClean="0">
                                      <a:latin typeface="Cambria Math" panose="02040503050406030204" pitchFamily="18" charset="0"/>
                                    </a:rPr>
                                    <m:t>𝑥</m:t>
                                  </m:r>
                                </m:e>
                              </m:d>
                              <m:r>
                                <m:rPr>
                                  <m:brk m:alnAt="23"/>
                                </m:rPr>
                                <a:rPr lang="en-US" sz="1600" b="0" i="1" smtClean="0">
                                  <a:latin typeface="Cambria Math" panose="02040503050406030204" pitchFamily="18" charset="0"/>
                                </a:rPr>
                                <m:t>~</m:t>
                              </m:r>
                              <m:r>
                                <a:rPr lang="en-US" sz="1600" b="0" i="1" smtClean="0">
                                  <a:latin typeface="Cambria Math" panose="02040503050406030204" pitchFamily="18" charset="0"/>
                                </a:rPr>
                                <m:t>𝐷</m:t>
                              </m:r>
                            </m:sub>
                            <m:sup/>
                            <m:e>
                              <m:r>
                                <a:rPr lang="en-US" sz="1600" i="1">
                                  <a:latin typeface="Cambria Math" panose="02040503050406030204" pitchFamily="18" charset="0"/>
                                </a:rPr>
                                <m:t>𝑝</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r>
                                    <a:rPr lang="en-US" sz="1600" i="1">
                                      <a:latin typeface="Cambria Math" panose="02040503050406030204" pitchFamily="18" charset="0"/>
                                    </a:rPr>
                                    <m:t>&gt;</m:t>
                                  </m:r>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 </m:t>
                                      </m:r>
                                    </m:sub>
                                  </m:sSub>
                                </m:e>
                              </m:d>
                            </m:e>
                          </m:nary>
                        </m:e>
                      </m:func>
                      <m:r>
                        <a:rPr lang="en-US" sz="1600" b="0" i="1"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𝐷</m:t>
                          </m:r>
                          <m:r>
                            <a:rPr lang="en-US" sz="1600" i="1">
                              <a:latin typeface="Cambria Math" panose="02040503050406030204" pitchFamily="18" charset="0"/>
                            </a:rPr>
                            <m:t>, </m:t>
                          </m:r>
                          <m:r>
                            <a:rPr lang="en-US" sz="1600" i="1">
                              <a:latin typeface="Cambria Math" panose="02040503050406030204" pitchFamily="18" charset="0"/>
                            </a:rPr>
                            <m:t>𝑦</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a:rPr lang="en-US" sz="1600" i="1">
                                  <a:latin typeface="Cambria Math" panose="02040503050406030204" pitchFamily="18" charset="0"/>
                                </a:rPr>
                                <m:t>𝜃</m:t>
                              </m:r>
                            </m:sub>
                          </m:sSub>
                          <m:d>
                            <m:dPr>
                              <m:ctrlPr>
                                <a:rPr lang="en-US" sz="1600" i="1">
                                  <a:latin typeface="Cambria Math" panose="02040503050406030204" pitchFamily="18" charset="0"/>
                                </a:rPr>
                              </m:ctrlPr>
                            </m:dPr>
                            <m:e>
                              <m:r>
                                <a:rPr lang="en-US" sz="1600" i="1">
                                  <a:latin typeface="Cambria Math" panose="02040503050406030204" pitchFamily="18" charset="0"/>
                                </a:rPr>
                                <m:t>𝑦</m:t>
                              </m:r>
                            </m:e>
                            <m:e>
                              <m:r>
                                <a:rPr lang="en-US" sz="1600" i="1">
                                  <a:latin typeface="Cambria Math" panose="02040503050406030204" pitchFamily="18" charset="0"/>
                                </a:rPr>
                                <m:t>𝑥</m:t>
                              </m:r>
                            </m:e>
                          </m:d>
                        </m:sub>
                      </m:sSub>
                      <m:d>
                        <m:dPr>
                          <m:begChr m:val="["/>
                          <m:endChr m:val="]"/>
                          <m:ctrlPr>
                            <a:rPr lang="en-US" sz="1600" b="0" i="1" smtClean="0">
                              <a:latin typeface="Cambria Math" panose="02040503050406030204" pitchFamily="18" charset="0"/>
                            </a:rPr>
                          </m:ctrlPr>
                        </m:dPr>
                        <m:e>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i="1">
                                  <a:latin typeface="Cambria Math" panose="02040503050406030204" pitchFamily="18" charset="0"/>
                                </a:rPr>
                                <m:t>𝜎</m:t>
                              </m:r>
                              <m:d>
                                <m:dPr>
                                  <m:ctrlPr>
                                    <a:rPr lang="en-US" sz="1600" i="1">
                                      <a:latin typeface="Cambria Math" panose="02040503050406030204" pitchFamily="18" charset="0"/>
                                    </a:rPr>
                                  </m:ctrlPr>
                                </m:dPr>
                                <m:e>
                                  <m:r>
                                    <a:rPr lang="en-US" sz="1600" i="1">
                                      <a:latin typeface="Cambria Math" panose="02040503050406030204" pitchFamily="18" charset="0"/>
                                    </a:rPr>
                                    <m:t>𝛽</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𝜋</m:t>
                                                  </m:r>
                                                </m:e>
                                                <m:sub>
                                                  <m:r>
                                                    <a:rPr lang="en-US" sz="1600" i="1">
                                                      <a:latin typeface="Cambria Math" panose="02040503050406030204" pitchFamily="18" charset="0"/>
                                                    </a:rPr>
                                                    <m:t>𝜃</m:t>
                                                  </m:r>
                                                </m:sub>
                                                <m:sup>
                                                  <m:r>
                                                    <a:rPr lang="en-US" sz="1600" i="1">
                                                      <a:latin typeface="Cambria Math" panose="02040503050406030204" pitchFamily="18" charset="0"/>
                                                    </a:rPr>
                                                    <m:t>∗</m:t>
                                                  </m:r>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num>
                                            <m:den>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m:rPr>
                                                      <m:sty m:val="p"/>
                                                    </m:rPr>
                                                    <a:rPr lang="en-US" sz="1600">
                                                      <a:latin typeface="Cambria Math" panose="02040503050406030204" pitchFamily="18" charset="0"/>
                                                    </a:rPr>
                                                    <m:t>ref</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den>
                                          </m:f>
                                        </m:e>
                                      </m:d>
                                    </m:e>
                                  </m:func>
                                  <m:r>
                                    <a:rPr lang="en-US" sz="1600" i="1">
                                      <a:latin typeface="Cambria Math" panose="02040503050406030204" pitchFamily="18" charset="0"/>
                                    </a:rPr>
                                    <m:t>−</m:t>
                                  </m:r>
                                  <m:r>
                                    <a:rPr lang="en-US" sz="1600" i="1">
                                      <a:latin typeface="Cambria Math" panose="02040503050406030204" pitchFamily="18" charset="0"/>
                                    </a:rPr>
                                    <m:t>𝛽</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𝜋</m:t>
                                                  </m:r>
                                                </m:e>
                                                <m:sub>
                                                  <m:r>
                                                    <a:rPr lang="en-US" sz="1600" i="1">
                                                      <a:latin typeface="Cambria Math" panose="02040503050406030204" pitchFamily="18" charset="0"/>
                                                    </a:rPr>
                                                    <m:t>𝜃</m:t>
                                                  </m:r>
                                                </m:sub>
                                                <m:sup>
                                                  <m:r>
                                                    <a:rPr lang="en-US" sz="1600" i="1">
                                                      <a:latin typeface="Cambria Math" panose="02040503050406030204" pitchFamily="18" charset="0"/>
                                                    </a:rPr>
                                                    <m:t>∗</m:t>
                                                  </m:r>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num>
                                            <m:den>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m:rPr>
                                                      <m:sty m:val="p"/>
                                                    </m:rPr>
                                                    <a:rPr lang="en-US" sz="1600">
                                                      <a:latin typeface="Cambria Math" panose="02040503050406030204" pitchFamily="18" charset="0"/>
                                                    </a:rPr>
                                                    <m:t>ref</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m:t>
                                                      </m:r>
                                                    </m:sub>
                                                  </m:sSub>
                                                </m:e>
                                                <m:e>
                                                  <m:r>
                                                    <a:rPr lang="en-US" sz="1600" i="1">
                                                      <a:latin typeface="Cambria Math" panose="02040503050406030204" pitchFamily="18" charset="0"/>
                                                    </a:rPr>
                                                    <m:t>𝑥</m:t>
                                                  </m:r>
                                                </m:e>
                                              </m:d>
                                            </m:den>
                                          </m:f>
                                        </m:e>
                                      </m:d>
                                    </m:e>
                                  </m:func>
                                </m:e>
                              </m:d>
                            </m:e>
                          </m:func>
                        </m:e>
                      </m:d>
                    </m:oMath>
                  </m:oMathPara>
                </a14:m>
                <a:endParaRPr lang="en-US" sz="1600" dirty="0"/>
              </a:p>
            </p:txBody>
          </p:sp>
        </mc:Choice>
        <mc:Fallback xmlns="">
          <p:sp>
            <p:nvSpPr>
              <p:cNvPr id="11" name="TextBox 10">
                <a:extLst>
                  <a:ext uri="{FF2B5EF4-FFF2-40B4-BE49-F238E27FC236}">
                    <a16:creationId xmlns:a16="http://schemas.microsoft.com/office/drawing/2014/main" id="{18211BB3-6D76-AB6A-AE7B-60F138718C50}"/>
                  </a:ext>
                </a:extLst>
              </p:cNvPr>
              <p:cNvSpPr txBox="1">
                <a:spLocks noRot="1" noChangeAspect="1" noMove="1" noResize="1" noEditPoints="1" noAdjustHandles="1" noChangeArrowheads="1" noChangeShapeType="1" noTextEdit="1"/>
              </p:cNvSpPr>
              <p:nvPr/>
            </p:nvSpPr>
            <p:spPr>
              <a:xfrm>
                <a:off x="-101599" y="3938161"/>
                <a:ext cx="9418320" cy="838884"/>
              </a:xfrm>
              <a:prstGeom prst="rect">
                <a:avLst/>
              </a:prstGeom>
              <a:blipFill>
                <a:blip r:embed="rId4"/>
                <a:stretch>
                  <a:fillRect t="-88060" b="-137313"/>
                </a:stretch>
              </a:blipFill>
            </p:spPr>
            <p:txBody>
              <a:bodyPr/>
              <a:lstStyle/>
              <a:p>
                <a:r>
                  <a:rPr lang="en-US">
                    <a:noFill/>
                  </a:rPr>
                  <a:t> </a:t>
                </a:r>
              </a:p>
            </p:txBody>
          </p:sp>
        </mc:Fallback>
      </mc:AlternateContent>
    </p:spTree>
    <p:extLst>
      <p:ext uri="{BB962C8B-B14F-4D97-AF65-F5344CB8AC3E}">
        <p14:creationId xmlns:p14="http://schemas.microsoft.com/office/powerpoint/2010/main" val="3954835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dirty="0">
                <a:latin typeface="Tahoma" panose="020B0604030504040204" pitchFamily="34" charset="0"/>
                <a:ea typeface="Tahoma" panose="020B0604030504040204" pitchFamily="34" charset="0"/>
                <a:cs typeface="Tahoma" panose="020B0604030504040204" pitchFamily="34" charset="0"/>
              </a:rPr>
              <a:t>Su</a:t>
            </a:r>
            <a:r>
              <a:rPr sz="3297" spc="-2" dirty="0">
                <a:latin typeface="Tahoma" panose="020B0604030504040204" pitchFamily="34" charset="0"/>
                <a:ea typeface="Tahoma" panose="020B0604030504040204" pitchFamily="34" charset="0"/>
                <a:cs typeface="Tahoma" panose="020B0604030504040204" pitchFamily="34" charset="0"/>
              </a:rPr>
              <a:t>mm</a:t>
            </a:r>
            <a:r>
              <a:rPr sz="3297" dirty="0">
                <a:latin typeface="Tahoma" panose="020B0604030504040204" pitchFamily="34" charset="0"/>
                <a:ea typeface="Tahoma" panose="020B0604030504040204" pitchFamily="34" charset="0"/>
                <a:cs typeface="Tahoma" panose="020B0604030504040204" pitchFamily="34" charset="0"/>
              </a:rPr>
              <a:t>a</a:t>
            </a:r>
            <a:r>
              <a:rPr sz="3297" spc="14" dirty="0">
                <a:latin typeface="Tahoma" panose="020B0604030504040204" pitchFamily="34" charset="0"/>
                <a:ea typeface="Tahoma" panose="020B0604030504040204" pitchFamily="34" charset="0"/>
                <a:cs typeface="Tahoma" panose="020B0604030504040204" pitchFamily="34" charset="0"/>
              </a:rPr>
              <a:t>r</a:t>
            </a:r>
            <a:r>
              <a:rPr sz="3297" dirty="0">
                <a:latin typeface="Tahoma" panose="020B0604030504040204" pitchFamily="34" charset="0"/>
                <a:ea typeface="Tahoma" panose="020B0604030504040204" pitchFamily="34" charset="0"/>
                <a:cs typeface="Tahoma" panose="020B0604030504040204" pitchFamily="34" charset="0"/>
              </a:rPr>
              <a:t>y</a:t>
            </a:r>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61E579F5-8A64-41C5-410B-A24FA3E50DDD}"/>
                  </a:ext>
                </a:extLst>
              </p:cNvPr>
              <p:cNvSpPr>
                <a:spLocks noGrp="1"/>
              </p:cNvSpPr>
              <p:nvPr>
                <p:ph type="body" sz="quarter" idx="16"/>
              </p:nvPr>
            </p:nvSpPr>
            <p:spPr>
              <a:xfrm>
                <a:off x="533919" y="1270335"/>
                <a:ext cx="8085415" cy="3077573"/>
              </a:xfrm>
            </p:spPr>
            <p:txBody>
              <a:bodyPr/>
              <a:lstStyle/>
              <a:p>
                <a:r>
                  <a:rPr lang="en-US" dirty="0"/>
                  <a:t>We may not need the “reinforcement learning” part of RLHF after all (?)</a:t>
                </a:r>
              </a:p>
              <a:p>
                <a:r>
                  <a:rPr lang="en-US" dirty="0"/>
                  <a:t>DPO (a simplified RLHF): The dataset that we need: </a:t>
                </a:r>
                <a14:m>
                  <m:oMath xmlns:m="http://schemas.openxmlformats.org/officeDocument/2006/math">
                    <m:r>
                      <a:rPr lang="en-US" sz="1600" b="0" i="1" smtClean="0">
                        <a:latin typeface="Cambria Math" panose="02040503050406030204" pitchFamily="18" charset="0"/>
                      </a:rPr>
                      <m:t>𝐷</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m:rPr>
                                <m:brk m:alnAt="23"/>
                              </m:rPr>
                              <a:rPr lang="en-US" sz="1600" b="0" i="1" smtClean="0">
                                <a:latin typeface="Cambria Math" panose="02040503050406030204" pitchFamily="18" charset="0"/>
                              </a:rPr>
                              <m:t>𝑦</m:t>
                            </m:r>
                          </m:e>
                          <m:sub>
                            <m:r>
                              <a:rPr lang="en-US" sz="1600" b="0" i="1" smtClean="0">
                                <a:latin typeface="Cambria Math" panose="02040503050406030204" pitchFamily="18" charset="0"/>
                              </a:rPr>
                              <m:t>+</m:t>
                            </m:r>
                          </m:sub>
                        </m:sSub>
                        <m:r>
                          <m:rPr>
                            <m:brk m:alnAt="23"/>
                          </m:rP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m:rPr>
                                <m:brk m:alnAt="23"/>
                              </m:rPr>
                              <a:rPr lang="en-US" sz="1600" i="1">
                                <a:latin typeface="Cambria Math" panose="02040503050406030204" pitchFamily="18" charset="0"/>
                              </a:rPr>
                              <m:t>𝑦</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 </m:t>
                        </m:r>
                        <m:r>
                          <a:rPr lang="en-US" sz="1600" b="0" i="1" smtClean="0">
                            <a:latin typeface="Cambria Math" panose="02040503050406030204" pitchFamily="18" charset="0"/>
                          </a:rPr>
                          <m:t>𝑥</m:t>
                        </m:r>
                      </m:e>
                    </m:d>
                    <m:r>
                      <a:rPr lang="en-US" sz="1600" b="0" i="1" smtClean="0">
                        <a:latin typeface="Cambria Math" panose="02040503050406030204" pitchFamily="18" charset="0"/>
                      </a:rPr>
                      <m:t>}</m:t>
                    </m:r>
                  </m:oMath>
                </a14:m>
                <a:endParaRPr lang="en-US" dirty="0"/>
              </a:p>
              <a:p>
                <a:r>
                  <a:rPr lang="en-US" dirty="0"/>
                  <a:t>Notice many recent models use some variant of DPO: </a:t>
                </a:r>
              </a:p>
            </p:txBody>
          </p:sp>
        </mc:Choice>
        <mc:Fallback>
          <p:sp>
            <p:nvSpPr>
              <p:cNvPr id="5" name="Text Placeholder 4">
                <a:extLst>
                  <a:ext uri="{FF2B5EF4-FFF2-40B4-BE49-F238E27FC236}">
                    <a16:creationId xmlns:a16="http://schemas.microsoft.com/office/drawing/2014/main" id="{61E579F5-8A64-41C5-410B-A24FA3E50DDD}"/>
                  </a:ext>
                </a:extLst>
              </p:cNvPr>
              <p:cNvSpPr>
                <a:spLocks noGrp="1" noRot="1" noChangeAspect="1" noMove="1" noResize="1" noEditPoints="1" noAdjustHandles="1" noChangeArrowheads="1" noChangeShapeType="1" noTextEdit="1"/>
              </p:cNvSpPr>
              <p:nvPr>
                <p:ph type="body" sz="quarter" idx="16"/>
              </p:nvPr>
            </p:nvSpPr>
            <p:spPr>
              <a:xfrm>
                <a:off x="533919" y="1270335"/>
                <a:ext cx="8085415" cy="3077573"/>
              </a:xfrm>
              <a:blipFill>
                <a:blip r:embed="rId2"/>
                <a:stretch>
                  <a:fillRect l="-471" t="-1230"/>
                </a:stretch>
              </a:blipFill>
            </p:spPr>
            <p:txBody>
              <a:bodyPr/>
              <a:lstStyle/>
              <a:p>
                <a:r>
                  <a:rPr lang="en-US">
                    <a:noFill/>
                  </a:rPr>
                  <a:t> </a:t>
                </a:r>
              </a:p>
            </p:txBody>
          </p:sp>
        </mc:Fallback>
      </mc:AlternateContent>
      <p:sp>
        <p:nvSpPr>
          <p:cNvPr id="4" name="object 4"/>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82</a:t>
            </a:fld>
            <a:endParaRPr spc="5" dirty="0"/>
          </a:p>
        </p:txBody>
      </p:sp>
      <p:pic>
        <p:nvPicPr>
          <p:cNvPr id="3" name="Picture 2">
            <a:extLst>
              <a:ext uri="{FF2B5EF4-FFF2-40B4-BE49-F238E27FC236}">
                <a16:creationId xmlns:a16="http://schemas.microsoft.com/office/drawing/2014/main" id="{92C990D7-1384-814D-D0E5-46C7AC50FE72}"/>
              </a:ext>
            </a:extLst>
          </p:cNvPr>
          <p:cNvPicPr>
            <a:picLocks noChangeAspect="1"/>
          </p:cNvPicPr>
          <p:nvPr/>
        </p:nvPicPr>
        <p:blipFill>
          <a:blip r:embed="rId3"/>
          <a:stretch>
            <a:fillRect/>
          </a:stretch>
        </p:blipFill>
        <p:spPr>
          <a:xfrm>
            <a:off x="925742" y="2313130"/>
            <a:ext cx="7379179" cy="2375529"/>
          </a:xfrm>
          <a:prstGeom prst="rect">
            <a:avLst/>
          </a:prstGeom>
        </p:spPr>
      </p:pic>
    </p:spTree>
    <p:extLst>
      <p:ext uri="{BB962C8B-B14F-4D97-AF65-F5344CB8AC3E}">
        <p14:creationId xmlns:p14="http://schemas.microsoft.com/office/powerpoint/2010/main" val="28850006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53E78-F7AB-A43A-5FFF-BC67587DB4C5}"/>
              </a:ext>
            </a:extLst>
          </p:cNvPr>
          <p:cNvSpPr>
            <a:spLocks noGrp="1"/>
          </p:cNvSpPr>
          <p:nvPr>
            <p:ph type="title"/>
          </p:nvPr>
        </p:nvSpPr>
        <p:spPr/>
        <p:txBody>
          <a:bodyPr/>
          <a:lstStyle/>
          <a:p>
            <a:r>
              <a:rPr lang="en-US" sz="2800" dirty="0"/>
              <a:t>Recent Variations of Preference Algorithms</a:t>
            </a:r>
          </a:p>
        </p:txBody>
      </p:sp>
      <p:sp>
        <p:nvSpPr>
          <p:cNvPr id="3" name="Text Placeholder 2">
            <a:extLst>
              <a:ext uri="{FF2B5EF4-FFF2-40B4-BE49-F238E27FC236}">
                <a16:creationId xmlns:a16="http://schemas.microsoft.com/office/drawing/2014/main" id="{09C3CFD7-074C-D6BB-C7CB-B6DE7D6D1819}"/>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AE19237B-D540-CE45-DA74-59DAFBF72CBC}"/>
              </a:ext>
            </a:extLst>
          </p:cNvPr>
          <p:cNvPicPr>
            <a:picLocks noChangeAspect="1"/>
          </p:cNvPicPr>
          <p:nvPr/>
        </p:nvPicPr>
        <p:blipFill>
          <a:blip r:embed="rId2"/>
          <a:stretch>
            <a:fillRect/>
          </a:stretch>
        </p:blipFill>
        <p:spPr>
          <a:xfrm>
            <a:off x="2152252" y="2728930"/>
            <a:ext cx="4725626" cy="1739293"/>
          </a:xfrm>
          <a:prstGeom prst="rect">
            <a:avLst/>
          </a:prstGeom>
        </p:spPr>
      </p:pic>
      <p:pic>
        <p:nvPicPr>
          <p:cNvPr id="7" name="Picture 6">
            <a:extLst>
              <a:ext uri="{FF2B5EF4-FFF2-40B4-BE49-F238E27FC236}">
                <a16:creationId xmlns:a16="http://schemas.microsoft.com/office/drawing/2014/main" id="{5FD6377C-FA84-67E6-7B15-E0D6C038B8AA}"/>
              </a:ext>
            </a:extLst>
          </p:cNvPr>
          <p:cNvPicPr>
            <a:picLocks noChangeAspect="1"/>
          </p:cNvPicPr>
          <p:nvPr/>
        </p:nvPicPr>
        <p:blipFill>
          <a:blip r:embed="rId3"/>
          <a:stretch>
            <a:fillRect/>
          </a:stretch>
        </p:blipFill>
        <p:spPr>
          <a:xfrm>
            <a:off x="1930702" y="1571079"/>
            <a:ext cx="4861173" cy="765612"/>
          </a:xfrm>
          <a:prstGeom prst="rect">
            <a:avLst/>
          </a:prstGeom>
        </p:spPr>
      </p:pic>
      <p:sp>
        <p:nvSpPr>
          <p:cNvPr id="5" name="Rounded Rectangle 4">
            <a:extLst>
              <a:ext uri="{FF2B5EF4-FFF2-40B4-BE49-F238E27FC236}">
                <a16:creationId xmlns:a16="http://schemas.microsoft.com/office/drawing/2014/main" id="{20C4F4E8-660B-5667-612A-6AA6FD49358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
        <p:nvSpPr>
          <p:cNvPr id="9" name="TextBox 8">
            <a:extLst>
              <a:ext uri="{FF2B5EF4-FFF2-40B4-BE49-F238E27FC236}">
                <a16:creationId xmlns:a16="http://schemas.microsoft.com/office/drawing/2014/main" id="{6DCEFDD8-9C49-D728-D8DA-1C124A11E911}"/>
              </a:ext>
            </a:extLst>
          </p:cNvPr>
          <p:cNvSpPr txBox="1"/>
          <p:nvPr/>
        </p:nvSpPr>
        <p:spPr>
          <a:xfrm>
            <a:off x="2229065" y="4901000"/>
            <a:ext cx="4572000" cy="246221"/>
          </a:xfrm>
          <a:prstGeom prst="rect">
            <a:avLst/>
          </a:prstGeom>
          <a:noFill/>
        </p:spPr>
        <p:txBody>
          <a:bodyPr wrap="square">
            <a:spAutoFit/>
          </a:bodyPr>
          <a:lstStyle/>
          <a:p>
            <a:pPr algn="ctr"/>
            <a:r>
              <a:rPr lang="en-US" sz="1000" dirty="0">
                <a:hlinkClick r:id="rId4"/>
              </a:rPr>
              <a:t>Understanding the Logic of Direct Preference Alignment through Logic</a:t>
            </a:r>
            <a:endParaRPr lang="en-US" sz="1000" dirty="0"/>
          </a:p>
        </p:txBody>
      </p:sp>
    </p:spTree>
    <p:extLst>
      <p:ext uri="{BB962C8B-B14F-4D97-AF65-F5344CB8AC3E}">
        <p14:creationId xmlns:p14="http://schemas.microsoft.com/office/powerpoint/2010/main" val="39698511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79F0D-DDB6-A89E-200F-3C47C3A21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3460B-114C-5ADB-B500-5A7C49AA3440}"/>
              </a:ext>
            </a:extLst>
          </p:cNvPr>
          <p:cNvSpPr>
            <a:spLocks noGrp="1"/>
          </p:cNvSpPr>
          <p:nvPr>
            <p:ph type="title"/>
          </p:nvPr>
        </p:nvSpPr>
        <p:spPr/>
        <p:txBody>
          <a:bodyPr/>
          <a:lstStyle/>
          <a:p>
            <a:r>
              <a:rPr lang="en-US" sz="2800" dirty="0"/>
              <a:t>Recent Variations of Preference Algorithms</a:t>
            </a:r>
          </a:p>
        </p:txBody>
      </p:sp>
      <p:sp>
        <p:nvSpPr>
          <p:cNvPr id="3" name="Text Placeholder 2">
            <a:extLst>
              <a:ext uri="{FF2B5EF4-FFF2-40B4-BE49-F238E27FC236}">
                <a16:creationId xmlns:a16="http://schemas.microsoft.com/office/drawing/2014/main" id="{92388C37-0CFB-A951-87F3-5E4D82472A6C}"/>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76EA22C0-DF50-6704-7505-6133978ECEFB}"/>
              </a:ext>
            </a:extLst>
          </p:cNvPr>
          <p:cNvPicPr>
            <a:picLocks noChangeAspect="1"/>
          </p:cNvPicPr>
          <p:nvPr/>
        </p:nvPicPr>
        <p:blipFill>
          <a:blip r:embed="rId2"/>
          <a:stretch>
            <a:fillRect/>
          </a:stretch>
        </p:blipFill>
        <p:spPr>
          <a:xfrm>
            <a:off x="1861377" y="1254347"/>
            <a:ext cx="5587518" cy="3442511"/>
          </a:xfrm>
          <a:prstGeom prst="rect">
            <a:avLst/>
          </a:prstGeom>
        </p:spPr>
      </p:pic>
      <p:sp>
        <p:nvSpPr>
          <p:cNvPr id="4" name="Rounded Rectangle 3">
            <a:extLst>
              <a:ext uri="{FF2B5EF4-FFF2-40B4-BE49-F238E27FC236}">
                <a16:creationId xmlns:a16="http://schemas.microsoft.com/office/drawing/2014/main" id="{8777A030-37F3-9AE7-697A-1670E30B874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
        <p:nvSpPr>
          <p:cNvPr id="7" name="TextBox 6">
            <a:extLst>
              <a:ext uri="{FF2B5EF4-FFF2-40B4-BE49-F238E27FC236}">
                <a16:creationId xmlns:a16="http://schemas.microsoft.com/office/drawing/2014/main" id="{9739A544-3B3D-10FD-F740-FBB4A31209F9}"/>
              </a:ext>
            </a:extLst>
          </p:cNvPr>
          <p:cNvSpPr txBox="1"/>
          <p:nvPr/>
        </p:nvSpPr>
        <p:spPr>
          <a:xfrm>
            <a:off x="2229065" y="4901000"/>
            <a:ext cx="4572000" cy="246221"/>
          </a:xfrm>
          <a:prstGeom prst="rect">
            <a:avLst/>
          </a:prstGeom>
          <a:noFill/>
        </p:spPr>
        <p:txBody>
          <a:bodyPr wrap="square">
            <a:spAutoFit/>
          </a:bodyPr>
          <a:lstStyle/>
          <a:p>
            <a:pPr algn="ctr"/>
            <a:r>
              <a:rPr lang="en-US" sz="1000" dirty="0">
                <a:hlinkClick r:id="rId3"/>
              </a:rPr>
              <a:t>Understanding the Logic of Direct Preference Alignment through Logic</a:t>
            </a:r>
            <a:endParaRPr lang="en-US" sz="1000" dirty="0"/>
          </a:p>
        </p:txBody>
      </p:sp>
    </p:spTree>
    <p:extLst>
      <p:ext uri="{BB962C8B-B14F-4D97-AF65-F5344CB8AC3E}">
        <p14:creationId xmlns:p14="http://schemas.microsoft.com/office/powerpoint/2010/main" val="28097720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B693DB-1AB4-E65C-AE98-4458F9FF412A}"/>
              </a:ext>
            </a:extLst>
          </p:cNvPr>
          <p:cNvSpPr>
            <a:spLocks noGrp="1"/>
          </p:cNvSpPr>
          <p:nvPr>
            <p:ph type="body" sz="quarter" idx="16"/>
          </p:nvPr>
        </p:nvSpPr>
        <p:spPr/>
        <p:txBody>
          <a:bodyPr anchor="ctr">
            <a:normAutofit/>
          </a:bodyPr>
          <a:lstStyle/>
          <a:p>
            <a:pPr algn="ctr"/>
            <a:r>
              <a:rPr lang="en-US" sz="4800" dirty="0"/>
              <a:t>Bonus: </a:t>
            </a:r>
            <a:br>
              <a:rPr lang="en-US" sz="4800" dirty="0"/>
            </a:br>
            <a:r>
              <a:rPr lang="en-US" sz="4800" dirty="0"/>
              <a:t>A more detailed context on RL</a:t>
            </a:r>
          </a:p>
        </p:txBody>
      </p:sp>
      <p:sp>
        <p:nvSpPr>
          <p:cNvPr id="3" name="Text Placeholder 2">
            <a:extLst>
              <a:ext uri="{FF2B5EF4-FFF2-40B4-BE49-F238E27FC236}">
                <a16:creationId xmlns:a16="http://schemas.microsoft.com/office/drawing/2014/main" id="{DE0A26EF-1B2A-2097-8DFB-5E2C9B6FE5A1}"/>
              </a:ext>
            </a:extLst>
          </p:cNvPr>
          <p:cNvSpPr>
            <a:spLocks noGrp="1"/>
          </p:cNvSpPr>
          <p:nvPr>
            <p:ph type="body" sz="quarter" idx="18"/>
          </p:nvPr>
        </p:nvSpPr>
        <p:spPr/>
        <p:txBody>
          <a:bodyPr/>
          <a:lstStyle/>
          <a:p>
            <a:endParaRPr lang="en-US"/>
          </a:p>
        </p:txBody>
      </p:sp>
      <p:sp>
        <p:nvSpPr>
          <p:cNvPr id="4" name="Rounded Rectangle 3">
            <a:extLst>
              <a:ext uri="{FF2B5EF4-FFF2-40B4-BE49-F238E27FC236}">
                <a16:creationId xmlns:a16="http://schemas.microsoft.com/office/drawing/2014/main" id="{F882C9B8-C762-9F69-B45B-737CE7A39EC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397718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A416-2F05-A463-5DE9-89B3E04B340E}"/>
              </a:ext>
            </a:extLst>
          </p:cNvPr>
          <p:cNvSpPr>
            <a:spLocks noGrp="1"/>
          </p:cNvSpPr>
          <p:nvPr>
            <p:ph type="title"/>
          </p:nvPr>
        </p:nvSpPr>
        <p:spPr/>
        <p:txBody>
          <a:bodyPr/>
          <a:lstStyle/>
          <a:p>
            <a:r>
              <a:rPr lang="en-US" dirty="0"/>
              <a:t>Notation and goal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261E2B7-94A1-088C-B8BB-136C65BADDC6}"/>
                  </a:ext>
                </a:extLst>
              </p:cNvPr>
              <p:cNvSpPr>
                <a:spLocks noGrp="1"/>
              </p:cNvSpPr>
              <p:nvPr>
                <p:ph type="body" sz="quarter" idx="16"/>
              </p:nvPr>
            </p:nvSpPr>
            <p:spPr/>
            <p:txBody>
              <a:bodyPr/>
              <a:lstStyle/>
              <a:p>
                <a:r>
                  <a:rPr lang="en-US" dirty="0"/>
                  <a:t>Notation:</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𝑟</m:t>
                        </m:r>
                      </m:e>
                      <m:sub>
                        <m:r>
                          <a:rPr lang="en-US" sz="1600" b="0" i="1" smtClean="0">
                            <a:latin typeface="Cambria Math" panose="02040503050406030204" pitchFamily="18" charset="0"/>
                            <a:ea typeface="Cambria Math" panose="02040503050406030204" pitchFamily="18" charset="0"/>
                          </a:rPr>
                          <m:t>𝑡</m:t>
                        </m:r>
                      </m:sub>
                    </m:sSub>
                  </m:oMath>
                </a14:m>
                <a:r>
                  <a:rPr lang="en-US" dirty="0"/>
                  <a:t>: reward </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𝑎</m:t>
                        </m:r>
                      </m:e>
                      <m:sub>
                        <m:r>
                          <a:rPr lang="en-US" sz="1600" b="0" i="1" smtClean="0">
                            <a:latin typeface="Cambria Math" panose="02040503050406030204" pitchFamily="18" charset="0"/>
                            <a:ea typeface="Cambria Math" panose="02040503050406030204" pitchFamily="18" charset="0"/>
                          </a:rPr>
                          <m:t>𝑡</m:t>
                        </m:r>
                      </m:sub>
                    </m:sSub>
                  </m:oMath>
                </a14:m>
                <a:r>
                  <a:rPr lang="en-US" dirty="0"/>
                  <a:t>: action </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𝑠</m:t>
                        </m:r>
                      </m:e>
                      <m:sub>
                        <m:r>
                          <a:rPr lang="en-US" sz="1600" b="0" i="1" smtClean="0">
                            <a:latin typeface="Cambria Math" panose="02040503050406030204" pitchFamily="18" charset="0"/>
                            <a:ea typeface="Cambria Math" panose="02040503050406030204" pitchFamily="18" charset="0"/>
                          </a:rPr>
                          <m:t>𝑡</m:t>
                        </m:r>
                      </m:sub>
                    </m:sSub>
                  </m:oMath>
                </a14:m>
                <a:r>
                  <a:rPr lang="en-US" dirty="0"/>
                  <a:t>: state</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𝜋</m:t>
                        </m:r>
                      </m:e>
                      <m:sub>
                        <m:r>
                          <a:rPr lang="en-US" sz="1600" b="0" i="1" smtClean="0">
                            <a:latin typeface="Cambria Math" panose="02040503050406030204" pitchFamily="18" charset="0"/>
                            <a:ea typeface="Cambria Math" panose="02040503050406030204" pitchFamily="18" charset="0"/>
                          </a:rPr>
                          <m:t>𝜃</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𝑎</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oMath>
                </a14:m>
                <a:r>
                  <a:rPr lang="en-US" dirty="0"/>
                  <a:t>: policy function, parameterized by </a:t>
                </a:r>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 distribution over actions at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a:t>
                </a:r>
              </a:p>
              <a:p>
                <a:pPr lvl="1"/>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𝑟</m:t>
                        </m:r>
                      </m:e>
                      <m:sub>
                        <m:r>
                          <a:rPr lang="en-US" sz="1600" b="0" i="1" smtClean="0">
                            <a:latin typeface="Cambria Math" panose="02040503050406030204" pitchFamily="18" charset="0"/>
                            <a:ea typeface="Cambria Math" panose="02040503050406030204" pitchFamily="18" charset="0"/>
                          </a:rPr>
                          <m:t>𝑡</m:t>
                        </m:r>
                      </m:sub>
                    </m:sSub>
                  </m:oMath>
                </a14:m>
                <a:r>
                  <a:rPr lang="en-US" dirty="0"/>
                  <a:t>: reward associated with a given action/state. </a:t>
                </a:r>
                <a:br>
                  <a:rPr lang="en-US" dirty="0"/>
                </a:br>
                <a:endParaRPr lang="en-US" dirty="0"/>
              </a:p>
              <a:p>
                <a:r>
                  <a:rPr lang="en-US" dirty="0"/>
                  <a:t>The goal is to maximize the expected reward of our decisions over time:</a:t>
                </a:r>
              </a:p>
              <a:p>
                <a:pPr marL="0" indent="0" algn="ctr">
                  <a:buNone/>
                </a:pPr>
                <a:br>
                  <a:rPr lang="en-US" dirty="0"/>
                </a:br>
                <a14:m>
                  <m:oMath xmlns:m="http://schemas.openxmlformats.org/officeDocument/2006/math">
                    <m:r>
                      <a:rPr lang="en-US" sz="2400" i="1" smtClean="0">
                        <a:latin typeface="Cambria Math" panose="02040503050406030204" pitchFamily="18" charset="0"/>
                        <a:ea typeface="Cambria Math" panose="02040503050406030204" pitchFamily="18" charset="0"/>
                      </a:rPr>
                      <m:t>𝔼</m:t>
                    </m:r>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𝑅</m:t>
                            </m:r>
                          </m:e>
                          <m:sub>
                            <m:r>
                              <a:rPr lang="en-US" sz="2400" b="0" i="1" smtClean="0">
                                <a:latin typeface="Cambria Math" panose="02040503050406030204" pitchFamily="18" charset="0"/>
                                <a:ea typeface="Cambria Math" panose="02040503050406030204" pitchFamily="18" charset="0"/>
                              </a:rPr>
                              <m:t>𝑡</m:t>
                            </m:r>
                          </m:sub>
                        </m:sSub>
                      </m:e>
                    </m:d>
                  </m:oMath>
                </a14:m>
                <a:r>
                  <a:rPr lang="en-US" sz="2400" dirty="0"/>
                  <a:t> where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𝑅</m:t>
                        </m:r>
                      </m:e>
                      <m:sub>
                        <m:r>
                          <a:rPr lang="en-US" sz="2400" b="0" i="1" smtClean="0">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nary>
                      <m:naryPr>
                        <m:chr m:val="∑"/>
                        <m:ctrlPr>
                          <a:rPr lang="en-US" sz="2400" i="1">
                            <a:latin typeface="Cambria Math" panose="02040503050406030204" pitchFamily="18" charset="0"/>
                            <a:ea typeface="Cambria Math" panose="02040503050406030204" pitchFamily="18" charset="0"/>
                          </a:rPr>
                        </m:ctrlPr>
                      </m:naryPr>
                      <m:sub>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sub>
                      <m:sup>
                        <m:r>
                          <a:rPr lang="en-US" sz="2400" b="0" i="1" smtClean="0">
                            <a:latin typeface="Cambria Math" panose="02040503050406030204" pitchFamily="18" charset="0"/>
                            <a:ea typeface="Cambria Math" panose="02040503050406030204" pitchFamily="18" charset="0"/>
                          </a:rPr>
                          <m:t>∞</m:t>
                        </m:r>
                      </m:sup>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𝛾</m:t>
                            </m:r>
                          </m:e>
                          <m:sup>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sup>
                        </m:sSup>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𝑟</m:t>
                            </m:r>
                          </m:e>
                          <m:sub>
                            <m:r>
                              <a:rPr lang="en-US" sz="2400" b="0" i="1" smtClean="0">
                                <a:latin typeface="Cambria Math" panose="02040503050406030204" pitchFamily="18" charset="0"/>
                                <a:ea typeface="Cambria Math" panose="02040503050406030204" pitchFamily="18" charset="0"/>
                              </a:rPr>
                              <m:t>𝑘</m:t>
                            </m:r>
                          </m:sub>
                        </m:sSub>
                      </m:e>
                    </m:nary>
                  </m:oMath>
                </a14:m>
                <a:endParaRPr lang="en-US" sz="2400" dirty="0"/>
              </a:p>
              <a:p>
                <a:endParaRPr lang="en-US" dirty="0"/>
              </a:p>
              <a:p>
                <a:pPr marL="0" indent="0">
                  <a:buNone/>
                </a:pPr>
                <a:endParaRPr lang="en-US" dirty="0"/>
              </a:p>
              <a:p>
                <a:pPr marL="0" indent="0" algn="ctr">
                  <a:buNone/>
                </a:pPr>
                <a:endParaRPr lang="en-US" i="1" dirty="0">
                  <a:latin typeface="Cambria Math" panose="02040503050406030204" pitchFamily="18" charset="0"/>
                  <a:ea typeface="Cambria Math" panose="02040503050406030204" pitchFamily="18" charset="0"/>
                </a:endParaRPr>
              </a:p>
              <a:p>
                <a:pPr marL="0" indent="0" algn="ctr">
                  <a:buNone/>
                </a:pPr>
                <a:endParaRPr lang="en-US" dirty="0"/>
              </a:p>
              <a:p>
                <a:pPr marL="0" indent="0" algn="ctr">
                  <a:buNone/>
                </a:pPr>
                <a:endParaRPr lang="en-US" dirty="0"/>
              </a:p>
              <a:p>
                <a:pPr marL="0" indent="0" algn="ctr">
                  <a:buNone/>
                </a:pPr>
                <a:endParaRPr lang="en-US" sz="1600" dirty="0"/>
              </a:p>
              <a:p>
                <a:endParaRPr lang="en-US" dirty="0"/>
              </a:p>
            </p:txBody>
          </p:sp>
        </mc:Choice>
        <mc:Fallback xmlns="">
          <p:sp>
            <p:nvSpPr>
              <p:cNvPr id="3" name="Text Placeholder 2">
                <a:extLst>
                  <a:ext uri="{FF2B5EF4-FFF2-40B4-BE49-F238E27FC236}">
                    <a16:creationId xmlns:a16="http://schemas.microsoft.com/office/drawing/2014/main" id="{4261E2B7-94A1-088C-B8BB-136C65BADDC6}"/>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23045"/>
                </a:stretch>
              </a:blipFill>
            </p:spPr>
            <p:txBody>
              <a:bodyPr/>
              <a:lstStyle/>
              <a:p>
                <a:r>
                  <a:rPr lang="en-US">
                    <a:noFill/>
                  </a:rPr>
                  <a:t> </a:t>
                </a:r>
              </a:p>
            </p:txBody>
          </p:sp>
        </mc:Fallback>
      </mc:AlternateContent>
      <p:pic>
        <p:nvPicPr>
          <p:cNvPr id="4" name="Picture 3" descr="Diagram&#10;&#10;Description automatically generated">
            <a:extLst>
              <a:ext uri="{FF2B5EF4-FFF2-40B4-BE49-F238E27FC236}">
                <a16:creationId xmlns:a16="http://schemas.microsoft.com/office/drawing/2014/main" id="{AB610765-53B3-6C20-63C4-43D11584BA44}"/>
              </a:ext>
            </a:extLst>
          </p:cNvPr>
          <p:cNvPicPr>
            <a:picLocks noChangeAspect="1"/>
          </p:cNvPicPr>
          <p:nvPr/>
        </p:nvPicPr>
        <p:blipFill rotWithShape="1">
          <a:blip r:embed="rId3"/>
          <a:srcRect r="29480"/>
          <a:stretch/>
        </p:blipFill>
        <p:spPr>
          <a:xfrm>
            <a:off x="5872729" y="57635"/>
            <a:ext cx="2081349" cy="956510"/>
          </a:xfrm>
          <a:prstGeom prst="rect">
            <a:avLst/>
          </a:prstGeom>
        </p:spPr>
      </p:pic>
      <p:sp>
        <p:nvSpPr>
          <p:cNvPr id="5" name="Rounded Rectangle 4">
            <a:extLst>
              <a:ext uri="{FF2B5EF4-FFF2-40B4-BE49-F238E27FC236}">
                <a16:creationId xmlns:a16="http://schemas.microsoft.com/office/drawing/2014/main" id="{A971BC1E-C535-874D-A52C-3105B2F28D9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188562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69DF-6196-3CF8-49C8-FCD80F1D9372}"/>
              </a:ext>
            </a:extLst>
          </p:cNvPr>
          <p:cNvSpPr>
            <a:spLocks noGrp="1"/>
          </p:cNvSpPr>
          <p:nvPr>
            <p:ph type="title"/>
          </p:nvPr>
        </p:nvSpPr>
        <p:spPr/>
        <p:txBody>
          <a:bodyPr/>
          <a:lstStyle/>
          <a:p>
            <a:r>
              <a:rPr lang="en-US" dirty="0"/>
              <a:t>The Bigger Picture </a:t>
            </a:r>
          </a:p>
        </p:txBody>
      </p:sp>
      <p:pic>
        <p:nvPicPr>
          <p:cNvPr id="7" name="Picture 6" descr="A diagram of a model&#10;&#10;Description automatically generated">
            <a:extLst>
              <a:ext uri="{FF2B5EF4-FFF2-40B4-BE49-F238E27FC236}">
                <a16:creationId xmlns:a16="http://schemas.microsoft.com/office/drawing/2014/main" id="{A4F8A778-7514-B058-FFA4-11040835424D}"/>
              </a:ext>
            </a:extLst>
          </p:cNvPr>
          <p:cNvPicPr>
            <a:picLocks noChangeAspect="1"/>
          </p:cNvPicPr>
          <p:nvPr/>
        </p:nvPicPr>
        <p:blipFill>
          <a:blip r:embed="rId2"/>
          <a:stretch>
            <a:fillRect/>
          </a:stretch>
        </p:blipFill>
        <p:spPr>
          <a:xfrm>
            <a:off x="1180084" y="1177776"/>
            <a:ext cx="6647527" cy="3539504"/>
          </a:xfrm>
          <a:prstGeom prst="rect">
            <a:avLst/>
          </a:prstGeom>
        </p:spPr>
      </p:pic>
      <p:sp>
        <p:nvSpPr>
          <p:cNvPr id="9" name="Text Placeholder 8">
            <a:extLst>
              <a:ext uri="{FF2B5EF4-FFF2-40B4-BE49-F238E27FC236}">
                <a16:creationId xmlns:a16="http://schemas.microsoft.com/office/drawing/2014/main" id="{2CE63A84-6932-D50A-3833-AD454AD41AA0}"/>
              </a:ext>
            </a:extLst>
          </p:cNvPr>
          <p:cNvSpPr>
            <a:spLocks noGrp="1"/>
          </p:cNvSpPr>
          <p:nvPr>
            <p:ph type="body" sz="quarter" idx="16"/>
          </p:nvPr>
        </p:nvSpPr>
        <p:spPr>
          <a:xfrm>
            <a:off x="533919" y="1390650"/>
            <a:ext cx="3783104" cy="3077573"/>
          </a:xfrm>
        </p:spPr>
        <p:txBody>
          <a:bodyPr/>
          <a:lstStyle/>
          <a:p>
            <a:r>
              <a:rPr lang="en-US" dirty="0"/>
              <a:t>What we saw was a simple </a:t>
            </a:r>
            <a:br>
              <a:rPr lang="en-US" dirty="0"/>
            </a:br>
            <a:r>
              <a:rPr lang="en-US" dirty="0"/>
              <a:t>policy gradient algorithm </a:t>
            </a:r>
            <a:br>
              <a:rPr lang="en-US" dirty="0"/>
            </a:br>
            <a:r>
              <a:rPr lang="en-US" dirty="0"/>
              <a:t>for RLHF. </a:t>
            </a:r>
          </a:p>
          <a:p>
            <a:endParaRPr lang="en-US" dirty="0"/>
          </a:p>
          <a:p>
            <a:pPr marL="0" indent="0">
              <a:buNone/>
            </a:pPr>
            <a:endParaRPr lang="en-US" dirty="0"/>
          </a:p>
        </p:txBody>
      </p:sp>
      <p:sp>
        <p:nvSpPr>
          <p:cNvPr id="10" name="TextBox 9">
            <a:extLst>
              <a:ext uri="{FF2B5EF4-FFF2-40B4-BE49-F238E27FC236}">
                <a16:creationId xmlns:a16="http://schemas.microsoft.com/office/drawing/2014/main" id="{90C4406C-C300-FE38-99F5-2CFCA05352A3}"/>
              </a:ext>
            </a:extLst>
          </p:cNvPr>
          <p:cNvSpPr txBox="1"/>
          <p:nvPr/>
        </p:nvSpPr>
        <p:spPr>
          <a:xfrm>
            <a:off x="1903641" y="4728604"/>
            <a:ext cx="5336717" cy="307777"/>
          </a:xfrm>
          <a:prstGeom prst="rect">
            <a:avLst/>
          </a:prstGeom>
          <a:noFill/>
        </p:spPr>
        <p:txBody>
          <a:bodyPr wrap="none" rtlCol="0">
            <a:spAutoFit/>
          </a:bodyPr>
          <a:lstStyle/>
          <a:p>
            <a:r>
              <a:rPr lang="en-US" dirty="0">
                <a:hlinkClick r:id="rId3"/>
              </a:rPr>
              <a:t>https://spinningup.openai.com/en/latest/spinningup/rl_intro2.html</a:t>
            </a:r>
            <a:r>
              <a:rPr lang="en-US" dirty="0"/>
              <a:t> </a:t>
            </a:r>
          </a:p>
        </p:txBody>
      </p:sp>
      <p:sp>
        <p:nvSpPr>
          <p:cNvPr id="3" name="Rounded Rectangle 2">
            <a:extLst>
              <a:ext uri="{FF2B5EF4-FFF2-40B4-BE49-F238E27FC236}">
                <a16:creationId xmlns:a16="http://schemas.microsoft.com/office/drawing/2014/main" id="{942771CF-93F5-11B6-3651-0572B67E688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035176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E93D-433C-BCDB-E242-B1BEF440B2F0}"/>
              </a:ext>
            </a:extLst>
          </p:cNvPr>
          <p:cNvSpPr>
            <a:spLocks noGrp="1"/>
          </p:cNvSpPr>
          <p:nvPr>
            <p:ph type="title"/>
          </p:nvPr>
        </p:nvSpPr>
        <p:spPr/>
        <p:txBody>
          <a:bodyPr/>
          <a:lstStyle/>
          <a:p>
            <a:r>
              <a:rPr lang="en-US" dirty="0"/>
              <a:t>Decision making mechanisms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6D6E323-4792-921E-1BFF-368347A68A82}"/>
                  </a:ext>
                </a:extLst>
              </p:cNvPr>
              <p:cNvSpPr>
                <a:spLocks noGrp="1"/>
              </p:cNvSpPr>
              <p:nvPr>
                <p:ph type="body" sz="quarter" idx="16"/>
              </p:nvPr>
            </p:nvSpPr>
            <p:spPr/>
            <p:txBody>
              <a:bodyPr/>
              <a:lstStyle/>
              <a:p>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𝜋</m:t>
                        </m:r>
                      </m:e>
                      <m:sub>
                        <m:r>
                          <a:rPr lang="en-US" sz="1600" b="0" i="1" smtClean="0">
                            <a:latin typeface="Cambria Math" panose="02040503050406030204" pitchFamily="18" charset="0"/>
                            <a:ea typeface="Cambria Math" panose="02040503050406030204" pitchFamily="18" charset="0"/>
                          </a:rPr>
                          <m:t>𝜃</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𝑎</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oMath>
                </a14:m>
                <a:r>
                  <a:rPr lang="en-US" dirty="0"/>
                  <a:t>: policy function, parameterized by </a:t>
                </a:r>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 distribution over actions at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a:t>
                </a:r>
              </a:p>
              <a:p>
                <a14:m>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𝜔</m:t>
                        </m:r>
                      </m:sub>
                      <m:sup>
                        <m:r>
                          <a:rPr lang="en-US" sz="1600" b="0" i="1" smtClean="0">
                            <a:latin typeface="Cambria Math" panose="02040503050406030204" pitchFamily="18" charset="0"/>
                            <a:ea typeface="Cambria Math" panose="02040503050406030204" pitchFamily="18" charset="0"/>
                          </a:rPr>
                          <m:t>𝜋</m:t>
                        </m:r>
                      </m:sup>
                    </m:sSub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oMath>
                </a14:m>
                <a:r>
                  <a:rPr lang="en-US" dirty="0"/>
                  <a:t>: value of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 parameterized by </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en-US" dirty="0"/>
                  <a:t>; expected reward from here on under policy</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assuming that we’re at state </a:t>
                </a:r>
                <a14:m>
                  <m:oMath xmlns:m="http://schemas.openxmlformats.org/officeDocument/2006/math">
                    <m:r>
                      <a:rPr lang="en-US" i="1">
                        <a:latin typeface="Cambria Math" panose="02040503050406030204" pitchFamily="18" charset="0"/>
                        <a:ea typeface="Cambria Math" panose="02040503050406030204" pitchFamily="18" charset="0"/>
                      </a:rPr>
                      <m:t>𝑠</m:t>
                    </m:r>
                  </m:oMath>
                </a14:m>
                <a:r>
                  <a:rPr lang="en-US" dirty="0"/>
                  <a:t>.</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𝑉</m:t>
                          </m:r>
                        </m:e>
                        <m:sup>
                          <m:r>
                            <a:rPr lang="en-US" sz="2000" b="0" i="1" smtClean="0">
                              <a:latin typeface="Cambria Math" panose="02040503050406030204" pitchFamily="18" charset="0"/>
                              <a:ea typeface="Cambria Math" panose="02040503050406030204" pitchFamily="18" charset="0"/>
                            </a:rPr>
                            <m:t>𝜋</m:t>
                          </m:r>
                        </m:sup>
                      </m:sSup>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 </m:t>
                          </m:r>
                          <m:r>
                            <a:rPr lang="en-US" sz="2000" b="0" i="1" smtClean="0">
                              <a:latin typeface="Cambria Math" panose="02040503050406030204" pitchFamily="18" charset="0"/>
                              <a:ea typeface="Cambria Math" panose="02040503050406030204" pitchFamily="18" charset="0"/>
                            </a:rPr>
                            <m:t>𝜋</m:t>
                          </m:r>
                        </m:sub>
                      </m:sSub>
                      <m:d>
                        <m:dPr>
                          <m:begChr m:val="["/>
                          <m:endChr m:val="]"/>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𝑆</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e>
                      </m:d>
                    </m:oMath>
                  </m:oMathPara>
                </a14:m>
                <a:endParaRPr lang="en-US" sz="2000" dirty="0"/>
              </a:p>
              <a:p>
                <a:pPr marL="0" indent="0">
                  <a:buNone/>
                </a:pPr>
                <a:endParaRPr lang="en-US" dirty="0"/>
              </a:p>
              <a:p>
                <a14:m>
                  <m:oMath xmlns:m="http://schemas.openxmlformats.org/officeDocument/2006/math">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𝑄</m:t>
                        </m:r>
                      </m:e>
                      <m:sub>
                        <m:r>
                          <a:rPr lang="en-US" sz="1600" b="0" i="1" smtClean="0">
                            <a:latin typeface="Cambria Math" panose="02040503050406030204" pitchFamily="18" charset="0"/>
                            <a:ea typeface="Cambria Math" panose="02040503050406030204" pitchFamily="18" charset="0"/>
                          </a:rPr>
                          <m:t>𝜙</m:t>
                        </m:r>
                      </m:sub>
                      <m:sup>
                        <m:r>
                          <a:rPr lang="en-US" sz="1600" b="0" i="1" smtClean="0">
                            <a:latin typeface="Cambria Math" panose="02040503050406030204" pitchFamily="18" charset="0"/>
                            <a:ea typeface="Cambria Math" panose="02040503050406030204" pitchFamily="18" charset="0"/>
                          </a:rPr>
                          <m:t>𝜋</m:t>
                        </m:r>
                      </m:sup>
                    </m:sSub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oMath>
                </a14:m>
                <a:r>
                  <a:rPr lang="en-US" dirty="0"/>
                  <a:t>: value of state-action </a:t>
                </a:r>
                <a14:m>
                  <m:oMath xmlns:m="http://schemas.openxmlformats.org/officeDocument/2006/math">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oMath>
                </a14:m>
                <a:r>
                  <a:rPr lang="en-US" dirty="0"/>
                  <a:t>, parameterized by </a:t>
                </a:r>
                <a14:m>
                  <m:oMath xmlns:m="http://schemas.openxmlformats.org/officeDocument/2006/math">
                    <m:r>
                      <a:rPr lang="en-US" i="1">
                        <a:latin typeface="Cambria Math" panose="02040503050406030204" pitchFamily="18" charset="0"/>
                        <a:ea typeface="Cambria Math" panose="02040503050406030204" pitchFamily="18" charset="0"/>
                      </a:rPr>
                      <m:t>𝜙</m:t>
                    </m:r>
                  </m:oMath>
                </a14:m>
                <a:r>
                  <a:rPr lang="en-US" dirty="0"/>
                  <a:t>; expected reward from here on under policy</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assuming that we take action </a:t>
                </a:r>
                <a14:m>
                  <m:oMath xmlns:m="http://schemas.openxmlformats.org/officeDocument/2006/math">
                    <m:r>
                      <a:rPr lang="en-US" i="1">
                        <a:latin typeface="Cambria Math" panose="02040503050406030204" pitchFamily="18" charset="0"/>
                        <a:ea typeface="Cambria Math" panose="02040503050406030204" pitchFamily="18" charset="0"/>
                      </a:rPr>
                      <m:t>𝑎</m:t>
                    </m:r>
                  </m:oMath>
                </a14:m>
                <a:r>
                  <a:rPr lang="en-US" dirty="0"/>
                  <a:t> at state </a:t>
                </a:r>
                <a14:m>
                  <m:oMath xmlns:m="http://schemas.openxmlformats.org/officeDocument/2006/math">
                    <m:r>
                      <a:rPr lang="en-US" b="0" i="1" smtClean="0">
                        <a:latin typeface="Cambria Math" panose="02040503050406030204" pitchFamily="18" charset="0"/>
                        <a:ea typeface="Cambria Math" panose="02040503050406030204" pitchFamily="18" charset="0"/>
                      </a:rPr>
                      <m:t>𝑠</m:t>
                    </m:r>
                  </m:oMath>
                </a14:m>
                <a:r>
                  <a:rPr lang="en-US" dirty="0"/>
                  <a:t>. </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𝑄</m:t>
                          </m:r>
                        </m:e>
                        <m:sup>
                          <m:r>
                            <a:rPr lang="en-US" sz="2000" b="0" i="1" smtClean="0">
                              <a:latin typeface="Cambria Math" panose="02040503050406030204" pitchFamily="18" charset="0"/>
                              <a:ea typeface="Cambria Math" panose="02040503050406030204" pitchFamily="18" charset="0"/>
                            </a:rPr>
                            <m:t>𝜋</m:t>
                          </m:r>
                        </m:sup>
                      </m:sSup>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 </m:t>
                          </m:r>
                          <m:r>
                            <a:rPr lang="en-US" sz="2000" b="0" i="1" smtClean="0">
                              <a:latin typeface="Cambria Math" panose="02040503050406030204" pitchFamily="18" charset="0"/>
                              <a:ea typeface="Cambria Math" panose="02040503050406030204" pitchFamily="18" charset="0"/>
                            </a:rPr>
                            <m:t>𝜋</m:t>
                          </m:r>
                        </m:sub>
                      </m:sSub>
                      <m:d>
                        <m:dPr>
                          <m:begChr m:val="["/>
                          <m:endChr m:val="]"/>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𝑆</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𝑡</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oMath>
                  </m:oMathPara>
                </a14:m>
                <a:endParaRPr lang="en-US" sz="2000" dirty="0"/>
              </a:p>
            </p:txBody>
          </p:sp>
        </mc:Choice>
        <mc:Fallback xmlns="">
          <p:sp>
            <p:nvSpPr>
              <p:cNvPr id="3" name="Text Placeholder 2">
                <a:extLst>
                  <a:ext uri="{FF2B5EF4-FFF2-40B4-BE49-F238E27FC236}">
                    <a16:creationId xmlns:a16="http://schemas.microsoft.com/office/drawing/2014/main" id="{C6D6E323-4792-921E-1BFF-368347A68A82}"/>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0A116A15-9542-0770-4DB7-357C70EC48C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4396611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2C32-92FA-F6CB-9563-21B1CE1170CC}"/>
              </a:ext>
            </a:extLst>
          </p:cNvPr>
          <p:cNvSpPr>
            <a:spLocks noGrp="1"/>
          </p:cNvSpPr>
          <p:nvPr>
            <p:ph type="title"/>
          </p:nvPr>
        </p:nvSpPr>
        <p:spPr/>
        <p:txBody>
          <a:bodyPr/>
          <a:lstStyle/>
          <a:p>
            <a:r>
              <a:rPr lang="en-US" dirty="0"/>
              <a:t>Reinforcement Learning: Families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9FB7CD6-73D1-406B-5218-16E6B26EE1AB}"/>
                  </a:ext>
                </a:extLst>
              </p:cNvPr>
              <p:cNvSpPr>
                <a:spLocks noGrp="1"/>
              </p:cNvSpPr>
              <p:nvPr>
                <p:ph type="body" sz="quarter" idx="16"/>
              </p:nvPr>
            </p:nvSpPr>
            <p:spPr>
              <a:xfrm>
                <a:off x="533919" y="1185550"/>
                <a:ext cx="8085415" cy="3077573"/>
              </a:xfrm>
            </p:spPr>
            <p:txBody>
              <a:bodyPr/>
              <a:lstStyle/>
              <a:p>
                <a:pPr marL="0" indent="0">
                  <a:buNone/>
                </a:pPr>
                <a:r>
                  <a:rPr lang="en-US" dirty="0"/>
                  <a:t>There are a variety of RL algorithms (out of scope for us). Broadly, </a:t>
                </a:r>
              </a:p>
              <a:p>
                <a:r>
                  <a:rPr lang="en-US" b="1" dirty="0"/>
                  <a:t>Policy-Based Methods</a:t>
                </a:r>
                <a:r>
                  <a:rPr lang="en-US" dirty="0"/>
                  <a:t>, </a:t>
                </a:r>
              </a:p>
              <a:p>
                <a:pPr lvl="1"/>
                <a:r>
                  <a:rPr lang="en-US" dirty="0"/>
                  <a:t>Estimate policy function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𝜋</m:t>
                        </m:r>
                      </m:e>
                      <m:sub>
                        <m:r>
                          <a:rPr lang="en-US" i="1">
                            <a:latin typeface="Cambria Math" panose="02040503050406030204" pitchFamily="18" charset="0"/>
                          </a:rPr>
                          <m:t>𝜃</m:t>
                        </m:r>
                      </m:sub>
                    </m:sSub>
                    <m:r>
                      <a:rPr lang="en-US" sz="1600" b="0" i="1" smtClean="0">
                        <a:latin typeface="Cambria Math" panose="02040503050406030204" pitchFamily="18" charset="0"/>
                      </a:rPr>
                      <m:t>(</m:t>
                    </m:r>
                    <m:r>
                      <a:rPr lang="en-US" sz="1600" b="0" i="1" smtClean="0">
                        <a:latin typeface="Cambria Math" panose="02040503050406030204" pitchFamily="18" charset="0"/>
                      </a:rPr>
                      <m:t>𝑎</m:t>
                    </m:r>
                    <m:r>
                      <a:rPr lang="en-US" sz="1600" b="0" i="1" smtClean="0">
                        <a:latin typeface="Cambria Math" panose="02040503050406030204" pitchFamily="18" charset="0"/>
                      </a:rPr>
                      <m:t>|</m:t>
                    </m:r>
                    <m:r>
                      <a:rPr lang="en-US" sz="1600" b="0" i="1" smtClean="0">
                        <a:latin typeface="Cambria Math" panose="02040503050406030204" pitchFamily="18" charset="0"/>
                      </a:rPr>
                      <m:t>𝑠</m:t>
                    </m:r>
                    <m:r>
                      <a:rPr lang="en-US" sz="1600" b="0" i="1" smtClean="0">
                        <a:latin typeface="Cambria Math" panose="02040503050406030204" pitchFamily="18" charset="0"/>
                      </a:rPr>
                      <m:t>)</m:t>
                    </m:r>
                  </m:oMath>
                </a14:m>
                <a:r>
                  <a:rPr lang="en-US" dirty="0"/>
                  <a:t> that maps a state to an action. </a:t>
                </a:r>
              </a:p>
              <a:p>
                <a:pPr lvl="1"/>
                <a:r>
                  <a:rPr lang="en-US" dirty="0"/>
                  <a:t>It doesn’t explicitly store the value/goodness of each action or state-action. It is rather optimized to maximize the cumulative reward.</a:t>
                </a:r>
              </a:p>
              <a:p>
                <a:pPr lvl="2"/>
                <a:r>
                  <a:rPr lang="en-US" dirty="0"/>
                  <a:t>We just want to know what to do in each state to perform well.</a:t>
                </a:r>
              </a:p>
              <a:p>
                <a:pPr lvl="1"/>
                <a:r>
                  <a:rPr lang="en-US" dirty="0"/>
                  <a:t>Examples: REINFORCE, PPO, TRPO. </a:t>
                </a:r>
              </a:p>
              <a:p>
                <a:r>
                  <a:rPr lang="en-US" b="1" dirty="0"/>
                  <a:t>Value-based methods</a:t>
                </a:r>
                <a:r>
                  <a:rPr lang="en-US" dirty="0"/>
                  <a:t>: </a:t>
                </a:r>
              </a:p>
              <a:p>
                <a:pPr lvl="1"/>
                <a:r>
                  <a:rPr lang="en-US" dirty="0"/>
                  <a:t>Estimate the value of each state (value function) or each state-action (Q-function). </a:t>
                </a:r>
              </a:p>
              <a:p>
                <a:pPr lvl="1"/>
                <a:r>
                  <a:rPr lang="en-US" dirty="0"/>
                  <a:t>The policy is learned implicitly by taking actions that maximize the cumulative reward, i.e., act in a way that leads to (takes to states with) higher values.</a:t>
                </a:r>
              </a:p>
              <a:p>
                <a:pPr lvl="1"/>
                <a:r>
                  <a:rPr lang="en-US" dirty="0"/>
                  <a:t>Examples: DQN (Deep Q-Network), DDQN (Double DQN)</a:t>
                </a:r>
              </a:p>
              <a:p>
                <a:pPr lvl="1"/>
                <a:endParaRPr lang="en-US" dirty="0"/>
              </a:p>
            </p:txBody>
          </p:sp>
        </mc:Choice>
        <mc:Fallback xmlns="">
          <p:sp>
            <p:nvSpPr>
              <p:cNvPr id="3" name="Text Placeholder 2">
                <a:extLst>
                  <a:ext uri="{FF2B5EF4-FFF2-40B4-BE49-F238E27FC236}">
                    <a16:creationId xmlns:a16="http://schemas.microsoft.com/office/drawing/2014/main" id="{D9FB7CD6-73D1-406B-5218-16E6B26EE1AB}"/>
                  </a:ext>
                </a:extLst>
              </p:cNvPr>
              <p:cNvSpPr>
                <a:spLocks noGrp="1" noRot="1" noChangeAspect="1" noMove="1" noResize="1" noEditPoints="1" noAdjustHandles="1" noChangeArrowheads="1" noChangeShapeType="1" noTextEdit="1"/>
              </p:cNvSpPr>
              <p:nvPr>
                <p:ph type="body" sz="quarter" idx="16"/>
              </p:nvPr>
            </p:nvSpPr>
            <p:spPr>
              <a:xfrm>
                <a:off x="533919" y="1185550"/>
                <a:ext cx="8085415" cy="3077573"/>
              </a:xfrm>
              <a:blipFill>
                <a:blip r:embed="rId2"/>
                <a:stretch>
                  <a:fillRect l="-471" t="-1646" b="-16872"/>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19C19241-E5E3-D2C4-495B-C37C5294B19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7" name="Picture 6" descr="Diagram&#10;&#10;Description automatically generated">
            <a:extLst>
              <a:ext uri="{FF2B5EF4-FFF2-40B4-BE49-F238E27FC236}">
                <a16:creationId xmlns:a16="http://schemas.microsoft.com/office/drawing/2014/main" id="{28FA155F-6F1C-0E3C-A160-5C300703F398}"/>
              </a:ext>
            </a:extLst>
          </p:cNvPr>
          <p:cNvPicPr>
            <a:picLocks noChangeAspect="1"/>
          </p:cNvPicPr>
          <p:nvPr/>
        </p:nvPicPr>
        <p:blipFill rotWithShape="1">
          <a:blip r:embed="rId3"/>
          <a:srcRect r="29480"/>
          <a:stretch/>
        </p:blipFill>
        <p:spPr>
          <a:xfrm>
            <a:off x="7062651" y="665090"/>
            <a:ext cx="2081349" cy="956510"/>
          </a:xfrm>
          <a:prstGeom prst="rect">
            <a:avLst/>
          </a:prstGeom>
        </p:spPr>
      </p:pic>
    </p:spTree>
    <p:extLst>
      <p:ext uri="{BB962C8B-B14F-4D97-AF65-F5344CB8AC3E}">
        <p14:creationId xmlns:p14="http://schemas.microsoft.com/office/powerpoint/2010/main" val="2487505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C8D522-36F1-157C-97A4-C8D78EC3908B}"/>
              </a:ext>
            </a:extLst>
          </p:cNvPr>
          <p:cNvSpPr>
            <a:spLocks noGrp="1"/>
          </p:cNvSpPr>
          <p:nvPr>
            <p:ph type="body" sz="quarter" idx="16"/>
          </p:nvPr>
        </p:nvSpPr>
        <p:spPr/>
        <p:txBody>
          <a:bodyPr/>
          <a:lstStyle/>
          <a:p>
            <a:pPr algn="ctr"/>
            <a:r>
              <a:rPr lang="en-US" sz="4800" dirty="0"/>
              <a:t>Aligning Language Models: </a:t>
            </a:r>
          </a:p>
          <a:p>
            <a:pPr algn="ctr"/>
            <a:r>
              <a:rPr lang="en-US" sz="4800" dirty="0"/>
              <a:t>Instruction-tuning  </a:t>
            </a:r>
          </a:p>
        </p:txBody>
      </p:sp>
      <p:sp>
        <p:nvSpPr>
          <p:cNvPr id="5" name="Text Placeholder 4">
            <a:extLst>
              <a:ext uri="{FF2B5EF4-FFF2-40B4-BE49-F238E27FC236}">
                <a16:creationId xmlns:a16="http://schemas.microsoft.com/office/drawing/2014/main" id="{D1C9FAD8-13BB-38E7-9F1D-2B90E9D5B7C6}"/>
              </a:ext>
            </a:extLst>
          </p:cNvPr>
          <p:cNvSpPr>
            <a:spLocks noGrp="1"/>
          </p:cNvSpPr>
          <p:nvPr>
            <p:ph type="body" sz="quarter" idx="18"/>
          </p:nvPr>
        </p:nvSpPr>
        <p:spPr/>
        <p:txBody>
          <a:bodyPr>
            <a:normAutofit fontScale="25000" lnSpcReduction="20000"/>
          </a:bodyPr>
          <a:lstStyle/>
          <a:p>
            <a:endParaRPr lang="en-US"/>
          </a:p>
        </p:txBody>
      </p:sp>
    </p:spTree>
    <p:extLst>
      <p:ext uri="{BB962C8B-B14F-4D97-AF65-F5344CB8AC3E}">
        <p14:creationId xmlns:p14="http://schemas.microsoft.com/office/powerpoint/2010/main" val="12964937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C0B14-B128-3DC4-935F-AA820D4D2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63528-9E9E-BE8D-2879-405B100D5297}"/>
              </a:ext>
            </a:extLst>
          </p:cNvPr>
          <p:cNvSpPr>
            <a:spLocks noGrp="1"/>
          </p:cNvSpPr>
          <p:nvPr>
            <p:ph type="title"/>
          </p:nvPr>
        </p:nvSpPr>
        <p:spPr/>
        <p:txBody>
          <a:bodyPr/>
          <a:lstStyle/>
          <a:p>
            <a:r>
              <a:rPr lang="en-US" dirty="0"/>
              <a:t>Reinforcement Learning: Families</a:t>
            </a:r>
          </a:p>
        </p:txBody>
      </p:sp>
      <p:sp>
        <p:nvSpPr>
          <p:cNvPr id="3" name="Text Placeholder 2">
            <a:extLst>
              <a:ext uri="{FF2B5EF4-FFF2-40B4-BE49-F238E27FC236}">
                <a16:creationId xmlns:a16="http://schemas.microsoft.com/office/drawing/2014/main" id="{5BE99DAB-6E34-4D23-8AE9-093A0EA2386A}"/>
              </a:ext>
            </a:extLst>
          </p:cNvPr>
          <p:cNvSpPr>
            <a:spLocks noGrp="1"/>
          </p:cNvSpPr>
          <p:nvPr>
            <p:ph type="body" sz="quarter" idx="16"/>
          </p:nvPr>
        </p:nvSpPr>
        <p:spPr/>
        <p:txBody>
          <a:bodyPr/>
          <a:lstStyle/>
          <a:p>
            <a:pPr marL="0" indent="0">
              <a:buNone/>
            </a:pPr>
            <a:r>
              <a:rPr lang="en-US" dirty="0"/>
              <a:t>Another categorization is based on how the observations are generated: </a:t>
            </a:r>
          </a:p>
          <a:p>
            <a:r>
              <a:rPr lang="en-US" b="1" dirty="0"/>
              <a:t>On-policy methods: </a:t>
            </a:r>
            <a:r>
              <a:rPr lang="en-US" dirty="0"/>
              <a:t>the same policy that is being optimized is also used to generate the data for learning. </a:t>
            </a:r>
          </a:p>
          <a:p>
            <a:pPr lvl="1"/>
            <a:r>
              <a:rPr lang="en-US" b="1" dirty="0"/>
              <a:t>Typical concern: data inefficiency: </a:t>
            </a:r>
            <a:r>
              <a:rPr lang="en-US" dirty="0"/>
              <a:t>For each new policy, we need to generate a new trajectory. (The data is thrown out after one gradient update.) </a:t>
            </a:r>
          </a:p>
          <a:p>
            <a:pPr lvl="1"/>
            <a:r>
              <a:rPr lang="en-US" dirty="0"/>
              <a:t>Examples: PPO and SARSA. </a:t>
            </a:r>
          </a:p>
          <a:p>
            <a:r>
              <a:rPr lang="en-US" b="1" dirty="0"/>
              <a:t>Off-policy methods: </a:t>
            </a:r>
            <a:r>
              <a:rPr lang="en-US" dirty="0"/>
              <a:t>RL algorithms that learn from data generated by a different policy than the one currently being optimized. </a:t>
            </a:r>
          </a:p>
          <a:p>
            <a:pPr lvl="1"/>
            <a:r>
              <a:rPr lang="en-US" b="1" dirty="0"/>
              <a:t>Typical concern: mismatch between data and policy: </a:t>
            </a:r>
            <a:r>
              <a:rPr lang="en-US" dirty="0"/>
              <a:t>if data is generated by a policy that is very different than the default policy, that would be a problem.</a:t>
            </a:r>
          </a:p>
          <a:p>
            <a:pPr lvl="1"/>
            <a:r>
              <a:rPr lang="en-US" dirty="0"/>
              <a:t>Examples: DQN.</a:t>
            </a:r>
          </a:p>
          <a:p>
            <a:r>
              <a:rPr lang="en-US" b="1" dirty="0"/>
              <a:t>Hybrid methods:</a:t>
            </a:r>
            <a:r>
              <a:rPr lang="en-US" dirty="0"/>
              <a:t> Mix off- and on-policy learning. </a:t>
            </a:r>
          </a:p>
          <a:p>
            <a:pPr marL="0" indent="0">
              <a:buNone/>
            </a:pPr>
            <a:endParaRPr lang="en-US" b="1" dirty="0"/>
          </a:p>
        </p:txBody>
      </p:sp>
      <p:sp>
        <p:nvSpPr>
          <p:cNvPr id="6" name="Rounded Rectangle 5">
            <a:extLst>
              <a:ext uri="{FF2B5EF4-FFF2-40B4-BE49-F238E27FC236}">
                <a16:creationId xmlns:a16="http://schemas.microsoft.com/office/drawing/2014/main" id="{998682FF-1912-EE9E-8BFE-A40F9A2B171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7" name="Picture 6" descr="Diagram&#10;&#10;Description automatically generated">
            <a:extLst>
              <a:ext uri="{FF2B5EF4-FFF2-40B4-BE49-F238E27FC236}">
                <a16:creationId xmlns:a16="http://schemas.microsoft.com/office/drawing/2014/main" id="{91598F8B-E5E1-D5E2-660C-06C8DF2F600B}"/>
              </a:ext>
            </a:extLst>
          </p:cNvPr>
          <p:cNvPicPr>
            <a:picLocks noChangeAspect="1"/>
          </p:cNvPicPr>
          <p:nvPr/>
        </p:nvPicPr>
        <p:blipFill rotWithShape="1">
          <a:blip r:embed="rId2"/>
          <a:srcRect r="29480"/>
          <a:stretch/>
        </p:blipFill>
        <p:spPr>
          <a:xfrm>
            <a:off x="7062651" y="665090"/>
            <a:ext cx="2081349" cy="956510"/>
          </a:xfrm>
          <a:prstGeom prst="rect">
            <a:avLst/>
          </a:prstGeom>
        </p:spPr>
      </p:pic>
    </p:spTree>
    <p:extLst>
      <p:ext uri="{BB962C8B-B14F-4D97-AF65-F5344CB8AC3E}">
        <p14:creationId xmlns:p14="http://schemas.microsoft.com/office/powerpoint/2010/main" val="414990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19780-6FDE-ADCC-0EA6-9637A9DC2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0C2C4E-D2EC-0836-AED6-C87337AF853B}"/>
              </a:ext>
            </a:extLst>
          </p:cNvPr>
          <p:cNvSpPr>
            <a:spLocks noGrp="1"/>
          </p:cNvSpPr>
          <p:nvPr>
            <p:ph type="title"/>
          </p:nvPr>
        </p:nvSpPr>
        <p:spPr/>
        <p:txBody>
          <a:bodyPr/>
          <a:lstStyle/>
          <a:p>
            <a:r>
              <a:rPr lang="en-US" dirty="0"/>
              <a:t>Policy Gradient updates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80E540F-6634-04DD-6E89-2B552B92C579}"/>
                  </a:ext>
                </a:extLst>
              </p:cNvPr>
              <p:cNvSpPr>
                <a:spLocks noGrp="1"/>
              </p:cNvSpPr>
              <p:nvPr>
                <p:ph type="body" sz="quarter" idx="16"/>
              </p:nvPr>
            </p:nvSpPr>
            <p:spPr/>
            <p:txBody>
              <a:bodyPr/>
              <a:lstStyle/>
              <a:p>
                <a:r>
                  <a:rPr lang="en-US" dirty="0"/>
                  <a:t>The algorithm that we saw earlier: gradients updates of policy weighted by reward: </a:t>
                </a: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𝜃</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𝑔</m:t>
                          </m:r>
                        </m:e>
                        <m:sup>
                          <m:r>
                            <m:rPr>
                              <m:sty m:val="p"/>
                            </m:rPr>
                            <a:rPr lang="en-US" sz="2000" b="0" i="0" smtClean="0">
                              <a:latin typeface="Cambria Math" panose="02040503050406030204" pitchFamily="18" charset="0"/>
                            </a:rPr>
                            <m:t>PG</m:t>
                          </m:r>
                        </m:sup>
                      </m:sSup>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𝑔</m:t>
                          </m:r>
                        </m:e>
                        <m:sup>
                          <m:r>
                            <m:rPr>
                              <m:sty m:val="p"/>
                            </m:rPr>
                            <a:rPr lang="en-US" sz="2000">
                              <a:latin typeface="Cambria Math" panose="02040503050406030204" pitchFamily="18" charset="0"/>
                            </a:rPr>
                            <m:t>PG</m:t>
                          </m:r>
                        </m:sup>
                      </m:sSup>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𝔼</m:t>
                      </m:r>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m:t>
                              </m:r>
                            </m:e>
                            <m:sub>
                              <m:r>
                                <a:rPr lang="en-US" sz="2000" i="1">
                                  <a:latin typeface="Cambria Math" panose="02040503050406030204" pitchFamily="18" charset="0"/>
                                </a:rPr>
                                <m:t>𝜃</m:t>
                              </m:r>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𝜋</m:t>
                                  </m:r>
                                </m:e>
                                <m:sub>
                                  <m:r>
                                    <a:rPr lang="en-US" sz="2000" i="1">
                                      <a:latin typeface="Cambria Math" panose="02040503050406030204" pitchFamily="18" charset="0"/>
                                    </a:rPr>
                                    <m:t>𝜃</m:t>
                                  </m:r>
                                  <m:r>
                                    <a:rPr lang="en-US" sz="2000" i="1">
                                      <a:latin typeface="Cambria Math" panose="02040503050406030204" pitchFamily="18" charset="0"/>
                                    </a:rPr>
                                    <m:t> </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𝑡</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𝑡</m:t>
                                      </m:r>
                                    </m:sub>
                                  </m:sSub>
                                </m:e>
                              </m:d>
                            </m:e>
                          </m:func>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𝑅</m:t>
                              </m:r>
                            </m:e>
                            <m:sub>
                              <m:r>
                                <a:rPr lang="en-US" sz="2000" i="1">
                                  <a:latin typeface="Cambria Math" panose="02040503050406030204" pitchFamily="18" charset="0"/>
                                  <a:ea typeface="Cambria Math" panose="02040503050406030204" pitchFamily="18" charset="0"/>
                                </a:rPr>
                                <m:t>𝑡</m:t>
                              </m:r>
                            </m:sub>
                          </m:sSub>
                        </m:e>
                      </m:d>
                    </m:oMath>
                  </m:oMathPara>
                </a14:m>
                <a:endParaRPr lang="en-US" sz="2000" dirty="0"/>
              </a:p>
              <a:p>
                <a:endParaRPr lang="en-US" dirty="0"/>
              </a:p>
              <a:p>
                <a:r>
                  <a:rPr lang="en-US" dirty="0"/>
                  <a:t>In the RL literature, this is typically referred to as REINFORCE algorithm.</a:t>
                </a:r>
              </a:p>
            </p:txBody>
          </p:sp>
        </mc:Choice>
        <mc:Fallback xmlns="">
          <p:sp>
            <p:nvSpPr>
              <p:cNvPr id="3" name="Text Placeholder 2">
                <a:extLst>
                  <a:ext uri="{FF2B5EF4-FFF2-40B4-BE49-F238E27FC236}">
                    <a16:creationId xmlns:a16="http://schemas.microsoft.com/office/drawing/2014/main" id="{680E540F-6634-04DD-6E89-2B552B92C579}"/>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FA1A4F5E-4E5D-B936-C4EB-47B01A08E79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12" name="Picture 11" descr="Diagram&#10;&#10;Description automatically generated">
            <a:extLst>
              <a:ext uri="{FF2B5EF4-FFF2-40B4-BE49-F238E27FC236}">
                <a16:creationId xmlns:a16="http://schemas.microsoft.com/office/drawing/2014/main" id="{6BAC5FB3-3339-A69F-6C77-9703776E4F2B}"/>
              </a:ext>
            </a:extLst>
          </p:cNvPr>
          <p:cNvPicPr>
            <a:picLocks noChangeAspect="1"/>
          </p:cNvPicPr>
          <p:nvPr/>
        </p:nvPicPr>
        <p:blipFill rotWithShape="1">
          <a:blip r:embed="rId3"/>
          <a:srcRect r="29480"/>
          <a:stretch/>
        </p:blipFill>
        <p:spPr>
          <a:xfrm>
            <a:off x="5872729" y="57635"/>
            <a:ext cx="2081349" cy="956510"/>
          </a:xfrm>
          <a:prstGeom prst="rect">
            <a:avLst/>
          </a:prstGeom>
        </p:spPr>
      </p:pic>
    </p:spTree>
    <p:extLst>
      <p:ext uri="{BB962C8B-B14F-4D97-AF65-F5344CB8AC3E}">
        <p14:creationId xmlns:p14="http://schemas.microsoft.com/office/powerpoint/2010/main" val="37517783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8BD9-6518-69D7-A9BA-A05DB25ECAA9}"/>
              </a:ext>
            </a:extLst>
          </p:cNvPr>
          <p:cNvSpPr>
            <a:spLocks noGrp="1"/>
          </p:cNvSpPr>
          <p:nvPr>
            <p:ph type="title"/>
          </p:nvPr>
        </p:nvSpPr>
        <p:spPr/>
        <p:txBody>
          <a:bodyPr/>
          <a:lstStyle/>
          <a:p>
            <a:r>
              <a:rPr lang="en-US" dirty="0"/>
              <a:t>REINFORCE algorithm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8AA3036-C528-AE75-1C5A-E3BBCF16EB8D}"/>
                  </a:ext>
                </a:extLst>
              </p:cNvPr>
              <p:cNvSpPr>
                <a:spLocks noGrp="1"/>
              </p:cNvSpPr>
              <p:nvPr>
                <p:ph type="body" sz="quarter" idx="16"/>
              </p:nvPr>
            </p:nvSpPr>
            <p:spPr>
              <a:xfrm>
                <a:off x="688463" y="1147062"/>
                <a:ext cx="7823148" cy="2373805"/>
              </a:xfrm>
              <a:noFill/>
              <a:ln>
                <a:solidFill>
                  <a:schemeClr val="accent4">
                    <a:lumMod val="75000"/>
                  </a:schemeClr>
                </a:solidFill>
              </a:ln>
            </p:spPr>
            <p:txBody>
              <a:bodyPr/>
              <a:lstStyle/>
              <a:p>
                <a:r>
                  <a:rPr lang="en-US" dirty="0"/>
                  <a:t>Initialize the policy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oMath>
                </a14:m>
                <a:endParaRPr lang="en-US" dirty="0"/>
              </a:p>
              <a:p>
                <a:r>
                  <a:rPr lang="en-US" dirty="0"/>
                  <a:t>Loop over episodes, until happy</a:t>
                </a:r>
              </a:p>
              <a:p>
                <a:pPr lvl="1"/>
                <a:r>
                  <a:rPr lang="en-US" dirty="0"/>
                  <a:t>Using the policy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oMath>
                </a14:m>
                <a:r>
                  <a:rPr lang="en-US" dirty="0"/>
                  <a:t>, generate an episode: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0</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𝑠</m:t>
                        </m:r>
                      </m:e>
                      <m:sub>
                        <m:r>
                          <a:rPr lang="en-US" b="0" i="1" smtClean="0">
                            <a:latin typeface="Cambria Math" panose="02040503050406030204" pitchFamily="18" charset="0"/>
                          </a:rPr>
                          <m:t>1</m:t>
                        </m:r>
                      </m:sub>
                    </m:sSub>
                    <m:r>
                      <a:rPr lang="en-US"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r>
                      <a:rPr lang="en-US"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𝑇</m:t>
                        </m:r>
                      </m:sub>
                    </m:sSub>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𝑇</m:t>
                        </m:r>
                      </m:sub>
                    </m:sSub>
                    <m:r>
                      <a:rPr lang="en-US" b="0" i="1" smtClean="0">
                        <a:latin typeface="Cambria Math" panose="02040503050406030204" pitchFamily="18" charset="0"/>
                      </a:rPr>
                      <m:t>}</m:t>
                    </m:r>
                  </m:oMath>
                </a14:m>
                <a:r>
                  <a:rPr lang="en-US" dirty="0"/>
                  <a:t> with rewards </a:t>
                </a:r>
                <a14:m>
                  <m:oMath xmlns:m="http://schemas.openxmlformats.org/officeDocument/2006/math">
                    <m:r>
                      <a:rPr lang="en-US">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 </m:t>
                        </m:r>
                        <m:r>
                          <a:rPr lang="en-US" b="0" i="1" smtClean="0">
                            <a:latin typeface="Cambria Math" panose="02040503050406030204" pitchFamily="18" charset="0"/>
                          </a:rPr>
                          <m:t>𝑟</m:t>
                        </m:r>
                      </m:e>
                      <m:sub>
                        <m:r>
                          <a:rPr lang="en-US" i="1">
                            <a:latin typeface="Cambria Math" panose="02040503050406030204" pitchFamily="18" charset="0"/>
                          </a:rPr>
                          <m:t>1</m:t>
                        </m:r>
                      </m:sub>
                    </m:sSub>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𝑇</m:t>
                        </m:r>
                      </m:sub>
                    </m:sSub>
                    <m:r>
                      <a:rPr lang="en-US" i="1">
                        <a:latin typeface="Cambria Math" panose="02040503050406030204" pitchFamily="18" charset="0"/>
                      </a:rPr>
                      <m:t>}</m:t>
                    </m:r>
                    <m:r>
                      <a:rPr lang="en-US" b="0" i="1" smtClean="0">
                        <a:latin typeface="Cambria Math" panose="02040503050406030204" pitchFamily="18" charset="0"/>
                      </a:rPr>
                      <m:t>.</m:t>
                    </m:r>
                  </m:oMath>
                </a14:m>
                <a:endParaRPr lang="en-US" dirty="0"/>
              </a:p>
              <a:p>
                <a:pPr lvl="1"/>
                <a:r>
                  <a:rPr lang="en-US" dirty="0"/>
                  <a:t>Loop over each step of the episodes: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=0 … </m:t>
                    </m:r>
                    <m:r>
                      <a:rPr lang="en-US" i="1">
                        <a:latin typeface="Cambria Math" panose="02040503050406030204" pitchFamily="18" charset="0"/>
                      </a:rPr>
                      <m:t>𝑇</m:t>
                    </m:r>
                  </m:oMath>
                </a14:m>
                <a:r>
                  <a:rPr lang="en-US" dirty="0"/>
                  <a:t>: </a:t>
                </a:r>
              </a:p>
              <a:p>
                <a:pPr lvl="2"/>
                <a:r>
                  <a:rPr lang="en-US" b="0" dirty="0"/>
                  <a:t>Gather recent rewards from </a:t>
                </a:r>
                <a14:m>
                  <m:oMath xmlns:m="http://schemas.openxmlformats.org/officeDocument/2006/math">
                    <m:r>
                      <m:rPr>
                        <m:brk m:alnAt="23"/>
                      </m:rP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𝑛</m:t>
                    </m:r>
                  </m:oMath>
                </a14:m>
                <a:r>
                  <a:rPr lang="en-US" b="0" dirty="0"/>
                  <a:t> to </a:t>
                </a:r>
                <a14:m>
                  <m:oMath xmlns:m="http://schemas.openxmlformats.org/officeDocument/2006/math">
                    <m:r>
                      <m:rPr>
                        <m:brk m:alnAt="23"/>
                      </m:rP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𝑇</m:t>
                    </m:r>
                    <m:r>
                      <a:rPr lang="en-US" i="1">
                        <a:latin typeface="Cambria Math" panose="02040503050406030204" pitchFamily="18" charset="0"/>
                      </a:rPr>
                      <m:t> </m:t>
                    </m:r>
                  </m:oMath>
                </a14:m>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𝛾</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𝑛</m:t>
                        </m:r>
                      </m:sub>
                      <m:sup>
                        <m:r>
                          <a:rPr lang="en-US" b="0" i="1" smtClean="0">
                            <a:latin typeface="Cambria Math" panose="02040503050406030204" pitchFamily="18" charset="0"/>
                          </a:rPr>
                          <m:t>𝑇</m:t>
                        </m:r>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𝑛</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e>
                    </m:nary>
                  </m:oMath>
                </a14:m>
                <a:endParaRPr lang="en-US" dirty="0"/>
              </a:p>
              <a:p>
                <a:pPr lvl="2"/>
                <a:r>
                  <a:rPr lang="en-US" dirty="0"/>
                  <a:t>Update the policy: </a:t>
                </a:r>
                <a14:m>
                  <m:oMath xmlns:m="http://schemas.openxmlformats.org/officeDocument/2006/math">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𝛼</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r>
                              <a:rPr lang="en-US" b="0" i="1" smtClean="0">
                                <a:latin typeface="Cambria Math" panose="02040503050406030204" pitchFamily="18" charset="0"/>
                              </a:rPr>
                              <m:t> </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𝛾</m:t>
                            </m:r>
                          </m:sub>
                        </m:sSub>
                      </m:e>
                    </m:func>
                  </m:oMath>
                </a14:m>
                <a:r>
                  <a:rPr lang="en-US" dirty="0"/>
                  <a:t> </a:t>
                </a:r>
              </a:p>
              <a:p>
                <a:r>
                  <a:rPr lang="en-US" dirty="0"/>
                  <a:t>Return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r>
                          <a:rPr lang="en-US" b="0" i="1" smtClean="0">
                            <a:latin typeface="Cambria Math" panose="02040503050406030204" pitchFamily="18" charset="0"/>
                          </a:rPr>
                          <m:t> </m:t>
                        </m:r>
                      </m:sub>
                    </m:sSub>
                  </m:oMath>
                </a14:m>
                <a:endParaRPr lang="en-US" dirty="0"/>
              </a:p>
            </p:txBody>
          </p:sp>
        </mc:Choice>
        <mc:Fallback xmlns="">
          <p:sp>
            <p:nvSpPr>
              <p:cNvPr id="3" name="Text Placeholder 2">
                <a:extLst>
                  <a:ext uri="{FF2B5EF4-FFF2-40B4-BE49-F238E27FC236}">
                    <a16:creationId xmlns:a16="http://schemas.microsoft.com/office/drawing/2014/main" id="{A8AA3036-C528-AE75-1C5A-E3BBCF16EB8D}"/>
                  </a:ext>
                </a:extLst>
              </p:cNvPr>
              <p:cNvSpPr>
                <a:spLocks noGrp="1" noRot="1" noChangeAspect="1" noMove="1" noResize="1" noEditPoints="1" noAdjustHandles="1" noChangeArrowheads="1" noChangeShapeType="1" noTextEdit="1"/>
              </p:cNvSpPr>
              <p:nvPr>
                <p:ph type="body" sz="quarter" idx="16"/>
              </p:nvPr>
            </p:nvSpPr>
            <p:spPr>
              <a:xfrm>
                <a:off x="688463" y="1147062"/>
                <a:ext cx="7823148" cy="2373805"/>
              </a:xfrm>
              <a:blipFill>
                <a:blip r:embed="rId3"/>
                <a:stretch>
                  <a:fillRect l="-162" t="-1587" r="-647"/>
                </a:stretch>
              </a:blipFill>
              <a:ln>
                <a:solidFill>
                  <a:schemeClr val="accent4">
                    <a:lumMod val="75000"/>
                  </a:schemeClr>
                </a:solidFill>
              </a:ln>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3A4AEE13-3CA6-D3ED-3DD0-1123D3E9D61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
        <p:nvSpPr>
          <p:cNvPr id="10" name="TextBox 9">
            <a:extLst>
              <a:ext uri="{FF2B5EF4-FFF2-40B4-BE49-F238E27FC236}">
                <a16:creationId xmlns:a16="http://schemas.microsoft.com/office/drawing/2014/main" id="{AD019DBF-182F-EBA1-E3EA-ADD1A6BE346B}"/>
              </a:ext>
            </a:extLst>
          </p:cNvPr>
          <p:cNvSpPr txBox="1"/>
          <p:nvPr/>
        </p:nvSpPr>
        <p:spPr>
          <a:xfrm>
            <a:off x="1233575" y="4790253"/>
            <a:ext cx="6884403" cy="261610"/>
          </a:xfrm>
          <a:prstGeom prst="rect">
            <a:avLst/>
          </a:prstGeom>
          <a:noFill/>
        </p:spPr>
        <p:txBody>
          <a:bodyPr wrap="square">
            <a:spAutoFit/>
          </a:bodyPr>
          <a:lstStyle/>
          <a:p>
            <a:pPr algn="ctr"/>
            <a:r>
              <a:rPr lang="en-US" sz="1100" i="0" dirty="0">
                <a:solidFill>
                  <a:schemeClr val="tx1"/>
                </a:solidFill>
                <a:effectLst/>
                <a:latin typeface="Arial" panose="020B0604020202020204" pitchFamily="34" charset="0"/>
                <a:cs typeface="Arial" panose="020B0604020202020204" pitchFamily="34" charset="0"/>
                <a:hlinkClick r:id="rId4"/>
              </a:rPr>
              <a:t>Williams, Simple statistical gradient-following algorithms for connectionist reinforcement learning, 1991</a:t>
            </a:r>
            <a:endParaRPr lang="en-US" sz="1100" i="0" dirty="0">
              <a:solidFill>
                <a:schemeClr val="tx1"/>
              </a:solidFill>
              <a:effectLst/>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A6127278-BFC0-1AB2-B4F0-E5572B56D517}"/>
              </a:ext>
            </a:extLst>
          </p:cNvPr>
          <p:cNvPicPr>
            <a:picLocks noChangeAspect="1"/>
          </p:cNvPicPr>
          <p:nvPr/>
        </p:nvPicPr>
        <p:blipFill rotWithShape="1">
          <a:blip r:embed="rId5"/>
          <a:srcRect r="29480"/>
          <a:stretch/>
        </p:blipFill>
        <p:spPr>
          <a:xfrm>
            <a:off x="5872729" y="57635"/>
            <a:ext cx="2081349" cy="956510"/>
          </a:xfrm>
          <a:prstGeom prst="rect">
            <a:avLst/>
          </a:prstGeom>
        </p:spPr>
      </p:pic>
      <p:sp>
        <p:nvSpPr>
          <p:cNvPr id="14" name="Text Placeholder 2">
            <a:extLst>
              <a:ext uri="{FF2B5EF4-FFF2-40B4-BE49-F238E27FC236}">
                <a16:creationId xmlns:a16="http://schemas.microsoft.com/office/drawing/2014/main" id="{9156062E-2489-645B-68D5-5FF6988206C1}"/>
              </a:ext>
            </a:extLst>
          </p:cNvPr>
          <p:cNvSpPr txBox="1">
            <a:spLocks/>
          </p:cNvSpPr>
          <p:nvPr/>
        </p:nvSpPr>
        <p:spPr>
          <a:xfrm>
            <a:off x="686319" y="154305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EB92B4-F1CE-1C1D-7266-A21559344B2D}"/>
                  </a:ext>
                </a:extLst>
              </p:cNvPr>
              <p:cNvSpPr txBox="1"/>
              <p:nvPr/>
            </p:nvSpPr>
            <p:spPr>
              <a:xfrm>
                <a:off x="975120" y="3674979"/>
                <a:ext cx="7601484" cy="979242"/>
              </a:xfrm>
              <a:prstGeom prst="rect">
                <a:avLst/>
              </a:prstGeom>
              <a:noFill/>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Q1: </a:t>
                </a:r>
                <a:r>
                  <a:rPr lang="en-US" dirty="0">
                    <a:latin typeface="Tahoma" panose="020B0604030504040204" pitchFamily="34" charset="0"/>
                    <a:ea typeface="Tahoma" panose="020B0604030504040204" pitchFamily="34" charset="0"/>
                    <a:cs typeface="Tahoma" panose="020B0604030504040204" pitchFamily="34" charset="0"/>
                  </a:rPr>
                  <a:t>When is </a:t>
                </a:r>
                <a14:m>
                  <m:oMath xmlns:m="http://schemas.openxmlformats.org/officeDocument/2006/math">
                    <m:r>
                      <a:rPr lang="en-US" sz="1600" b="0" i="1" smtClean="0">
                        <a:latin typeface="Cambria Math" panose="02040503050406030204" pitchFamily="18" charset="0"/>
                      </a:rPr>
                      <m:t>𝐺</m:t>
                    </m:r>
                    <m:r>
                      <a:rPr lang="en-US" sz="1600" b="0" i="1" smtClean="0">
                        <a:latin typeface="Cambria Math" panose="02040503050406030204" pitchFamily="18" charset="0"/>
                      </a:rPr>
                      <m:t>&gt;0</m:t>
                    </m:r>
                  </m:oMath>
                </a14:m>
                <a:r>
                  <a:rPr lang="en-US" dirty="0">
                    <a:latin typeface="Tahoma" panose="020B0604030504040204" pitchFamily="34" charset="0"/>
                    <a:ea typeface="Tahoma" panose="020B0604030504040204" pitchFamily="34" charset="0"/>
                    <a:cs typeface="Tahoma" panose="020B0604030504040204" pitchFamily="34" charset="0"/>
                  </a:rPr>
                  <a:t>? </a:t>
                </a:r>
              </a:p>
              <a:p>
                <a:r>
                  <a:rPr lang="en-US" b="1" dirty="0">
                    <a:latin typeface="Tahoma" panose="020B0604030504040204" pitchFamily="34" charset="0"/>
                    <a:ea typeface="Tahoma" panose="020B0604030504040204" pitchFamily="34" charset="0"/>
                    <a:cs typeface="Tahoma" panose="020B0604030504040204" pitchFamily="34" charset="0"/>
                  </a:rPr>
                  <a:t>Q2: </a:t>
                </a:r>
                <a:r>
                  <a:rPr lang="en-US" dirty="0">
                    <a:latin typeface="Tahoma" panose="020B0604030504040204" pitchFamily="34" charset="0"/>
                    <a:ea typeface="Tahoma" panose="020B0604030504040204" pitchFamily="34" charset="0"/>
                    <a:cs typeface="Tahoma" panose="020B0604030504040204" pitchFamily="34" charset="0"/>
                  </a:rPr>
                  <a:t>If </a:t>
                </a:r>
                <a14:m>
                  <m:oMath xmlns:m="http://schemas.openxmlformats.org/officeDocument/2006/math">
                    <m:r>
                      <a:rPr lang="en-US" i="1">
                        <a:latin typeface="Cambria Math" panose="02040503050406030204" pitchFamily="18" charset="0"/>
                      </a:rPr>
                      <m:t>𝐺</m:t>
                    </m:r>
                    <m:r>
                      <a:rPr lang="en-US" i="1">
                        <a:latin typeface="Cambria Math" panose="02040503050406030204" pitchFamily="18" charset="0"/>
                      </a:rPr>
                      <m:t>&gt;0</m:t>
                    </m:r>
                    <m:r>
                      <a:rPr lang="en-US" b="0" i="0" smtClean="0">
                        <a:latin typeface="Cambria Math" panose="02040503050406030204" pitchFamily="18" charset="0"/>
                      </a:rPr>
                      <m:t>, </m:t>
                    </m:r>
                  </m:oMath>
                </a14:m>
                <a:r>
                  <a:rPr lang="en-US" dirty="0">
                    <a:latin typeface="Tahoma" panose="020B0604030504040204" pitchFamily="34" charset="0"/>
                    <a:ea typeface="Tahoma" panose="020B0604030504040204" pitchFamily="34" charset="0"/>
                    <a:cs typeface="Tahoma" panose="020B0604030504040204" pitchFamily="34" charset="0"/>
                  </a:rPr>
                  <a:t>how does the probability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oMath>
                </a14:m>
                <a:r>
                  <a:rPr lang="en-US" dirty="0">
                    <a:latin typeface="Tahoma" panose="020B0604030504040204" pitchFamily="34" charset="0"/>
                    <a:ea typeface="Tahoma" panose="020B0604030504040204" pitchFamily="34" charset="0"/>
                    <a:cs typeface="Tahoma" panose="020B0604030504040204" pitchFamily="34" charset="0"/>
                  </a:rPr>
                  <a:t> change immediately after the update? </a:t>
                </a:r>
              </a:p>
              <a:p>
                <a:r>
                  <a:rPr lang="en-US" b="1" dirty="0">
                    <a:latin typeface="Tahoma" panose="020B0604030504040204" pitchFamily="34" charset="0"/>
                    <a:ea typeface="Tahoma" panose="020B0604030504040204" pitchFamily="34" charset="0"/>
                    <a:cs typeface="Tahoma" panose="020B0604030504040204" pitchFamily="34" charset="0"/>
                  </a:rPr>
                  <a:t>Q3: </a:t>
                </a:r>
                <a:r>
                  <a:rPr lang="en-US" dirty="0">
                    <a:latin typeface="Tahoma" panose="020B0604030504040204" pitchFamily="34" charset="0"/>
                    <a:ea typeface="Tahoma" panose="020B0604030504040204" pitchFamily="34" charset="0"/>
                    <a:cs typeface="Tahoma" panose="020B0604030504040204" pitchFamily="34" charset="0"/>
                  </a:rPr>
                  <a:t>How does this differ from supervised learning? </a:t>
                </a:r>
              </a:p>
              <a:p>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Box 5">
                <a:extLst>
                  <a:ext uri="{FF2B5EF4-FFF2-40B4-BE49-F238E27FC236}">
                    <a16:creationId xmlns:a16="http://schemas.microsoft.com/office/drawing/2014/main" id="{FFEB92B4-F1CE-1C1D-7266-A21559344B2D}"/>
                  </a:ext>
                </a:extLst>
              </p:cNvPr>
              <p:cNvSpPr txBox="1">
                <a:spLocks noRot="1" noChangeAspect="1" noMove="1" noResize="1" noEditPoints="1" noAdjustHandles="1" noChangeArrowheads="1" noChangeShapeType="1" noTextEdit="1"/>
              </p:cNvSpPr>
              <p:nvPr/>
            </p:nvSpPr>
            <p:spPr>
              <a:xfrm>
                <a:off x="975120" y="3674979"/>
                <a:ext cx="7601484" cy="979242"/>
              </a:xfrm>
              <a:prstGeom prst="rect">
                <a:avLst/>
              </a:prstGeom>
              <a:blipFill>
                <a:blip r:embed="rId6"/>
                <a:stretch>
                  <a:fillRect l="-167"/>
                </a:stretch>
              </a:blipFill>
            </p:spPr>
            <p:txBody>
              <a:bodyPr/>
              <a:lstStyle/>
              <a:p>
                <a:r>
                  <a:rPr lang="en-US">
                    <a:noFill/>
                  </a:rPr>
                  <a:t> </a:t>
                </a:r>
              </a:p>
            </p:txBody>
          </p:sp>
        </mc:Fallback>
      </mc:AlternateContent>
    </p:spTree>
    <p:extLst>
      <p:ext uri="{BB962C8B-B14F-4D97-AF65-F5344CB8AC3E}">
        <p14:creationId xmlns:p14="http://schemas.microsoft.com/office/powerpoint/2010/main" val="3631320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0DC8-7D71-1EFC-4F5F-857A3FDCBD57}"/>
              </a:ext>
            </a:extLst>
          </p:cNvPr>
          <p:cNvSpPr>
            <a:spLocks noGrp="1"/>
          </p:cNvSpPr>
          <p:nvPr>
            <p:ph type="title"/>
          </p:nvPr>
        </p:nvSpPr>
        <p:spPr/>
        <p:txBody>
          <a:bodyPr/>
          <a:lstStyle/>
          <a:p>
            <a:r>
              <a:rPr lang="en-US" dirty="0"/>
              <a:t>REINFORCE: Challenges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5B59856-F06A-AD78-837A-A28B9E5BAB8C}"/>
                  </a:ext>
                </a:extLst>
              </p:cNvPr>
              <p:cNvSpPr>
                <a:spLocks noGrp="1"/>
              </p:cNvSpPr>
              <p:nvPr>
                <p:ph type="body" sz="quarter" idx="16"/>
              </p:nvPr>
            </p:nvSpPr>
            <p:spPr/>
            <p:txBody>
              <a:bodyPr/>
              <a:lstStyle/>
              <a:p>
                <a:r>
                  <a:rPr lang="en-US" b="1" dirty="0"/>
                  <a:t>Distribution drift: </a:t>
                </a:r>
                <a:r>
                  <a:rPr lang="en-US" dirty="0"/>
                  <a:t>While the gradient updates maximize the rewards, it may deviate from natural distribution (it may hack its way to high reward). </a:t>
                </a:r>
              </a:p>
              <a:p>
                <a:r>
                  <a:rPr lang="en-US" b="1" dirty="0"/>
                  <a:t>High variance:</a:t>
                </a:r>
                <a:r>
                  <a:rPr lang="en-US" dirty="0"/>
                  <a:t> The gradient estimates </a:t>
                </a:r>
                <a14:m>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𝑔</m:t>
                        </m:r>
                      </m:e>
                      <m:sup>
                        <m:r>
                          <m:rPr>
                            <m:sty m:val="p"/>
                          </m:rPr>
                          <a:rPr lang="en-US" sz="1600">
                            <a:latin typeface="Cambria Math" panose="02040503050406030204" pitchFamily="18" charset="0"/>
                          </a:rPr>
                          <m:t>PG</m:t>
                        </m:r>
                      </m:sup>
                    </m:sSup>
                    <m:r>
                      <a:rPr lang="en-US" sz="1600" i="1">
                        <a:latin typeface="Cambria Math" panose="02040503050406030204" pitchFamily="18" charset="0"/>
                      </a:rPr>
                      <m:t> </m:t>
                    </m:r>
                  </m:oMath>
                </a14:m>
                <a:r>
                  <a:rPr lang="en-US" dirty="0"/>
                  <a:t> suffer from high variance. </a:t>
                </a:r>
              </a:p>
              <a:p>
                <a:pPr lvl="1"/>
                <a:r>
                  <a:rPr lang="en-US" dirty="0"/>
                  <a:t>This may lead to destructively large updates and sample inefficiency.  </a:t>
                </a:r>
              </a:p>
              <a:p>
                <a:endParaRPr lang="en-US" dirty="0"/>
              </a:p>
              <a:p>
                <a:r>
                  <a:rPr lang="en-US" dirty="0"/>
                  <a:t>Next: reducing PG variance. </a:t>
                </a:r>
              </a:p>
              <a:p>
                <a:r>
                  <a:rPr lang="en-US" dirty="0"/>
                  <a:t>To reduce the variance of </a:t>
                </a:r>
                <a14:m>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𝑔</m:t>
                        </m:r>
                      </m:e>
                      <m:sup>
                        <m:r>
                          <m:rPr>
                            <m:sty m:val="p"/>
                          </m:rPr>
                          <a:rPr lang="en-US" sz="1600">
                            <a:latin typeface="Cambria Math" panose="02040503050406030204" pitchFamily="18" charset="0"/>
                          </a:rPr>
                          <m:t>PG</m:t>
                        </m:r>
                      </m:sup>
                    </m:sSup>
                  </m:oMath>
                </a14:m>
                <a:r>
                  <a:rPr lang="en-US" dirty="0"/>
                  <a:t> we can subtract a baseline estimate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oMath>
                </a14:m>
                <a:r>
                  <a:rPr lang="en-US" dirty="0"/>
                  <a:t>:</a:t>
                </a:r>
              </a:p>
              <a:p>
                <a:pPr marL="0" indent="0">
                  <a:lnSpc>
                    <a:spcPct val="150000"/>
                  </a:lnSpc>
                  <a:buNone/>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𝑔</m:t>
                          </m:r>
                        </m:e>
                        <m:sup>
                          <m:r>
                            <m:rPr>
                              <m:sty m:val="p"/>
                            </m:rPr>
                            <a:rPr lang="en-US" sz="1600" b="0" i="0" smtClean="0">
                              <a:latin typeface="Cambria Math" panose="02040503050406030204" pitchFamily="18" charset="0"/>
                            </a:rPr>
                            <m:t>VR</m:t>
                          </m:r>
                        </m:sup>
                      </m:sSup>
                      <m:r>
                        <a:rPr lang="en-US" sz="1600" b="0" i="1" smtClean="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𝔼</m:t>
                      </m:r>
                      <m:d>
                        <m:dPr>
                          <m:begChr m:val="["/>
                          <m:endChr m:val="]"/>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rPr>
                              </m:ctrlPr>
                            </m:sSubPr>
                            <m:e>
                              <m:r>
                                <m:rPr>
                                  <m:sty m:val="p"/>
                                </m:rPr>
                                <a:rPr lang="en-US" sz="1600">
                                  <a:latin typeface="Cambria Math" panose="02040503050406030204" pitchFamily="18" charset="0"/>
                                </a:rPr>
                                <m:t>∇</m:t>
                              </m:r>
                            </m:e>
                            <m:sub>
                              <m:r>
                                <a:rPr lang="en-US" sz="1600" i="1">
                                  <a:latin typeface="Cambria Math" panose="02040503050406030204" pitchFamily="18" charset="0"/>
                                </a:rPr>
                                <m:t>𝜃</m:t>
                              </m:r>
                            </m:sub>
                          </m:sSub>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a:rPr lang="en-US" sz="1600" i="1">
                                      <a:latin typeface="Cambria Math" panose="02040503050406030204" pitchFamily="18" charset="0"/>
                                    </a:rPr>
                                    <m:t>𝜃</m:t>
                                  </m:r>
                                  <m:r>
                                    <a:rPr lang="en-US" sz="1600" i="1">
                                      <a:latin typeface="Cambria Math" panose="02040503050406030204" pitchFamily="18" charset="0"/>
                                    </a:rPr>
                                    <m:t> </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𝑡</m:t>
                                      </m:r>
                                    </m:sub>
                                  </m:sSub>
                                </m:e>
                                <m:e>
                                  <m:sSub>
                                    <m:sSubPr>
                                      <m:ctrlPr>
                                        <a:rPr lang="en-US" sz="1600" i="1">
                                          <a:latin typeface="Cambria Math" panose="02040503050406030204" pitchFamily="18" charset="0"/>
                                        </a:rPr>
                                      </m:ctrlPr>
                                    </m:sSubPr>
                                    <m:e>
                                      <m:r>
                                        <a:rPr lang="en-US" sz="1600" i="1">
                                          <a:latin typeface="Cambria Math" panose="02040503050406030204" pitchFamily="18" charset="0"/>
                                        </a:rPr>
                                        <m:t>𝑠</m:t>
                                      </m:r>
                                    </m:e>
                                    <m:sub>
                                      <m:r>
                                        <a:rPr lang="en-US" sz="1600" i="1">
                                          <a:latin typeface="Cambria Math" panose="02040503050406030204" pitchFamily="18" charset="0"/>
                                        </a:rPr>
                                        <m:t>𝑡</m:t>
                                      </m:r>
                                    </m:sub>
                                  </m:sSub>
                                </m:e>
                              </m:d>
                            </m:e>
                          </m:func>
                          <m:r>
                            <a:rPr lang="en-US" sz="1600"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𝑏</m:t>
                              </m:r>
                            </m:e>
                            <m:sub>
                              <m:r>
                                <a:rPr lang="en-US" b="0" i="1" smtClean="0">
                                  <a:latin typeface="Cambria Math" panose="02040503050406030204" pitchFamily="18" charset="0"/>
                                  <a:ea typeface="Cambria Math" panose="02040503050406030204" pitchFamily="18" charset="0"/>
                                </a:rPr>
                                <m:t>𝑡</m:t>
                              </m:r>
                            </m:sub>
                          </m:sSub>
                          <m:r>
                            <a:rPr lang="en-US" sz="1600" b="0" i="1" smtClean="0">
                              <a:latin typeface="Cambria Math" panose="02040503050406030204" pitchFamily="18" charset="0"/>
                            </a:rPr>
                            <m:t>)</m:t>
                          </m:r>
                        </m:e>
                      </m:d>
                    </m:oMath>
                  </m:oMathPara>
                </a14:m>
                <a:endParaRPr lang="en-US" dirty="0"/>
              </a:p>
              <a:p>
                <a:pPr lvl="1">
                  <a:lnSpc>
                    <a:spcPct val="150000"/>
                  </a:lnSpc>
                </a:pPr>
                <a:r>
                  <a:rPr lang="en-US" dirty="0"/>
                  <a:t>Note, </a:t>
                </a:r>
                <a14:m>
                  <m:oMath xmlns:m="http://schemas.openxmlformats.org/officeDocument/2006/math">
                    <m:sSub>
                      <m:sSubPr>
                        <m:ctrlPr>
                          <a:rPr lang="en-US" sz="1600" i="1" smtClean="0">
                            <a:latin typeface="Cambria Math" panose="02040503050406030204" pitchFamily="18" charset="0"/>
                          </a:rPr>
                        </m:ctrlPr>
                      </m:sSubPr>
                      <m:e>
                        <m:r>
                          <m:rPr>
                            <m:sty m:val="p"/>
                          </m:rPr>
                          <a:rPr lang="en-US" sz="1600">
                            <a:latin typeface="Cambria Math" panose="02040503050406030204" pitchFamily="18" charset="0"/>
                          </a:rPr>
                          <m:t>∇</m:t>
                        </m:r>
                      </m:e>
                      <m:sub>
                        <m:r>
                          <a:rPr lang="en-US" sz="1600" i="1">
                            <a:latin typeface="Cambria Math" panose="02040503050406030204" pitchFamily="18" charset="0"/>
                          </a:rPr>
                          <m:t>𝜃</m:t>
                        </m:r>
                      </m:sub>
                    </m:sSub>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a:rPr lang="en-US" sz="1600" i="1">
                                <a:latin typeface="Cambria Math" panose="02040503050406030204" pitchFamily="18" charset="0"/>
                              </a:rPr>
                              <m:t>𝜃</m:t>
                            </m:r>
                            <m:r>
                              <a:rPr lang="en-US" sz="1600" i="1">
                                <a:latin typeface="Cambria Math" panose="02040503050406030204" pitchFamily="18" charset="0"/>
                              </a:rPr>
                              <m:t> </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𝑡</m:t>
                                </m:r>
                              </m:sub>
                            </m:sSub>
                          </m:e>
                          <m:e>
                            <m:sSub>
                              <m:sSubPr>
                                <m:ctrlPr>
                                  <a:rPr lang="en-US" sz="1600" i="1">
                                    <a:latin typeface="Cambria Math" panose="02040503050406030204" pitchFamily="18" charset="0"/>
                                  </a:rPr>
                                </m:ctrlPr>
                              </m:sSubPr>
                              <m:e>
                                <m:r>
                                  <a:rPr lang="en-US" sz="1600" i="1">
                                    <a:latin typeface="Cambria Math" panose="02040503050406030204" pitchFamily="18" charset="0"/>
                                  </a:rPr>
                                  <m:t>𝑠</m:t>
                                </m:r>
                              </m:e>
                              <m:sub>
                                <m:r>
                                  <a:rPr lang="en-US" sz="1600" i="1">
                                    <a:latin typeface="Cambria Math" panose="02040503050406030204" pitchFamily="18" charset="0"/>
                                  </a:rPr>
                                  <m:t>𝑡</m:t>
                                </m:r>
                              </m:sub>
                            </m:sSub>
                          </m:e>
                        </m:d>
                      </m:e>
                    </m:func>
                    <m:r>
                      <a:rPr lang="en-US" sz="1600"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𝑏</m:t>
                        </m:r>
                      </m:e>
                      <m:sub>
                        <m:r>
                          <a:rPr lang="en-US" b="0" i="1" smtClean="0">
                            <a:latin typeface="Cambria Math" panose="02040503050406030204" pitchFamily="18" charset="0"/>
                            <a:ea typeface="Cambria Math" panose="02040503050406030204" pitchFamily="18" charset="0"/>
                          </a:rPr>
                          <m:t>𝑡</m:t>
                        </m:r>
                      </m:sub>
                    </m:sSub>
                    <m:r>
                      <a:rPr lang="en-US" sz="1600" b="0" i="1" smtClean="0">
                        <a:latin typeface="Cambria Math" panose="02040503050406030204" pitchFamily="18" charset="0"/>
                      </a:rPr>
                      <m:t>)</m:t>
                    </m:r>
                  </m:oMath>
                </a14:m>
                <a:r>
                  <a:rPr lang="en-US" dirty="0"/>
                  <a:t> is an unbiased estimator of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𝜃</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r>
                              <a:rPr lang="en-US" i="1">
                                <a:latin typeface="Cambria Math" panose="02040503050406030204" pitchFamily="18" charset="0"/>
                              </a:rPr>
                              <m:t> </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func>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𝑡</m:t>
                        </m:r>
                      </m:sub>
                    </m:sSub>
                  </m:oMath>
                </a14:m>
                <a:r>
                  <a:rPr lang="en-US" dirty="0"/>
                  <a:t>.</a:t>
                </a:r>
              </a:p>
            </p:txBody>
          </p:sp>
        </mc:Choice>
        <mc:Fallback xmlns="">
          <p:sp>
            <p:nvSpPr>
              <p:cNvPr id="3" name="Text Placeholder 2">
                <a:extLst>
                  <a:ext uri="{FF2B5EF4-FFF2-40B4-BE49-F238E27FC236}">
                    <a16:creationId xmlns:a16="http://schemas.microsoft.com/office/drawing/2014/main" id="{05B59856-F06A-AD78-837A-A28B9E5BAB8C}"/>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07A4A13-AD17-A14A-F23E-207F45F43E6B}"/>
              </a:ext>
            </a:extLst>
          </p:cNvPr>
          <p:cNvSpPr txBox="1"/>
          <p:nvPr/>
        </p:nvSpPr>
        <p:spPr>
          <a:xfrm>
            <a:off x="1233575" y="4790253"/>
            <a:ext cx="6884403" cy="261610"/>
          </a:xfrm>
          <a:prstGeom prst="rect">
            <a:avLst/>
          </a:prstGeom>
          <a:noFill/>
        </p:spPr>
        <p:txBody>
          <a:bodyPr wrap="square">
            <a:spAutoFit/>
          </a:bodyPr>
          <a:lstStyle/>
          <a:p>
            <a:pPr algn="ctr"/>
            <a:r>
              <a:rPr lang="en-US" sz="1100" i="0" dirty="0">
                <a:solidFill>
                  <a:schemeClr val="tx1"/>
                </a:solidFill>
                <a:effectLst/>
                <a:latin typeface="Arial" panose="020B0604020202020204" pitchFamily="34" charset="0"/>
                <a:cs typeface="Arial" panose="020B0604020202020204" pitchFamily="34" charset="0"/>
                <a:hlinkClick r:id="rId3"/>
              </a:rPr>
              <a:t>Williams, Simple statistical gradient-following algorithms for connectionist reinforcement learning, 1991</a:t>
            </a:r>
            <a:endParaRPr lang="en-US" sz="1100" i="0" dirty="0">
              <a:solidFill>
                <a:schemeClr val="tx1"/>
              </a:solidFill>
              <a:effectLst/>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69124C83-90B2-A962-4164-FB36A320297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7" name="Picture 6" descr="Diagram&#10;&#10;Description automatically generated">
            <a:extLst>
              <a:ext uri="{FF2B5EF4-FFF2-40B4-BE49-F238E27FC236}">
                <a16:creationId xmlns:a16="http://schemas.microsoft.com/office/drawing/2014/main" id="{B12B1CD6-A473-029B-7A18-27A492D0E695}"/>
              </a:ext>
            </a:extLst>
          </p:cNvPr>
          <p:cNvPicPr>
            <a:picLocks noChangeAspect="1"/>
          </p:cNvPicPr>
          <p:nvPr/>
        </p:nvPicPr>
        <p:blipFill rotWithShape="1">
          <a:blip r:embed="rId4"/>
          <a:srcRect r="29480"/>
          <a:stretch/>
        </p:blipFill>
        <p:spPr>
          <a:xfrm>
            <a:off x="5872729" y="57635"/>
            <a:ext cx="2081349" cy="956510"/>
          </a:xfrm>
          <a:prstGeom prst="rect">
            <a:avLst/>
          </a:prstGeom>
        </p:spPr>
      </p:pic>
    </p:spTree>
    <p:extLst>
      <p:ext uri="{BB962C8B-B14F-4D97-AF65-F5344CB8AC3E}">
        <p14:creationId xmlns:p14="http://schemas.microsoft.com/office/powerpoint/2010/main" val="14677001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D14D-F16F-FAA4-9916-090D87B99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181F9-795C-0644-F06A-0340D5F4491F}"/>
              </a:ext>
            </a:extLst>
          </p:cNvPr>
          <p:cNvSpPr>
            <a:spLocks noGrp="1"/>
          </p:cNvSpPr>
          <p:nvPr>
            <p:ph type="title"/>
          </p:nvPr>
        </p:nvSpPr>
        <p:spPr/>
        <p:txBody>
          <a:bodyPr/>
          <a:lstStyle/>
          <a:p>
            <a:r>
              <a:rPr lang="en-US" dirty="0"/>
              <a:t>Policy Gradient with Advantage Function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2C7CECF-1887-BB22-BA30-6BA38270C5BB}"/>
                  </a:ext>
                </a:extLst>
              </p:cNvPr>
              <p:cNvSpPr>
                <a:spLocks noGrp="1"/>
              </p:cNvSpPr>
              <p:nvPr>
                <p:ph type="body" sz="quarter" idx="16"/>
              </p:nvPr>
            </p:nvSpPr>
            <p:spPr/>
            <p:txBody>
              <a:bodyPr/>
              <a:lstStyle/>
              <a:p>
                <a:pPr>
                  <a:lnSpc>
                    <a:spcPct val="100000"/>
                  </a:lnSpc>
                </a:pPr>
                <a:r>
                  <a:rPr lang="en-US" dirty="0"/>
                  <a:t>Advantage-based Policy Gradient updates: </a:t>
                </a:r>
                <a:br>
                  <a:rPr lang="en-US" dirty="0"/>
                </a:br>
                <a:endParaRPr lang="en-US" dirty="0"/>
              </a:p>
              <a:p>
                <a:pPr marL="0" indent="0">
                  <a:lnSpc>
                    <a:spcPct val="100000"/>
                  </a:lnSpc>
                  <a:buNone/>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𝑔</m:t>
                          </m:r>
                        </m:e>
                        <m:sup>
                          <m:r>
                            <m:rPr>
                              <m:sty m:val="p"/>
                            </m:rPr>
                            <a:rPr lang="en-US" sz="1600" b="0" i="0" smtClean="0">
                              <a:latin typeface="Cambria Math" panose="02040503050406030204" pitchFamily="18" charset="0"/>
                            </a:rPr>
                            <m:t>APG</m:t>
                          </m:r>
                        </m:sup>
                      </m:sSup>
                      <m:r>
                        <a:rPr lang="en-US" sz="1600" b="0" i="1" smtClean="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𝔼</m:t>
                      </m:r>
                      <m:d>
                        <m:dPr>
                          <m:begChr m:val="["/>
                          <m:endChr m:val="]"/>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rPr>
                              </m:ctrlPr>
                            </m:sSubPr>
                            <m:e>
                              <m:r>
                                <m:rPr>
                                  <m:sty m:val="p"/>
                                </m:rPr>
                                <a:rPr lang="en-US" sz="1600">
                                  <a:latin typeface="Cambria Math" panose="02040503050406030204" pitchFamily="18" charset="0"/>
                                </a:rPr>
                                <m:t>∇</m:t>
                              </m:r>
                            </m:e>
                            <m:sub>
                              <m:r>
                                <a:rPr lang="en-US" sz="1600" i="1">
                                  <a:latin typeface="Cambria Math" panose="02040503050406030204" pitchFamily="18" charset="0"/>
                                </a:rPr>
                                <m:t>𝜃</m:t>
                              </m:r>
                            </m:sub>
                          </m:sSub>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sSub>
                                <m:sSubPr>
                                  <m:ctrlPr>
                                    <a:rPr lang="en-US" sz="1600" i="1">
                                      <a:latin typeface="Cambria Math" panose="02040503050406030204" pitchFamily="18" charset="0"/>
                                    </a:rPr>
                                  </m:ctrlPr>
                                </m:sSubPr>
                                <m:e>
                                  <m:r>
                                    <a:rPr lang="en-US" sz="1600" i="1">
                                      <a:latin typeface="Cambria Math" panose="02040503050406030204" pitchFamily="18" charset="0"/>
                                    </a:rPr>
                                    <m:t>𝜋</m:t>
                                  </m:r>
                                </m:e>
                                <m:sub>
                                  <m:r>
                                    <a:rPr lang="en-US" sz="1600" i="1">
                                      <a:latin typeface="Cambria Math" panose="02040503050406030204" pitchFamily="18" charset="0"/>
                                    </a:rPr>
                                    <m:t>𝜃</m:t>
                                  </m:r>
                                  <m:r>
                                    <a:rPr lang="en-US" sz="1600" i="1">
                                      <a:latin typeface="Cambria Math" panose="02040503050406030204" pitchFamily="18" charset="0"/>
                                    </a:rPr>
                                    <m:t> </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𝑡</m:t>
                                      </m:r>
                                    </m:sub>
                                  </m:sSub>
                                </m:e>
                                <m:e>
                                  <m:sSub>
                                    <m:sSubPr>
                                      <m:ctrlPr>
                                        <a:rPr lang="en-US" sz="1600" i="1">
                                          <a:latin typeface="Cambria Math" panose="02040503050406030204" pitchFamily="18" charset="0"/>
                                        </a:rPr>
                                      </m:ctrlPr>
                                    </m:sSubPr>
                                    <m:e>
                                      <m:r>
                                        <a:rPr lang="en-US" sz="1600" i="1">
                                          <a:latin typeface="Cambria Math" panose="02040503050406030204" pitchFamily="18" charset="0"/>
                                        </a:rPr>
                                        <m:t>𝑠</m:t>
                                      </m:r>
                                    </m:e>
                                    <m:sub>
                                      <m:r>
                                        <a:rPr lang="en-US" sz="1600" i="1">
                                          <a:latin typeface="Cambria Math" panose="02040503050406030204" pitchFamily="18" charset="0"/>
                                        </a:rPr>
                                        <m:t>𝑡</m:t>
                                      </m:r>
                                    </m:sub>
                                  </m:sSub>
                                </m:e>
                              </m:d>
                            </m:e>
                          </m:func>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𝑡</m:t>
                              </m:r>
                            </m:sub>
                          </m:sSub>
                        </m:e>
                      </m:d>
                    </m:oMath>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𝜋</m:t>
                          </m:r>
                        </m:sup>
                      </m:sSup>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 </m:t>
                          </m:r>
                          <m:r>
                            <a:rPr lang="en-US" i="1">
                              <a:latin typeface="Cambria Math" panose="02040503050406030204" pitchFamily="18" charset="0"/>
                            </a:rPr>
                            <m:t>𝑎</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𝜋</m:t>
                          </m:r>
                        </m:sup>
                      </m:sSup>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 </m:t>
                          </m:r>
                          <m:r>
                            <a:rPr lang="en-US" i="1">
                              <a:latin typeface="Cambria Math" panose="02040503050406030204" pitchFamily="18" charset="0"/>
                            </a:rPr>
                            <m:t>𝑎</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𝜋</m:t>
                          </m:r>
                        </m:sup>
                      </m:sSup>
                      <m:d>
                        <m:dPr>
                          <m:ctrlPr>
                            <a:rPr lang="en-US" i="1">
                              <a:latin typeface="Cambria Math" panose="02040503050406030204" pitchFamily="18" charset="0"/>
                            </a:rPr>
                          </m:ctrlPr>
                        </m:dPr>
                        <m:e>
                          <m:r>
                            <a:rPr lang="en-US" i="1">
                              <a:latin typeface="Cambria Math" panose="02040503050406030204" pitchFamily="18" charset="0"/>
                            </a:rPr>
                            <m:t>𝑠</m:t>
                          </m:r>
                        </m:e>
                      </m:d>
                    </m:oMath>
                  </m:oMathPara>
                </a14:m>
                <a:endParaRPr lang="en-US" dirty="0"/>
              </a:p>
              <a:p>
                <a:pPr>
                  <a:lnSpc>
                    <a:spcPct val="100000"/>
                  </a:lnSpc>
                </a:pPr>
                <a:r>
                  <a:rPr lang="en-US" dirty="0"/>
                  <a:t>We don’t (always) need to compute the </a:t>
                </a:r>
                <a:r>
                  <a:rPr lang="en-US" u="sng" dirty="0"/>
                  <a:t>absolute</a:t>
                </a:r>
                <a:r>
                  <a:rPr lang="en-US" dirty="0"/>
                  <a:t> benefit of an action, but only how much better it is </a:t>
                </a:r>
                <a:r>
                  <a:rPr lang="en-US" u="sng" dirty="0"/>
                  <a:t>relative </a:t>
                </a:r>
                <a:r>
                  <a:rPr lang="en-US" dirty="0"/>
                  <a:t>to others (i.e., the </a:t>
                </a:r>
                <a:r>
                  <a:rPr lang="en-US" b="1" dirty="0"/>
                  <a:t>relative advantage </a:t>
                </a:r>
                <a:r>
                  <a:rPr lang="en-US" dirty="0"/>
                  <a:t>of that action.) </a:t>
                </a:r>
              </a:p>
              <a:p>
                <a:pPr>
                  <a:lnSpc>
                    <a:spcPct val="100000"/>
                  </a:lnSpc>
                </a:pPr>
                <a:r>
                  <a:rPr lang="en-US" dirty="0"/>
                  <a:t>The advantage function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𝜋</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m:t>
                    </m:r>
                  </m:oMath>
                </a14:m>
                <a:r>
                  <a:rPr lang="en-US" dirty="0"/>
                  <a:t> of a policy </a:t>
                </a:r>
                <a14:m>
                  <m:oMath xmlns:m="http://schemas.openxmlformats.org/officeDocument/2006/math">
                    <m:r>
                      <a:rPr lang="en-US" i="1">
                        <a:latin typeface="Cambria Math" panose="02040503050406030204" pitchFamily="18" charset="0"/>
                      </a:rPr>
                      <m:t>𝜋</m:t>
                    </m:r>
                  </m:oMath>
                </a14:m>
                <a:r>
                  <a:rPr lang="en-US" dirty="0"/>
                  <a:t> quantifies how much better it is to take a specific action </a:t>
                </a:r>
                <a14:m>
                  <m:oMath xmlns:m="http://schemas.openxmlformats.org/officeDocument/2006/math">
                    <m:r>
                      <a:rPr lang="en-US" i="1">
                        <a:latin typeface="Cambria Math" panose="02040503050406030204" pitchFamily="18" charset="0"/>
                      </a:rPr>
                      <m:t>𝑎</m:t>
                    </m:r>
                  </m:oMath>
                </a14:m>
                <a:r>
                  <a:rPr lang="en-US" dirty="0"/>
                  <a:t> in state </a:t>
                </a:r>
                <a14:m>
                  <m:oMath xmlns:m="http://schemas.openxmlformats.org/officeDocument/2006/math">
                    <m:r>
                      <a:rPr lang="en-US" b="0" i="1" smtClean="0">
                        <a:latin typeface="Cambria Math" panose="02040503050406030204" pitchFamily="18" charset="0"/>
                      </a:rPr>
                      <m:t>𝑠</m:t>
                    </m:r>
                  </m:oMath>
                </a14:m>
                <a:r>
                  <a:rPr lang="en-US" dirty="0"/>
                  <a:t>, over a randomly selecting an action according to </a:t>
                </a:r>
                <a14:m>
                  <m:oMath xmlns:m="http://schemas.openxmlformats.org/officeDocument/2006/math">
                    <m:r>
                      <a:rPr lang="en-US" i="1">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assuming you act according to </a:t>
                </a:r>
                <a14:m>
                  <m:oMath xmlns:m="http://schemas.openxmlformats.org/officeDocument/2006/math">
                    <m:r>
                      <a:rPr lang="en-US" i="1">
                        <a:latin typeface="Cambria Math" panose="02040503050406030204" pitchFamily="18" charset="0"/>
                      </a:rPr>
                      <m:t>𝜋</m:t>
                    </m:r>
                    <m:r>
                      <a:rPr lang="en-US" b="0" i="0" smtClean="0">
                        <a:latin typeface="Cambria Math" panose="02040503050406030204" pitchFamily="18" charset="0"/>
                      </a:rPr>
                      <m:t> </m:t>
                    </m:r>
                  </m:oMath>
                </a14:m>
                <a:r>
                  <a:rPr lang="en-US" dirty="0"/>
                  <a:t>forever after. </a:t>
                </a:r>
              </a:p>
              <a:p>
                <a:pPr>
                  <a:lnSpc>
                    <a:spcPct val="100000"/>
                  </a:lnSpc>
                </a:pPr>
                <a:r>
                  <a:rPr lang="en-US" dirty="0"/>
                  <a:t>One interpretation of this is modifying reward with baseline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𝑏</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𝜋</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oMath>
                </a14:m>
                <a:r>
                  <a:rPr lang="en-US" dirty="0"/>
                  <a:t> </a:t>
                </a:r>
              </a:p>
              <a:p>
                <a:pPr lvl="1">
                  <a:lnSpc>
                    <a:spcPct val="100000"/>
                  </a:lnSpc>
                </a:pPr>
                <a:r>
                  <a:rPr lang="en-US" dirty="0"/>
                  <a:t>And we already know that </a:t>
                </a:r>
                <a14:m>
                  <m:oMath xmlns:m="http://schemas.openxmlformats.org/officeDocument/2006/math">
                    <m:r>
                      <a:rPr lang="en-US" sz="1600" b="0" i="1" smtClean="0">
                        <a:latin typeface="Cambria Math" panose="02040503050406030204" pitchFamily="18" charset="0"/>
                        <a:ea typeface="Cambria Math" panose="02040503050406030204" pitchFamily="18" charset="0"/>
                      </a:rPr>
                      <m:t>𝑄</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𝑎</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𝔼</m:t>
                        </m:r>
                      </m:e>
                      <m:sub>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𝑎</m:t>
                                </m:r>
                              </m:e>
                              <m:sub>
                                <m:r>
                                  <a:rPr lang="en-US" i="1">
                                    <a:latin typeface="Cambria Math" panose="02040503050406030204" pitchFamily="18" charset="0"/>
                                  </a:rPr>
                                  <m:t>𝑡</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sub>
                    </m:sSub>
                    <m:d>
                      <m:dPr>
                        <m:begChr m:val="["/>
                        <m:endChr m:val="]"/>
                        <m:ctrlPr>
                          <a:rPr lang="en-US" sz="1600" i="1">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𝑡</m:t>
                            </m:r>
                          </m:sub>
                        </m:sSub>
                      </m:e>
                    </m:d>
                  </m:oMath>
                </a14:m>
                <a:endParaRPr lang="en-US" dirty="0"/>
              </a:p>
              <a:p>
                <a:pPr>
                  <a:lnSpc>
                    <a:spcPct val="100000"/>
                  </a:lnSpc>
                </a:pPr>
                <a:r>
                  <a:rPr lang="en-US" dirty="0"/>
                  <a:t>Now we need an algorithm that updates the policy while estimating the advantages. </a:t>
                </a:r>
              </a:p>
              <a:p>
                <a:pPr marL="0" indent="0">
                  <a:lnSpc>
                    <a:spcPct val="100000"/>
                  </a:lnSpc>
                  <a:buNone/>
                </a:pPr>
                <a:endParaRPr lang="en-US" sz="1800" dirty="0"/>
              </a:p>
            </p:txBody>
          </p:sp>
        </mc:Choice>
        <mc:Fallback xmlns="">
          <p:sp>
            <p:nvSpPr>
              <p:cNvPr id="3" name="Text Placeholder 2">
                <a:extLst>
                  <a:ext uri="{FF2B5EF4-FFF2-40B4-BE49-F238E27FC236}">
                    <a16:creationId xmlns:a16="http://schemas.microsoft.com/office/drawing/2014/main" id="{E2C7CECF-1887-BB22-BA30-6BA38270C5B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412" r="-785" b="-16461"/>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DA1BDECF-9F7F-C650-19F9-E76922DC490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5838585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8CE1-FCFD-5B93-1942-06C67DA09DE2}"/>
              </a:ext>
            </a:extLst>
          </p:cNvPr>
          <p:cNvSpPr>
            <a:spLocks noGrp="1"/>
          </p:cNvSpPr>
          <p:nvPr>
            <p:ph type="title"/>
          </p:nvPr>
        </p:nvSpPr>
        <p:spPr/>
        <p:txBody>
          <a:bodyPr/>
          <a:lstStyle/>
          <a:p>
            <a:r>
              <a:rPr lang="en-US" dirty="0"/>
              <a:t>Trust Region Policy Optimization (TRPO)</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3E6DA8C-5C6F-9413-6B1F-AA282AF9E8FD}"/>
                  </a:ext>
                </a:extLst>
              </p:cNvPr>
              <p:cNvSpPr>
                <a:spLocks noGrp="1"/>
              </p:cNvSpPr>
              <p:nvPr>
                <p:ph type="body" sz="quarter" idx="16"/>
              </p:nvPr>
            </p:nvSpPr>
            <p:spPr/>
            <p:txBody>
              <a:bodyPr/>
              <a:lstStyle/>
              <a:p>
                <a:r>
                  <a:rPr lang="en-US" dirty="0"/>
                  <a:t>Mathematical formulation to prohibit large deviations of policy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i="1">
                            <a:latin typeface="Cambria Math" panose="02040503050406030204" pitchFamily="18" charset="0"/>
                          </a:rPr>
                          <m:t>𝜃</m:t>
                        </m:r>
                      </m:sub>
                    </m:sSub>
                  </m:oMath>
                </a14:m>
                <a:r>
                  <a:rPr lang="en-US" dirty="0"/>
                  <a:t> vs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sSub>
                          <m:sSubPr>
                            <m:ctrlPr>
                              <a:rPr lang="en-US" b="0" i="1" smtClean="0">
                                <a:latin typeface="Cambria Math" panose="02040503050406030204" pitchFamily="18" charset="0"/>
                              </a:rPr>
                            </m:ctrlPr>
                          </m:sSubPr>
                          <m:e>
                            <m:r>
                              <a:rPr lang="en-US" i="1">
                                <a:latin typeface="Cambria Math" panose="02040503050406030204" pitchFamily="18" charset="0"/>
                              </a:rPr>
                              <m:t>𝜃</m:t>
                            </m:r>
                          </m:e>
                          <m:sub>
                            <m:r>
                              <m:rPr>
                                <m:sty m:val="p"/>
                              </m:rPr>
                              <a:rPr lang="en-US" b="0" i="0" smtClean="0">
                                <a:latin typeface="Cambria Math" panose="02040503050406030204" pitchFamily="18" charset="0"/>
                              </a:rPr>
                              <m:t>old</m:t>
                            </m:r>
                          </m:sub>
                        </m:sSub>
                      </m:sub>
                    </m:sSub>
                  </m:oMath>
                </a14:m>
                <a:endParaRPr lang="en-US" dirty="0"/>
              </a:p>
              <a:p>
                <a:r>
                  <a:rPr lang="en-US" dirty="0"/>
                  <a:t>Penalizes large KL-divergence between the two policies: </a:t>
                </a:r>
                <a14:m>
                  <m:oMath xmlns:m="http://schemas.openxmlformats.org/officeDocument/2006/math">
                    <m:r>
                      <m:rPr>
                        <m:sty m:val="p"/>
                      </m:rPr>
                      <a:rPr lang="en-US">
                        <a:latin typeface="Cambria Math" panose="02040503050406030204" pitchFamily="18" charset="0"/>
                      </a:rPr>
                      <m:t>KL</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m:rPr>
                                    <m:sty m:val="p"/>
                                  </m:rPr>
                                  <a:rPr lang="en-US" b="0" i="0" smtClean="0">
                                    <a:latin typeface="Cambria Math" panose="02040503050406030204" pitchFamily="18" charset="0"/>
                                  </a:rPr>
                                  <m:t>old</m:t>
                                </m:r>
                              </m:sub>
                            </m:sSub>
                          </m:sub>
                        </m:sSub>
                        <m:d>
                          <m:dPr>
                            <m:ctrlPr>
                              <a:rPr lang="en-US" b="0" i="1" smtClean="0">
                                <a:latin typeface="Cambria Math" panose="02040503050406030204" pitchFamily="18" charset="0"/>
                              </a:rPr>
                            </m:ctrlPr>
                          </m:d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b="0" i="1" smtClean="0">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d>
                  </m:oMath>
                </a14:m>
                <a:endParaRPr lang="en-US" dirty="0"/>
              </a:p>
              <a:p>
                <a:pPr lvl="1"/>
                <a:r>
                  <a:rPr lang="en-US" dirty="0"/>
                  <a:t>Helps with stability? If we blow up our model, this prevents KL from diverging.</a:t>
                </a:r>
              </a:p>
              <a:p>
                <a:r>
                  <a:rPr lang="en-US" dirty="0"/>
                  <a:t>Defines a notion of “trust region” which is where the optimization takes place. </a:t>
                </a:r>
              </a:p>
              <a:p>
                <a:endParaRPr lang="en-US" dirty="0"/>
              </a:p>
              <a:p>
                <a:endParaRPr lang="en-US" dirty="0"/>
              </a:p>
              <a:p>
                <a:endParaRPr lang="en-US" dirty="0"/>
              </a:p>
              <a:p>
                <a:endParaRPr lang="en-US" dirty="0"/>
              </a:p>
              <a:p>
                <a:endParaRPr lang="en-US" dirty="0"/>
              </a:p>
              <a:p>
                <a:r>
                  <a:rPr lang="en-US" dirty="0"/>
                  <a:t>Now how do you optimize this? </a:t>
                </a:r>
              </a:p>
            </p:txBody>
          </p:sp>
        </mc:Choice>
        <mc:Fallback xmlns="">
          <p:sp>
            <p:nvSpPr>
              <p:cNvPr id="3" name="Text Placeholder 2">
                <a:extLst>
                  <a:ext uri="{FF2B5EF4-FFF2-40B4-BE49-F238E27FC236}">
                    <a16:creationId xmlns:a16="http://schemas.microsoft.com/office/drawing/2014/main" id="{13E6DA8C-5C6F-9413-6B1F-AA282AF9E8FD}"/>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9053"/>
                </a:stretch>
              </a:blipFill>
            </p:spPr>
            <p:txBody>
              <a:bodyPr/>
              <a:lstStyle/>
              <a:p>
                <a:r>
                  <a:rPr lang="en-US">
                    <a:noFill/>
                  </a:rPr>
                  <a:t> </a:t>
                </a:r>
              </a:p>
            </p:txBody>
          </p:sp>
        </mc:Fallback>
      </mc:AlternateContent>
      <p:pic>
        <p:nvPicPr>
          <p:cNvPr id="5" name="Picture 4" descr="A math equations and formulas&#10;&#10;Description automatically generated with medium confidence">
            <a:extLst>
              <a:ext uri="{FF2B5EF4-FFF2-40B4-BE49-F238E27FC236}">
                <a16:creationId xmlns:a16="http://schemas.microsoft.com/office/drawing/2014/main" id="{30677CB7-D343-7628-170D-EF8F7A397C32}"/>
              </a:ext>
            </a:extLst>
          </p:cNvPr>
          <p:cNvPicPr>
            <a:picLocks noChangeAspect="1"/>
          </p:cNvPicPr>
          <p:nvPr/>
        </p:nvPicPr>
        <p:blipFill>
          <a:blip r:embed="rId3"/>
          <a:srcRect b="70508"/>
          <a:stretch/>
        </p:blipFill>
        <p:spPr>
          <a:xfrm>
            <a:off x="524666" y="2853236"/>
            <a:ext cx="7772400" cy="1100662"/>
          </a:xfrm>
          <a:prstGeom prst="rect">
            <a:avLst/>
          </a:prstGeom>
        </p:spPr>
      </p:pic>
      <p:sp>
        <p:nvSpPr>
          <p:cNvPr id="7" name="TextBox 6">
            <a:extLst>
              <a:ext uri="{FF2B5EF4-FFF2-40B4-BE49-F238E27FC236}">
                <a16:creationId xmlns:a16="http://schemas.microsoft.com/office/drawing/2014/main" id="{38C7FCF7-7074-779D-B0E2-0078727C002B}"/>
              </a:ext>
            </a:extLst>
          </p:cNvPr>
          <p:cNvSpPr txBox="1"/>
          <p:nvPr/>
        </p:nvSpPr>
        <p:spPr>
          <a:xfrm>
            <a:off x="2286000" y="4872743"/>
            <a:ext cx="4572000" cy="261610"/>
          </a:xfrm>
          <a:prstGeom prst="rect">
            <a:avLst/>
          </a:prstGeom>
          <a:noFill/>
        </p:spPr>
        <p:txBody>
          <a:bodyPr wrap="square">
            <a:spAutoFit/>
          </a:bodyPr>
          <a:lstStyle/>
          <a:p>
            <a:pPr algn="ctr"/>
            <a:r>
              <a:rPr lang="en-US" sz="1100" dirty="0">
                <a:hlinkClick r:id="rId4"/>
              </a:rPr>
              <a:t>Trust region policy optimization, 2015</a:t>
            </a:r>
            <a:endParaRPr lang="en-US" sz="1100" dirty="0"/>
          </a:p>
        </p:txBody>
      </p:sp>
      <p:sp>
        <p:nvSpPr>
          <p:cNvPr id="8" name="Rounded Rectangle 7">
            <a:extLst>
              <a:ext uri="{FF2B5EF4-FFF2-40B4-BE49-F238E27FC236}">
                <a16:creationId xmlns:a16="http://schemas.microsoft.com/office/drawing/2014/main" id="{5143C0EA-D6A7-7959-9D03-B49364E0139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928613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78DE-59BE-4E54-E550-D23611710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3E590-9917-F7A2-F3BF-7BABC498CE55}"/>
              </a:ext>
            </a:extLst>
          </p:cNvPr>
          <p:cNvSpPr>
            <a:spLocks noGrp="1"/>
          </p:cNvSpPr>
          <p:nvPr>
            <p:ph type="title"/>
          </p:nvPr>
        </p:nvSpPr>
        <p:spPr/>
        <p:txBody>
          <a:bodyPr/>
          <a:lstStyle/>
          <a:p>
            <a:r>
              <a:rPr lang="en-US" dirty="0"/>
              <a:t>Trust Region Policy Optimization (TRPO)</a:t>
            </a:r>
          </a:p>
        </p:txBody>
      </p:sp>
      <p:sp>
        <p:nvSpPr>
          <p:cNvPr id="3" name="Text Placeholder 2">
            <a:extLst>
              <a:ext uri="{FF2B5EF4-FFF2-40B4-BE49-F238E27FC236}">
                <a16:creationId xmlns:a16="http://schemas.microsoft.com/office/drawing/2014/main" id="{BE720496-179E-0ED4-79E6-E1171293CA93}"/>
              </a:ext>
            </a:extLst>
          </p:cNvPr>
          <p:cNvSpPr>
            <a:spLocks noGrp="1"/>
          </p:cNvSpPr>
          <p:nvPr>
            <p:ph type="body" sz="quarter" idx="16"/>
          </p:nvPr>
        </p:nvSpPr>
        <p:spPr/>
        <p:txBody>
          <a:bodyPr/>
          <a:lstStyle/>
          <a:p>
            <a:endParaRPr lang="en-US" dirty="0"/>
          </a:p>
          <a:p>
            <a:endParaRPr lang="en-US" dirty="0"/>
          </a:p>
          <a:p>
            <a:endParaRPr lang="en-US" dirty="0"/>
          </a:p>
          <a:p>
            <a:endParaRPr lang="en-US" dirty="0"/>
          </a:p>
          <a:p>
            <a:r>
              <a:rPr lang="en-US" dirty="0"/>
              <a:t>If KKT conditions hold, I can equivalently write this constraint optimization based on </a:t>
            </a:r>
            <a:r>
              <a:rPr lang="en-US" dirty="0" err="1"/>
              <a:t>Lagrangian</a:t>
            </a:r>
            <a:r>
              <a:rPr lang="en-US" dirty="0"/>
              <a:t>.</a:t>
            </a:r>
          </a:p>
        </p:txBody>
      </p:sp>
      <p:pic>
        <p:nvPicPr>
          <p:cNvPr id="5" name="Picture 4" descr="A math equations and formulas&#10;&#10;Description automatically generated with medium confidence">
            <a:extLst>
              <a:ext uri="{FF2B5EF4-FFF2-40B4-BE49-F238E27FC236}">
                <a16:creationId xmlns:a16="http://schemas.microsoft.com/office/drawing/2014/main" id="{792EC976-6907-531B-F219-82DE9EBB4283}"/>
              </a:ext>
            </a:extLst>
          </p:cNvPr>
          <p:cNvPicPr>
            <a:picLocks noChangeAspect="1"/>
          </p:cNvPicPr>
          <p:nvPr/>
        </p:nvPicPr>
        <p:blipFill>
          <a:blip r:embed="rId2"/>
          <a:srcRect b="70508"/>
          <a:stretch/>
        </p:blipFill>
        <p:spPr>
          <a:xfrm>
            <a:off x="524666" y="1197398"/>
            <a:ext cx="7772400" cy="1100662"/>
          </a:xfrm>
          <a:prstGeom prst="rect">
            <a:avLst/>
          </a:prstGeom>
        </p:spPr>
      </p:pic>
      <p:pic>
        <p:nvPicPr>
          <p:cNvPr id="4" name="Picture 3" descr="A math equations and formulas&#10;&#10;Description automatically generated with medium confidence">
            <a:extLst>
              <a:ext uri="{FF2B5EF4-FFF2-40B4-BE49-F238E27FC236}">
                <a16:creationId xmlns:a16="http://schemas.microsoft.com/office/drawing/2014/main" id="{0E5F779C-7F81-F7BA-DFC9-2F3E67D31139}"/>
              </a:ext>
            </a:extLst>
          </p:cNvPr>
          <p:cNvPicPr>
            <a:picLocks noChangeAspect="1"/>
          </p:cNvPicPr>
          <p:nvPr/>
        </p:nvPicPr>
        <p:blipFill>
          <a:blip r:embed="rId2"/>
          <a:srcRect t="49327" b="31713"/>
          <a:stretch/>
        </p:blipFill>
        <p:spPr>
          <a:xfrm>
            <a:off x="377215" y="3472544"/>
            <a:ext cx="7772400" cy="707572"/>
          </a:xfrm>
          <a:prstGeom prst="rect">
            <a:avLst/>
          </a:prstGeom>
        </p:spPr>
      </p:pic>
      <p:sp>
        <p:nvSpPr>
          <p:cNvPr id="6" name="TextBox 5">
            <a:extLst>
              <a:ext uri="{FF2B5EF4-FFF2-40B4-BE49-F238E27FC236}">
                <a16:creationId xmlns:a16="http://schemas.microsoft.com/office/drawing/2014/main" id="{7A373EE3-22F5-7B3E-EA99-A083246EEC2D}"/>
              </a:ext>
            </a:extLst>
          </p:cNvPr>
          <p:cNvSpPr txBox="1"/>
          <p:nvPr/>
        </p:nvSpPr>
        <p:spPr>
          <a:xfrm>
            <a:off x="2286000" y="4872743"/>
            <a:ext cx="4572000" cy="261610"/>
          </a:xfrm>
          <a:prstGeom prst="rect">
            <a:avLst/>
          </a:prstGeom>
          <a:noFill/>
        </p:spPr>
        <p:txBody>
          <a:bodyPr wrap="square">
            <a:spAutoFit/>
          </a:bodyPr>
          <a:lstStyle/>
          <a:p>
            <a:pPr algn="ctr"/>
            <a:r>
              <a:rPr lang="en-US" sz="1100" dirty="0">
                <a:hlinkClick r:id="rId3"/>
              </a:rPr>
              <a:t>Trust region policy optimization, 2015</a:t>
            </a:r>
            <a:endParaRPr lang="en-US" sz="1100" dirty="0"/>
          </a:p>
        </p:txBody>
      </p:sp>
      <p:sp>
        <p:nvSpPr>
          <p:cNvPr id="7" name="Rounded Rectangle 6">
            <a:extLst>
              <a:ext uri="{FF2B5EF4-FFF2-40B4-BE49-F238E27FC236}">
                <a16:creationId xmlns:a16="http://schemas.microsoft.com/office/drawing/2014/main" id="{AE570DD5-DE39-8B3C-EAFB-EC5138F96D9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16455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F9BE-BA43-BE15-8C5D-C8384956E301}"/>
              </a:ext>
            </a:extLst>
          </p:cNvPr>
          <p:cNvSpPr>
            <a:spLocks noGrp="1"/>
          </p:cNvSpPr>
          <p:nvPr>
            <p:ph type="title"/>
          </p:nvPr>
        </p:nvSpPr>
        <p:spPr/>
        <p:txBody>
          <a:bodyPr/>
          <a:lstStyle/>
          <a:p>
            <a:r>
              <a:rPr lang="en-US" dirty="0"/>
              <a:t>Generalized Advantage Estimate</a:t>
            </a:r>
          </a:p>
        </p:txBody>
      </p:sp>
      <p:sp>
        <p:nvSpPr>
          <p:cNvPr id="3" name="Text Placeholder 2">
            <a:extLst>
              <a:ext uri="{FF2B5EF4-FFF2-40B4-BE49-F238E27FC236}">
                <a16:creationId xmlns:a16="http://schemas.microsoft.com/office/drawing/2014/main" id="{82CD00AD-CEDC-3FF9-C233-60724AB34BA2}"/>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E894B1E1-D787-D9DA-881C-33865A9FB23D}"/>
              </a:ext>
            </a:extLst>
          </p:cNvPr>
          <p:cNvPicPr>
            <a:picLocks noChangeAspect="1"/>
          </p:cNvPicPr>
          <p:nvPr/>
        </p:nvPicPr>
        <p:blipFill>
          <a:blip r:embed="rId2"/>
          <a:stretch>
            <a:fillRect/>
          </a:stretch>
        </p:blipFill>
        <p:spPr>
          <a:xfrm>
            <a:off x="1425121" y="1390650"/>
            <a:ext cx="5880100" cy="736600"/>
          </a:xfrm>
          <a:prstGeom prst="rect">
            <a:avLst/>
          </a:prstGeom>
        </p:spPr>
      </p:pic>
    </p:spTree>
    <p:extLst>
      <p:ext uri="{BB962C8B-B14F-4D97-AF65-F5344CB8AC3E}">
        <p14:creationId xmlns:p14="http://schemas.microsoft.com/office/powerpoint/2010/main" val="28080160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5253-E801-D5A7-2E74-6397EBA2CFB8}"/>
              </a:ext>
            </a:extLst>
          </p:cNvPr>
          <p:cNvSpPr>
            <a:spLocks noGrp="1"/>
          </p:cNvSpPr>
          <p:nvPr>
            <p:ph type="title"/>
          </p:nvPr>
        </p:nvSpPr>
        <p:spPr/>
        <p:txBody>
          <a:bodyPr/>
          <a:lstStyle/>
          <a:p>
            <a:r>
              <a:rPr lang="en-US" dirty="0"/>
              <a:t>Proximal Policy Optimization (PPO)</a:t>
            </a:r>
          </a:p>
        </p:txBody>
      </p:sp>
      <p:sp>
        <p:nvSpPr>
          <p:cNvPr id="3" name="Text Placeholder 2">
            <a:extLst>
              <a:ext uri="{FF2B5EF4-FFF2-40B4-BE49-F238E27FC236}">
                <a16:creationId xmlns:a16="http://schemas.microsoft.com/office/drawing/2014/main" id="{C9149BA8-837D-317B-1548-8D9A873D6903}"/>
              </a:ext>
            </a:extLst>
          </p:cNvPr>
          <p:cNvSpPr>
            <a:spLocks noGrp="1"/>
          </p:cNvSpPr>
          <p:nvPr>
            <p:ph type="body" sz="quarter" idx="16"/>
          </p:nvPr>
        </p:nvSpPr>
        <p:spPr/>
        <p:txBody>
          <a:bodyPr/>
          <a:lstStyle/>
          <a:p>
            <a:r>
              <a:rPr lang="en-US" dirty="0"/>
              <a:t>One of the most common RL algorithm for RLHF-</a:t>
            </a:r>
            <a:r>
              <a:rPr lang="en-US" dirty="0" err="1"/>
              <a:t>ing</a:t>
            </a:r>
            <a:r>
              <a:rPr lang="en-US" dirty="0"/>
              <a:t> LLMs. </a:t>
            </a:r>
          </a:p>
          <a:p>
            <a:r>
              <a:rPr lang="en-US" dirty="0"/>
              <a:t>Provides several empirical advantages, such as increased stability and faster learning. </a:t>
            </a:r>
          </a:p>
          <a:p>
            <a:r>
              <a:rPr lang="en-US" dirty="0"/>
              <a:t>PPO is an </a:t>
            </a:r>
            <a:r>
              <a:rPr lang="en-US" b="1" dirty="0"/>
              <a:t>advantage actor-critic </a:t>
            </a:r>
            <a:r>
              <a:rPr lang="en-US" dirty="0"/>
              <a:t>method: </a:t>
            </a:r>
          </a:p>
          <a:p>
            <a:pPr lvl="1"/>
            <a:r>
              <a:rPr lang="en-US" b="1" dirty="0"/>
              <a:t>Actor-critic: </a:t>
            </a:r>
            <a:r>
              <a:rPr lang="en-US" dirty="0"/>
              <a:t>the learning objective includes an estimated value function to “critique” the policy (actor) actions. </a:t>
            </a:r>
          </a:p>
          <a:p>
            <a:pPr lvl="1"/>
            <a:r>
              <a:rPr lang="en-US" b="1" dirty="0"/>
              <a:t>Advantage: </a:t>
            </a:r>
            <a:r>
              <a:rPr lang="en-US" dirty="0"/>
              <a:t>instead of optimizing directly using rewards like REINFORCE, updates rely on “advantage”.</a:t>
            </a:r>
          </a:p>
        </p:txBody>
      </p:sp>
      <p:sp>
        <p:nvSpPr>
          <p:cNvPr id="6" name="TextBox 5">
            <a:extLst>
              <a:ext uri="{FF2B5EF4-FFF2-40B4-BE49-F238E27FC236}">
                <a16:creationId xmlns:a16="http://schemas.microsoft.com/office/drawing/2014/main" id="{5DF2463F-7B9F-31A9-E9FE-F45B437AE5D1}"/>
              </a:ext>
            </a:extLst>
          </p:cNvPr>
          <p:cNvSpPr txBox="1"/>
          <p:nvPr/>
        </p:nvSpPr>
        <p:spPr>
          <a:xfrm>
            <a:off x="2286000" y="4835723"/>
            <a:ext cx="4572000" cy="261610"/>
          </a:xfrm>
          <a:prstGeom prst="rect">
            <a:avLst/>
          </a:prstGeom>
          <a:noFill/>
        </p:spPr>
        <p:txBody>
          <a:bodyPr wrap="square">
            <a:spAutoFit/>
          </a:bodyPr>
          <a:lstStyle/>
          <a:p>
            <a:pPr algn="ctr"/>
            <a:r>
              <a:rPr lang="en-US" sz="1100" dirty="0">
                <a:hlinkClick r:id="rId2"/>
              </a:rPr>
              <a:t>Schulman et al. 2017, Proximal Policy Optimization Algorithms</a:t>
            </a:r>
            <a:endParaRPr lang="en-US" sz="1100" dirty="0"/>
          </a:p>
        </p:txBody>
      </p:sp>
      <p:sp>
        <p:nvSpPr>
          <p:cNvPr id="4" name="Rounded Rectangle 3">
            <a:extLst>
              <a:ext uri="{FF2B5EF4-FFF2-40B4-BE49-F238E27FC236}">
                <a16:creationId xmlns:a16="http://schemas.microsoft.com/office/drawing/2014/main" id="{E0C8D0D5-516F-927B-50CD-7296E29643B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2684467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7FFF-F85A-21A1-1215-AC7D6A85804F}"/>
              </a:ext>
            </a:extLst>
          </p:cNvPr>
          <p:cNvSpPr>
            <a:spLocks noGrp="1"/>
          </p:cNvSpPr>
          <p:nvPr>
            <p:ph type="title"/>
          </p:nvPr>
        </p:nvSpPr>
        <p:spPr/>
        <p:txBody>
          <a:bodyPr/>
          <a:lstStyle/>
          <a:p>
            <a:r>
              <a:rPr lang="en-US" dirty="0"/>
              <a:t>PPO: The Overall Algorithm</a:t>
            </a:r>
          </a:p>
        </p:txBody>
      </p:sp>
      <p:sp>
        <p:nvSpPr>
          <p:cNvPr id="3" name="Text Placeholder 2">
            <a:extLst>
              <a:ext uri="{FF2B5EF4-FFF2-40B4-BE49-F238E27FC236}">
                <a16:creationId xmlns:a16="http://schemas.microsoft.com/office/drawing/2014/main" id="{49C86ABC-54C5-EA1B-FBCB-538601FAD181}"/>
              </a:ext>
            </a:extLst>
          </p:cNvPr>
          <p:cNvSpPr>
            <a:spLocks noGrp="1"/>
          </p:cNvSpPr>
          <p:nvPr>
            <p:ph type="body" sz="quarter" idx="16"/>
          </p:nvPr>
        </p:nvSpPr>
        <p:spPr/>
        <p:txBody>
          <a:bodyPr/>
          <a:lstStyle/>
          <a:p>
            <a:r>
              <a:rPr lang="en-US" dirty="0"/>
              <a:t>Each iteration, each of N (parallel) actors collect T timesteps of data. </a:t>
            </a:r>
          </a:p>
          <a:p>
            <a:r>
              <a:rPr lang="en-US" dirty="0"/>
              <a:t>Then we construct the surrogate loss on these </a:t>
            </a:r>
            <a:r>
              <a:rPr lang="en-US" dirty="0" err="1"/>
              <a:t>NxT</a:t>
            </a:r>
            <a:r>
              <a:rPr lang="en-US" dirty="0"/>
              <a:t> timesteps of data and optimize it for K epochs. </a:t>
            </a:r>
          </a:p>
        </p:txBody>
      </p:sp>
      <p:pic>
        <p:nvPicPr>
          <p:cNvPr id="1026" name="Picture 2">
            <a:extLst>
              <a:ext uri="{FF2B5EF4-FFF2-40B4-BE49-F238E27FC236}">
                <a16:creationId xmlns:a16="http://schemas.microsoft.com/office/drawing/2014/main" id="{BA2F8B90-47F0-03C0-18E8-7CDFB7418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19" y="2543506"/>
            <a:ext cx="7595227" cy="21084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8853DC-BD8E-3297-639A-D0326652912F}"/>
              </a:ext>
            </a:extLst>
          </p:cNvPr>
          <p:cNvSpPr txBox="1"/>
          <p:nvPr/>
        </p:nvSpPr>
        <p:spPr>
          <a:xfrm>
            <a:off x="2286000" y="4835723"/>
            <a:ext cx="4572000" cy="261610"/>
          </a:xfrm>
          <a:prstGeom prst="rect">
            <a:avLst/>
          </a:prstGeom>
          <a:noFill/>
        </p:spPr>
        <p:txBody>
          <a:bodyPr wrap="square">
            <a:spAutoFit/>
          </a:bodyPr>
          <a:lstStyle/>
          <a:p>
            <a:pPr algn="ctr"/>
            <a:r>
              <a:rPr lang="en-US" sz="1100" dirty="0">
                <a:hlinkClick r:id="rId3"/>
              </a:rPr>
              <a:t>Schulman et al. 2017, Proximal Policy Optimization Algorithms</a:t>
            </a:r>
            <a:endParaRPr lang="en-US" sz="1100" dirty="0"/>
          </a:p>
        </p:txBody>
      </p:sp>
      <p:sp>
        <p:nvSpPr>
          <p:cNvPr id="7" name="Rounded Rectangle 6">
            <a:extLst>
              <a:ext uri="{FF2B5EF4-FFF2-40B4-BE49-F238E27FC236}">
                <a16:creationId xmlns:a16="http://schemas.microsoft.com/office/drawing/2014/main" id="{F9C23424-FEF6-7AD3-200A-9CA7A262777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03015294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3.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4.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5.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31900</TotalTime>
  <Words>10306</Words>
  <Application>Microsoft Macintosh PowerPoint</Application>
  <PresentationFormat>On-screen Show (16:9)</PresentationFormat>
  <Paragraphs>1431</Paragraphs>
  <Slides>178</Slides>
  <Notes>32</Notes>
  <HiddenSlides>8</HiddenSlides>
  <MMClips>2</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178</vt:i4>
      </vt:variant>
    </vt:vector>
  </HeadingPairs>
  <TitlesOfParts>
    <vt:vector size="199" baseType="lpstr">
      <vt:lpstr>Source Sans Pro</vt:lpstr>
      <vt:lpstr>Cambria Math</vt:lpstr>
      <vt:lpstr>Consolas</vt:lpstr>
      <vt:lpstr>Roboto</vt:lpstr>
      <vt:lpstr>Corbel</vt:lpstr>
      <vt:lpstr>Source Serif Pro</vt:lpstr>
      <vt:lpstr>Calibri</vt:lpstr>
      <vt:lpstr>Wingdings</vt:lpstr>
      <vt:lpstr>Helvetica Neue</vt:lpstr>
      <vt:lpstr>Arial MT</vt:lpstr>
      <vt:lpstr>Times New Roman</vt:lpstr>
      <vt:lpstr>Arial</vt:lpstr>
      <vt:lpstr>Courier New</vt:lpstr>
      <vt:lpstr>Helvetica Neue Light</vt:lpstr>
      <vt:lpstr>Tahoma</vt:lpstr>
      <vt:lpstr>Avenir Book</vt:lpstr>
      <vt:lpstr>Simple Light</vt:lpstr>
      <vt:lpstr>EP Presentation Theme - Simple</vt:lpstr>
      <vt:lpstr>1_EP Presentation Theme - Fancy</vt:lpstr>
      <vt:lpstr>2_EP Presentation Theme - Special</vt:lpstr>
      <vt:lpstr>1_EP Presentation Theme - Simple</vt:lpstr>
      <vt:lpstr>Aligning Self-Supervised Models with Human Intents</vt:lpstr>
      <vt:lpstr>Things Pre-trained Models Can Do</vt:lpstr>
      <vt:lpstr>Language Modeling ≠ Following Human Instructions </vt:lpstr>
      <vt:lpstr>Language Modeling ≠ Following Human Instructions </vt:lpstr>
      <vt:lpstr>Language Modeling ≠ Incorporating Human Values</vt:lpstr>
      <vt:lpstr>Language Modeling ≠ Incorporating Human Values</vt:lpstr>
      <vt:lpstr>[Mis]Alignment in Language Models</vt:lpstr>
      <vt:lpstr>Aligning Language Models: Chapter Plan </vt:lpstr>
      <vt:lpstr>PowerPoint Presentation</vt:lpstr>
      <vt:lpstr>Instruction-tuning </vt:lpstr>
      <vt:lpstr>Instruction-tuning </vt:lpstr>
      <vt:lpstr>PowerPoint Presentation</vt:lpstr>
      <vt:lpstr>Scaling Instruction-Tuning</vt:lpstr>
      <vt:lpstr>Scaling Instruction-Tuning</vt:lpstr>
      <vt:lpstr>Instruction tuning doesn’t have significant cost compared with pretraining</vt:lpstr>
      <vt:lpstr>Recap: Instruction tuning </vt:lpstr>
      <vt:lpstr>Limits of Instruction-Tuning </vt:lpstr>
      <vt:lpstr>Limits of Instruction-Tuning </vt:lpstr>
      <vt:lpstr>Summary: Instruction fine-tuning (SFT) </vt:lpstr>
      <vt:lpstr>PowerPoint Presentation</vt:lpstr>
      <vt:lpstr>Why Reinforcement Learning? </vt:lpstr>
      <vt:lpstr>Reinforcement Learning: Intuition</vt:lpstr>
      <vt:lpstr>Intuition</vt:lpstr>
      <vt:lpstr>Intuition</vt:lpstr>
      <vt:lpstr>Intuition</vt:lpstr>
      <vt:lpstr>Intuition</vt:lpstr>
      <vt:lpstr>Intuition</vt:lpstr>
      <vt:lpstr>Reinforcement Learning: Abridged History</vt:lpstr>
      <vt:lpstr>Reinforcement Learning: Formalism</vt:lpstr>
      <vt:lpstr>Reinforcement Learning  from Human Feedback</vt:lpstr>
      <vt:lpstr>Reinforcement Learning  from Human Feedback</vt:lpstr>
      <vt:lpstr>Reinforcement Learning  from Human Feedback</vt:lpstr>
      <vt:lpstr>Step 1: Estimating the Reward R</vt:lpstr>
      <vt:lpstr>Step 1: Estimating the Reward R</vt:lpstr>
      <vt:lpstr>PowerPoint Presentation</vt:lpstr>
      <vt:lpstr>PowerPoint Presentation</vt:lpstr>
      <vt:lpstr>Step 1: Estimating the Reward R</vt:lpstr>
      <vt:lpstr>Step 1: Estimating the Reward R</vt:lpstr>
      <vt:lpstr>PowerPoint Presentation</vt:lpstr>
      <vt:lpstr>Step 1: Estimating the Reward R</vt:lpstr>
      <vt:lpstr>Step 1: Estimating the Reward R</vt:lpstr>
      <vt:lpstr>Estimating the Reward R: Quiz</vt:lpstr>
      <vt:lpstr>Step 2: Optimizing the  Policy Function</vt:lpstr>
      <vt:lpstr>Step 2: Optimizing the  Policy Function</vt:lpstr>
      <vt:lpstr>Policy Gradient [Williams, 1992]</vt:lpstr>
      <vt:lpstr>Derivations (check it later in your own time!)  </vt:lpstr>
      <vt:lpstr>Policy Gradient [Williams, 1992]</vt:lpstr>
      <vt:lpstr>Putting it Together </vt:lpstr>
      <vt:lpstr>Putting it Together (2)</vt:lpstr>
      <vt:lpstr>Putting it Together (3)</vt:lpstr>
      <vt:lpstr>Putting it Together (4)</vt:lpstr>
      <vt:lpstr>One missing ingredient </vt:lpstr>
      <vt:lpstr>One missing ingredient </vt:lpstr>
      <vt:lpstr>Regularizing with Pre-trained Model </vt:lpstr>
      <vt:lpstr>Putting it All Together:  RLHF as a Basic Policy Gradient</vt:lpstr>
      <vt:lpstr>The overall recipe 👨‍🍳</vt:lpstr>
      <vt:lpstr>The overall recipe 👨‍🍳</vt:lpstr>
      <vt:lpstr>The overall recipe 👨‍🍳:  Yann’s Three-layered cake </vt:lpstr>
      <vt:lpstr>Summary: RLHF with Simple Policy Gradient </vt:lpstr>
      <vt:lpstr>PowerPoint Presentation</vt:lpstr>
      <vt:lpstr>What is the Standard? </vt:lpstr>
      <vt:lpstr>GPT3-instruct’s annotation guidelines</vt:lpstr>
      <vt:lpstr>GPT3-instruct’s annotation guidelines</vt:lpstr>
      <vt:lpstr>GPT3-instruct’s annotation guidelines</vt:lpstr>
      <vt:lpstr>GPT-4: Demystifying the Details</vt:lpstr>
      <vt:lpstr>Llama 2’s preference data </vt:lpstr>
      <vt:lpstr>Llama 2’s preference data </vt:lpstr>
      <vt:lpstr>Llama 2’s preference data </vt:lpstr>
      <vt:lpstr>Best-of-N Sampling Algorithm</vt:lpstr>
      <vt:lpstr>Summary </vt:lpstr>
      <vt:lpstr>PowerPoint Presentation</vt:lpstr>
      <vt:lpstr>Simplifying RLHF</vt:lpstr>
      <vt:lpstr>Direct Policy Optimization (DPO) - Intuition</vt:lpstr>
      <vt:lpstr>PowerPoint Presentation</vt:lpstr>
      <vt:lpstr>PowerPoint Presentation</vt:lpstr>
      <vt:lpstr>DPO Algorithm </vt:lpstr>
      <vt:lpstr>Quiz</vt:lpstr>
      <vt:lpstr>DPO Limitations </vt:lpstr>
      <vt:lpstr>DPO: Derivation </vt:lpstr>
      <vt:lpstr>DPO: Derivation </vt:lpstr>
      <vt:lpstr>DPO: Derivation </vt:lpstr>
      <vt:lpstr>Summary</vt:lpstr>
      <vt:lpstr>Recent Variations of Preference Algorithms</vt:lpstr>
      <vt:lpstr>Recent Variations of Preference Algorithms</vt:lpstr>
      <vt:lpstr>PowerPoint Presentation</vt:lpstr>
      <vt:lpstr>Notation and goal</vt:lpstr>
      <vt:lpstr>The Bigger Picture </vt:lpstr>
      <vt:lpstr>Decision making mechanisms </vt:lpstr>
      <vt:lpstr>Reinforcement Learning: Families</vt:lpstr>
      <vt:lpstr>Reinforcement Learning: Families</vt:lpstr>
      <vt:lpstr>Policy Gradient updates </vt:lpstr>
      <vt:lpstr>REINFORCE algorithm</vt:lpstr>
      <vt:lpstr>REINFORCE: Challenges </vt:lpstr>
      <vt:lpstr>Policy Gradient with Advantage Function</vt:lpstr>
      <vt:lpstr>Trust Region Policy Optimization (TRPO)</vt:lpstr>
      <vt:lpstr>Trust Region Policy Optimization (TRPO)</vt:lpstr>
      <vt:lpstr>Generalized Advantage Estimate</vt:lpstr>
      <vt:lpstr>Proximal Policy Optimization (PPO)</vt:lpstr>
      <vt:lpstr>PPO: The Overall Algorithm</vt:lpstr>
      <vt:lpstr>PPO with Adaptive KL Penalty</vt:lpstr>
      <vt:lpstr>PPO with Adaptive KL Penalty</vt:lpstr>
      <vt:lpstr>PPO Objective </vt:lpstr>
      <vt:lpstr>PPO Objective </vt:lpstr>
      <vt:lpstr>PPO Objective: The Ratio Function </vt:lpstr>
      <vt:lpstr>PPO Objective: The Unclipped Part </vt:lpstr>
      <vt:lpstr>PPO Objective: The Clipped Part </vt:lpstr>
      <vt:lpstr>Proximal Policy Optimization (PPO)</vt:lpstr>
      <vt:lpstr>Proximal Policy Optimization - Objective</vt:lpstr>
      <vt:lpstr>PPO: The Overall Objective</vt:lpstr>
      <vt:lpstr>Proximal Policy Optimization (PPO)</vt:lpstr>
      <vt:lpstr>PPO in practice</vt:lpstr>
      <vt:lpstr>Summary: PPO </vt:lpstr>
      <vt:lpstr>Summary: PPO </vt:lpstr>
      <vt:lpstr>PPO Failures</vt:lpstr>
      <vt:lpstr>Recent Extension:  Group Relative Policy Optimization (GRPO)</vt:lpstr>
      <vt:lpstr>GRPO: Key Idea </vt:lpstr>
      <vt:lpstr>GRPO Objective and Gradient</vt:lpstr>
      <vt:lpstr>GRPO</vt:lpstr>
      <vt:lpstr>GRPO</vt:lpstr>
      <vt:lpstr>GRPO vs PPO</vt:lpstr>
      <vt:lpstr>GRPO vs PPO: The objectives </vt:lpstr>
      <vt:lpstr>GRPO-Zero</vt:lpstr>
      <vt:lpstr>REINFORCE Leave One Out (RLOO)</vt:lpstr>
      <vt:lpstr>Summary  </vt:lpstr>
      <vt:lpstr>PowerPoint Presentation</vt:lpstr>
      <vt:lpstr>RL Failure: Reward Hacking</vt:lpstr>
      <vt:lpstr>RL Failure: Reward Hacking</vt:lpstr>
      <vt:lpstr>A Special Case: Reward Over-Optimization</vt:lpstr>
      <vt:lpstr>Reward Optimization</vt:lpstr>
      <vt:lpstr>Incorporate</vt:lpstr>
      <vt:lpstr>Reward Optimization in ChatGPT</vt:lpstr>
      <vt:lpstr>Length Bias </vt:lpstr>
      <vt:lpstr>Incorporate:</vt:lpstr>
      <vt:lpstr>Human inconsistency/error </vt:lpstr>
      <vt:lpstr>Summary </vt:lpstr>
      <vt:lpstr>PowerPoint Presentation</vt:lpstr>
      <vt:lpstr>RLHF/Instruction-tuning is Data Hungry </vt:lpstr>
      <vt:lpstr>Model generated instructions</vt:lpstr>
      <vt:lpstr>Get humans to write ”seed” tasks ✍️ </vt:lpstr>
      <vt:lpstr>Put them your task bank 📦 </vt:lpstr>
      <vt:lpstr>Sample and get LLM to expand it</vt:lpstr>
      <vt:lpstr>Get LLM to answers the new tasks</vt:lpstr>
      <vt:lpstr>Filter tasks</vt:lpstr>
      <vt:lpstr>Close the loop </vt:lpstr>
      <vt:lpstr>Self-Instructing GPT3 (base version)</vt:lpstr>
      <vt:lpstr>Summary Thus Far </vt:lpstr>
      <vt:lpstr>Impact: Learning from AI Feedback</vt:lpstr>
      <vt:lpstr>Training LLMs with LLM Feedback:  The Bottleneck</vt:lpstr>
      <vt:lpstr>Summary: Alignment w/ Synthetic Data</vt:lpstr>
      <vt:lpstr>PowerPoint Presentation</vt:lpstr>
      <vt:lpstr>[Mis]Alignment </vt:lpstr>
      <vt:lpstr>Alignment Problem is Everywhere! </vt:lpstr>
      <vt:lpstr>Alignment Mechanisms in this Class </vt:lpstr>
      <vt:lpstr>Alignment Mechanisms in Our Societies</vt:lpstr>
      <vt:lpstr>Alignment of AI: First Take </vt:lpstr>
      <vt:lpstr>Asimov’s Principles for Robots</vt:lpstr>
      <vt:lpstr>“Alignment” with Human Intents </vt:lpstr>
      <vt:lpstr>“Alignment” of AI</vt:lpstr>
      <vt:lpstr>Why Computational Frameworks to Alignment?</vt:lpstr>
      <vt:lpstr>PowerPoint Presentation</vt:lpstr>
      <vt:lpstr>Aligning to Instructions == Aligning to Values?</vt:lpstr>
      <vt:lpstr>Aligning to Instructions == Aligning to Values?</vt:lpstr>
      <vt:lpstr>Aligning to Instructions == Aligning to Values?</vt:lpstr>
      <vt:lpstr>Aligning to Instructions == Aligning to Values?</vt:lpstr>
      <vt:lpstr>Let’s try a few thought experiments </vt:lpstr>
      <vt:lpstr>Runway Self-Driving Car</vt:lpstr>
      <vt:lpstr>Runway Self-Driving Car (1)</vt:lpstr>
      <vt:lpstr>Runway Self-Driving Car (2)</vt:lpstr>
      <vt:lpstr>What is the Right Thing to Do? </vt:lpstr>
      <vt:lpstr>Whose Values? </vt:lpstr>
      <vt:lpstr>Demographics of annotators </vt:lpstr>
      <vt:lpstr>Dimensions of Safety Alignment </vt:lpstr>
      <vt:lpstr>Dimensions of Safety Alignment </vt:lpstr>
      <vt:lpstr>Refusal </vt:lpstr>
      <vt:lpstr>Refusal </vt:lpstr>
      <vt:lpstr>RedTeaming </vt:lpstr>
      <vt:lpstr>Aligning LLMs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35</cp:revision>
  <cp:lastPrinted>2025-04-10T17:12:31Z</cp:lastPrinted>
  <dcterms:modified xsi:type="dcterms:W3CDTF">2025-04-10T17:15:45Z</dcterms:modified>
</cp:coreProperties>
</file>