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modernComment_7FFFF2B2_A552D333.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2DF_E99343A.xml" ContentType="application/vnd.ms-powerpoint.comments+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700" r:id="rId2"/>
    <p:sldMasterId id="2147483711" r:id="rId3"/>
    <p:sldMasterId id="2147483741" r:id="rId4"/>
  </p:sldMasterIdLst>
  <p:notesMasterIdLst>
    <p:notesMasterId r:id="rId53"/>
  </p:notesMasterIdLst>
  <p:sldIdLst>
    <p:sldId id="2040" r:id="rId5"/>
    <p:sldId id="2147480226" r:id="rId6"/>
    <p:sldId id="2147480227" r:id="rId7"/>
    <p:sldId id="2147480228" r:id="rId8"/>
    <p:sldId id="2147480230" r:id="rId9"/>
    <p:sldId id="2147480234" r:id="rId10"/>
    <p:sldId id="2147480265" r:id="rId11"/>
    <p:sldId id="2147480264" r:id="rId12"/>
    <p:sldId id="2147480292" r:id="rId13"/>
    <p:sldId id="2147480267" r:id="rId14"/>
    <p:sldId id="2147480270" r:id="rId15"/>
    <p:sldId id="2147480274" r:id="rId16"/>
    <p:sldId id="2147480293" r:id="rId17"/>
    <p:sldId id="2147480268" r:id="rId18"/>
    <p:sldId id="2147480240" r:id="rId19"/>
    <p:sldId id="2147480242" r:id="rId20"/>
    <p:sldId id="2147480229" r:id="rId21"/>
    <p:sldId id="2147480238" r:id="rId22"/>
    <p:sldId id="2147480239" r:id="rId23"/>
    <p:sldId id="2147480294" r:id="rId24"/>
    <p:sldId id="2147480269" r:id="rId25"/>
    <p:sldId id="2147480296" r:id="rId26"/>
    <p:sldId id="2147480245" r:id="rId27"/>
    <p:sldId id="2147480271" r:id="rId28"/>
    <p:sldId id="2147480272" r:id="rId29"/>
    <p:sldId id="2147480247" r:id="rId30"/>
    <p:sldId id="2147480248" r:id="rId31"/>
    <p:sldId id="2147480273" r:id="rId32"/>
    <p:sldId id="2147480279" r:id="rId33"/>
    <p:sldId id="2147480278" r:id="rId34"/>
    <p:sldId id="2147480281" r:id="rId35"/>
    <p:sldId id="2147480284" r:id="rId36"/>
    <p:sldId id="2147480282" r:id="rId37"/>
    <p:sldId id="2147480285" r:id="rId38"/>
    <p:sldId id="2147480249" r:id="rId39"/>
    <p:sldId id="2147480275" r:id="rId40"/>
    <p:sldId id="2147480276" r:id="rId41"/>
    <p:sldId id="2147480277" r:id="rId42"/>
    <p:sldId id="2147480280" r:id="rId43"/>
    <p:sldId id="2147480291" r:id="rId44"/>
    <p:sldId id="2147480295" r:id="rId45"/>
    <p:sldId id="2147480236" r:id="rId46"/>
    <p:sldId id="2147480244" r:id="rId47"/>
    <p:sldId id="2147480287" r:id="rId48"/>
    <p:sldId id="2147480289" r:id="rId49"/>
    <p:sldId id="2147480288" r:id="rId50"/>
    <p:sldId id="2147480286" r:id="rId51"/>
    <p:sldId id="2147480290" r:id="rId52"/>
  </p:sldIdLst>
  <p:sldSz cx="9144000" cy="5143500" type="screen16x9"/>
  <p:notesSz cx="6858000" cy="9144000"/>
  <p:embeddedFontLst>
    <p:embeddedFont>
      <p:font typeface="Cambria" panose="02040503050406030204" pitchFamily="18" charset="0"/>
      <p:regular r:id="rId54"/>
      <p:bold r:id="rId55"/>
      <p:italic r:id="rId56"/>
      <p:boldItalic r:id="rId57"/>
    </p:embeddedFont>
    <p:embeddedFont>
      <p:font typeface="Cambria Math" panose="02040503050406030204" pitchFamily="18" charset="0"/>
      <p:regular r:id="rId58"/>
    </p:embeddedFont>
    <p:embeddedFont>
      <p:font typeface="Consolas" panose="020B0609020204030204" pitchFamily="49" charset="0"/>
      <p:regular r:id="rId59"/>
      <p:bold r:id="rId60"/>
      <p:italic r:id="rId61"/>
      <p:boldItalic r:id="rId62"/>
    </p:embeddedFont>
    <p:embeddedFont>
      <p:font typeface="Georgia" panose="02040502050405020303" pitchFamily="18" charset="0"/>
      <p:regular r:id="rId63"/>
      <p:bold r:id="rId64"/>
      <p:italic r:id="rId65"/>
      <p:boldItalic r:id="rId66"/>
    </p:embeddedFont>
    <p:embeddedFont>
      <p:font typeface="Roboto" panose="02000000000000000000" pitchFamily="2" charset="0"/>
      <p:regular r:id="rId67"/>
      <p:bold r:id="rId68"/>
      <p:italic r:id="rId69"/>
      <p:boldItalic r:id="rId70"/>
    </p:embeddedFont>
    <p:embeddedFont>
      <p:font typeface="Source Sans Pro" panose="020B0503030403020204" pitchFamily="34" charset="0"/>
      <p:regular r:id="rId71"/>
      <p:bold r:id="rId72"/>
      <p:italic r:id="rId73"/>
      <p:boldItalic r:id="rId74"/>
    </p:embeddedFont>
    <p:embeddedFont>
      <p:font typeface="Source Serif Pro" panose="02040603050405020204" pitchFamily="18" charset="0"/>
      <p:regular r:id="rId75"/>
      <p:bold r:id="rId76"/>
      <p:italic r:id="rId77"/>
      <p:boldItalic r:id="rId78"/>
    </p:embeddedFont>
    <p:embeddedFont>
      <p:font typeface="Tahoma" panose="020B0604030504040204" pitchFamily="34" charset="0"/>
      <p:regular r:id="rId79"/>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041"/>
    <a:srgbClr val="25728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6DE259-A131-9648-8CDF-A200EAA1BB1B}" v="131" dt="2025-04-15T12:52:11.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7"/>
    <p:restoredTop sz="94626"/>
  </p:normalViewPr>
  <p:slideViewPr>
    <p:cSldViewPr snapToGrid="0">
      <p:cViewPr varScale="1">
        <p:scale>
          <a:sx n="155" d="100"/>
          <a:sy n="155" d="100"/>
        </p:scale>
        <p:origin x="56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80" Type="http://schemas.openxmlformats.org/officeDocument/2006/relationships/font" Target="fonts/font27.fntdata"/><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3.fntdata"/><Relationship Id="rId61" Type="http://schemas.openxmlformats.org/officeDocument/2006/relationships/font" Target="fonts/font8.fntdata"/><Relationship Id="rId82" Type="http://schemas.openxmlformats.org/officeDocument/2006/relationships/viewProps" Target="viewProps.xml"/></Relationships>
</file>

<file path=ppt/comments/modernComment_7FFFF2B2_A552D333.xml><?xml version="1.0" encoding="utf-8"?>
<p188:cmLst xmlns:a="http://schemas.openxmlformats.org/drawingml/2006/main" xmlns:r="http://schemas.openxmlformats.org/officeDocument/2006/relationships" xmlns:p188="http://schemas.microsoft.com/office/powerpoint/2018/8/main">
  <p188:cm id="{49228342-19F7-F640-B590-3813DAE2AF39}" authorId="{AC97BE05-7214-46BD-569F-A0959E827800}" created="2025-04-03T16:57:06.582">
    <pc:sldMkLst xmlns:pc="http://schemas.microsoft.com/office/powerpoint/2013/main/command">
      <pc:docMk/>
      <pc:sldMk cId="1217823596" sldId="2147480242"/>
    </pc:sldMkLst>
    <p188:txBody>
      <a:bodyPr/>
      <a:lstStyle/>
      <a:p>
        <a:r>
          <a:rPr lang="en-US"/>
          <a:t>Incorporate nudging: https://arxiv.org/abs/2410.09300 
</a:t>
        </a:r>
      </a:p>
    </p188:txBody>
  </p188:cm>
</p188:cmLst>
</file>

<file path=ppt/comments/modernComment_7FFFF2DF_E99343A.xml><?xml version="1.0" encoding="utf-8"?>
<p188:cmLst xmlns:a="http://schemas.openxmlformats.org/drawingml/2006/main" xmlns:r="http://schemas.openxmlformats.org/officeDocument/2006/relationships" xmlns:p188="http://schemas.microsoft.com/office/powerpoint/2018/8/main">
  <p188:cm id="{B8955F43-A1E5-8E43-9C08-9B7DF2E49BE3}" authorId="{AC97BE05-7214-46BD-569F-A0959E827800}" created="2025-03-15T01:24:15.324">
    <pc:sldMkLst xmlns:pc="http://schemas.microsoft.com/office/powerpoint/2013/main/command">
      <pc:docMk/>
      <pc:sldMk cId="244921402" sldId="2147480287"/>
    </pc:sldMkLst>
    <p188:replyLst>
      <p188:reply id="{3CA0743C-F3C0-F44F-B620-3EE177613528}" authorId="{AC97BE05-7214-46BD-569F-A0959E827800}" created="2025-03-15T01:24:19.696">
        <p188:txBody>
          <a:bodyPr/>
          <a:lstStyle/>
          <a:p>
            <a:r>
              <a:rPr lang="en-US"/>
              <a:t>or GCP. </a:t>
            </a:r>
          </a:p>
        </p188:txBody>
      </p188:reply>
    </p188:replyLst>
    <p188:txBody>
      <a:bodyPr/>
      <a:lstStyle/>
      <a:p>
        <a:r>
          <a:rPr lang="en-US"/>
          <a:t>Include cost tables from OpenAI or Azure.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931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8C3A4-0C34-558A-B430-852F68CF6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9BF1E-152D-A417-B4D2-2FD46DD2A6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D4D5D3-7738-53A4-F8F2-331A47C69CB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95184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691232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287082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92431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09111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99945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93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2540844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173642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4/16/25</a:t>
            </a:fld>
            <a:endParaRPr lang="en-US"/>
          </a:p>
        </p:txBody>
      </p:sp>
      <p:sp>
        <p:nvSpPr>
          <p:cNvPr id="5" name="Holder 5"/>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354094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457200" y="1183005"/>
            <a:ext cx="397764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4/16/25</a:t>
            </a:fld>
            <a:endParaRPr lang="en-US"/>
          </a:p>
        </p:txBody>
      </p:sp>
      <p:sp>
        <p:nvSpPr>
          <p:cNvPr id="7" name="Holder 7"/>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296245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16972" y="300416"/>
            <a:ext cx="4710056" cy="415819"/>
          </a:xfrm>
          <a:prstGeom prst="rect">
            <a:avLst/>
          </a:prstGeom>
        </p:spPr>
        <p:txBody>
          <a:bodyPr wrap="square" lIns="0" tIns="0" rIns="0" bIns="0">
            <a:spAutoFit/>
          </a:bodyPr>
          <a:lstStyle>
            <a:lvl1pPr>
              <a:defRPr sz="3002"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2880360"/>
            <a:ext cx="6400800" cy="207877"/>
          </a:xfrm>
          <a:prstGeom prst="rect">
            <a:avLst/>
          </a:prstGeom>
        </p:spPr>
        <p:txBody>
          <a:bodyPr wrap="square" lIns="0" tIns="0" rIns="0" bIns="0">
            <a:spAutoFit/>
          </a:bodyPr>
          <a:lstStyle>
            <a:lvl1pPr>
              <a:defRPr sz="1501" b="1" i="1">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4/16/25</a:t>
            </a:fld>
            <a:endParaRPr lang="en-US"/>
          </a:p>
        </p:txBody>
      </p:sp>
      <p:sp>
        <p:nvSpPr>
          <p:cNvPr id="6" name="Holder 6"/>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2805654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2236C"/>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600" b="1" i="0">
                <a:solidFill>
                  <a:srgbClr val="595959"/>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624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696280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84272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14800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59593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784065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5949176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864503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883690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80751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29159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9157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8686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5312333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4276881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348448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788153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493047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2404517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72111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64646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0924064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2326009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1975543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58443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0713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278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5574055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584185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44287849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9447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60689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43337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0237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810728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Tree>
    <p:extLst>
      <p:ext uri="{BB962C8B-B14F-4D97-AF65-F5344CB8AC3E}">
        <p14:creationId xmlns:p14="http://schemas.microsoft.com/office/powerpoint/2010/main" val="174814794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a:t>Click to add bullets</a:t>
            </a:r>
          </a:p>
          <a:p>
            <a:pPr lvl="1"/>
            <a:r>
              <a:rPr lang="en-US"/>
              <a:t>Second level</a:t>
            </a:r>
          </a:p>
          <a:p>
            <a:pPr lvl="2"/>
            <a:r>
              <a:rPr lang="en-US"/>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319093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1131015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37713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9508851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97200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28347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153334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72165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8499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13107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2041853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1541509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66835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04986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58320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26549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431574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8801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994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18268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8734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70507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7969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52" r:id="rId15"/>
    <p:sldLayoutId id="2147483754" r:id="rId16"/>
    <p:sldLayoutId id="2147483756" r:id="rId17"/>
    <p:sldLayoutId id="2147483757" r:id="rId18"/>
    <p:sldLayoutId id="2147483758" r:id="rId19"/>
    <p:sldLayoutId id="214748375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327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9019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9154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arxiv.org/abs/2305.20050" TargetMode="External"/><Relationship Id="rId4" Type="http://schemas.openxmlformats.org/officeDocument/2006/relationships/hyperlink" Target="https://arxiv.org/abs/2211.1427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pdf/2501.19393" TargetMode="External"/><Relationship Id="rId2" Type="http://schemas.microsoft.com/office/2018/10/relationships/comments" Target="../comments/modernComment_7FFFF2B2_A552D3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2312.0658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pdf/2312.0658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pdf/2405.03548"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arxiv.org/abs/2104.08773"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404.03683"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abs/2404.03683"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arxiv.org/abs/2211.00053"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arxiv.org/pdf/2402.06457"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abs/2312.08935"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rxiv.org/abs/2312.08935"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rxiv.org/abs/1712.01815" TargetMode="External"/><Relationship Id="rId1" Type="http://schemas.openxmlformats.org/officeDocument/2006/relationships/slideLayout" Target="../slideLayouts/slideLayout2.xml"/><Relationship Id="rId4" Type="http://schemas.openxmlformats.org/officeDocument/2006/relationships/hyperlink" Target="https://en.chessbase.com/post/acquisition-of-chess-knowledge-in-alphazero"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arxiv.org/pdf/2410.0167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2408.03314"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openai.com/index/learning-to-reason-with-llms/"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tEzs3VHyBD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microsoft.com/office/2018/10/relationships/comments" Target="../comments/modernComment_7FFFF2DF_E99343A.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pdf/2408.15240" TargetMode="External"/><Relationship Id="rId2" Type="http://schemas.openxmlformats.org/officeDocument/2006/relationships/hyperlink" Target="https://arxiv.org/pdf/2406.16838" TargetMode="External"/><Relationship Id="rId1" Type="http://schemas.openxmlformats.org/officeDocument/2006/relationships/slideLayout" Target="../slideLayouts/slideLayout2.xml"/><Relationship Id="rId4" Type="http://schemas.openxmlformats.org/officeDocument/2006/relationships/hyperlink" Target="https://github.com/srush/LLM-Talk/blob/main/Tutorial.pdf"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arxiv.org/pdf/2408.0331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rxiv.org/pdf/2203.07814#page=11.45"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rxiv.org/pdf/2104.0311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251B-D83A-F9A4-DE00-EB2C64947810}"/>
              </a:ext>
            </a:extLst>
          </p:cNvPr>
          <p:cNvSpPr>
            <a:spLocks noGrp="1"/>
          </p:cNvSpPr>
          <p:nvPr>
            <p:ph type="title"/>
          </p:nvPr>
        </p:nvSpPr>
        <p:spPr>
          <a:xfrm>
            <a:off x="467751" y="1859179"/>
            <a:ext cx="8208498" cy="544124"/>
          </a:xfrm>
        </p:spPr>
        <p:txBody>
          <a:bodyPr>
            <a:normAutofit fontScale="90000"/>
          </a:bodyPr>
          <a:lstStyle/>
          <a:p>
            <a:r>
              <a:rPr lang="en"/>
              <a:t>Inference Scaling </a:t>
            </a:r>
            <a:endParaRPr lang="en-US"/>
          </a:p>
        </p:txBody>
      </p:sp>
      <p:sp>
        <p:nvSpPr>
          <p:cNvPr id="3" name="Text Placeholder 2">
            <a:extLst>
              <a:ext uri="{FF2B5EF4-FFF2-40B4-BE49-F238E27FC236}">
                <a16:creationId xmlns:a16="http://schemas.microsoft.com/office/drawing/2014/main" id="{90A308EF-D725-2D39-CF3C-25705AE63A10}"/>
              </a:ext>
            </a:extLst>
          </p:cNvPr>
          <p:cNvSpPr>
            <a:spLocks noGrp="1"/>
          </p:cNvSpPr>
          <p:nvPr>
            <p:ph type="body" sz="quarter" idx="10"/>
          </p:nvPr>
        </p:nvSpPr>
        <p:spPr/>
        <p:txBody>
          <a:bodyPr>
            <a:normAutofit fontScale="92500" lnSpcReduction="10000"/>
          </a:bodyPr>
          <a:lstStyle/>
          <a:p>
            <a:r>
              <a:rPr lang="en-US" sz="2400"/>
              <a:t>CSCI 601-471/671 (NLP: Self-Supervised Models)</a:t>
            </a:r>
          </a:p>
          <a:p>
            <a:endParaRPr lang="en-US" sz="2400"/>
          </a:p>
          <a:p>
            <a:endParaRPr lang="en-US"/>
          </a:p>
        </p:txBody>
      </p:sp>
      <p:sp>
        <p:nvSpPr>
          <p:cNvPr id="4" name="TextBox 3">
            <a:extLst>
              <a:ext uri="{FF2B5EF4-FFF2-40B4-BE49-F238E27FC236}">
                <a16:creationId xmlns:a16="http://schemas.microsoft.com/office/drawing/2014/main" id="{832FCCEF-5B0D-5663-7F59-61B3DB258DC2}"/>
              </a:ext>
            </a:extLst>
          </p:cNvPr>
          <p:cNvSpPr txBox="1"/>
          <p:nvPr/>
        </p:nvSpPr>
        <p:spPr>
          <a:xfrm>
            <a:off x="2420471" y="4740840"/>
            <a:ext cx="4572000" cy="307777"/>
          </a:xfrm>
          <a:prstGeom prst="rect">
            <a:avLst/>
          </a:prstGeom>
          <a:noFill/>
        </p:spPr>
        <p:txBody>
          <a:bodyPr wrap="square" lIns="91440" tIns="45720" rIns="91440" bIns="45720" anchor="t">
            <a:spAutoFit/>
          </a:bodyPr>
          <a:lstStyle/>
          <a:p>
            <a:pPr algn="ctr"/>
            <a:r>
              <a:rPr lang="en-US">
                <a:solidFill>
                  <a:schemeClr val="bg1"/>
                </a:solidFill>
                <a:latin typeface="Consolas"/>
                <a:ea typeface="Tahoma"/>
                <a:cs typeface="Consolas" panose="020B0609020204030204" pitchFamily="49" charset="0"/>
              </a:rPr>
              <a:t>https://self-supervised.cs.jhu.edu/sp2025/</a:t>
            </a:r>
          </a:p>
        </p:txBody>
      </p:sp>
    </p:spTree>
    <p:extLst>
      <p:ext uri="{BB962C8B-B14F-4D97-AF65-F5344CB8AC3E}">
        <p14:creationId xmlns:p14="http://schemas.microsoft.com/office/powerpoint/2010/main" val="290559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B56148-FF75-206A-3AC7-FC353EDD3EBF}"/>
              </a:ext>
            </a:extLst>
          </p:cNvPr>
          <p:cNvSpPr>
            <a:spLocks noGrp="1"/>
          </p:cNvSpPr>
          <p:nvPr>
            <p:ph type="body" sz="quarter" idx="10"/>
          </p:nvPr>
        </p:nvSpPr>
        <p:spPr/>
        <p:txBody>
          <a:bodyPr>
            <a:normAutofit/>
          </a:bodyPr>
          <a:lstStyle/>
          <a:p>
            <a:r>
              <a:rPr lang="en-US" sz="4000"/>
              <a:t>The Reward Function</a:t>
            </a:r>
          </a:p>
        </p:txBody>
      </p:sp>
    </p:spTree>
    <p:extLst>
      <p:ext uri="{BB962C8B-B14F-4D97-AF65-F5344CB8AC3E}">
        <p14:creationId xmlns:p14="http://schemas.microsoft.com/office/powerpoint/2010/main" val="35216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F21B-D5B2-4B9D-AF13-AF6901E17601}"/>
              </a:ext>
            </a:extLst>
          </p:cNvPr>
          <p:cNvSpPr>
            <a:spLocks noGrp="1"/>
          </p:cNvSpPr>
          <p:nvPr>
            <p:ph type="title"/>
          </p:nvPr>
        </p:nvSpPr>
        <p:spPr/>
        <p:txBody>
          <a:bodyPr/>
          <a:lstStyle/>
          <a:p>
            <a:r>
              <a:rPr lang="en-US"/>
              <a:t>Reward mechanisms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C5B6F9B-3923-E0EB-9C7E-54EAF265203D}"/>
                  </a:ext>
                </a:extLst>
              </p:cNvPr>
              <p:cNvSpPr>
                <a:spLocks noGrp="1"/>
              </p:cNvSpPr>
              <p:nvPr>
                <p:ph type="body" sz="quarter" idx="16"/>
              </p:nvPr>
            </p:nvSpPr>
            <p:spPr>
              <a:xfrm>
                <a:off x="533919" y="1390650"/>
                <a:ext cx="8441993" cy="3077573"/>
              </a:xfrm>
            </p:spPr>
            <p:txBody>
              <a:bodyPr/>
              <a:lstStyle/>
              <a:p>
                <a:pPr marL="229870" indent="-229870"/>
                <a:r>
                  <a:rPr lang="en-US"/>
                  <a:t>A </a:t>
                </a:r>
                <a:r>
                  <a:rPr lang="en-US" b="1"/>
                  <a:t>reward </a:t>
                </a:r>
                <a:r>
                  <a:rPr lang="en-US"/>
                  <a:t>function </a:t>
                </a:r>
                <a14:m>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𝝓</m:t>
                        </m:r>
                      </m:sub>
                    </m:sSub>
                    <m:r>
                      <a:rPr lang="en-US" b="1" i="1">
                        <a:latin typeface="Cambria Math" panose="02040503050406030204" pitchFamily="18" charset="0"/>
                      </a:rPr>
                      <m:t>(.)</m:t>
                    </m:r>
                  </m:oMath>
                </a14:m>
                <a:r>
                  <a:rPr lang="en-US"/>
                  <a:t> tells you whether the response is going in the “right” direction. </a:t>
                </a:r>
              </a:p>
              <a:p>
                <a:pPr marL="571182" lvl="1" indent="-229870"/>
                <a:r>
                  <a:rPr lang="en-US"/>
                  <a:t>The reward can be a neural network or a non-statistical model. </a:t>
                </a:r>
              </a:p>
              <a:p>
                <a:pPr marL="229870" indent="-229870"/>
                <a:r>
                  <a:rPr lang="en-US" b="1"/>
                  <a:t>Non-statistical examples: </a:t>
                </a:r>
              </a:p>
              <a:p>
                <a:pPr marL="571182" lvl="1" indent="-229870"/>
                <a:r>
                  <a:rPr lang="en-US"/>
                  <a:t>Python Linter check (was there a syntax errors?) </a:t>
                </a:r>
              </a:p>
              <a:p>
                <a:pPr marL="571182" lvl="1" indent="-229870"/>
                <a:r>
                  <a:rPr lang="en-US"/>
                  <a:t>SQL execution response (did the query find the right columns?) </a:t>
                </a:r>
              </a:p>
              <a:p>
                <a:pPr marL="571182" lvl="1" indent="-229870"/>
                <a:r>
                  <a:rPr lang="en-US"/>
                  <a:t>Regular expression (did the math equations adhere to proper syntax?) </a:t>
                </a:r>
              </a:p>
              <a:p>
                <a:pPr marL="571182" lvl="1" indent="-229870"/>
                <a:r>
                  <a:rPr lang="en-US"/>
                  <a:t>Chess engine (did the policy model win the game against the opponent?) </a:t>
                </a:r>
              </a:p>
              <a:p>
                <a:pPr marL="229870" indent="-229870"/>
                <a:r>
                  <a:rPr lang="en-US" b="1"/>
                  <a:t>Statistical examples: </a:t>
                </a:r>
              </a:p>
              <a:p>
                <a:pPr marL="571182" lvl="1" indent="-229870"/>
                <a:r>
                  <a:rPr lang="en-US"/>
                  <a:t>A classifier trained to predict how likely the current thoughts lead to an answer. 	</a:t>
                </a:r>
              </a:p>
              <a:p>
                <a:pPr marL="571182" lvl="1" indent="-229870"/>
                <a:r>
                  <a:rPr lang="en-US"/>
                  <a:t>An LM prompted with certain goal (“LLM-as-a-judge”, e.g., "Constitutional AI")  </a:t>
                </a:r>
              </a:p>
            </p:txBody>
          </p:sp>
        </mc:Choice>
        <mc:Fallback xmlns="">
          <p:sp>
            <p:nvSpPr>
              <p:cNvPr id="3" name="Text Placeholder 2">
                <a:extLst>
                  <a:ext uri="{FF2B5EF4-FFF2-40B4-BE49-F238E27FC236}">
                    <a16:creationId xmlns:a16="http://schemas.microsoft.com/office/drawing/2014/main" id="{FC5B6F9B-3923-E0EB-9C7E-54EAF265203D}"/>
                  </a:ext>
                </a:extLst>
              </p:cNvPr>
              <p:cNvSpPr>
                <a:spLocks noGrp="1" noRot="1" noChangeAspect="1" noMove="1" noResize="1" noEditPoints="1" noAdjustHandles="1" noChangeArrowheads="1" noChangeShapeType="1" noTextEdit="1"/>
              </p:cNvSpPr>
              <p:nvPr>
                <p:ph type="body" sz="quarter" idx="16"/>
              </p:nvPr>
            </p:nvSpPr>
            <p:spPr>
              <a:xfrm>
                <a:off x="533919" y="1390650"/>
                <a:ext cx="8441993" cy="3077573"/>
              </a:xfrm>
              <a:blipFill>
                <a:blip r:embed="rId2"/>
                <a:stretch>
                  <a:fillRect l="-451" t="-1235"/>
                </a:stretch>
              </a:blipFill>
            </p:spPr>
            <p:txBody>
              <a:bodyPr/>
              <a:lstStyle/>
              <a:p>
                <a:r>
                  <a:rPr lang="en-US">
                    <a:noFill/>
                  </a:rPr>
                  <a:t> </a:t>
                </a:r>
              </a:p>
            </p:txBody>
          </p:sp>
        </mc:Fallback>
      </mc:AlternateContent>
    </p:spTree>
    <p:extLst>
      <p:ext uri="{BB962C8B-B14F-4D97-AF65-F5344CB8AC3E}">
        <p14:creationId xmlns:p14="http://schemas.microsoft.com/office/powerpoint/2010/main" val="25204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D9B0-5481-7526-822F-B36B07BD4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36A3E-B674-CAF7-14B9-4499EEDC04BA}"/>
              </a:ext>
            </a:extLst>
          </p:cNvPr>
          <p:cNvSpPr>
            <a:spLocks noGrp="1"/>
          </p:cNvSpPr>
          <p:nvPr>
            <p:ph type="title"/>
          </p:nvPr>
        </p:nvSpPr>
        <p:spPr/>
        <p:txBody>
          <a:bodyPr/>
          <a:lstStyle/>
          <a:p>
            <a:r>
              <a:rPr lang="en-US"/>
              <a:t>Reward mechanisms: flavors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7FE1A5A-3DC3-D0E3-6A33-2423609D8B3D}"/>
                  </a:ext>
                </a:extLst>
              </p:cNvPr>
              <p:cNvSpPr>
                <a:spLocks noGrp="1"/>
              </p:cNvSpPr>
              <p:nvPr>
                <p:ph type="body" sz="quarter" idx="16"/>
              </p:nvPr>
            </p:nvSpPr>
            <p:spPr/>
            <p:txBody>
              <a:bodyPr/>
              <a:lstStyle/>
              <a:p>
                <a:pPr marL="229870" indent="-229870"/>
                <a:r>
                  <a:rPr lang="en-US"/>
                  <a:t>The reward may be binary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m:t>
                        </m:r>
                      </m:e>
                    </m:d>
                    <m:r>
                      <a:rPr lang="en-US" b="0" i="1" smtClean="0">
                        <a:latin typeface="Cambria Math" panose="02040503050406030204" pitchFamily="18" charset="0"/>
                      </a:rPr>
                      <m:t>∈{0, 1}</m:t>
                    </m:r>
                  </m:oMath>
                </a14:m>
                <a:r>
                  <a:rPr lang="en-US"/>
                  <a:t> or continuous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𝜙</m:t>
                        </m:r>
                      </m:sub>
                    </m:sSub>
                    <m:d>
                      <m:dPr>
                        <m:ctrlPr>
                          <a:rPr lang="en-US" i="1">
                            <a:latin typeface="Cambria Math" panose="02040503050406030204" pitchFamily="18" charset="0"/>
                          </a:rPr>
                        </m:ctrlPr>
                      </m:dPr>
                      <m:e>
                        <m:r>
                          <a:rPr lang="en-US" i="1">
                            <a:latin typeface="Cambria Math" panose="02040503050406030204" pitchFamily="18" charset="0"/>
                          </a:rPr>
                          <m:t>.</m:t>
                        </m:r>
                      </m:e>
                    </m:d>
                    <m:r>
                      <a:rPr lang="en-US" i="1">
                        <a:latin typeface="Cambria Math" panose="02040503050406030204" pitchFamily="18" charset="0"/>
                      </a:rPr>
                      <m:t>∈</m:t>
                    </m:r>
                    <m:r>
                      <a:rPr lang="en-US" b="0" i="1" smtClean="0">
                        <a:latin typeface="Cambria Math" panose="02040503050406030204" pitchFamily="18" charset="0"/>
                      </a:rPr>
                      <m:t>(0, 1)</m:t>
                    </m:r>
                  </m:oMath>
                </a14:m>
                <a:r>
                  <a:rPr lang="en-US"/>
                  <a:t>.</a:t>
                </a:r>
              </a:p>
              <a:p>
                <a:pPr marL="229870" indent="-229870"/>
                <a:r>
                  <a:rPr lang="en-US"/>
                  <a:t>Some rewards may need full thoughts, but some may work for partial thoughts. </a:t>
                </a:r>
              </a:p>
            </p:txBody>
          </p:sp>
        </mc:Choice>
        <mc:Fallback xmlns="">
          <p:sp>
            <p:nvSpPr>
              <p:cNvPr id="3" name="Text Placeholder 2">
                <a:extLst>
                  <a:ext uri="{FF2B5EF4-FFF2-40B4-BE49-F238E27FC236}">
                    <a16:creationId xmlns:a16="http://schemas.microsoft.com/office/drawing/2014/main" id="{C7FE1A5A-3DC3-D0E3-6A33-2423609D8B3D}"/>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5407DC5-ADFB-C745-4975-67548F6475D0}"/>
                  </a:ext>
                </a:extLst>
              </p:cNvPr>
              <p:cNvGraphicFramePr>
                <a:graphicFrameLocks noGrp="1"/>
              </p:cNvGraphicFramePr>
              <p:nvPr>
                <p:extLst>
                  <p:ext uri="{D42A27DB-BD31-4B8C-83A1-F6EECF244321}">
                    <p14:modId xmlns:p14="http://schemas.microsoft.com/office/powerpoint/2010/main" val="2446137049"/>
                  </p:ext>
                </p:extLst>
              </p:nvPr>
            </p:nvGraphicFramePr>
            <p:xfrm>
              <a:off x="495169" y="2182761"/>
              <a:ext cx="8176880" cy="1967788"/>
            </p:xfrm>
            <a:graphic>
              <a:graphicData uri="http://schemas.openxmlformats.org/drawingml/2006/table">
                <a:tbl>
                  <a:tblPr firstRow="1" bandRow="1">
                    <a:tableStyleId>{5940675A-B579-460E-94D1-54222C63F5DA}</a:tableStyleId>
                  </a:tblPr>
                  <a:tblGrid>
                    <a:gridCol w="2405347">
                      <a:extLst>
                        <a:ext uri="{9D8B030D-6E8A-4147-A177-3AD203B41FA5}">
                          <a16:colId xmlns:a16="http://schemas.microsoft.com/office/drawing/2014/main" val="3499588136"/>
                        </a:ext>
                      </a:extLst>
                    </a:gridCol>
                    <a:gridCol w="2890684">
                      <a:extLst>
                        <a:ext uri="{9D8B030D-6E8A-4147-A177-3AD203B41FA5}">
                          <a16:colId xmlns:a16="http://schemas.microsoft.com/office/drawing/2014/main" val="1238622474"/>
                        </a:ext>
                      </a:extLst>
                    </a:gridCol>
                    <a:gridCol w="2880849">
                      <a:extLst>
                        <a:ext uri="{9D8B030D-6E8A-4147-A177-3AD203B41FA5}">
                          <a16:colId xmlns:a16="http://schemas.microsoft.com/office/drawing/2014/main" val="1069483078"/>
                        </a:ext>
                      </a:extLst>
                    </a:gridCol>
                  </a:tblGrid>
                  <a:tr h="629564">
                    <a:tc>
                      <a:txBody>
                        <a:bodyPr/>
                        <a:lstStyle/>
                        <a:p>
                          <a:pPr algn="ctr"/>
                          <a:r>
                            <a:rPr lang="en-US" b="1"/>
                            <a:t>Outcome or process? → </a:t>
                          </a:r>
                          <a:br>
                            <a:rPr lang="en-US" b="1"/>
                          </a:br>
                          <a:endParaRPr lang="en-US" b="1"/>
                        </a:p>
                        <a:p>
                          <a:pPr algn="ctr"/>
                          <a:r>
                            <a:rPr lang="en-US" b="1"/>
                            <a:t>Learned or not learned? ↓ </a:t>
                          </a:r>
                        </a:p>
                      </a:txBody>
                      <a:tcPr>
                        <a:solidFill>
                          <a:schemeClr val="accent4">
                            <a:lumMod val="20000"/>
                            <a:lumOff val="80000"/>
                          </a:schemeClr>
                        </a:solidFill>
                      </a:tcPr>
                    </a:tc>
                    <a:tc>
                      <a:txBody>
                        <a:bodyPr/>
                        <a:lstStyle/>
                        <a:p>
                          <a:pPr algn="ctr"/>
                          <a:r>
                            <a:rPr lang="en-US" b="1"/>
                            <a:t>Outcome reward </a:t>
                          </a:r>
                          <a:br>
                            <a:rPr lang="en-US" b="1"/>
                          </a:br>
                          <a:r>
                            <a:rPr lang="en-US" b="1"/>
                            <a:t>(ORM)</a:t>
                          </a:r>
                        </a:p>
                      </a:txBody>
                      <a:tcPr anchor="ctr">
                        <a:solidFill>
                          <a:schemeClr val="accent4">
                            <a:lumMod val="20000"/>
                            <a:lumOff val="80000"/>
                          </a:schemeClr>
                        </a:solidFill>
                      </a:tcPr>
                    </a:tc>
                    <a:tc>
                      <a:txBody>
                        <a:bodyPr/>
                        <a:lstStyle/>
                        <a:p>
                          <a:pPr algn="ctr"/>
                          <a:r>
                            <a:rPr lang="en-US" b="1"/>
                            <a:t>Process Reward </a:t>
                          </a:r>
                          <a:br>
                            <a:rPr lang="en-US" b="1"/>
                          </a:br>
                          <a:r>
                            <a:rPr lang="en-US" b="1"/>
                            <a:t>(PRM)</a:t>
                          </a:r>
                        </a:p>
                      </a:txBody>
                      <a:tcPr anchor="ctr">
                        <a:solidFill>
                          <a:schemeClr val="accent4">
                            <a:lumMod val="20000"/>
                            <a:lumOff val="80000"/>
                          </a:schemeClr>
                        </a:solidFill>
                      </a:tcPr>
                    </a:tc>
                    <a:extLst>
                      <a:ext uri="{0D108BD9-81ED-4DB2-BD59-A6C34878D82A}">
                        <a16:rowId xmlns:a16="http://schemas.microsoft.com/office/drawing/2014/main" val="1843713789"/>
                      </a:ext>
                    </a:extLst>
                  </a:tr>
                  <a:tr h="629564">
                    <a:tc>
                      <a:txBody>
                        <a:bodyPr/>
                        <a:lstStyle/>
                        <a:p>
                          <a:pPr algn="ctr"/>
                          <a:r>
                            <a:rPr lang="en-US" b="1"/>
                            <a:t>Learned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0"/>
                            <a:t>typically,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m:t>
                                  </m:r>
                                </m:e>
                              </m:d>
                              <m:r>
                                <a:rPr lang="en-US" b="0" i="1" smtClean="0">
                                  <a:latin typeface="Cambria Math" panose="02040503050406030204" pitchFamily="18" charset="0"/>
                                </a:rPr>
                                <m:t>∈(0, 1)</m:t>
                              </m:r>
                            </m:oMath>
                          </a14:m>
                          <a:endParaRPr lang="en-US" b="0"/>
                        </a:p>
                      </a:txBody>
                      <a:tcPr anchor="ctr">
                        <a:solidFill>
                          <a:schemeClr val="accent4">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Can be trained.</a:t>
                          </a:r>
                        </a:p>
                      </a:txBody>
                      <a:tcPr anchor="ctr"/>
                    </a:tc>
                    <a:tc>
                      <a:txBody>
                        <a:bodyPr/>
                        <a:lstStyle/>
                        <a:p>
                          <a:pPr algn="ctr"/>
                          <a:r>
                            <a:rPr lang="en-US"/>
                            <a:t>One can train it, </a:t>
                          </a:r>
                          <a:br>
                            <a:rPr lang="en-US"/>
                          </a:br>
                          <a:r>
                            <a:rPr lang="en-US"/>
                            <a:t>but generally expensive. </a:t>
                          </a:r>
                        </a:p>
                      </a:txBody>
                      <a:tcPr anchor="ctr"/>
                    </a:tc>
                    <a:extLst>
                      <a:ext uri="{0D108BD9-81ED-4DB2-BD59-A6C34878D82A}">
                        <a16:rowId xmlns:a16="http://schemas.microsoft.com/office/drawing/2014/main" val="51639323"/>
                      </a:ext>
                    </a:extLst>
                  </a:tr>
                  <a:tr h="629564">
                    <a:tc>
                      <a:txBody>
                        <a:bodyPr/>
                        <a:lstStyle/>
                        <a:p>
                          <a:pPr algn="ctr"/>
                          <a:r>
                            <a:rPr lang="en-US" b="1"/>
                            <a:t>Not learned</a:t>
                          </a:r>
                          <a:br>
                            <a:rPr lang="en-US" b="1"/>
                          </a:br>
                          <a:r>
                            <a:rPr lang="en-US" b="0"/>
                            <a:t>typically,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m:t>
                                  </m:r>
                                </m:e>
                              </m:d>
                              <m:r>
                                <a:rPr lang="en-US" b="0" i="1" smtClean="0">
                                  <a:latin typeface="Cambria Math" panose="02040503050406030204" pitchFamily="18" charset="0"/>
                                </a:rPr>
                                <m:t>∈{0, 1}</m:t>
                              </m:r>
                            </m:oMath>
                          </a14:m>
                          <a:endParaRPr lang="en-US" b="0"/>
                        </a:p>
                      </a:txBody>
                      <a:tcPr anchor="ctr">
                        <a:solidFill>
                          <a:schemeClr val="accent4">
                            <a:lumMod val="20000"/>
                            <a:lumOff val="80000"/>
                          </a:schemeClr>
                        </a:solidFill>
                      </a:tcPr>
                    </a:tc>
                    <a:tc>
                      <a:txBody>
                        <a:bodyPr/>
                        <a:lstStyle/>
                        <a:p>
                          <a:pPr algn="ctr"/>
                          <a:r>
                            <a:rPr lang="en-US"/>
                            <a:t>Can be found in-the-world for specific problems (e.g., chess).</a:t>
                          </a:r>
                        </a:p>
                      </a:txBody>
                      <a:tcPr anchor="ctr"/>
                    </a:tc>
                    <a:tc>
                      <a:txBody>
                        <a:bodyPr/>
                        <a:lstStyle/>
                        <a:p>
                          <a:pPr algn="ctr"/>
                          <a:r>
                            <a:rPr lang="en-US"/>
                            <a:t>Rare; if you have a reliable one, it’d trivialize your problem. </a:t>
                          </a:r>
                        </a:p>
                      </a:txBody>
                      <a:tcPr anchor="ctr"/>
                    </a:tc>
                    <a:extLst>
                      <a:ext uri="{0D108BD9-81ED-4DB2-BD59-A6C34878D82A}">
                        <a16:rowId xmlns:a16="http://schemas.microsoft.com/office/drawing/2014/main" val="2686497057"/>
                      </a:ext>
                    </a:extLst>
                  </a:tr>
                </a:tbl>
              </a:graphicData>
            </a:graphic>
          </p:graphicFrame>
        </mc:Choice>
        <mc:Fallback xmlns="">
          <p:graphicFrame>
            <p:nvGraphicFramePr>
              <p:cNvPr id="4" name="Table 3">
                <a:extLst>
                  <a:ext uri="{FF2B5EF4-FFF2-40B4-BE49-F238E27FC236}">
                    <a16:creationId xmlns:a16="http://schemas.microsoft.com/office/drawing/2014/main" id="{55407DC5-ADFB-C745-4975-67548F6475D0}"/>
                  </a:ext>
                </a:extLst>
              </p:cNvPr>
              <p:cNvGraphicFramePr>
                <a:graphicFrameLocks noGrp="1"/>
              </p:cNvGraphicFramePr>
              <p:nvPr>
                <p:extLst>
                  <p:ext uri="{D42A27DB-BD31-4B8C-83A1-F6EECF244321}">
                    <p14:modId xmlns:p14="http://schemas.microsoft.com/office/powerpoint/2010/main" val="2446137049"/>
                  </p:ext>
                </p:extLst>
              </p:nvPr>
            </p:nvGraphicFramePr>
            <p:xfrm>
              <a:off x="495169" y="2182761"/>
              <a:ext cx="8176880" cy="1967788"/>
            </p:xfrm>
            <a:graphic>
              <a:graphicData uri="http://schemas.openxmlformats.org/drawingml/2006/table">
                <a:tbl>
                  <a:tblPr firstRow="1" bandRow="1">
                    <a:tableStyleId>{5940675A-B579-460E-94D1-54222C63F5DA}</a:tableStyleId>
                  </a:tblPr>
                  <a:tblGrid>
                    <a:gridCol w="2405347">
                      <a:extLst>
                        <a:ext uri="{9D8B030D-6E8A-4147-A177-3AD203B41FA5}">
                          <a16:colId xmlns:a16="http://schemas.microsoft.com/office/drawing/2014/main" val="3499588136"/>
                        </a:ext>
                      </a:extLst>
                    </a:gridCol>
                    <a:gridCol w="2890684">
                      <a:extLst>
                        <a:ext uri="{9D8B030D-6E8A-4147-A177-3AD203B41FA5}">
                          <a16:colId xmlns:a16="http://schemas.microsoft.com/office/drawing/2014/main" val="1238622474"/>
                        </a:ext>
                      </a:extLst>
                    </a:gridCol>
                    <a:gridCol w="2880849">
                      <a:extLst>
                        <a:ext uri="{9D8B030D-6E8A-4147-A177-3AD203B41FA5}">
                          <a16:colId xmlns:a16="http://schemas.microsoft.com/office/drawing/2014/main" val="1069483078"/>
                        </a:ext>
                      </a:extLst>
                    </a:gridCol>
                  </a:tblGrid>
                  <a:tr h="708660">
                    <a:tc>
                      <a:txBody>
                        <a:bodyPr/>
                        <a:lstStyle/>
                        <a:p>
                          <a:pPr algn="ctr"/>
                          <a:r>
                            <a:rPr lang="en-US" b="1"/>
                            <a:t>Outcome or process? → </a:t>
                          </a:r>
                          <a:br>
                            <a:rPr lang="en-US" b="1"/>
                          </a:br>
                          <a:endParaRPr lang="en-US" b="1"/>
                        </a:p>
                        <a:p>
                          <a:pPr algn="ctr"/>
                          <a:r>
                            <a:rPr lang="en-US" b="1"/>
                            <a:t>Learned or not learned? ↓ </a:t>
                          </a:r>
                        </a:p>
                      </a:txBody>
                      <a:tcPr>
                        <a:solidFill>
                          <a:schemeClr val="accent4">
                            <a:lumMod val="20000"/>
                            <a:lumOff val="80000"/>
                          </a:schemeClr>
                        </a:solidFill>
                      </a:tcPr>
                    </a:tc>
                    <a:tc>
                      <a:txBody>
                        <a:bodyPr/>
                        <a:lstStyle/>
                        <a:p>
                          <a:pPr algn="ctr"/>
                          <a:r>
                            <a:rPr lang="en-US" b="1"/>
                            <a:t>Outcome reward </a:t>
                          </a:r>
                          <a:br>
                            <a:rPr lang="en-US" b="1"/>
                          </a:br>
                          <a:r>
                            <a:rPr lang="en-US" b="1"/>
                            <a:t>(ORM)</a:t>
                          </a:r>
                        </a:p>
                      </a:txBody>
                      <a:tcPr anchor="ctr">
                        <a:solidFill>
                          <a:schemeClr val="accent4">
                            <a:lumMod val="20000"/>
                            <a:lumOff val="80000"/>
                          </a:schemeClr>
                        </a:solidFill>
                      </a:tcPr>
                    </a:tc>
                    <a:tc>
                      <a:txBody>
                        <a:bodyPr/>
                        <a:lstStyle/>
                        <a:p>
                          <a:pPr algn="ctr"/>
                          <a:r>
                            <a:rPr lang="en-US" b="1"/>
                            <a:t>Process Reward </a:t>
                          </a:r>
                          <a:br>
                            <a:rPr lang="en-US" b="1"/>
                          </a:br>
                          <a:r>
                            <a:rPr lang="en-US" b="1"/>
                            <a:t>(PRM)</a:t>
                          </a:r>
                        </a:p>
                      </a:txBody>
                      <a:tcPr anchor="ctr">
                        <a:solidFill>
                          <a:schemeClr val="accent4">
                            <a:lumMod val="20000"/>
                            <a:lumOff val="80000"/>
                          </a:schemeClr>
                        </a:solidFill>
                      </a:tcPr>
                    </a:tc>
                    <a:extLst>
                      <a:ext uri="{0D108BD9-81ED-4DB2-BD59-A6C34878D82A}">
                        <a16:rowId xmlns:a16="http://schemas.microsoft.com/office/drawing/2014/main" val="1843713789"/>
                      </a:ext>
                    </a:extLst>
                  </a:tr>
                  <a:tr h="629564">
                    <a:tc>
                      <a:txBody>
                        <a:bodyPr/>
                        <a:lstStyle/>
                        <a:p>
                          <a:endParaRPr lang="en-US"/>
                        </a:p>
                      </a:txBody>
                      <a:tcPr anchor="ctr">
                        <a:blipFill>
                          <a:blip r:embed="rId3"/>
                          <a:stretch>
                            <a:fillRect t="-112000" r="-240000" b="-102000"/>
                          </a:stretch>
                        </a:blip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Can be trained.</a:t>
                          </a:r>
                        </a:p>
                      </a:txBody>
                      <a:tcPr anchor="ctr"/>
                    </a:tc>
                    <a:tc>
                      <a:txBody>
                        <a:bodyPr/>
                        <a:lstStyle/>
                        <a:p>
                          <a:pPr algn="ctr"/>
                          <a:r>
                            <a:rPr lang="en-US"/>
                            <a:t>One can train it, </a:t>
                          </a:r>
                          <a:br>
                            <a:rPr lang="en-US"/>
                          </a:br>
                          <a:r>
                            <a:rPr lang="en-US"/>
                            <a:t>but generally expensive. </a:t>
                          </a:r>
                        </a:p>
                      </a:txBody>
                      <a:tcPr anchor="ctr"/>
                    </a:tc>
                    <a:extLst>
                      <a:ext uri="{0D108BD9-81ED-4DB2-BD59-A6C34878D82A}">
                        <a16:rowId xmlns:a16="http://schemas.microsoft.com/office/drawing/2014/main" val="51639323"/>
                      </a:ext>
                    </a:extLst>
                  </a:tr>
                  <a:tr h="629564">
                    <a:tc>
                      <a:txBody>
                        <a:bodyPr/>
                        <a:lstStyle/>
                        <a:p>
                          <a:endParaRPr lang="en-US"/>
                        </a:p>
                      </a:txBody>
                      <a:tcPr anchor="ctr">
                        <a:blipFill>
                          <a:blip r:embed="rId3"/>
                          <a:stretch>
                            <a:fillRect t="-212000" r="-240000" b="-2000"/>
                          </a:stretch>
                        </a:blipFill>
                      </a:tcPr>
                    </a:tc>
                    <a:tc>
                      <a:txBody>
                        <a:bodyPr/>
                        <a:lstStyle/>
                        <a:p>
                          <a:pPr algn="ctr"/>
                          <a:r>
                            <a:rPr lang="en-US"/>
                            <a:t>Can be found in-the-world for specific problems (e.g., chess).</a:t>
                          </a:r>
                        </a:p>
                      </a:txBody>
                      <a:tcPr anchor="ctr"/>
                    </a:tc>
                    <a:tc>
                      <a:txBody>
                        <a:bodyPr/>
                        <a:lstStyle/>
                        <a:p>
                          <a:pPr algn="ctr"/>
                          <a:r>
                            <a:rPr lang="en-US"/>
                            <a:t>Rare; if you have a reliable one, it’d trivialize your problem. </a:t>
                          </a:r>
                        </a:p>
                      </a:txBody>
                      <a:tcPr anchor="ctr"/>
                    </a:tc>
                    <a:extLst>
                      <a:ext uri="{0D108BD9-81ED-4DB2-BD59-A6C34878D82A}">
                        <a16:rowId xmlns:a16="http://schemas.microsoft.com/office/drawing/2014/main" val="2686497057"/>
                      </a:ext>
                    </a:extLst>
                  </a:tr>
                </a:tbl>
              </a:graphicData>
            </a:graphic>
          </p:graphicFrame>
        </mc:Fallback>
      </mc:AlternateContent>
      <p:sp>
        <p:nvSpPr>
          <p:cNvPr id="6" name="TextBox 5">
            <a:extLst>
              <a:ext uri="{FF2B5EF4-FFF2-40B4-BE49-F238E27FC236}">
                <a16:creationId xmlns:a16="http://schemas.microsoft.com/office/drawing/2014/main" id="{A86A2BE5-6649-561A-0AD1-38B29DFBFF6F}"/>
              </a:ext>
            </a:extLst>
          </p:cNvPr>
          <p:cNvSpPr txBox="1"/>
          <p:nvPr/>
        </p:nvSpPr>
        <p:spPr>
          <a:xfrm>
            <a:off x="2166732" y="4831479"/>
            <a:ext cx="4572000" cy="261610"/>
          </a:xfrm>
          <a:prstGeom prst="rect">
            <a:avLst/>
          </a:prstGeom>
          <a:noFill/>
        </p:spPr>
        <p:txBody>
          <a:bodyPr wrap="square">
            <a:spAutoFit/>
          </a:bodyPr>
          <a:lstStyle/>
          <a:p>
            <a:pPr algn="ctr"/>
            <a:r>
              <a:rPr lang="en-US" sz="1100">
                <a:latin typeface="Tahoma" panose="020B0604030504040204" pitchFamily="34" charset="0"/>
                <a:ea typeface="Tahoma" panose="020B0604030504040204" pitchFamily="34" charset="0"/>
                <a:cs typeface="Tahoma" panose="020B0604030504040204" pitchFamily="34" charset="0"/>
              </a:rPr>
              <a:t>[</a:t>
            </a:r>
            <a:r>
              <a:rPr lang="en-US" sz="1100" err="1">
                <a:latin typeface="Tahoma" panose="020B0604030504040204" pitchFamily="34" charset="0"/>
                <a:ea typeface="Tahoma" panose="020B0604030504040204" pitchFamily="34" charset="0"/>
                <a:cs typeface="Tahoma" panose="020B0604030504040204" pitchFamily="34" charset="0"/>
                <a:hlinkClick r:id="rId4"/>
              </a:rPr>
              <a:t>Uesato</a:t>
            </a:r>
            <a:r>
              <a:rPr lang="en-US" sz="1100">
                <a:latin typeface="Tahoma" panose="020B0604030504040204" pitchFamily="34" charset="0"/>
                <a:ea typeface="Tahoma" panose="020B0604030504040204" pitchFamily="34" charset="0"/>
                <a:cs typeface="Tahoma" panose="020B0604030504040204" pitchFamily="34" charset="0"/>
                <a:hlinkClick r:id="rId4"/>
              </a:rPr>
              <a:t> et al., 2022</a:t>
            </a:r>
            <a:r>
              <a:rPr lang="en-US" sz="1100">
                <a:latin typeface="Tahoma" panose="020B0604030504040204" pitchFamily="34" charset="0"/>
                <a:ea typeface="Tahoma" panose="020B0604030504040204" pitchFamily="34" charset="0"/>
                <a:cs typeface="Tahoma" panose="020B0604030504040204" pitchFamily="34" charset="0"/>
              </a:rPr>
              <a:t>, </a:t>
            </a:r>
            <a:r>
              <a:rPr lang="en-US" sz="1100">
                <a:latin typeface="Tahoma" panose="020B0604030504040204" pitchFamily="34" charset="0"/>
                <a:ea typeface="Tahoma" panose="020B0604030504040204" pitchFamily="34" charset="0"/>
                <a:cs typeface="Tahoma" panose="020B0604030504040204" pitchFamily="34" charset="0"/>
                <a:hlinkClick r:id="rId5"/>
              </a:rPr>
              <a:t>Lightman et al., 2023</a:t>
            </a:r>
            <a:r>
              <a:rPr lang="en-US" sz="1100">
                <a:latin typeface="Tahoma" panose="020B0604030504040204" pitchFamily="34" charset="0"/>
                <a:ea typeface="Tahoma" panose="020B0604030504040204" pitchFamily="34" charset="0"/>
                <a:cs typeface="Tahoma" panose="020B0604030504040204" pitchFamily="34" charset="0"/>
              </a:rPr>
              <a:t>]</a:t>
            </a:r>
          </a:p>
        </p:txBody>
      </p:sp>
      <p:sp>
        <p:nvSpPr>
          <p:cNvPr id="5" name="Rectangle 4">
            <a:extLst>
              <a:ext uri="{FF2B5EF4-FFF2-40B4-BE49-F238E27FC236}">
                <a16:creationId xmlns:a16="http://schemas.microsoft.com/office/drawing/2014/main" id="{9E2C5EA2-81E8-BE2A-6ECC-634D01AC9620}"/>
              </a:ext>
            </a:extLst>
          </p:cNvPr>
          <p:cNvSpPr/>
          <p:nvPr/>
        </p:nvSpPr>
        <p:spPr>
          <a:xfrm>
            <a:off x="2920180" y="2902483"/>
            <a:ext cx="2867087" cy="1303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8185D1-7C01-C570-2BF1-8CBFBE6DFF7D}"/>
              </a:ext>
            </a:extLst>
          </p:cNvPr>
          <p:cNvSpPr/>
          <p:nvPr/>
        </p:nvSpPr>
        <p:spPr>
          <a:xfrm>
            <a:off x="5792183" y="2902483"/>
            <a:ext cx="2918616" cy="13037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86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F0EDB-1018-C572-FCC0-D1F38B682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CD857-9B21-398F-3F2B-9C6ED8080743}"/>
              </a:ext>
            </a:extLst>
          </p:cNvPr>
          <p:cNvSpPr>
            <a:spLocks noGrp="1"/>
          </p:cNvSpPr>
          <p:nvPr>
            <p:ph type="title"/>
          </p:nvPr>
        </p:nvSpPr>
        <p:spPr/>
        <p:txBody>
          <a:bodyPr/>
          <a:lstStyle/>
          <a:p>
            <a:r>
              <a:rPr lang="en-US">
                <a:ea typeface="Tahoma"/>
                <a:cs typeface="Tahoma"/>
              </a:rPr>
              <a:t>Inference-time scaling: dimensions </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4CCC627-2930-6C4F-CE48-420A9C81262A}"/>
                  </a:ext>
                </a:extLst>
              </p:cNvPr>
              <p:cNvSpPr>
                <a:spLocks noGrp="1"/>
              </p:cNvSpPr>
              <p:nvPr>
                <p:ph type="body" sz="quarter" idx="16"/>
              </p:nvPr>
            </p:nvSpPr>
            <p:spPr/>
            <p:txBody>
              <a:bodyPr/>
              <a:lstStyle/>
              <a:p>
                <a:r>
                  <a:rPr lang="en-US"/>
                  <a:t>Here are the key issues we need to figure out: </a:t>
                </a:r>
              </a:p>
              <a:p>
                <a:pPr marL="685800" lvl="1" indent="-342900">
                  <a:buFont typeface="+mj-lt"/>
                  <a:buAutoNum type="arabicPeriod"/>
                </a:pPr>
                <a:r>
                  <a:rPr lang="en-US"/>
                  <a:t>How should we think about the reward function </a:t>
                </a:r>
                <a14:m>
                  <m:oMath xmlns:m="http://schemas.openxmlformats.org/officeDocument/2006/math">
                    <m:sSub>
                      <m:sSubPr>
                        <m:ctrlPr>
                          <a:rPr lang="en-US" i="1" smtClean="0">
                            <a:latin typeface="Cambria Math" panose="02040503050406030204" pitchFamily="18" charset="0"/>
                          </a:rPr>
                        </m:ctrlPr>
                      </m:sSubPr>
                      <m:e>
                        <m:r>
                          <a:rPr lang="en-US" b="0" i="1">
                            <a:latin typeface="Cambria Math" panose="02040503050406030204" pitchFamily="18" charset="0"/>
                          </a:rPr>
                          <m:t>𝑟</m:t>
                        </m:r>
                      </m:e>
                      <m:sub>
                        <m:r>
                          <a:rPr lang="en-US" b="0" i="1">
                            <a:latin typeface="Cambria Math" panose="02040503050406030204" pitchFamily="18" charset="0"/>
                          </a:rPr>
                          <m:t>𝜙</m:t>
                        </m:r>
                      </m:sub>
                    </m:sSub>
                    <m:r>
                      <a:rPr lang="en-US" b="0" i="1">
                        <a:latin typeface="Cambria Math" panose="02040503050406030204" pitchFamily="18" charset="0"/>
                      </a:rPr>
                      <m:t>(.)</m:t>
                    </m:r>
                  </m:oMath>
                </a14:m>
                <a:r>
                  <a:rPr lang="en-US"/>
                  <a:t>?</a:t>
                </a:r>
              </a:p>
              <a:p>
                <a:pPr marL="685800" lvl="1" indent="-342900">
                  <a:buFont typeface="+mj-lt"/>
                  <a:buAutoNum type="arabicPeriod"/>
                </a:pPr>
                <a:r>
                  <a:rPr lang="en-US" b="1"/>
                  <a:t>What we do during inference, given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𝒓</m:t>
                        </m:r>
                      </m:e>
                      <m:sub>
                        <m:r>
                          <a:rPr lang="en-US" b="1" i="1" smtClean="0">
                            <a:latin typeface="Cambria Math" panose="02040503050406030204" pitchFamily="18" charset="0"/>
                          </a:rPr>
                          <m:t>𝝓</m:t>
                        </m:r>
                      </m:sub>
                    </m:sSub>
                    <m:r>
                      <a:rPr lang="en-US" b="1" i="1" smtClean="0">
                        <a:latin typeface="Cambria Math" panose="02040503050406030204" pitchFamily="18" charset="0"/>
                      </a:rPr>
                      <m:t>(.)</m:t>
                    </m:r>
                  </m:oMath>
                </a14:m>
                <a:r>
                  <a:rPr lang="en-US" b="1"/>
                  <a:t> and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𝜽</m:t>
                        </m:r>
                      </m:sub>
                    </m:sSub>
                    <m:r>
                      <a:rPr lang="en-US" b="1" i="1" smtClean="0">
                        <a:latin typeface="Cambria Math" panose="02040503050406030204" pitchFamily="18" charset="0"/>
                      </a:rPr>
                      <m:t>(.)</m:t>
                    </m:r>
                  </m:oMath>
                </a14:m>
                <a:r>
                  <a:rPr lang="en-US" b="1"/>
                  <a:t> that are fixed?</a:t>
                </a:r>
              </a:p>
              <a:p>
                <a:pPr marL="685800" lvl="1" indent="-342900">
                  <a:buFont typeface="+mj-lt"/>
                  <a:buAutoNum type="arabicPeriod"/>
                </a:pPr>
                <a:r>
                  <a:rPr lang="en-US"/>
                  <a:t>How we train the policy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i="1">
                        <a:latin typeface="Cambria Math" panose="02040503050406030204" pitchFamily="18" charset="0"/>
                      </a:rPr>
                      <m:t>(.)</m:t>
                    </m:r>
                  </m:oMath>
                </a14:m>
                <a:r>
                  <a:rPr lang="en-US"/>
                  <a:t> and reward model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𝜙</m:t>
                        </m:r>
                      </m:sub>
                    </m:sSub>
                    <m:r>
                      <a:rPr lang="en-US" i="1">
                        <a:latin typeface="Cambria Math" panose="02040503050406030204" pitchFamily="18" charset="0"/>
                      </a:rPr>
                      <m:t>(.)</m:t>
                    </m:r>
                  </m:oMath>
                </a14:m>
                <a:r>
                  <a:rPr lang="en-US"/>
                  <a:t>?</a:t>
                </a:r>
              </a:p>
            </p:txBody>
          </p:sp>
        </mc:Choice>
        <mc:Fallback xmlns="">
          <p:sp>
            <p:nvSpPr>
              <p:cNvPr id="3" name="Text Placeholder 2">
                <a:extLst>
                  <a:ext uri="{FF2B5EF4-FFF2-40B4-BE49-F238E27FC236}">
                    <a16:creationId xmlns:a16="http://schemas.microsoft.com/office/drawing/2014/main" id="{74CCC627-2930-6C4F-CE48-420A9C81262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Tree>
    <p:extLst>
      <p:ext uri="{BB962C8B-B14F-4D97-AF65-F5344CB8AC3E}">
        <p14:creationId xmlns:p14="http://schemas.microsoft.com/office/powerpoint/2010/main" val="1621918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2EAF0-A81C-4F43-C282-217CFE1B95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7CDAB7-A5CA-321B-9299-AE5A97385B01}"/>
              </a:ext>
            </a:extLst>
          </p:cNvPr>
          <p:cNvSpPr>
            <a:spLocks noGrp="1"/>
          </p:cNvSpPr>
          <p:nvPr>
            <p:ph type="body" sz="quarter" idx="10"/>
          </p:nvPr>
        </p:nvSpPr>
        <p:spPr/>
        <p:txBody>
          <a:bodyPr>
            <a:normAutofit/>
          </a:bodyPr>
          <a:lstStyle/>
          <a:p>
            <a:r>
              <a:rPr lang="en-US" sz="4000"/>
              <a:t>Inference Algorithms</a:t>
            </a:r>
          </a:p>
        </p:txBody>
      </p:sp>
    </p:spTree>
    <p:extLst>
      <p:ext uri="{BB962C8B-B14F-4D97-AF65-F5344CB8AC3E}">
        <p14:creationId xmlns:p14="http://schemas.microsoft.com/office/powerpoint/2010/main" val="331195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ABCE-55A9-E74A-4C95-81DAC7C8F92B}"/>
              </a:ext>
            </a:extLst>
          </p:cNvPr>
          <p:cNvSpPr>
            <a:spLocks noGrp="1"/>
          </p:cNvSpPr>
          <p:nvPr>
            <p:ph type="title"/>
          </p:nvPr>
        </p:nvSpPr>
        <p:spPr/>
        <p:txBody>
          <a:bodyPr/>
          <a:lstStyle/>
          <a:p>
            <a:r>
              <a:rPr lang="en-US"/>
              <a:t>Inference scaling: inference objective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414E2A1-F359-BF20-5841-81F1E80A9C1F}"/>
                  </a:ext>
                </a:extLst>
              </p:cNvPr>
              <p:cNvSpPr>
                <a:spLocks noGrp="1"/>
              </p:cNvSpPr>
              <p:nvPr>
                <p:ph type="body" sz="quarter" idx="16"/>
              </p:nvPr>
            </p:nvSpPr>
            <p:spPr/>
            <p:txBody>
              <a:bodyPr/>
              <a:lstStyle/>
              <a:p>
                <a:r>
                  <a:rPr lang="en-US" b="1"/>
                  <a:t>Thoughts as latent variables</a:t>
                </a:r>
                <a:r>
                  <a:rPr lang="en-US"/>
                  <a:t> — Suppose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r>
                      <a:rPr lang="en-US" b="0" i="1" smtClean="0">
                        <a:latin typeface="Cambria Math" panose="02040503050406030204" pitchFamily="18" charset="0"/>
                      </a:rPr>
                      <m:t>(.)</m:t>
                    </m:r>
                  </m:oMath>
                </a14:m>
                <a:r>
                  <a:rPr lang="en-US"/>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b="0" i="1" smtClean="0">
                        <a:latin typeface="Cambria Math" panose="02040503050406030204" pitchFamily="18" charset="0"/>
                      </a:rPr>
                      <m:t>(.)</m:t>
                    </m:r>
                  </m:oMath>
                </a14:m>
                <a:r>
                  <a:rPr lang="en-US"/>
                  <a:t> are fixed. </a:t>
                </a:r>
              </a:p>
              <a:p>
                <a:r>
                  <a:rPr lang="en-US"/>
                  <a:t>We care about </a:t>
                </a:r>
                <a14:m>
                  <m:oMath xmlns:m="http://schemas.openxmlformats.org/officeDocument/2006/math">
                    <m:r>
                      <a:rPr lang="en-US" sz="1600" b="0" i="1" smtClean="0">
                        <a:latin typeface="Cambria Math" panose="02040503050406030204" pitchFamily="18" charset="0"/>
                      </a:rPr>
                      <m:t>𝑝</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𝑦</m:t>
                        </m:r>
                      </m:e>
                      <m:e>
                        <m:r>
                          <a:rPr lang="en-US" sz="1600" b="0" i="1" smtClean="0">
                            <a:latin typeface="Cambria Math" panose="02040503050406030204" pitchFamily="18" charset="0"/>
                          </a:rPr>
                          <m:t>𝑥</m:t>
                        </m:r>
                      </m:e>
                    </m:d>
                  </m:oMath>
                </a14:m>
                <a:r>
                  <a:rPr lang="en-US"/>
                  <a:t>, but that depends on intermediate thoughts. </a:t>
                </a:r>
              </a:p>
              <a:p>
                <a:r>
                  <a:rPr lang="en-US"/>
                  <a:t>Think about a marginalization over all possible thoughts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𝑧</m:t>
                        </m:r>
                      </m:e>
                      <m:sub>
                        <m:r>
                          <a:rPr lang="en-US" sz="1600" b="0" i="1" smtClean="0">
                            <a:latin typeface="Cambria Math" panose="02040503050406030204" pitchFamily="18" charset="0"/>
                          </a:rPr>
                          <m:t>1:</m:t>
                        </m:r>
                        <m:r>
                          <a:rPr lang="en-US" sz="1600" b="0" i="1" smtClean="0">
                            <a:latin typeface="Cambria Math" panose="02040503050406030204" pitchFamily="18" charset="0"/>
                          </a:rPr>
                          <m:t>𝑇</m:t>
                        </m:r>
                      </m:sub>
                    </m:sSub>
                    <m:r>
                      <a:rPr lang="en-US" sz="1600" b="0" i="1" smtClean="0">
                        <a:latin typeface="Cambria Math" panose="02040503050406030204" pitchFamily="18" charset="0"/>
                      </a:rPr>
                      <m:t> </m:t>
                    </m:r>
                  </m:oMath>
                </a14:m>
                <a:r>
                  <a:rPr lang="en-US"/>
                  <a:t>: </a:t>
                </a:r>
              </a:p>
              <a:p>
                <a:endParaRPr lang="en-US"/>
              </a:p>
              <a:p>
                <a:endParaRPr lang="en-US"/>
              </a:p>
              <a:p>
                <a:endParaRPr lang="en-US"/>
              </a:p>
              <a:p>
                <a:r>
                  <a:rPr lang="en-US"/>
                  <a:t>In other words, if we were to magically explore the whole </a:t>
                </a:r>
                <a:br>
                  <a:rPr lang="en-US"/>
                </a:br>
                <a:r>
                  <a:rPr lang="en-US"/>
                  <a:t>space of “thoughts” what is the best solution? </a:t>
                </a:r>
              </a:p>
              <a:p>
                <a:r>
                  <a:rPr lang="en-US"/>
                  <a:t>But the space of thoughts is </a:t>
                </a:r>
                <a:r>
                  <a:rPr lang="en-US" err="1"/>
                  <a:t>combinatorially</a:t>
                </a:r>
                <a:r>
                  <a:rPr lang="en-US"/>
                  <a:t> large! 🙅</a:t>
                </a:r>
              </a:p>
              <a:p>
                <a:pPr lvl="1"/>
                <a:r>
                  <a:rPr lang="en-US"/>
                  <a:t>So, we need to think of a cost-efficient way to explore the </a:t>
                </a:r>
                <a:br>
                  <a:rPr lang="en-US"/>
                </a:br>
                <a:r>
                  <a:rPr lang="en-US"/>
                  <a:t>the space of “thoughts”. </a:t>
                </a:r>
              </a:p>
            </p:txBody>
          </p:sp>
        </mc:Choice>
        <mc:Fallback xmlns="">
          <p:sp>
            <p:nvSpPr>
              <p:cNvPr id="3" name="Text Placeholder 2">
                <a:extLst>
                  <a:ext uri="{FF2B5EF4-FFF2-40B4-BE49-F238E27FC236}">
                    <a16:creationId xmlns:a16="http://schemas.microsoft.com/office/drawing/2014/main" id="{9414E2A1-F359-BF20-5841-81F1E80A9C1F}"/>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905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3A3873C-7B48-A2EF-F082-2710053FAF27}"/>
              </a:ext>
            </a:extLst>
          </p:cNvPr>
          <p:cNvPicPr>
            <a:picLocks noChangeAspect="1"/>
          </p:cNvPicPr>
          <p:nvPr/>
        </p:nvPicPr>
        <p:blipFill>
          <a:blip r:embed="rId3"/>
          <a:stretch>
            <a:fillRect/>
          </a:stretch>
        </p:blipFill>
        <p:spPr>
          <a:xfrm>
            <a:off x="6695660" y="2801081"/>
            <a:ext cx="2286000" cy="1660585"/>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C56C334-D02C-292C-A596-DD544B25020E}"/>
                  </a:ext>
                </a:extLst>
              </p:cNvPr>
              <p:cNvSpPr txBox="1"/>
              <p:nvPr/>
            </p:nvSpPr>
            <p:spPr>
              <a:xfrm>
                <a:off x="1764892" y="2577694"/>
                <a:ext cx="5589637" cy="529312"/>
              </a:xfrm>
              <a:prstGeom prst="rect">
                <a:avLst/>
              </a:prstGeom>
              <a:noFill/>
            </p:spPr>
            <p:txBody>
              <a:bodyPr wrap="square">
                <a:spAutoFit/>
              </a:bodyPr>
              <a:lstStyle/>
              <a:p>
                <a:pPr marL="0" indent="0">
                  <a:buNone/>
                </a:pPr>
                <a14:m>
                  <m:oMathPara xmlns:m="http://schemas.openxmlformats.org/officeDocument/2006/math">
                    <m:oMathParaPr>
                      <m:jc m:val="left"/>
                    </m:oMathParaPr>
                    <m:oMath xmlns:m="http://schemas.openxmlformats.org/officeDocument/2006/math">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r>
                                <a:rPr lang="en-US" sz="2000" b="0" i="1" smtClean="0">
                                  <a:latin typeface="Cambria Math" panose="02040503050406030204" pitchFamily="18" charset="0"/>
                                </a:rPr>
                                <m:t>𝑦</m:t>
                              </m:r>
                            </m:lim>
                          </m:limLow>
                        </m:fName>
                        <m:e>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e>
                              <m:r>
                                <a:rPr lang="en-US" sz="2000" b="0" i="1" smtClean="0">
                                  <a:latin typeface="Cambria Math" panose="02040503050406030204" pitchFamily="18" charset="0"/>
                                </a:rPr>
                                <m:t>𝑥</m:t>
                              </m:r>
                            </m:e>
                          </m:d>
                        </m:e>
                      </m:func>
                      <m:r>
                        <a:rPr lang="en-US" sz="2000" i="1">
                          <a:latin typeface="Cambria Math" panose="02040503050406030204" pitchFamily="18" charset="0"/>
                        </a:rPr>
                        <m:t>=</m:t>
                      </m:r>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max</m:t>
                              </m:r>
                            </m:e>
                            <m:lim>
                              <m:r>
                                <a:rPr lang="en-US" sz="2000" i="1">
                                  <a:latin typeface="Cambria Math" panose="02040503050406030204" pitchFamily="18" charset="0"/>
                                </a:rPr>
                                <m:t>𝑦</m:t>
                              </m:r>
                            </m:lim>
                          </m:limLow>
                        </m:fName>
                        <m:e>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𝔼</m:t>
                              </m:r>
                            </m:e>
                            <m:sub>
                              <m:r>
                                <a:rPr lang="en-US" sz="2000" i="1">
                                  <a:latin typeface="Cambria Math" panose="02040503050406030204" pitchFamily="18" charset="0"/>
                                </a:rPr>
                                <m:t>𝑧</m:t>
                              </m:r>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𝜃</m:t>
                                  </m:r>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sub>
                          </m:sSub>
                          <m:d>
                            <m:dPr>
                              <m:begChr m:val="["/>
                              <m:endChr m:val="]"/>
                              <m:ctrlPr>
                                <a:rPr lang="en-US" sz="2000" b="1"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𝑦</m:t>
                                  </m:r>
                                </m:e>
                                <m:e>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rPr>
                                        <m:t>1:</m:t>
                                      </m:r>
                                      <m:r>
                                        <a:rPr lang="en-US" sz="2000" i="1">
                                          <a:latin typeface="Cambria Math" panose="02040503050406030204" pitchFamily="18" charset="0"/>
                                        </a:rPr>
                                        <m:t>𝑇</m:t>
                                      </m:r>
                                    </m:sub>
                                  </m:sSub>
                                  <m:r>
                                    <a:rPr lang="en-US" sz="2000" b="0" i="1" smtClean="0">
                                      <a:latin typeface="Cambria Math" panose="02040503050406030204" pitchFamily="18" charset="0"/>
                                    </a:rPr>
                                    <m:t>, </m:t>
                                  </m:r>
                                  <m:r>
                                    <a:rPr lang="en-US" sz="2000" i="1">
                                      <a:latin typeface="Cambria Math" panose="02040503050406030204" pitchFamily="18" charset="0"/>
                                    </a:rPr>
                                    <m:t>𝑥</m:t>
                                  </m:r>
                                </m:e>
                              </m:d>
                            </m:e>
                          </m:d>
                        </m:e>
                      </m:func>
                    </m:oMath>
                  </m:oMathPara>
                </a14:m>
                <a:endParaRPr lang="en-US" sz="1600" dirty="0"/>
              </a:p>
            </p:txBody>
          </p:sp>
        </mc:Choice>
        <mc:Fallback>
          <p:sp>
            <p:nvSpPr>
              <p:cNvPr id="6" name="TextBox 5">
                <a:extLst>
                  <a:ext uri="{FF2B5EF4-FFF2-40B4-BE49-F238E27FC236}">
                    <a16:creationId xmlns:a16="http://schemas.microsoft.com/office/drawing/2014/main" id="{0C56C334-D02C-292C-A596-DD544B25020E}"/>
                  </a:ext>
                </a:extLst>
              </p:cNvPr>
              <p:cNvSpPr txBox="1">
                <a:spLocks noRot="1" noChangeAspect="1" noMove="1" noResize="1" noEditPoints="1" noAdjustHandles="1" noChangeArrowheads="1" noChangeShapeType="1" noTextEdit="1"/>
              </p:cNvSpPr>
              <p:nvPr/>
            </p:nvSpPr>
            <p:spPr>
              <a:xfrm>
                <a:off x="1764892" y="2577694"/>
                <a:ext cx="5589637" cy="529312"/>
              </a:xfrm>
              <a:prstGeom prst="rect">
                <a:avLst/>
              </a:prstGeom>
              <a:blipFill>
                <a:blip r:embed="rId4"/>
                <a:stretch>
                  <a:fillRect b="-476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6BA87B6-D29F-F3D1-46C4-F7DCF14FD7AC}"/>
              </a:ext>
            </a:extLst>
          </p:cNvPr>
          <p:cNvSpPr txBox="1"/>
          <p:nvPr/>
        </p:nvSpPr>
        <p:spPr>
          <a:xfrm>
            <a:off x="6695660" y="4508781"/>
            <a:ext cx="2286000" cy="261610"/>
          </a:xfrm>
          <a:prstGeom prst="rect">
            <a:avLst/>
          </a:prstGeom>
          <a:noFill/>
        </p:spPr>
        <p:txBody>
          <a:bodyPr wrap="square">
            <a:spAutoFit/>
          </a:bodyPr>
          <a:lstStyle/>
          <a:p>
            <a:pPr algn="ctr"/>
            <a:r>
              <a:rPr lang="en-US" sz="1100">
                <a:solidFill>
                  <a:schemeClr val="tx1">
                    <a:lumMod val="50000"/>
                    <a:lumOff val="50000"/>
                  </a:schemeClr>
                </a:solidFill>
              </a:rPr>
              <a:t>[figure credit: Sasha Rush]</a:t>
            </a:r>
          </a:p>
        </p:txBody>
      </p:sp>
    </p:spTree>
    <p:extLst>
      <p:ext uri="{BB962C8B-B14F-4D97-AF65-F5344CB8AC3E}">
        <p14:creationId xmlns:p14="http://schemas.microsoft.com/office/powerpoint/2010/main" val="142438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95477-A8FC-FA98-C014-78C440C2C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3A851-D9FE-C9E7-AFC2-DB772C9F50F3}"/>
              </a:ext>
            </a:extLst>
          </p:cNvPr>
          <p:cNvSpPr>
            <a:spLocks noGrp="1"/>
          </p:cNvSpPr>
          <p:nvPr>
            <p:ph type="title"/>
          </p:nvPr>
        </p:nvSpPr>
        <p:spPr>
          <a:xfrm>
            <a:off x="504102" y="107119"/>
            <a:ext cx="8580814" cy="857542"/>
          </a:xfrm>
        </p:spPr>
        <p:txBody>
          <a:bodyPr lIns="91440" tIns="45720" rIns="91440" bIns="45720" anchor="b"/>
          <a:lstStyle/>
          <a:p>
            <a:r>
              <a:rPr lang="en-US">
                <a:ea typeface="Tahoma"/>
                <a:cs typeface="Tahoma"/>
              </a:rPr>
              <a:t>Inference-time scaling: </a:t>
            </a:r>
            <a:br>
              <a:rPr lang="en-US">
                <a:ea typeface="Tahoma"/>
                <a:cs typeface="Tahoma"/>
              </a:rPr>
            </a:br>
            <a:r>
              <a:rPr lang="en-US">
                <a:ea typeface="Tahoma"/>
                <a:cs typeface="Tahoma"/>
              </a:rPr>
              <a:t>Just let your LLM speak/think</a:t>
            </a:r>
            <a:endParaRPr lang="en-US"/>
          </a:p>
        </p:txBody>
      </p:sp>
      <p:sp>
        <p:nvSpPr>
          <p:cNvPr id="3" name="Text Placeholder 2">
            <a:extLst>
              <a:ext uri="{FF2B5EF4-FFF2-40B4-BE49-F238E27FC236}">
                <a16:creationId xmlns:a16="http://schemas.microsoft.com/office/drawing/2014/main" id="{B27B89F1-0F12-BA38-6DAF-EC0761C23CDB}"/>
              </a:ext>
            </a:extLst>
          </p:cNvPr>
          <p:cNvSpPr>
            <a:spLocks noGrp="1"/>
          </p:cNvSpPr>
          <p:nvPr>
            <p:ph type="body" sz="quarter" idx="16"/>
          </p:nvPr>
        </p:nvSpPr>
        <p:spPr/>
        <p:txBody>
          <a:bodyPr lIns="91440" tIns="45720" rIns="91440" bIns="45720" anchor="t">
            <a:noAutofit/>
          </a:bodyPr>
          <a:lstStyle/>
          <a:p>
            <a:pPr marL="229870" indent="-229870"/>
            <a:r>
              <a:rPr lang="en-US"/>
              <a:t>Get your LLMs spell out its thoughts. </a:t>
            </a:r>
          </a:p>
          <a:p>
            <a:pPr marL="571182" lvl="1" indent="-229870"/>
            <a:r>
              <a:rPr lang="en-US" b="1"/>
              <a:t>Challenge:</a:t>
            </a:r>
            <a:r>
              <a:rPr lang="en-US"/>
              <a:t> LLMs tend to stop early if they believe they’ve already answered.</a:t>
            </a:r>
          </a:p>
          <a:p>
            <a:pPr marL="229870" indent="-229870"/>
            <a:r>
              <a:rPr lang="en-US"/>
              <a:t>How can you </a:t>
            </a:r>
            <a:r>
              <a:rPr lang="en-US" i="1"/>
              <a:t>force </a:t>
            </a:r>
            <a:r>
              <a:rPr lang="en-US"/>
              <a:t>models to keep thinking? </a:t>
            </a:r>
          </a:p>
          <a:p>
            <a:pPr marL="229870" indent="-229870"/>
            <a:r>
              <a:rPr lang="en-US"/>
              <a:t>A simple heuristic is to keep “nudging” the </a:t>
            </a:r>
            <a:br>
              <a:rPr lang="en-US"/>
            </a:br>
            <a:r>
              <a:rPr lang="en-US"/>
              <a:t>model to continue generating responses; if it </a:t>
            </a:r>
            <a:br>
              <a:rPr lang="en-US"/>
            </a:br>
            <a:r>
              <a:rPr lang="en-US"/>
              <a:t>stops, append "wait" or "wait, are you sure?" </a:t>
            </a:r>
            <a:br>
              <a:rPr lang="en-US"/>
            </a:br>
            <a:r>
              <a:rPr lang="en-US"/>
              <a:t>to encourage further output.</a:t>
            </a:r>
          </a:p>
        </p:txBody>
      </p:sp>
      <p:sp>
        <p:nvSpPr>
          <p:cNvPr id="5" name="TextBox 4">
            <a:extLst>
              <a:ext uri="{FF2B5EF4-FFF2-40B4-BE49-F238E27FC236}">
                <a16:creationId xmlns:a16="http://schemas.microsoft.com/office/drawing/2014/main" id="{16E46484-CE8E-105E-FF0A-C4A2C7A16E20}"/>
              </a:ext>
            </a:extLst>
          </p:cNvPr>
          <p:cNvSpPr txBox="1"/>
          <p:nvPr/>
        </p:nvSpPr>
        <p:spPr>
          <a:xfrm>
            <a:off x="5635485" y="4841758"/>
            <a:ext cx="3160643" cy="261610"/>
          </a:xfrm>
          <a:prstGeom prst="rect">
            <a:avLst/>
          </a:prstGeom>
          <a:solidFill>
            <a:schemeClr val="bg1"/>
          </a:solidFill>
        </p:spPr>
        <p:txBody>
          <a:bodyPr wrap="square">
            <a:spAutoFit/>
          </a:bodyPr>
          <a:lstStyle/>
          <a:p>
            <a:pPr algn="ctr"/>
            <a:r>
              <a:rPr lang="en-US" sz="1100">
                <a:hlinkClick r:id="rId3"/>
              </a:rPr>
              <a:t>s1: Simple test-time scaling, 2025</a:t>
            </a:r>
            <a:endParaRPr lang="en-US" sz="1100"/>
          </a:p>
        </p:txBody>
      </p:sp>
      <p:pic>
        <p:nvPicPr>
          <p:cNvPr id="6" name="Picture 5">
            <a:extLst>
              <a:ext uri="{FF2B5EF4-FFF2-40B4-BE49-F238E27FC236}">
                <a16:creationId xmlns:a16="http://schemas.microsoft.com/office/drawing/2014/main" id="{B978BBAD-2637-63DE-775D-CD258B18B540}"/>
              </a:ext>
            </a:extLst>
          </p:cNvPr>
          <p:cNvPicPr>
            <a:picLocks noChangeAspect="1"/>
          </p:cNvPicPr>
          <p:nvPr/>
        </p:nvPicPr>
        <p:blipFill>
          <a:blip r:embed="rId4"/>
          <a:stretch>
            <a:fillRect/>
          </a:stretch>
        </p:blipFill>
        <p:spPr>
          <a:xfrm>
            <a:off x="5177733" y="2008040"/>
            <a:ext cx="3937000" cy="2857500"/>
          </a:xfrm>
          <a:prstGeom prst="rect">
            <a:avLst/>
          </a:prstGeom>
        </p:spPr>
      </p:pic>
    </p:spTree>
    <p:extLst>
      <p:ext uri="{BB962C8B-B14F-4D97-AF65-F5344CB8AC3E}">
        <p14:creationId xmlns:p14="http://schemas.microsoft.com/office/powerpoint/2010/main" val="2773668659"/>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1950-0E4D-FDB0-6087-FA133F145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16F2E-BB58-D138-5E61-8E3EF605F5B9}"/>
              </a:ext>
            </a:extLst>
          </p:cNvPr>
          <p:cNvSpPr>
            <a:spLocks noGrp="1"/>
          </p:cNvSpPr>
          <p:nvPr>
            <p:ph type="title"/>
          </p:nvPr>
        </p:nvSpPr>
        <p:spPr/>
        <p:txBody>
          <a:bodyPr lIns="91440" tIns="45720" rIns="91440" bIns="45720" anchor="b"/>
          <a:lstStyle/>
          <a:p>
            <a:r>
              <a:rPr lang="en-US">
                <a:ea typeface="Tahoma"/>
                <a:cs typeface="Tahoma"/>
              </a:rPr>
              <a:t>Inference-time scaling: self-consistency</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4867489-08C1-3E23-B269-3D6E88025AEA}"/>
                  </a:ext>
                </a:extLst>
              </p:cNvPr>
              <p:cNvSpPr>
                <a:spLocks noGrp="1"/>
              </p:cNvSpPr>
              <p:nvPr>
                <p:ph type="body" sz="quarter" idx="16"/>
              </p:nvPr>
            </p:nvSpPr>
            <p:spPr/>
            <p:txBody>
              <a:bodyPr lIns="91440" tIns="45720" rIns="91440" bIns="45720" anchor="t">
                <a:noAutofit/>
              </a:bodyPr>
              <a:lstStyle/>
              <a:p>
                <a:pPr marL="229870" indent="-229870"/>
                <a:r>
                  <a:rPr lang="en-US" b="1"/>
                  <a:t>Self-Consistency or Majority voting</a:t>
                </a:r>
                <a:r>
                  <a:rPr lang="en-US"/>
                  <a:t> — Generate collections of isolated “thoughts” (parallel) and then aggregate them. </a:t>
                </a:r>
              </a:p>
              <a:p>
                <a:pPr marL="229870" indent="-229870"/>
                <a:endParaRPr lang="en-US"/>
              </a:p>
              <a:p>
                <a:pPr marL="229870" indent="-229870"/>
                <a:r>
                  <a:rPr lang="en-US"/>
                  <a:t>For </a:t>
                </a:r>
                <a14:m>
                  <m:oMath xmlns:m="http://schemas.openxmlformats.org/officeDocument/2006/math">
                    <m:r>
                      <a:rPr lang="en-US" b="0" i="1" smtClean="0">
                        <a:latin typeface="Cambria Math" panose="02040503050406030204" pitchFamily="18" charset="0"/>
                      </a:rPr>
                      <m:t>𝑁</m:t>
                    </m:r>
                  </m:oMath>
                </a14:m>
                <a:r>
                  <a:rPr lang="en-US"/>
                  <a:t> samples: </a:t>
                </a:r>
              </a:p>
              <a:p>
                <a:pPr marL="571182" lvl="1" indent="-229870"/>
                <a:r>
                  <a:rPr lang="en-US"/>
                  <a:t>Sample thoughts: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𝑛</m:t>
                        </m:r>
                      </m:sup>
                    </m:sSub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a:p>
              <a:p>
                <a:pPr marL="571182" lvl="1" indent="-229870"/>
                <a:r>
                  <a:rPr lang="en-US"/>
                  <a:t>Sample answers: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y</m:t>
                        </m:r>
                      </m:e>
                      <m:sup>
                        <m:r>
                          <a:rPr lang="en-US" b="0" i="1" smtClean="0">
                            <a:latin typeface="Cambria Math" panose="02040503050406030204" pitchFamily="18" charset="0"/>
                          </a:rPr>
                          <m:t>𝑛</m:t>
                        </m:r>
                      </m:sup>
                    </m:s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𝑛</m:t>
                        </m:r>
                      </m:sup>
                    </m:sSubSup>
                    <m:r>
                      <a:rPr lang="en-US" b="0" i="1" smtClean="0">
                        <a:latin typeface="Cambria Math" panose="02040503050406030204" pitchFamily="18" charset="0"/>
                      </a:rPr>
                      <m:t>)</m:t>
                    </m:r>
                  </m:oMath>
                </a14:m>
                <a:endParaRPr lang="en-US"/>
              </a:p>
              <a:p>
                <a:pPr marL="229870" indent="-229870"/>
                <a:r>
                  <a:rPr lang="en-US"/>
                  <a:t>Pick majority vote: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sSubSup>
                      <m:sSubSupPr>
                        <m:ctrlPr>
                          <a:rPr lang="en-US" b="0" i="1" dirty="0" smtClean="0">
                            <a:latin typeface="Cambria Math" panose="02040503050406030204" pitchFamily="18" charset="0"/>
                          </a:rPr>
                        </m:ctrlPr>
                      </m:sSubSupPr>
                      <m:e>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𝑛</m:t>
                                </m:r>
                              </m:sup>
                            </m:sSub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𝑛</m:t>
                                </m:r>
                              </m:sup>
                            </m:sSup>
                          </m:e>
                        </m:d>
                      </m:e>
                      <m:sub>
                        <m: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rPr>
                          <m:t>𝑁</m:t>
                        </m:r>
                      </m:sup>
                    </m:sSubSup>
                    <m:r>
                      <a:rPr lang="en-US" b="0" i="1" smtClean="0">
                        <a:latin typeface="Cambria Math" panose="02040503050406030204" pitchFamily="18" charset="0"/>
                      </a:rPr>
                      <m:t>)</m:t>
                    </m:r>
                  </m:oMath>
                </a14:m>
                <a:endParaRPr lang="en-US"/>
              </a:p>
              <a:p>
                <a:pPr marL="0" indent="0">
                  <a:buNone/>
                </a:pPr>
                <a:endParaRPr lang="en-US"/>
              </a:p>
            </p:txBody>
          </p:sp>
        </mc:Choice>
        <mc:Fallback xmlns="">
          <p:sp>
            <p:nvSpPr>
              <p:cNvPr id="3" name="Text Placeholder 2">
                <a:extLst>
                  <a:ext uri="{FF2B5EF4-FFF2-40B4-BE49-F238E27FC236}">
                    <a16:creationId xmlns:a16="http://schemas.microsoft.com/office/drawing/2014/main" id="{34867489-08C1-3E23-B269-3D6E88025AE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53BB92E-1FDB-2117-BBC5-4EA091140901}"/>
              </a:ext>
            </a:extLst>
          </p:cNvPr>
          <p:cNvSpPr txBox="1"/>
          <p:nvPr/>
        </p:nvSpPr>
        <p:spPr>
          <a:xfrm>
            <a:off x="3429000" y="4861072"/>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pic>
        <p:nvPicPr>
          <p:cNvPr id="8" name="Picture 7">
            <a:extLst>
              <a:ext uri="{FF2B5EF4-FFF2-40B4-BE49-F238E27FC236}">
                <a16:creationId xmlns:a16="http://schemas.microsoft.com/office/drawing/2014/main" id="{338F5FEB-E257-D9E6-9252-91C8373A2F73}"/>
              </a:ext>
            </a:extLst>
          </p:cNvPr>
          <p:cNvPicPr>
            <a:picLocks noChangeAspect="1"/>
          </p:cNvPicPr>
          <p:nvPr/>
        </p:nvPicPr>
        <p:blipFill>
          <a:blip r:embed="rId3"/>
          <a:stretch>
            <a:fillRect/>
          </a:stretch>
        </p:blipFill>
        <p:spPr>
          <a:xfrm>
            <a:off x="6682661" y="2241206"/>
            <a:ext cx="2117210" cy="1533775"/>
          </a:xfrm>
          <a:prstGeom prst="rect">
            <a:avLst/>
          </a:prstGeom>
        </p:spPr>
      </p:pic>
    </p:spTree>
    <p:extLst>
      <p:ext uri="{BB962C8B-B14F-4D97-AF65-F5344CB8AC3E}">
        <p14:creationId xmlns:p14="http://schemas.microsoft.com/office/powerpoint/2010/main" val="466163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A88CF-1978-C63B-0CFD-EB1780D13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FE0E4-F000-84C5-6BCC-BAB507EE80CC}"/>
              </a:ext>
            </a:extLst>
          </p:cNvPr>
          <p:cNvSpPr>
            <a:spLocks noGrp="1"/>
          </p:cNvSpPr>
          <p:nvPr>
            <p:ph type="title"/>
          </p:nvPr>
        </p:nvSpPr>
        <p:spPr/>
        <p:txBody>
          <a:bodyPr lIns="91440" tIns="45720" rIns="91440" bIns="45720" anchor="b"/>
          <a:lstStyle/>
          <a:p>
            <a:r>
              <a:rPr lang="en-US">
                <a:ea typeface="Tahoma"/>
                <a:cs typeface="Tahoma"/>
              </a:rPr>
              <a:t>Inference-time scaling: best-of-N</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C6466FC-3478-102B-3D63-059C0049F7CC}"/>
                  </a:ext>
                </a:extLst>
              </p:cNvPr>
              <p:cNvSpPr>
                <a:spLocks noGrp="1"/>
              </p:cNvSpPr>
              <p:nvPr>
                <p:ph type="body" sz="quarter" idx="16"/>
              </p:nvPr>
            </p:nvSpPr>
            <p:spPr>
              <a:xfrm>
                <a:off x="533919" y="1390650"/>
                <a:ext cx="8265952" cy="3077573"/>
              </a:xfrm>
            </p:spPr>
            <p:txBody>
              <a:bodyPr lIns="91440" tIns="45720" rIns="91440" bIns="45720" anchor="t">
                <a:noAutofit/>
              </a:bodyPr>
              <a:lstStyle/>
              <a:p>
                <a:pPr marL="229870" indent="-229870"/>
                <a:r>
                  <a:rPr lang="en-US" b="1" dirty="0"/>
                  <a:t>Rejection Sampling (best of N) </a:t>
                </a:r>
                <a:r>
                  <a:rPr lang="en-US" dirty="0"/>
                  <a:t>— Generate collections of isolated “thoughts” (parallel) and their corresponding answer. Then pick one/best. </a:t>
                </a:r>
              </a:p>
              <a:p>
                <a:pPr marL="341312" lvl="1" indent="0">
                  <a:buNone/>
                </a:pPr>
                <a:endParaRPr lang="en-US" dirty="0"/>
              </a:p>
              <a:p>
                <a:pPr marL="229870" indent="-229870"/>
                <a:r>
                  <a:rPr lang="en-US" dirty="0"/>
                  <a:t>For </a:t>
                </a:r>
                <a14:m>
                  <m:oMath xmlns:m="http://schemas.openxmlformats.org/officeDocument/2006/math">
                    <m:r>
                      <a:rPr lang="en-US" b="0" i="1" smtClean="0">
                        <a:latin typeface="Cambria Math" panose="02040503050406030204" pitchFamily="18" charset="0"/>
                      </a:rPr>
                      <m:t>𝑁</m:t>
                    </m:r>
                  </m:oMath>
                </a14:m>
                <a:r>
                  <a:rPr lang="en-US" dirty="0"/>
                  <a:t> samples: </a:t>
                </a:r>
              </a:p>
              <a:p>
                <a:pPr marL="571182" lvl="1" indent="-229870"/>
                <a:r>
                  <a:rPr lang="en-US" dirty="0"/>
                  <a:t>Sample thoughts: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𝑛</m:t>
                        </m:r>
                      </m:sup>
                    </m:sSub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a:p>
                <a:pPr marL="571182" lvl="1" indent="-229870"/>
                <a:r>
                  <a:rPr lang="en-US" dirty="0"/>
                  <a:t>Sample answers: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y</m:t>
                        </m:r>
                      </m:e>
                      <m:sup>
                        <m:r>
                          <a:rPr lang="en-US" b="0" i="1" smtClean="0">
                            <a:latin typeface="Cambria Math" panose="02040503050406030204" pitchFamily="18" charset="0"/>
                          </a:rPr>
                          <m:t>𝑛</m:t>
                        </m:r>
                      </m:sup>
                    </m:s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𝑛</m:t>
                        </m:r>
                      </m:sup>
                    </m:sSubSup>
                    <m:r>
                      <a:rPr lang="en-US" b="0" i="1" smtClean="0">
                        <a:latin typeface="Cambria Math" panose="02040503050406030204" pitchFamily="18" charset="0"/>
                      </a:rPr>
                      <m:t>)</m:t>
                    </m:r>
                  </m:oMath>
                </a14:m>
                <a:endParaRPr lang="en-US" dirty="0"/>
              </a:p>
              <a:p>
                <a:pPr marL="229870" indent="-229870"/>
                <a:r>
                  <a:rPr lang="en-US" dirty="0"/>
                  <a:t>Pick the best — few choices: </a:t>
                </a:r>
              </a:p>
              <a:p>
                <a:pPr marL="571182" lvl="1" indent="-229870"/>
                <a:r>
                  <a:rPr lang="en-US" dirty="0"/>
                  <a:t>Based on the </a:t>
                </a:r>
                <a:r>
                  <a:rPr lang="en-US" b="0" dirty="0"/>
                  <a:t>reward:  </a:t>
                </a:r>
                <a14:m>
                  <m:oMath xmlns:m="http://schemas.openxmlformats.org/officeDocument/2006/math">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max</m:t>
                        </m:r>
                      </m:e>
                      <m:lim>
                        <m:r>
                          <a:rPr lang="en-US" b="0" i="1" dirty="0" smtClean="0">
                            <a:latin typeface="Cambria Math" panose="02040503050406030204" pitchFamily="18" charset="0"/>
                          </a:rPr>
                          <m:t>𝑛</m:t>
                        </m:r>
                      </m:lim>
                    </m:limLow>
                    <m:r>
                      <a:rPr lang="en-US" b="0" i="0" dirty="0" smtClean="0">
                        <a:latin typeface="Cambria Math" panose="02040503050406030204" pitchFamily="18" charset="0"/>
                      </a:rPr>
                      <m:t> </m:t>
                    </m:r>
                    <m:r>
                      <a:rPr lang="en-US" b="0" i="1" dirty="0" smtClean="0">
                        <a:latin typeface="Cambria Math" panose="02040503050406030204" pitchFamily="18" charset="0"/>
                      </a:rPr>
                      <m:t>𝑟</m:t>
                    </m:r>
                    <m:r>
                      <a:rPr lang="en-US" b="0" i="0" dirty="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𝑛</m:t>
                        </m:r>
                      </m:sup>
                    </m:sSup>
                    <m:r>
                      <a:rPr lang="en-US" b="0" i="1" smtClean="0">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𝑛</m:t>
                        </m:r>
                      </m:sup>
                    </m:sSubSup>
                    <m:r>
                      <a:rPr lang="en-US" b="0" i="1" smtClean="0">
                        <a:latin typeface="Cambria Math" panose="02040503050406030204" pitchFamily="18" charset="0"/>
                      </a:rPr>
                      <m:t>)</m:t>
                    </m:r>
                  </m:oMath>
                </a14:m>
                <a:r>
                  <a:rPr lang="en-US" dirty="0"/>
                  <a:t> </a:t>
                </a:r>
              </a:p>
              <a:p>
                <a:pPr marL="571182" lvl="1" indent="-229870"/>
                <a:r>
                  <a:rPr lang="en-US" dirty="0"/>
                  <a:t>Based on the </a:t>
                </a:r>
                <a:r>
                  <a:rPr lang="en-US" b="0" dirty="0"/>
                  <a:t>policy + reward: </a:t>
                </a:r>
                <a14:m>
                  <m:oMath xmlns:m="http://schemas.openxmlformats.org/officeDocument/2006/math">
                    <m:limLow>
                      <m:limLowPr>
                        <m:ctrlPr>
                          <a:rPr lang="en-US" i="1" dirty="0">
                            <a:latin typeface="Cambria Math" panose="02040503050406030204" pitchFamily="18" charset="0"/>
                          </a:rPr>
                        </m:ctrlPr>
                      </m:limLowPr>
                      <m:e>
                        <m:r>
                          <m:rPr>
                            <m:sty m:val="p"/>
                          </m:rPr>
                          <a:rPr lang="en-US" dirty="0">
                            <a:latin typeface="Cambria Math" panose="02040503050406030204" pitchFamily="18" charset="0"/>
                          </a:rPr>
                          <m:t>max</m:t>
                        </m:r>
                      </m:e>
                      <m:lim>
                        <m:r>
                          <a:rPr lang="en-US" i="1" dirty="0">
                            <a:latin typeface="Cambria Math" panose="02040503050406030204" pitchFamily="18" charset="0"/>
                          </a:rPr>
                          <m:t>𝑛</m:t>
                        </m:r>
                      </m:lim>
                    </m:limLow>
                    <m:r>
                      <a:rPr lang="en-US" i="1" dirty="0">
                        <a:latin typeface="Cambria Math" panose="02040503050406030204" pitchFamily="18" charset="0"/>
                      </a:rPr>
                      <m:t>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𝑝</m:t>
                        </m:r>
                        <m:d>
                          <m:dPr>
                            <m:ctrlPr>
                              <a:rPr lang="en-US" i="1" dirty="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𝑛</m:t>
                                </m:r>
                              </m:sup>
                            </m:sSup>
                          </m:e>
                          <m:e>
                            <m:r>
                              <a:rPr lang="en-US" i="1">
                                <a:latin typeface="Cambria Math" panose="02040503050406030204" pitchFamily="18" charset="0"/>
                              </a:rPr>
                              <m:t>𝑥</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𝑛</m:t>
                                </m:r>
                              </m:sup>
                            </m:sSubSup>
                          </m:e>
                        </m:d>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𝜙</m:t>
                            </m:r>
                          </m:sub>
                        </m:sSub>
                        <m:d>
                          <m:dPr>
                            <m:ctrlPr>
                              <a:rPr lang="en-US" i="1" dirty="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𝑛</m:t>
                                </m:r>
                              </m:sup>
                            </m:sSup>
                          </m:e>
                          <m:e>
                            <m:r>
                              <a:rPr lang="en-US" i="1">
                                <a:latin typeface="Cambria Math" panose="02040503050406030204" pitchFamily="18" charset="0"/>
                              </a:rPr>
                              <m:t>𝑥</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𝑛</m:t>
                                </m:r>
                              </m:sup>
                            </m:sSubSup>
                          </m:e>
                        </m:d>
                      </m:e>
                    </m:d>
                  </m:oMath>
                </a14:m>
                <a:endParaRPr lang="en-US" dirty="0"/>
              </a:p>
            </p:txBody>
          </p:sp>
        </mc:Choice>
        <mc:Fallback xmlns="">
          <p:sp>
            <p:nvSpPr>
              <p:cNvPr id="3" name="Text Placeholder 2">
                <a:extLst>
                  <a:ext uri="{FF2B5EF4-FFF2-40B4-BE49-F238E27FC236}">
                    <a16:creationId xmlns:a16="http://schemas.microsoft.com/office/drawing/2014/main" id="{5C6466FC-3478-102B-3D63-059C0049F7CC}"/>
                  </a:ext>
                </a:extLst>
              </p:cNvPr>
              <p:cNvSpPr>
                <a:spLocks noGrp="1" noRot="1" noChangeAspect="1" noMove="1" noResize="1" noEditPoints="1" noAdjustHandles="1" noChangeArrowheads="1" noChangeShapeType="1" noTextEdit="1"/>
              </p:cNvSpPr>
              <p:nvPr>
                <p:ph type="body" sz="quarter" idx="16"/>
              </p:nvPr>
            </p:nvSpPr>
            <p:spPr>
              <a:xfrm>
                <a:off x="533919" y="1390650"/>
                <a:ext cx="8265952" cy="3077573"/>
              </a:xfrm>
              <a:blipFill>
                <a:blip r:embed="rId2"/>
                <a:stretch>
                  <a:fillRect l="-460" t="-123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B1C69D1-5CA8-4E99-8224-6ABE732CD476}"/>
              </a:ext>
            </a:extLst>
          </p:cNvPr>
          <p:cNvSpPr txBox="1"/>
          <p:nvPr/>
        </p:nvSpPr>
        <p:spPr>
          <a:xfrm>
            <a:off x="3429000" y="4861072"/>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pic>
        <p:nvPicPr>
          <p:cNvPr id="8" name="Picture 7">
            <a:extLst>
              <a:ext uri="{FF2B5EF4-FFF2-40B4-BE49-F238E27FC236}">
                <a16:creationId xmlns:a16="http://schemas.microsoft.com/office/drawing/2014/main" id="{A50CFDDD-5982-6290-8D72-F15CBBF12064}"/>
              </a:ext>
            </a:extLst>
          </p:cNvPr>
          <p:cNvPicPr>
            <a:picLocks noChangeAspect="1"/>
          </p:cNvPicPr>
          <p:nvPr/>
        </p:nvPicPr>
        <p:blipFill>
          <a:blip r:embed="rId3"/>
          <a:stretch>
            <a:fillRect/>
          </a:stretch>
        </p:blipFill>
        <p:spPr>
          <a:xfrm>
            <a:off x="6682661" y="2241206"/>
            <a:ext cx="2117210" cy="1533775"/>
          </a:xfrm>
          <a:prstGeom prst="rect">
            <a:avLst/>
          </a:prstGeom>
        </p:spPr>
      </p:pic>
    </p:spTree>
    <p:extLst>
      <p:ext uri="{BB962C8B-B14F-4D97-AF65-F5344CB8AC3E}">
        <p14:creationId xmlns:p14="http://schemas.microsoft.com/office/powerpoint/2010/main" val="1366646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F1510-D670-72A5-9FA4-294527B1E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9E02A6-3D9D-3155-3FFC-0FAD6D473F7B}"/>
              </a:ext>
            </a:extLst>
          </p:cNvPr>
          <p:cNvSpPr>
            <a:spLocks noGrp="1"/>
          </p:cNvSpPr>
          <p:nvPr>
            <p:ph type="title"/>
          </p:nvPr>
        </p:nvSpPr>
        <p:spPr/>
        <p:txBody>
          <a:bodyPr lIns="91440" tIns="45720" rIns="91440" bIns="45720" anchor="b"/>
          <a:lstStyle/>
          <a:p>
            <a:r>
              <a:rPr lang="en-US">
                <a:ea typeface="Tahoma"/>
                <a:cs typeface="Tahoma"/>
              </a:rPr>
              <a:t>Inference-time scaling: search </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4523BA1-D551-F698-8535-533DE5A94D8A}"/>
                  </a:ext>
                </a:extLst>
              </p:cNvPr>
              <p:cNvSpPr>
                <a:spLocks noGrp="1"/>
              </p:cNvSpPr>
              <p:nvPr>
                <p:ph type="body" sz="quarter" idx="16"/>
              </p:nvPr>
            </p:nvSpPr>
            <p:spPr/>
            <p:txBody>
              <a:bodyPr lIns="91440" tIns="45720" rIns="91440" bIns="45720" anchor="t">
                <a:noAutofit/>
              </a:bodyPr>
              <a:lstStyle/>
              <a:p>
                <a:pPr marL="229870" indent="-229870"/>
                <a:r>
                  <a:rPr lang="en-US" b="1"/>
                  <a:t>Search algorithm</a:t>
                </a:r>
                <a:r>
                  <a:rPr lang="en-US"/>
                  <a:t>— Using the intermediate scores at each step, i.e., reward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𝜙</m:t>
                        </m:r>
                      </m:sub>
                    </m:sSub>
                    <m:r>
                      <a:rPr lang="en-US" i="1">
                        <a:latin typeface="Cambria Math" panose="02040503050406030204" pitchFamily="18" charset="0"/>
                      </a:rPr>
                      <m:t>(.)</m:t>
                    </m:r>
                  </m:oMath>
                </a14:m>
                <a:r>
                  <a:rPr lang="en-US"/>
                  <a:t> and policy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b="0" i="1" smtClean="0">
                        <a:latin typeface="Cambria Math" panose="02040503050406030204" pitchFamily="18" charset="0"/>
                      </a:rPr>
                      <m:t>(.)</m:t>
                    </m:r>
                  </m:oMath>
                </a14:m>
                <a:r>
                  <a:rPr lang="en-US"/>
                  <a:t>, progressively guide the generation of thoughts using A*, Beam Search, Monte Carlo Tree Search (MCTS), etc. </a:t>
                </a:r>
              </a:p>
              <a:p>
                <a:pPr marL="229870" indent="-229870"/>
                <a:endParaRPr lang="en-US"/>
              </a:p>
              <a:p>
                <a:pPr marL="229870" indent="-229870"/>
                <a:r>
                  <a:rPr lang="en-US"/>
                  <a:t>Think of </a:t>
                </a:r>
                <a:r>
                  <a:rPr lang="en-US" b="1"/>
                  <a:t>Beam search </a:t>
                </a:r>
                <a:r>
                  <a:rPr lang="en-US"/>
                  <a:t>which is a heuristic search algorithm. </a:t>
                </a:r>
              </a:p>
              <a:p>
                <a:pPr marL="229870" indent="-229870"/>
                <a:r>
                  <a:rPr lang="en-US"/>
                  <a:t>For </a:t>
                </a:r>
                <a14:m>
                  <m:oMath xmlns:m="http://schemas.openxmlformats.org/officeDocument/2006/math">
                    <m:r>
                      <a:rPr lang="en-US" b="0" i="1" smtClean="0">
                        <a:latin typeface="Cambria Math" panose="02040503050406030204" pitchFamily="18" charset="0"/>
                      </a:rPr>
                      <m:t>𝑇</m:t>
                    </m:r>
                  </m:oMath>
                </a14:m>
                <a:r>
                  <a:rPr lang="en-US"/>
                  <a:t> steps: </a:t>
                </a:r>
              </a:p>
              <a:p>
                <a:pPr marL="571182" lvl="1" indent="-229870"/>
                <a:r>
                  <a:rPr lang="en-US"/>
                  <a:t>Maintain a beam of size </a:t>
                </a:r>
                <a14:m>
                  <m:oMath xmlns:m="http://schemas.openxmlformats.org/officeDocument/2006/math">
                    <m:r>
                      <a:rPr lang="en-US" b="0" i="1" smtClean="0">
                        <a:latin typeface="Cambria Math" panose="02040503050406030204" pitchFamily="18" charset="0"/>
                      </a:rPr>
                      <m:t>𝐵</m:t>
                    </m:r>
                  </m:oMath>
                </a14:m>
                <a:r>
                  <a:rPr lang="en-US"/>
                  <a:t>, # of candidate sequences at each step.</a:t>
                </a:r>
              </a:p>
              <a:p>
                <a:pPr marL="571182" lvl="1" indent="-229870"/>
                <a:r>
                  <a:rPr lang="en-US"/>
                  <a:t>Given a partial “thought”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1:</m:t>
                        </m:r>
                        <m:r>
                          <a:rPr lang="en-US" b="0" i="1" smtClean="0">
                            <a:latin typeface="Cambria Math" panose="02040503050406030204" pitchFamily="18" charset="0"/>
                          </a:rPr>
                          <m:t>𝑡</m:t>
                        </m:r>
                      </m:sub>
                      <m:sup/>
                    </m:sSub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a:t>, expand each sequence in the </a:t>
                </a:r>
                <a:br>
                  <a:rPr lang="en-US"/>
                </a:br>
                <a:r>
                  <a:rPr lang="en-US"/>
                  <a:t>beam by considering the top </a:t>
                </a:r>
                <a14:m>
                  <m:oMath xmlns:m="http://schemas.openxmlformats.org/officeDocument/2006/math">
                    <m:r>
                      <a:rPr lang="en-US" b="0" i="1" smtClean="0">
                        <a:latin typeface="Cambria Math" panose="02040503050406030204" pitchFamily="18" charset="0"/>
                      </a:rPr>
                      <m:t>𝑘</m:t>
                    </m:r>
                  </m:oMath>
                </a14:m>
                <a:r>
                  <a:rPr lang="en-US"/>
                  <a:t> probable next steps based on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0" i="1" smtClean="0">
                            <a:latin typeface="Cambria Math" panose="02040503050406030204" pitchFamily="18" charset="0"/>
                          </a:rPr>
                          <m:t>.</m:t>
                        </m:r>
                      </m:e>
                    </m:d>
                  </m:oMath>
                </a14:m>
                <a:r>
                  <a:rPr lang="en-US"/>
                  <a:t>.</a:t>
                </a:r>
              </a:p>
              <a:p>
                <a:pPr marL="571182" lvl="1" indent="-229870"/>
                <a:r>
                  <a:rPr lang="en-US"/>
                  <a:t>Score each sequence (based on reward or policy). </a:t>
                </a:r>
              </a:p>
              <a:p>
                <a:pPr marL="571182" lvl="1" indent="-229870"/>
                <a:r>
                  <a:rPr lang="en-US"/>
                  <a:t>Prune out the search space by keeping the top </a:t>
                </a:r>
                <a14:m>
                  <m:oMath xmlns:m="http://schemas.openxmlformats.org/officeDocument/2006/math">
                    <m:r>
                      <a:rPr lang="en-US" b="0" i="1" smtClean="0">
                        <a:latin typeface="Cambria Math" panose="02040503050406030204" pitchFamily="18" charset="0"/>
                      </a:rPr>
                      <m:t>𝐵</m:t>
                    </m:r>
                  </m:oMath>
                </a14:m>
                <a:r>
                  <a:rPr lang="en-US"/>
                  <a:t> sequences. </a:t>
                </a:r>
                <a:br>
                  <a:rPr lang="en-US"/>
                </a:br>
                <a:endParaRPr lang="en-US"/>
              </a:p>
              <a:p>
                <a:pPr marL="571182" lvl="1" indent="-229870"/>
                <a:endParaRPr lang="en-US" b="1"/>
              </a:p>
              <a:p>
                <a:pPr marL="571182" lvl="1" indent="-229870"/>
                <a:endParaRPr lang="en-US"/>
              </a:p>
            </p:txBody>
          </p:sp>
        </mc:Choice>
        <mc:Fallback xmlns="">
          <p:sp>
            <p:nvSpPr>
              <p:cNvPr id="3" name="Text Placeholder 2">
                <a:extLst>
                  <a:ext uri="{FF2B5EF4-FFF2-40B4-BE49-F238E27FC236}">
                    <a16:creationId xmlns:a16="http://schemas.microsoft.com/office/drawing/2014/main" id="{64523BA1-D551-F698-8535-533DE5A94D8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246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7707783-D939-82EC-245D-904B5664406A}"/>
              </a:ext>
            </a:extLst>
          </p:cNvPr>
          <p:cNvSpPr txBox="1"/>
          <p:nvPr/>
        </p:nvSpPr>
        <p:spPr>
          <a:xfrm>
            <a:off x="3429000" y="4861072"/>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pic>
        <p:nvPicPr>
          <p:cNvPr id="6" name="Picture 5">
            <a:extLst>
              <a:ext uri="{FF2B5EF4-FFF2-40B4-BE49-F238E27FC236}">
                <a16:creationId xmlns:a16="http://schemas.microsoft.com/office/drawing/2014/main" id="{3D03F128-0F0F-5B87-3862-7C02EECC4700}"/>
              </a:ext>
            </a:extLst>
          </p:cNvPr>
          <p:cNvPicPr>
            <a:picLocks noChangeAspect="1"/>
          </p:cNvPicPr>
          <p:nvPr/>
        </p:nvPicPr>
        <p:blipFill>
          <a:blip r:embed="rId3"/>
          <a:stretch>
            <a:fillRect/>
          </a:stretch>
        </p:blipFill>
        <p:spPr>
          <a:xfrm>
            <a:off x="7370080" y="3041374"/>
            <a:ext cx="1642438" cy="1190768"/>
          </a:xfrm>
          <a:prstGeom prst="rect">
            <a:avLst/>
          </a:prstGeom>
        </p:spPr>
      </p:pic>
      <p:sp>
        <p:nvSpPr>
          <p:cNvPr id="8" name="TextBox 7">
            <a:extLst>
              <a:ext uri="{FF2B5EF4-FFF2-40B4-BE49-F238E27FC236}">
                <a16:creationId xmlns:a16="http://schemas.microsoft.com/office/drawing/2014/main" id="{91DA10C8-C715-D08C-9A96-7CEC7B850C9E}"/>
              </a:ext>
            </a:extLst>
          </p:cNvPr>
          <p:cNvSpPr txBox="1"/>
          <p:nvPr/>
        </p:nvSpPr>
        <p:spPr>
          <a:xfrm>
            <a:off x="7073348" y="4253141"/>
            <a:ext cx="2286000" cy="261610"/>
          </a:xfrm>
          <a:prstGeom prst="rect">
            <a:avLst/>
          </a:prstGeom>
          <a:noFill/>
        </p:spPr>
        <p:txBody>
          <a:bodyPr wrap="square">
            <a:spAutoFit/>
          </a:bodyPr>
          <a:lstStyle/>
          <a:p>
            <a:pPr algn="ctr"/>
            <a:r>
              <a:rPr lang="en-US" sz="1100">
                <a:solidFill>
                  <a:schemeClr val="tx1">
                    <a:lumMod val="50000"/>
                    <a:lumOff val="50000"/>
                  </a:schemeClr>
                </a:solidFill>
              </a:rPr>
              <a:t>[figure credit: Sasha Rush]</a:t>
            </a:r>
          </a:p>
        </p:txBody>
      </p:sp>
      <p:sp>
        <p:nvSpPr>
          <p:cNvPr id="9" name="Rounded Rectangle 8">
            <a:extLst>
              <a:ext uri="{FF2B5EF4-FFF2-40B4-BE49-F238E27FC236}">
                <a16:creationId xmlns:a16="http://schemas.microsoft.com/office/drawing/2014/main" id="{8A3C8FD7-9D68-EE24-814A-1D424EBF453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6597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F616-104C-3E81-2FA2-28D5129A6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F1E2D-052F-66E2-F168-5027E1655CC6}"/>
              </a:ext>
            </a:extLst>
          </p:cNvPr>
          <p:cNvSpPr>
            <a:spLocks noGrp="1"/>
          </p:cNvSpPr>
          <p:nvPr>
            <p:ph type="title"/>
          </p:nvPr>
        </p:nvSpPr>
        <p:spPr/>
        <p:txBody>
          <a:bodyPr lIns="91440" tIns="45720" rIns="91440" bIns="45720" anchor="b"/>
          <a:lstStyle/>
          <a:p>
            <a:r>
              <a:rPr lang="en-US"/>
              <a:t>Scaling pre-training </a:t>
            </a:r>
          </a:p>
        </p:txBody>
      </p:sp>
      <p:sp>
        <p:nvSpPr>
          <p:cNvPr id="3" name="Text Placeholder 2">
            <a:extLst>
              <a:ext uri="{FF2B5EF4-FFF2-40B4-BE49-F238E27FC236}">
                <a16:creationId xmlns:a16="http://schemas.microsoft.com/office/drawing/2014/main" id="{3F26D480-7325-2B42-6125-C01E3559EC1F}"/>
              </a:ext>
            </a:extLst>
          </p:cNvPr>
          <p:cNvSpPr>
            <a:spLocks noGrp="1"/>
          </p:cNvSpPr>
          <p:nvPr>
            <p:ph type="body" sz="quarter" idx="16"/>
          </p:nvPr>
        </p:nvSpPr>
        <p:spPr/>
        <p:txBody>
          <a:bodyPr lIns="91440" tIns="45720" rIns="91440" bIns="45720" anchor="t">
            <a:noAutofit/>
          </a:bodyPr>
          <a:lstStyle/>
          <a:p>
            <a:pPr marL="229870" indent="-229870"/>
            <a:r>
              <a:rPr lang="en-US"/>
              <a:t>The dominant focus of past few years has been on scaling training. </a:t>
            </a:r>
          </a:p>
          <a:p>
            <a:pPr marL="571182" lvl="1" indent="-229870"/>
            <a:r>
              <a:rPr lang="en-US"/>
              <a:t>Involves multiple axes: model params, pre-training data and computing resources</a:t>
            </a:r>
          </a:p>
        </p:txBody>
      </p:sp>
      <p:pic>
        <p:nvPicPr>
          <p:cNvPr id="4" name="object 8">
            <a:extLst>
              <a:ext uri="{FF2B5EF4-FFF2-40B4-BE49-F238E27FC236}">
                <a16:creationId xmlns:a16="http://schemas.microsoft.com/office/drawing/2014/main" id="{ED94B3A3-3DB2-3E7B-F5AF-8F0D1096479B}"/>
              </a:ext>
            </a:extLst>
          </p:cNvPr>
          <p:cNvPicPr/>
          <p:nvPr/>
        </p:nvPicPr>
        <p:blipFill>
          <a:blip r:embed="rId2" cstate="print"/>
          <a:stretch>
            <a:fillRect/>
          </a:stretch>
        </p:blipFill>
        <p:spPr>
          <a:xfrm>
            <a:off x="2741738" y="2050808"/>
            <a:ext cx="3062034" cy="2290655"/>
          </a:xfrm>
          <a:prstGeom prst="rect">
            <a:avLst/>
          </a:prstGeom>
        </p:spPr>
      </p:pic>
      <p:sp>
        <p:nvSpPr>
          <p:cNvPr id="6" name="TextBox 5">
            <a:extLst>
              <a:ext uri="{FF2B5EF4-FFF2-40B4-BE49-F238E27FC236}">
                <a16:creationId xmlns:a16="http://schemas.microsoft.com/office/drawing/2014/main" id="{CFFB9A7A-2834-C01D-D773-15D6F90CD5D1}"/>
              </a:ext>
            </a:extLst>
          </p:cNvPr>
          <p:cNvSpPr txBox="1"/>
          <p:nvPr/>
        </p:nvSpPr>
        <p:spPr>
          <a:xfrm>
            <a:off x="2738460" y="4356614"/>
            <a:ext cx="3398108" cy="702756"/>
          </a:xfrm>
          <a:prstGeom prst="rect">
            <a:avLst/>
          </a:prstGeom>
          <a:noFill/>
        </p:spPr>
        <p:txBody>
          <a:bodyPr wrap="square">
            <a:spAutoFit/>
          </a:bodyPr>
          <a:lstStyle/>
          <a:p>
            <a:pPr marL="12700" algn="ctr">
              <a:lnSpc>
                <a:spcPct val="100000"/>
              </a:lnSpc>
              <a:spcBef>
                <a:spcPts val="190"/>
              </a:spcBef>
            </a:pPr>
            <a:r>
              <a:rPr lang="en-US" spc="-20">
                <a:solidFill>
                  <a:srgbClr val="22373A"/>
                </a:solidFill>
                <a:latin typeface="Tahoma" panose="020B0604030504040204" pitchFamily="34" charset="0"/>
                <a:ea typeface="Tahoma" panose="020B0604030504040204" pitchFamily="34" charset="0"/>
                <a:cs typeface="Tahoma" panose="020B0604030504040204" pitchFamily="34" charset="0"/>
              </a:rPr>
              <a:t>test</a:t>
            </a:r>
            <a:r>
              <a:rPr lang="en-US" spc="-10">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a:solidFill>
                  <a:srgbClr val="22373A"/>
                </a:solidFill>
                <a:latin typeface="Tahoma" panose="020B0604030504040204" pitchFamily="34" charset="0"/>
                <a:ea typeface="Tahoma" panose="020B0604030504040204" pitchFamily="34" charset="0"/>
                <a:cs typeface="Tahoma" panose="020B0604030504040204" pitchFamily="34" charset="0"/>
              </a:rPr>
              <a:t>loss</a:t>
            </a:r>
            <a:r>
              <a:rPr lang="en-US" spc="-15">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spc="-10">
                <a:solidFill>
                  <a:srgbClr val="22373A"/>
                </a:solidFill>
                <a:latin typeface="Tahoma" panose="020B0604030504040204" pitchFamily="34" charset="0"/>
                <a:ea typeface="Tahoma" panose="020B0604030504040204" pitchFamily="34" charset="0"/>
                <a:cs typeface="Tahoma" panose="020B0604030504040204" pitchFamily="34" charset="0"/>
              </a:rPr>
              <a:t>predictably</a:t>
            </a:r>
            <a:r>
              <a:rPr lang="en-US" spc="-15">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a:solidFill>
                  <a:srgbClr val="22373A"/>
                </a:solidFill>
                <a:latin typeface="Tahoma" panose="020B0604030504040204" pitchFamily="34" charset="0"/>
                <a:ea typeface="Tahoma" panose="020B0604030504040204" pitchFamily="34" charset="0"/>
                <a:cs typeface="Tahoma" panose="020B0604030504040204" pitchFamily="34" charset="0"/>
              </a:rPr>
              <a:t>improves</a:t>
            </a:r>
            <a:r>
              <a:rPr lang="en-US" spc="-15">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spc="-20">
                <a:solidFill>
                  <a:srgbClr val="22373A"/>
                </a:solidFill>
                <a:latin typeface="Tahoma" panose="020B0604030504040204" pitchFamily="34" charset="0"/>
                <a:ea typeface="Tahoma" panose="020B0604030504040204" pitchFamily="34" charset="0"/>
                <a:cs typeface="Tahoma" panose="020B0604030504040204" pitchFamily="34" charset="0"/>
              </a:rPr>
              <a:t>with</a:t>
            </a:r>
            <a:r>
              <a:rPr lang="en-US" spc="-10">
                <a:solidFill>
                  <a:srgbClr val="22373A"/>
                </a:solidFill>
                <a:latin typeface="Tahoma" panose="020B0604030504040204" pitchFamily="34" charset="0"/>
                <a:ea typeface="Tahoma" panose="020B0604030504040204" pitchFamily="34" charset="0"/>
                <a:cs typeface="Tahoma" panose="020B0604030504040204" pitchFamily="34" charset="0"/>
              </a:rPr>
              <a:t> increased</a:t>
            </a:r>
            <a:r>
              <a:rPr lang="en-US" spc="-15">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spc="-10">
                <a:solidFill>
                  <a:srgbClr val="22373A"/>
                </a:solidFill>
                <a:latin typeface="Tahoma" panose="020B0604030504040204" pitchFamily="34" charset="0"/>
                <a:ea typeface="Tahoma" panose="020B0604030504040204" pitchFamily="34" charset="0"/>
                <a:cs typeface="Tahoma" panose="020B0604030504040204" pitchFamily="34" charset="0"/>
              </a:rPr>
              <a:t>pretraining</a:t>
            </a:r>
            <a:r>
              <a:rPr lang="en-US" spc="-15">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spc="-10">
                <a:solidFill>
                  <a:srgbClr val="22373A"/>
                </a:solidFill>
                <a:latin typeface="Tahoma" panose="020B0604030504040204" pitchFamily="34" charset="0"/>
                <a:ea typeface="Tahoma" panose="020B0604030504040204" pitchFamily="34" charset="0"/>
                <a:cs typeface="Tahoma" panose="020B0604030504040204" pitchFamily="34" charset="0"/>
              </a:rPr>
              <a:t>compute</a:t>
            </a:r>
          </a:p>
          <a:p>
            <a:pPr marL="12700" algn="ctr">
              <a:lnSpc>
                <a:spcPct val="100000"/>
              </a:lnSpc>
              <a:spcBef>
                <a:spcPts val="190"/>
              </a:spcBef>
            </a:pPr>
            <a:r>
              <a:rPr lang="en-US" sz="900" spc="-10">
                <a:solidFill>
                  <a:srgbClr val="22373A"/>
                </a:solidFill>
                <a:latin typeface="Tahoma" panose="020B0604030504040204" pitchFamily="34" charset="0"/>
                <a:ea typeface="Tahoma" panose="020B0604030504040204" pitchFamily="34" charset="0"/>
                <a:cs typeface="Tahoma" panose="020B0604030504040204" pitchFamily="34" charset="0"/>
              </a:rPr>
              <a:t>[Kaplan</a:t>
            </a:r>
            <a:r>
              <a:rPr lang="en-US" sz="900" spc="-15">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sz="900" spc="-20">
                <a:solidFill>
                  <a:srgbClr val="22373A"/>
                </a:solidFill>
                <a:latin typeface="Tahoma" panose="020B0604030504040204" pitchFamily="34" charset="0"/>
                <a:ea typeface="Tahoma" panose="020B0604030504040204" pitchFamily="34" charset="0"/>
                <a:cs typeface="Tahoma" panose="020B0604030504040204" pitchFamily="34" charset="0"/>
              </a:rPr>
              <a:t>et</a:t>
            </a:r>
            <a:r>
              <a:rPr lang="en-US" sz="900" spc="-10">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sz="900">
                <a:solidFill>
                  <a:srgbClr val="22373A"/>
                </a:solidFill>
                <a:latin typeface="Tahoma" panose="020B0604030504040204" pitchFamily="34" charset="0"/>
                <a:ea typeface="Tahoma" panose="020B0604030504040204" pitchFamily="34" charset="0"/>
                <a:cs typeface="Tahoma" panose="020B0604030504040204" pitchFamily="34" charset="0"/>
              </a:rPr>
              <a:t>al</a:t>
            </a:r>
            <a:r>
              <a:rPr lang="en-US" sz="900" spc="-15">
                <a:solidFill>
                  <a:srgbClr val="22373A"/>
                </a:solidFill>
                <a:latin typeface="Tahoma" panose="020B0604030504040204" pitchFamily="34" charset="0"/>
                <a:ea typeface="Tahoma" panose="020B0604030504040204" pitchFamily="34" charset="0"/>
                <a:cs typeface="Tahoma" panose="020B0604030504040204" pitchFamily="34" charset="0"/>
              </a:rPr>
              <a:t> </a:t>
            </a:r>
            <a:r>
              <a:rPr lang="en-US" sz="900" spc="-25">
                <a:solidFill>
                  <a:srgbClr val="22373A"/>
                </a:solidFill>
                <a:latin typeface="Tahoma" panose="020B0604030504040204" pitchFamily="34" charset="0"/>
                <a:ea typeface="Tahoma" panose="020B0604030504040204" pitchFamily="34" charset="0"/>
                <a:cs typeface="Tahoma" panose="020B0604030504040204" pitchFamily="34" charset="0"/>
              </a:rPr>
              <a:t>2020]</a:t>
            </a:r>
            <a:endParaRPr lang="en-US" sz="9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9505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8AB2-95F9-F928-5DDB-6B4D89D27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2A9967-D0A2-56B5-58F5-0F52CA7CD803}"/>
              </a:ext>
            </a:extLst>
          </p:cNvPr>
          <p:cNvSpPr>
            <a:spLocks noGrp="1"/>
          </p:cNvSpPr>
          <p:nvPr>
            <p:ph type="title"/>
          </p:nvPr>
        </p:nvSpPr>
        <p:spPr/>
        <p:txBody>
          <a:bodyPr/>
          <a:lstStyle/>
          <a:p>
            <a:r>
              <a:rPr lang="en-US">
                <a:ea typeface="Tahoma"/>
                <a:cs typeface="Tahoma"/>
              </a:rPr>
              <a:t>Inference-time scaling: dimensions </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CA433DC-69E2-6E75-2C11-13569F9E61F3}"/>
                  </a:ext>
                </a:extLst>
              </p:cNvPr>
              <p:cNvSpPr>
                <a:spLocks noGrp="1"/>
              </p:cNvSpPr>
              <p:nvPr>
                <p:ph type="body" sz="quarter" idx="16"/>
              </p:nvPr>
            </p:nvSpPr>
            <p:spPr/>
            <p:txBody>
              <a:bodyPr/>
              <a:lstStyle/>
              <a:p>
                <a:r>
                  <a:rPr lang="en-US"/>
                  <a:t>Here are the key issues we need to figure out: </a:t>
                </a:r>
              </a:p>
              <a:p>
                <a:pPr marL="685800" lvl="1" indent="-342900">
                  <a:buFont typeface="+mj-lt"/>
                  <a:buAutoNum type="arabicPeriod"/>
                </a:pPr>
                <a:r>
                  <a:rPr lang="en-US"/>
                  <a:t>How should we think about the reward function </a:t>
                </a:r>
                <a14:m>
                  <m:oMath xmlns:m="http://schemas.openxmlformats.org/officeDocument/2006/math">
                    <m:sSub>
                      <m:sSubPr>
                        <m:ctrlPr>
                          <a:rPr lang="en-US" i="1" smtClean="0">
                            <a:latin typeface="Cambria Math" panose="02040503050406030204" pitchFamily="18" charset="0"/>
                          </a:rPr>
                        </m:ctrlPr>
                      </m:sSubPr>
                      <m:e>
                        <m:r>
                          <a:rPr lang="en-US" b="0" i="1">
                            <a:latin typeface="Cambria Math" panose="02040503050406030204" pitchFamily="18" charset="0"/>
                          </a:rPr>
                          <m:t>𝑟</m:t>
                        </m:r>
                      </m:e>
                      <m:sub>
                        <m:r>
                          <a:rPr lang="en-US" b="0" i="1">
                            <a:latin typeface="Cambria Math" panose="02040503050406030204" pitchFamily="18" charset="0"/>
                          </a:rPr>
                          <m:t>𝜙</m:t>
                        </m:r>
                      </m:sub>
                    </m:sSub>
                    <m:r>
                      <a:rPr lang="en-US" b="0" i="1">
                        <a:latin typeface="Cambria Math" panose="02040503050406030204" pitchFamily="18" charset="0"/>
                      </a:rPr>
                      <m:t>(.)</m:t>
                    </m:r>
                  </m:oMath>
                </a14:m>
                <a:r>
                  <a:rPr lang="en-US"/>
                  <a:t>?</a:t>
                </a:r>
              </a:p>
              <a:p>
                <a:pPr marL="685800" lvl="1" indent="-342900">
                  <a:buFont typeface="+mj-lt"/>
                  <a:buAutoNum type="arabicPeriod"/>
                </a:pPr>
                <a:r>
                  <a:rPr lang="en-US"/>
                  <a:t>What we do during inference, given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r>
                      <a:rPr lang="en-US" b="0" i="1" smtClean="0">
                        <a:latin typeface="Cambria Math" panose="02040503050406030204" pitchFamily="18" charset="0"/>
                      </a:rPr>
                      <m:t>(.)</m:t>
                    </m:r>
                  </m:oMath>
                </a14:m>
                <a:r>
                  <a:rPr lang="en-US"/>
                  <a:t> and </a:t>
                </a:r>
                <a14:m>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𝑝</m:t>
                        </m:r>
                      </m:e>
                      <m:sub>
                        <m:r>
                          <a:rPr lang="en-US" b="0" i="1">
                            <a:latin typeface="Cambria Math" panose="02040503050406030204" pitchFamily="18" charset="0"/>
                          </a:rPr>
                          <m:t>𝜃</m:t>
                        </m:r>
                      </m:sub>
                    </m:sSub>
                    <m:r>
                      <a:rPr lang="en-US" b="0" i="1" smtClean="0">
                        <a:latin typeface="Cambria Math" panose="02040503050406030204" pitchFamily="18" charset="0"/>
                      </a:rPr>
                      <m:t>(.)</m:t>
                    </m:r>
                  </m:oMath>
                </a14:m>
                <a:r>
                  <a:rPr lang="en-US"/>
                  <a:t> that are fixed?</a:t>
                </a:r>
              </a:p>
              <a:p>
                <a:pPr marL="685800" lvl="1" indent="-342900">
                  <a:buFont typeface="+mj-lt"/>
                  <a:buAutoNum type="arabicPeriod"/>
                </a:pPr>
                <a:r>
                  <a:rPr lang="en-US" b="1"/>
                  <a:t>How we train the policy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𝜽</m:t>
                        </m:r>
                      </m:sub>
                    </m:sSub>
                    <m:r>
                      <a:rPr lang="en-US" b="1" i="1">
                        <a:latin typeface="Cambria Math" panose="02040503050406030204" pitchFamily="18" charset="0"/>
                      </a:rPr>
                      <m:t>(.)</m:t>
                    </m:r>
                  </m:oMath>
                </a14:m>
                <a:r>
                  <a:rPr lang="en-US" b="1"/>
                  <a:t> and reward model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𝝓</m:t>
                        </m:r>
                      </m:sub>
                    </m:sSub>
                    <m:r>
                      <a:rPr lang="en-US" b="1" i="1">
                        <a:latin typeface="Cambria Math" panose="02040503050406030204" pitchFamily="18" charset="0"/>
                      </a:rPr>
                      <m:t>(.)</m:t>
                    </m:r>
                  </m:oMath>
                </a14:m>
                <a:r>
                  <a:rPr lang="en-US" b="1"/>
                  <a:t>?</a:t>
                </a:r>
              </a:p>
            </p:txBody>
          </p:sp>
        </mc:Choice>
        <mc:Fallback xmlns="">
          <p:sp>
            <p:nvSpPr>
              <p:cNvPr id="3" name="Text Placeholder 2">
                <a:extLst>
                  <a:ext uri="{FF2B5EF4-FFF2-40B4-BE49-F238E27FC236}">
                    <a16:creationId xmlns:a16="http://schemas.microsoft.com/office/drawing/2014/main" id="{7CA433DC-69E2-6E75-2C11-13569F9E61F3}"/>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Tree>
    <p:extLst>
      <p:ext uri="{BB962C8B-B14F-4D97-AF65-F5344CB8AC3E}">
        <p14:creationId xmlns:p14="http://schemas.microsoft.com/office/powerpoint/2010/main" val="335878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4542E-E236-6E44-0ABE-508CD0BBE7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A22FA7-9527-97E1-B173-FFB224F58D4A}"/>
              </a:ext>
            </a:extLst>
          </p:cNvPr>
          <p:cNvSpPr>
            <a:spLocks noGrp="1"/>
          </p:cNvSpPr>
          <p:nvPr>
            <p:ph type="body" sz="quarter" idx="10"/>
          </p:nvPr>
        </p:nvSpPr>
        <p:spPr/>
        <p:txBody>
          <a:bodyPr>
            <a:normAutofit fontScale="92500" lnSpcReduction="10000"/>
          </a:bodyPr>
          <a:lstStyle/>
          <a:p>
            <a:r>
              <a:rPr lang="en-US" sz="4000"/>
              <a:t>Training a good </a:t>
            </a:r>
            <a:br>
              <a:rPr lang="en-US" sz="4000"/>
            </a:br>
            <a:r>
              <a:rPr lang="en-US" sz="4000"/>
              <a:t>inference-scaler </a:t>
            </a:r>
          </a:p>
        </p:txBody>
      </p:sp>
    </p:spTree>
    <p:extLst>
      <p:ext uri="{BB962C8B-B14F-4D97-AF65-F5344CB8AC3E}">
        <p14:creationId xmlns:p14="http://schemas.microsoft.com/office/powerpoint/2010/main" val="207221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290DB-6430-22B6-0BEE-4AC63DCDA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14A03-47B9-5C54-D289-1463F105EF9A}"/>
              </a:ext>
            </a:extLst>
          </p:cNvPr>
          <p:cNvSpPr>
            <a:spLocks noGrp="1"/>
          </p:cNvSpPr>
          <p:nvPr>
            <p:ph type="title"/>
          </p:nvPr>
        </p:nvSpPr>
        <p:spPr/>
        <p:txBody>
          <a:bodyPr/>
          <a:lstStyle/>
          <a:p>
            <a:r>
              <a:rPr lang="en-US" dirty="0"/>
              <a:t>Thinking about the inference objective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B7EF5C9-C099-1A58-DB7A-E8BD2091A89A}"/>
                  </a:ext>
                </a:extLst>
              </p:cNvPr>
              <p:cNvSpPr>
                <a:spLocks noGrp="1"/>
              </p:cNvSpPr>
              <p:nvPr>
                <p:ph type="body" sz="quarter" idx="16"/>
              </p:nvPr>
            </p:nvSpPr>
            <p:spPr/>
            <p:txBody>
              <a:bodyPr/>
              <a:lstStyle/>
              <a:p>
                <a:r>
                  <a:rPr lang="en-US" b="1" dirty="0"/>
                  <a:t>Thoughts as latent variables</a:t>
                </a:r>
                <a:r>
                  <a:rPr lang="en-US" dirty="0"/>
                  <a:t> — Suppose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r>
                      <a:rPr lang="en-US" b="0" i="1" smtClean="0">
                        <a:latin typeface="Cambria Math" panose="02040503050406030204" pitchFamily="18" charset="0"/>
                      </a:rPr>
                      <m:t>(.)</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b="0" i="1" smtClean="0">
                        <a:latin typeface="Cambria Math" panose="02040503050406030204" pitchFamily="18" charset="0"/>
                      </a:rPr>
                      <m:t>(.)</m:t>
                    </m:r>
                  </m:oMath>
                </a14:m>
                <a:r>
                  <a:rPr lang="en-US" dirty="0"/>
                  <a:t> are fixed. </a:t>
                </a:r>
              </a:p>
              <a:p>
                <a:r>
                  <a:rPr lang="en-US" dirty="0"/>
                  <a:t>We care about </a:t>
                </a:r>
                <a14:m>
                  <m:oMath xmlns:m="http://schemas.openxmlformats.org/officeDocument/2006/math">
                    <m:r>
                      <a:rPr lang="en-US" sz="1600" b="0" i="1" smtClean="0">
                        <a:latin typeface="Cambria Math" panose="02040503050406030204" pitchFamily="18" charset="0"/>
                      </a:rPr>
                      <m:t>𝑝</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𝑦</m:t>
                        </m:r>
                      </m:e>
                      <m:e>
                        <m:r>
                          <a:rPr lang="en-US" sz="1600" b="0" i="1" smtClean="0">
                            <a:latin typeface="Cambria Math" panose="02040503050406030204" pitchFamily="18" charset="0"/>
                          </a:rPr>
                          <m:t>𝑥</m:t>
                        </m:r>
                      </m:e>
                    </m:d>
                  </m:oMath>
                </a14:m>
                <a:r>
                  <a:rPr lang="en-US" dirty="0"/>
                  <a:t>, but that depends on intermediate thoughts. </a:t>
                </a:r>
              </a:p>
              <a:p>
                <a:r>
                  <a:rPr lang="en-US" dirty="0"/>
                  <a:t>Think about a </a:t>
                </a:r>
                <a:r>
                  <a:rPr lang="en-US" i="1" dirty="0"/>
                  <a:t>marginalization</a:t>
                </a:r>
                <a:r>
                  <a:rPr lang="en-US" dirty="0"/>
                  <a:t> over all possible thoughts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𝑧</m:t>
                        </m:r>
                      </m:e>
                      <m:sub>
                        <m:r>
                          <a:rPr lang="en-US" sz="1600" b="0" i="1" smtClean="0">
                            <a:latin typeface="Cambria Math" panose="02040503050406030204" pitchFamily="18" charset="0"/>
                          </a:rPr>
                          <m:t>1:</m:t>
                        </m:r>
                        <m:r>
                          <a:rPr lang="en-US" sz="1600" b="0" i="1" smtClean="0">
                            <a:latin typeface="Cambria Math" panose="02040503050406030204" pitchFamily="18" charset="0"/>
                          </a:rPr>
                          <m:t>𝑇</m:t>
                        </m:r>
                      </m:sub>
                    </m:sSub>
                    <m:r>
                      <a:rPr lang="en-US" sz="1600" b="0" i="1" smtClean="0">
                        <a:latin typeface="Cambria Math" panose="02040503050406030204" pitchFamily="18" charset="0"/>
                      </a:rPr>
                      <m:t> </m:t>
                    </m:r>
                  </m:oMath>
                </a14:m>
                <a:r>
                  <a:rPr lang="en-US" dirty="0"/>
                  <a:t>: </a:t>
                </a:r>
              </a:p>
              <a:p>
                <a:endParaRPr lang="en-US" dirty="0"/>
              </a:p>
              <a:p>
                <a:endParaRPr lang="en-US" dirty="0"/>
              </a:p>
              <a:p>
                <a:endParaRPr lang="en-US" dirty="0"/>
              </a:p>
              <a:p>
                <a:r>
                  <a:rPr lang="en-US" dirty="0"/>
                  <a:t>In other words, if we were to magically explore the whole </a:t>
                </a:r>
                <a:br>
                  <a:rPr lang="en-US" dirty="0"/>
                </a:br>
                <a:r>
                  <a:rPr lang="en-US" dirty="0"/>
                  <a:t>space of “thoughts” what is the best solution? </a:t>
                </a:r>
              </a:p>
              <a:p>
                <a:r>
                  <a:rPr lang="en-US" dirty="0"/>
                  <a:t>But the space of thoughts is combinatorially large! 🙅</a:t>
                </a:r>
              </a:p>
              <a:p>
                <a:pPr lvl="1"/>
                <a:r>
                  <a:rPr lang="en-US" dirty="0"/>
                  <a:t>So, we need to think of a cost-efficient way to explore the </a:t>
                </a:r>
                <a:br>
                  <a:rPr lang="en-US" dirty="0"/>
                </a:br>
                <a:r>
                  <a:rPr lang="en-US" dirty="0"/>
                  <a:t>the space of “thoughts”. </a:t>
                </a:r>
              </a:p>
            </p:txBody>
          </p:sp>
        </mc:Choice>
        <mc:Fallback xmlns="">
          <p:sp>
            <p:nvSpPr>
              <p:cNvPr id="3" name="Text Placeholder 2">
                <a:extLst>
                  <a:ext uri="{FF2B5EF4-FFF2-40B4-BE49-F238E27FC236}">
                    <a16:creationId xmlns:a16="http://schemas.microsoft.com/office/drawing/2014/main" id="{FB7EF5C9-C099-1A58-DB7A-E8BD2091A89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905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4F97EA9-FA4F-199B-8C14-086CA2B03C3A}"/>
              </a:ext>
            </a:extLst>
          </p:cNvPr>
          <p:cNvPicPr>
            <a:picLocks noChangeAspect="1"/>
          </p:cNvPicPr>
          <p:nvPr/>
        </p:nvPicPr>
        <p:blipFill>
          <a:blip r:embed="rId3"/>
          <a:stretch>
            <a:fillRect/>
          </a:stretch>
        </p:blipFill>
        <p:spPr>
          <a:xfrm>
            <a:off x="6695660" y="2801081"/>
            <a:ext cx="2286000" cy="1660585"/>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AF14E10-7EC0-D322-7A3C-2315B785D5E7}"/>
                  </a:ext>
                </a:extLst>
              </p:cNvPr>
              <p:cNvSpPr txBox="1"/>
              <p:nvPr/>
            </p:nvSpPr>
            <p:spPr>
              <a:xfrm>
                <a:off x="1764892" y="2577694"/>
                <a:ext cx="5589637" cy="529312"/>
              </a:xfrm>
              <a:prstGeom prst="rect">
                <a:avLst/>
              </a:prstGeom>
              <a:noFill/>
            </p:spPr>
            <p:txBody>
              <a:bodyPr wrap="square">
                <a:spAutoFit/>
              </a:bodyPr>
              <a:lstStyle/>
              <a:p>
                <a:pPr marL="0" indent="0">
                  <a:buNone/>
                </a:pPr>
                <a14:m>
                  <m:oMathPara xmlns:m="http://schemas.openxmlformats.org/officeDocument/2006/math">
                    <m:oMathParaPr>
                      <m:jc m:val="left"/>
                    </m:oMathParaPr>
                    <m:oMath xmlns:m="http://schemas.openxmlformats.org/officeDocument/2006/math">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r>
                                <a:rPr lang="en-US" sz="2000" b="0" i="1" smtClean="0">
                                  <a:latin typeface="Cambria Math" panose="02040503050406030204" pitchFamily="18" charset="0"/>
                                </a:rPr>
                                <m:t>𝑦</m:t>
                              </m:r>
                            </m:lim>
                          </m:limLow>
                        </m:fName>
                        <m:e>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e>
                              <m:r>
                                <a:rPr lang="en-US" sz="2000" b="0" i="1" smtClean="0">
                                  <a:latin typeface="Cambria Math" panose="02040503050406030204" pitchFamily="18" charset="0"/>
                                </a:rPr>
                                <m:t>𝑥</m:t>
                              </m:r>
                            </m:e>
                          </m:d>
                        </m:e>
                      </m:func>
                      <m:r>
                        <a:rPr lang="en-US" sz="2000" i="1">
                          <a:latin typeface="Cambria Math" panose="02040503050406030204" pitchFamily="18" charset="0"/>
                        </a:rPr>
                        <m:t>=</m:t>
                      </m:r>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max</m:t>
                              </m:r>
                            </m:e>
                            <m:lim>
                              <m:r>
                                <a:rPr lang="en-US" sz="2000" i="1">
                                  <a:latin typeface="Cambria Math" panose="02040503050406030204" pitchFamily="18" charset="0"/>
                                </a:rPr>
                                <m:t>𝑦</m:t>
                              </m:r>
                            </m:lim>
                          </m:limLow>
                        </m:fName>
                        <m:e>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𝔼</m:t>
                              </m:r>
                            </m:e>
                            <m:sub>
                              <m:r>
                                <a:rPr lang="en-US" sz="2000" i="1">
                                  <a:latin typeface="Cambria Math" panose="02040503050406030204" pitchFamily="18" charset="0"/>
                                </a:rPr>
                                <m:t>𝑧</m:t>
                              </m:r>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𝜃</m:t>
                                  </m:r>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sub>
                          </m:sSub>
                          <m:d>
                            <m:dPr>
                              <m:begChr m:val="["/>
                              <m:endChr m:val="]"/>
                              <m:ctrlPr>
                                <a:rPr lang="en-US" sz="2000" b="1"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𝑦</m:t>
                                  </m:r>
                                </m:e>
                                <m:e>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rPr>
                                        <m:t>1:</m:t>
                                      </m:r>
                                      <m:r>
                                        <a:rPr lang="en-US" sz="2000" i="1">
                                          <a:latin typeface="Cambria Math" panose="02040503050406030204" pitchFamily="18" charset="0"/>
                                        </a:rPr>
                                        <m:t>𝑇</m:t>
                                      </m:r>
                                    </m:sub>
                                  </m:sSub>
                                  <m:r>
                                    <a:rPr lang="en-US" sz="2000" i="1">
                                      <a:latin typeface="Cambria Math" panose="02040503050406030204" pitchFamily="18" charset="0"/>
                                    </a:rPr>
                                    <m:t>, </m:t>
                                  </m:r>
                                  <m:r>
                                    <a:rPr lang="en-US" sz="2000" i="1">
                                      <a:latin typeface="Cambria Math" panose="02040503050406030204" pitchFamily="18" charset="0"/>
                                    </a:rPr>
                                    <m:t>𝑥</m:t>
                                  </m:r>
                                </m:e>
                              </m:d>
                            </m:e>
                          </m:d>
                        </m:e>
                      </m:func>
                    </m:oMath>
                  </m:oMathPara>
                </a14:m>
                <a:endParaRPr lang="en-US" sz="1600" dirty="0"/>
              </a:p>
            </p:txBody>
          </p:sp>
        </mc:Choice>
        <mc:Fallback>
          <p:sp>
            <p:nvSpPr>
              <p:cNvPr id="6" name="TextBox 5">
                <a:extLst>
                  <a:ext uri="{FF2B5EF4-FFF2-40B4-BE49-F238E27FC236}">
                    <a16:creationId xmlns:a16="http://schemas.microsoft.com/office/drawing/2014/main" id="{5AF14E10-7EC0-D322-7A3C-2315B785D5E7}"/>
                  </a:ext>
                </a:extLst>
              </p:cNvPr>
              <p:cNvSpPr txBox="1">
                <a:spLocks noRot="1" noChangeAspect="1" noMove="1" noResize="1" noEditPoints="1" noAdjustHandles="1" noChangeArrowheads="1" noChangeShapeType="1" noTextEdit="1"/>
              </p:cNvSpPr>
              <p:nvPr/>
            </p:nvSpPr>
            <p:spPr>
              <a:xfrm>
                <a:off x="1764892" y="2577694"/>
                <a:ext cx="5589637" cy="529312"/>
              </a:xfrm>
              <a:prstGeom prst="rect">
                <a:avLst/>
              </a:prstGeom>
              <a:blipFill>
                <a:blip r:embed="rId4"/>
                <a:stretch>
                  <a:fillRect b="-476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ABAAFAC-E6A9-6825-3FAB-8CBCD6CEDF0A}"/>
              </a:ext>
            </a:extLst>
          </p:cNvPr>
          <p:cNvSpPr txBox="1"/>
          <p:nvPr/>
        </p:nvSpPr>
        <p:spPr>
          <a:xfrm>
            <a:off x="6695660" y="4508781"/>
            <a:ext cx="2286000" cy="261610"/>
          </a:xfrm>
          <a:prstGeom prst="rect">
            <a:avLst/>
          </a:prstGeom>
          <a:noFill/>
        </p:spPr>
        <p:txBody>
          <a:bodyPr wrap="square">
            <a:spAutoFit/>
          </a:bodyPr>
          <a:lstStyle/>
          <a:p>
            <a:pPr algn="ctr"/>
            <a:r>
              <a:rPr lang="en-US" sz="1100">
                <a:solidFill>
                  <a:schemeClr val="tx1">
                    <a:lumMod val="50000"/>
                    <a:lumOff val="50000"/>
                  </a:schemeClr>
                </a:solidFill>
              </a:rPr>
              <a:t>[figure credit: Sasha Rush]</a:t>
            </a:r>
          </a:p>
        </p:txBody>
      </p:sp>
      <mc:AlternateContent xmlns:mc="http://schemas.openxmlformats.org/markup-compatibility/2006" xmlns:a14="http://schemas.microsoft.com/office/drawing/2010/main">
        <mc:Choice Requires="a14">
          <p:sp>
            <p:nvSpPr>
              <p:cNvPr id="8" name="Rounded Rectangular Callout 7">
                <a:extLst>
                  <a:ext uri="{FF2B5EF4-FFF2-40B4-BE49-F238E27FC236}">
                    <a16:creationId xmlns:a16="http://schemas.microsoft.com/office/drawing/2014/main" id="{EF878771-95F0-7EB6-1CA1-126E48EF2B0C}"/>
                  </a:ext>
                </a:extLst>
              </p:cNvPr>
              <p:cNvSpPr/>
              <p:nvPr/>
            </p:nvSpPr>
            <p:spPr>
              <a:xfrm>
                <a:off x="6400794" y="2299288"/>
                <a:ext cx="2365199" cy="329971"/>
              </a:xfrm>
              <a:prstGeom prst="wedgeRoundRectCallout">
                <a:avLst>
                  <a:gd name="adj1" fmla="val -62119"/>
                  <a:gd name="adj2" fmla="val 41771"/>
                  <a:gd name="adj3" fmla="val 16667"/>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Can be replaced with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𝑟</m:t>
                        </m:r>
                      </m:e>
                      <m:sub>
                        <m:r>
                          <a:rPr lang="en-US" b="0" i="1" smtClean="0">
                            <a:solidFill>
                              <a:schemeClr val="tx1"/>
                            </a:solidFill>
                            <a:latin typeface="Cambria Math" panose="02040503050406030204" pitchFamily="18" charset="0"/>
                          </a:rPr>
                          <m:t>𝜙</m:t>
                        </m:r>
                      </m:sub>
                    </m:sSub>
                    <m:r>
                      <a:rPr lang="en-US" b="0" i="1" smtClean="0">
                        <a:solidFill>
                          <a:schemeClr val="tx1"/>
                        </a:solidFill>
                        <a:latin typeface="Cambria Math" panose="02040503050406030204" pitchFamily="18" charset="0"/>
                      </a:rPr>
                      <m:t>(.)</m:t>
                    </m:r>
                  </m:oMath>
                </a14:m>
                <a:r>
                  <a:rPr lang="en-US" dirty="0">
                    <a:solidFill>
                      <a:schemeClr val="tx1"/>
                    </a:solidFill>
                  </a:rPr>
                  <a:t> </a:t>
                </a:r>
              </a:p>
            </p:txBody>
          </p:sp>
        </mc:Choice>
        <mc:Fallback xmlns="">
          <p:sp>
            <p:nvSpPr>
              <p:cNvPr id="8" name="Rounded Rectangular Callout 7">
                <a:extLst>
                  <a:ext uri="{FF2B5EF4-FFF2-40B4-BE49-F238E27FC236}">
                    <a16:creationId xmlns:a16="http://schemas.microsoft.com/office/drawing/2014/main" id="{EF878771-95F0-7EB6-1CA1-126E48EF2B0C}"/>
                  </a:ext>
                </a:extLst>
              </p:cNvPr>
              <p:cNvSpPr>
                <a:spLocks noRot="1" noChangeAspect="1" noMove="1" noResize="1" noEditPoints="1" noAdjustHandles="1" noChangeArrowheads="1" noChangeShapeType="1" noTextEdit="1"/>
              </p:cNvSpPr>
              <p:nvPr/>
            </p:nvSpPr>
            <p:spPr>
              <a:xfrm>
                <a:off x="6400794" y="2299288"/>
                <a:ext cx="2365199" cy="329971"/>
              </a:xfrm>
              <a:prstGeom prst="wedgeRoundRectCallout">
                <a:avLst>
                  <a:gd name="adj1" fmla="val -62119"/>
                  <a:gd name="adj2" fmla="val 41771"/>
                  <a:gd name="adj3" fmla="val 16667"/>
                </a:avLst>
              </a:prstGeom>
              <a:blipFill>
                <a:blip r:embed="rId5"/>
                <a:stretch>
                  <a:fillRect t="-3571" b="-7143"/>
                </a:stretch>
              </a:blipFill>
              <a:ln>
                <a:solidFill>
                  <a:schemeClr val="bg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049737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D522-14F9-9A25-EFAB-C7421162A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ABC2C-41C0-8101-CD3E-E062E9079E12}"/>
              </a:ext>
            </a:extLst>
          </p:cNvPr>
          <p:cNvSpPr>
            <a:spLocks noGrp="1"/>
          </p:cNvSpPr>
          <p:nvPr>
            <p:ph type="title"/>
          </p:nvPr>
        </p:nvSpPr>
        <p:spPr/>
        <p:txBody>
          <a:bodyPr lIns="91440" tIns="45720" rIns="91440" bIns="45720" anchor="b"/>
          <a:lstStyle/>
          <a:p>
            <a:r>
              <a:rPr lang="en-US">
                <a:ea typeface="Tahoma"/>
                <a:cs typeface="Tahoma"/>
              </a:rPr>
              <a:t>Training for scale inference</a:t>
            </a:r>
            <a:endParaRPr lang="en-US"/>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9601BE24-BD10-8B17-3BA4-FB38152BC103}"/>
                  </a:ext>
                </a:extLst>
              </p:cNvPr>
              <p:cNvSpPr>
                <a:spLocks noGrp="1"/>
              </p:cNvSpPr>
              <p:nvPr>
                <p:ph type="body" sz="quarter" idx="16"/>
              </p:nvPr>
            </p:nvSpPr>
            <p:spPr/>
            <p:txBody>
              <a:bodyPr lIns="91440" tIns="45720" rIns="91440" bIns="45720" anchor="t">
                <a:noAutofit/>
              </a:bodyPr>
              <a:lstStyle/>
              <a:p>
                <a:pPr marL="229870" indent="-229870"/>
                <a:r>
                  <a:rPr lang="en-US" dirty="0"/>
                  <a:t>The central question here is how do you train the “policy” (the “thinker”) to be more conducive to inference-scaling? </a:t>
                </a:r>
              </a:p>
              <a:p>
                <a:pPr marL="229870" indent="-229870"/>
                <a:endParaRPr lang="en-US" dirty="0"/>
              </a:p>
              <a:p>
                <a:pPr marL="229870" indent="-229870"/>
                <a:r>
                  <a:rPr lang="en-US" b="1" dirty="0"/>
                  <a:t>Why is this non-trivial?</a:t>
                </a:r>
                <a:r>
                  <a:rPr lang="en-US" dirty="0"/>
                  <a:t> Remember the inference goal: </a:t>
                </a:r>
              </a:p>
              <a:p>
                <a:pPr marL="0" indent="0" algn="ctr">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𝜃</m:t>
                          </m:r>
                        </m:sub>
                      </m:sSub>
                      <m:d>
                        <m:dPr>
                          <m:ctrlPr>
                            <a:rPr lang="en-US" sz="2000" i="1">
                              <a:latin typeface="Cambria Math" panose="02040503050406030204" pitchFamily="18" charset="0"/>
                            </a:rPr>
                          </m:ctrlPr>
                        </m:dPr>
                        <m:e>
                          <m:r>
                            <a:rPr lang="en-US" sz="2000" b="0" i="1">
                              <a:latin typeface="Cambria Math" panose="02040503050406030204" pitchFamily="18" charset="0"/>
                            </a:rPr>
                            <m:t>𝑦</m:t>
                          </m:r>
                        </m:e>
                        <m:e>
                          <m:r>
                            <a:rPr lang="en-US" sz="2000" i="1">
                              <a:latin typeface="Cambria Math" panose="02040503050406030204" pitchFamily="18" charset="0"/>
                            </a:rPr>
                            <m:t>𝑥</m:t>
                          </m:r>
                        </m:e>
                      </m:d>
                      <m:r>
                        <a:rPr lang="en-US" sz="2000" i="1">
                          <a:latin typeface="Cambria Math" panose="02040503050406030204" pitchFamily="18" charset="0"/>
                        </a:rPr>
                        <m:t>=</m:t>
                      </m:r>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𝔼</m:t>
                          </m:r>
                        </m:e>
                        <m:sub>
                          <m:r>
                            <a:rPr lang="en-US" sz="2000" b="0" i="1">
                              <a:latin typeface="Cambria Math" panose="02040503050406030204" pitchFamily="18" charset="0"/>
                            </a:rPr>
                            <m:t>𝑧</m:t>
                          </m:r>
                          <m:r>
                            <a:rPr lang="en-US" sz="2000" b="1"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i="1">
                                  <a:latin typeface="Cambria Math" panose="02040503050406030204" pitchFamily="18" charset="0"/>
                                </a:rPr>
                                <m:t>𝜃</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ub>
                      </m:sSub>
                      <m:d>
                        <m:dPr>
                          <m:begChr m:val="["/>
                          <m:endChr m:val="]"/>
                          <m:ctrlPr>
                            <a:rPr lang="en-US" sz="2000" b="1"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𝑦</m:t>
                              </m:r>
                            </m:e>
                            <m:e>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rPr>
                                    <m:t>1:</m:t>
                                  </m:r>
                                  <m:r>
                                    <a:rPr lang="en-US" sz="2000" i="1">
                                      <a:latin typeface="Cambria Math" panose="02040503050406030204" pitchFamily="18" charset="0"/>
                                    </a:rPr>
                                    <m:t>𝑇</m:t>
                                  </m:r>
                                </m:sub>
                              </m:sSub>
                              <m:r>
                                <a:rPr lang="en-US" sz="2000" i="1">
                                  <a:latin typeface="Cambria Math" panose="02040503050406030204" pitchFamily="18" charset="0"/>
                                </a:rPr>
                                <m:t>, </m:t>
                              </m:r>
                              <m:r>
                                <a:rPr lang="en-US" sz="2000" i="1">
                                  <a:latin typeface="Cambria Math" panose="02040503050406030204" pitchFamily="18" charset="0"/>
                                </a:rPr>
                                <m:t>𝑥</m:t>
                              </m:r>
                            </m:e>
                          </m:d>
                        </m:e>
                      </m:d>
                    </m:oMath>
                  </m:oMathPara>
                </a14:m>
                <a:endParaRPr lang="en-US" sz="2000" dirty="0"/>
              </a:p>
              <a:p>
                <a:pPr marL="229870" indent="-229870"/>
                <a:r>
                  <a:rPr lang="en-US" dirty="0"/>
                  <a:t>Even if I give you training data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0" smtClean="0">
                        <a:latin typeface="Cambria Math" panose="02040503050406030204" pitchFamily="18" charset="0"/>
                      </a:rPr>
                      <m:t>)</m:t>
                    </m:r>
                  </m:oMath>
                </a14:m>
                <a:r>
                  <a:rPr lang="en-US" dirty="0"/>
                  <a:t> (or equivalently, a perfect verifier of final answers), you still can’t train it since you don’t know what thoughts lead to a given correct answers)</a:t>
                </a:r>
              </a:p>
              <a:p>
                <a:pPr marL="229870" indent="-229870"/>
                <a:endParaRPr lang="en-US" dirty="0"/>
              </a:p>
              <a:p>
                <a:pPr marL="229870" indent="-229870"/>
                <a:endParaRPr lang="en-US" dirty="0"/>
              </a:p>
              <a:p>
                <a:pPr marL="571182" lvl="1" indent="-229870"/>
                <a:endParaRPr lang="en-US" dirty="0"/>
              </a:p>
            </p:txBody>
          </p:sp>
        </mc:Choice>
        <mc:Fallback>
          <p:sp>
            <p:nvSpPr>
              <p:cNvPr id="3" name="Text Placeholder 2">
                <a:extLst>
                  <a:ext uri="{FF2B5EF4-FFF2-40B4-BE49-F238E27FC236}">
                    <a16:creationId xmlns:a16="http://schemas.microsoft.com/office/drawing/2014/main" id="{9601BE24-BD10-8B17-3BA4-FB38152BC103}"/>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993A8FC-73AD-F024-9F34-6A920568F574}"/>
              </a:ext>
            </a:extLst>
          </p:cNvPr>
          <p:cNvPicPr>
            <a:picLocks noChangeAspect="1"/>
          </p:cNvPicPr>
          <p:nvPr/>
        </p:nvPicPr>
        <p:blipFill>
          <a:blip r:embed="rId3"/>
          <a:stretch>
            <a:fillRect/>
          </a:stretch>
        </p:blipFill>
        <p:spPr>
          <a:xfrm>
            <a:off x="6951407" y="3536498"/>
            <a:ext cx="2064774" cy="1499883"/>
          </a:xfrm>
          <a:prstGeom prst="rect">
            <a:avLst/>
          </a:prstGeom>
        </p:spPr>
      </p:pic>
    </p:spTree>
    <p:extLst>
      <p:ext uri="{BB962C8B-B14F-4D97-AF65-F5344CB8AC3E}">
        <p14:creationId xmlns:p14="http://schemas.microsoft.com/office/powerpoint/2010/main" val="3566613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A27A-9944-BF18-5B61-8B80C7FAA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A86A5-B74F-7EE3-0350-9253ABF078DF}"/>
              </a:ext>
            </a:extLst>
          </p:cNvPr>
          <p:cNvSpPr>
            <a:spLocks noGrp="1"/>
          </p:cNvSpPr>
          <p:nvPr>
            <p:ph type="title"/>
          </p:nvPr>
        </p:nvSpPr>
        <p:spPr/>
        <p:txBody>
          <a:bodyPr lIns="91440" tIns="45720" rIns="91440" bIns="45720" anchor="b"/>
          <a:lstStyle/>
          <a:p>
            <a:r>
              <a:rPr lang="en-US">
                <a:ea typeface="Tahoma"/>
                <a:cs typeface="Tahoma"/>
              </a:rPr>
              <a:t>Approach 1: Guess and Check</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D334668-7B42-017B-7BF0-7253A4B1552A}"/>
                  </a:ext>
                </a:extLst>
              </p:cNvPr>
              <p:cNvSpPr>
                <a:spLocks noGrp="1"/>
              </p:cNvSpPr>
              <p:nvPr>
                <p:ph type="body" sz="quarter" idx="16"/>
              </p:nvPr>
            </p:nvSpPr>
            <p:spPr/>
            <p:txBody>
              <a:bodyPr lIns="91440" tIns="45720" rIns="91440" bIns="45720" anchor="t">
                <a:noAutofit/>
              </a:bodyPr>
              <a:lstStyle/>
              <a:p>
                <a:pPr marL="229870" indent="-229870"/>
                <a:r>
                  <a:rPr lang="en-US" b="1"/>
                  <a:t>Guess and Check: </a:t>
                </a:r>
              </a:p>
              <a:p>
                <a:pPr marL="571182" lvl="1" indent="-229870"/>
                <a:r>
                  <a:rPr lang="en-US"/>
                  <a:t>Sample </a:t>
                </a:r>
                <a14:m>
                  <m:oMath xmlns:m="http://schemas.openxmlformats.org/officeDocument/2006/math">
                    <m:r>
                      <a:rPr lang="en-US" b="0" i="1" smtClean="0">
                        <a:latin typeface="Cambria Math" panose="02040503050406030204" pitchFamily="18" charset="0"/>
                      </a:rPr>
                      <m:t>𝑁</m:t>
                    </m:r>
                  </m:oMath>
                </a14:m>
                <a:r>
                  <a:rPr lang="en-US"/>
                  <a:t> chain of thoughts</a:t>
                </a:r>
              </a:p>
              <a:p>
                <a:pPr marL="571182" lvl="1" indent="-229870"/>
                <a:r>
                  <a:rPr lang="en-US"/>
                  <a:t>Check if successful with ORM</a:t>
                </a:r>
              </a:p>
              <a:p>
                <a:pPr marL="571182" lvl="1" indent="-229870"/>
                <a:r>
                  <a:rPr lang="en-US"/>
                  <a:t>Train on the good ones </a:t>
                </a:r>
              </a:p>
              <a:p>
                <a:pPr marL="571182" lvl="1" indent="-229870"/>
                <a:endParaRPr lang="en-US"/>
              </a:p>
            </p:txBody>
          </p:sp>
        </mc:Choice>
        <mc:Fallback xmlns="">
          <p:sp>
            <p:nvSpPr>
              <p:cNvPr id="3" name="Text Placeholder 2">
                <a:extLst>
                  <a:ext uri="{FF2B5EF4-FFF2-40B4-BE49-F238E27FC236}">
                    <a16:creationId xmlns:a16="http://schemas.microsoft.com/office/drawing/2014/main" id="{0D334668-7B42-017B-7BF0-7253A4B1552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28CC8BD-979D-AA44-ED85-128485C75DD4}"/>
              </a:ext>
            </a:extLst>
          </p:cNvPr>
          <p:cNvSpPr txBox="1"/>
          <p:nvPr/>
        </p:nvSpPr>
        <p:spPr>
          <a:xfrm>
            <a:off x="3429000" y="4905576"/>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pic>
        <p:nvPicPr>
          <p:cNvPr id="5" name="Picture 4">
            <a:extLst>
              <a:ext uri="{FF2B5EF4-FFF2-40B4-BE49-F238E27FC236}">
                <a16:creationId xmlns:a16="http://schemas.microsoft.com/office/drawing/2014/main" id="{6F9A6DFD-9484-F921-C9A4-B664C84711DE}"/>
              </a:ext>
            </a:extLst>
          </p:cNvPr>
          <p:cNvPicPr>
            <a:picLocks noChangeAspect="1"/>
          </p:cNvPicPr>
          <p:nvPr/>
        </p:nvPicPr>
        <p:blipFill>
          <a:blip r:embed="rId3"/>
          <a:stretch>
            <a:fillRect/>
          </a:stretch>
        </p:blipFill>
        <p:spPr>
          <a:xfrm>
            <a:off x="6204155" y="1797423"/>
            <a:ext cx="2100976" cy="3296916"/>
          </a:xfrm>
          <a:prstGeom prst="rect">
            <a:avLst/>
          </a:prstGeom>
        </p:spPr>
      </p:pic>
    </p:spTree>
    <p:extLst>
      <p:ext uri="{BB962C8B-B14F-4D97-AF65-F5344CB8AC3E}">
        <p14:creationId xmlns:p14="http://schemas.microsoft.com/office/powerpoint/2010/main" val="2790588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9D86-EE60-81EE-EF60-9DA1F3302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FCEB3-C650-6EA8-A5C5-4E86EC5DEDB5}"/>
              </a:ext>
            </a:extLst>
          </p:cNvPr>
          <p:cNvSpPr>
            <a:spLocks noGrp="1"/>
          </p:cNvSpPr>
          <p:nvPr>
            <p:ph type="title"/>
          </p:nvPr>
        </p:nvSpPr>
        <p:spPr/>
        <p:txBody>
          <a:bodyPr lIns="91440" tIns="45720" rIns="91440" bIns="45720" anchor="b"/>
          <a:lstStyle/>
          <a:p>
            <a:r>
              <a:rPr lang="en-US">
                <a:ea typeface="Tahoma"/>
                <a:cs typeface="Tahoma"/>
              </a:rPr>
              <a:t>Guess and Check, formalized</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E0B6B3E-4824-EDAD-62A4-4392D51D1BD2}"/>
                  </a:ext>
                </a:extLst>
              </p:cNvPr>
              <p:cNvSpPr>
                <a:spLocks noGrp="1"/>
              </p:cNvSpPr>
              <p:nvPr>
                <p:ph type="body" sz="quarter" idx="16"/>
              </p:nvPr>
            </p:nvSpPr>
            <p:spPr>
              <a:xfrm>
                <a:off x="377990" y="1205010"/>
                <a:ext cx="8757565" cy="3077573"/>
              </a:xfrm>
            </p:spPr>
            <p:txBody>
              <a:bodyPr lIns="91440" tIns="45720" rIns="91440" bIns="45720" anchor="t">
                <a:noAutofit/>
              </a:bodyPr>
              <a:lstStyle/>
              <a:p>
                <a:pPr marL="229870" indent="-229870"/>
                <a:r>
                  <a:rPr lang="en-US"/>
                  <a:t>There is a principled way to describe “Guess and Guess” via Expectation Maximization (EM). </a:t>
                </a:r>
              </a:p>
              <a:p>
                <a:pPr marL="229870" indent="-229870"/>
                <a:r>
                  <a:rPr lang="en-US"/>
                  <a:t>The training goal: </a:t>
                </a:r>
                <a14:m>
                  <m:oMath xmlns:m="http://schemas.openxmlformats.org/officeDocument/2006/math">
                    <m:limLow>
                      <m:limLowPr>
                        <m:ctrlPr>
                          <a:rPr lang="en-US" sz="1800" b="0" i="1" smtClean="0">
                            <a:latin typeface="Cambria Math" panose="02040503050406030204" pitchFamily="18" charset="0"/>
                          </a:rPr>
                        </m:ctrlPr>
                      </m:limLowPr>
                      <m:e>
                        <m:r>
                          <m:rPr>
                            <m:sty m:val="p"/>
                          </m:rPr>
                          <a:rPr lang="en-US" sz="1800" b="0" i="0" smtClean="0">
                            <a:latin typeface="Cambria Math" panose="02040503050406030204" pitchFamily="18" charset="0"/>
                          </a:rPr>
                          <m:t>max</m:t>
                        </m:r>
                      </m:e>
                      <m:lim>
                        <m:r>
                          <a:rPr lang="en-US" sz="1800" b="0" i="1" smtClean="0">
                            <a:latin typeface="Cambria Math" panose="02040503050406030204" pitchFamily="18" charset="0"/>
                          </a:rPr>
                          <m:t>𝜃</m:t>
                        </m:r>
                      </m:lim>
                    </m:limLow>
                    <m:r>
                      <a:rPr lang="en-US" sz="1800" b="0" i="0" smtClean="0">
                        <a:latin typeface="Cambria Math" panose="02040503050406030204" pitchFamily="18" charset="0"/>
                      </a:rPr>
                      <m:t> </m:t>
                    </m:r>
                    <m:d>
                      <m:dPr>
                        <m:begChr m:val="{"/>
                        <m:endChr m:val="}"/>
                        <m:ctrlPr>
                          <a:rPr lang="en-US" sz="1800" b="0" i="1" smtClean="0">
                            <a:latin typeface="Cambria Math" panose="02040503050406030204" pitchFamily="18" charset="0"/>
                          </a:rPr>
                        </m:ctrlPr>
                      </m:dPr>
                      <m:e>
                        <m:sSub>
                          <m:sSubPr>
                            <m:ctrlPr>
                              <a:rPr lang="en-US" sz="1800" b="1" i="1">
                                <a:latin typeface="Cambria Math" panose="02040503050406030204" pitchFamily="18" charset="0"/>
                                <a:ea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𝔼</m:t>
                            </m:r>
                          </m:e>
                          <m:sub>
                            <m:r>
                              <a:rPr lang="en-US" sz="1800" i="1">
                                <a:latin typeface="Cambria Math" panose="02040503050406030204" pitchFamily="18" charset="0"/>
                              </a:rPr>
                              <m:t>𝑧</m:t>
                            </m:r>
                            <m:r>
                              <a:rPr lang="en-US" sz="1800" b="1" i="1">
                                <a:latin typeface="Cambria Math" panose="02040503050406030204" pitchFamily="18" charset="0"/>
                              </a:rPr>
                              <m:t>~</m:t>
                            </m:r>
                            <m:sSub>
                              <m:sSubPr>
                                <m:ctrlPr>
                                  <a:rPr lang="en-US" sz="1800" b="0" i="1" smtClean="0">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sub>
                        </m:sSub>
                        <m:d>
                          <m:dPr>
                            <m:begChr m:val="["/>
                            <m:endChr m:val="]"/>
                            <m:ctrlPr>
                              <a:rPr lang="en-US" sz="1800" b="1"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d>
                              <m:dPr>
                                <m:ctrlPr>
                                  <a:rPr lang="en-US" sz="1800" i="1">
                                    <a:latin typeface="Cambria Math" panose="02040503050406030204" pitchFamily="18" charset="0"/>
                                  </a:rPr>
                                </m:ctrlPr>
                              </m:dPr>
                              <m:e>
                                <m:r>
                                  <a:rPr lang="en-US" sz="1800" i="1">
                                    <a:latin typeface="Cambria Math" panose="02040503050406030204" pitchFamily="18" charset="0"/>
                                  </a:rPr>
                                  <m:t>𝑦</m:t>
                                </m:r>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a:rPr lang="en-US" sz="1800" i="1">
                                        <a:latin typeface="Cambria Math" panose="02040503050406030204" pitchFamily="18" charset="0"/>
                                      </a:rPr>
                                      <m:t>1:</m:t>
                                    </m:r>
                                    <m:r>
                                      <a:rPr lang="en-US" sz="1800" i="1">
                                        <a:latin typeface="Cambria Math" panose="02040503050406030204" pitchFamily="18" charset="0"/>
                                      </a:rPr>
                                      <m:t>𝑇</m:t>
                                    </m:r>
                                  </m:sub>
                                </m:sSub>
                              </m:e>
                              <m:e>
                                <m:r>
                                  <a:rPr lang="en-US" sz="1800" i="1">
                                    <a:latin typeface="Cambria Math" panose="02040503050406030204" pitchFamily="18" charset="0"/>
                                  </a:rPr>
                                  <m:t>𝑥</m:t>
                                </m:r>
                              </m:e>
                            </m:d>
                          </m:e>
                        </m:d>
                        <m:r>
                          <m:rPr>
                            <m:nor/>
                          </m:rPr>
                          <a:rPr lang="en-US" sz="1800" dirty="0"/>
                          <m:t> </m:t>
                        </m:r>
                      </m:e>
                    </m:d>
                    <m:r>
                      <a:rPr lang="en-US" sz="1800" b="0" i="0" smtClean="0">
                        <a:latin typeface="Cambria Math" panose="02040503050406030204" pitchFamily="18" charset="0"/>
                      </a:rPr>
                      <m:t> </m:t>
                    </m:r>
                  </m:oMath>
                </a14:m>
                <a:endParaRPr lang="en-US"/>
              </a:p>
              <a:p>
                <a:pPr marL="342900" indent="-342900">
                  <a:buFont typeface="+mj-lt"/>
                  <a:buAutoNum type="arabicPeriod"/>
                </a:pPr>
                <a:r>
                  <a:rPr lang="en-US" b="1"/>
                  <a:t>E-Step: </a:t>
                </a:r>
                <a:r>
                  <a:rPr lang="en-US"/>
                  <a:t>Explore in the space of likely thoughts </a:t>
                </a:r>
              </a:p>
              <a:p>
                <a:pPr marL="571182" lvl="1" indent="-229870"/>
                <a:r>
                  <a:rPr lang="en-US"/>
                  <a:t>For </a:t>
                </a:r>
                <a14:m>
                  <m:oMath xmlns:m="http://schemas.openxmlformats.org/officeDocument/2006/math">
                    <m:r>
                      <a:rPr lang="en-US" b="0" i="1" smtClean="0">
                        <a:latin typeface="Cambria Math" panose="02040503050406030204" pitchFamily="18" charset="0"/>
                      </a:rPr>
                      <m:t>𝑁</m:t>
                    </m:r>
                  </m:oMath>
                </a14:m>
                <a:r>
                  <a:rPr lang="en-US"/>
                  <a:t> samples: </a:t>
                </a:r>
              </a:p>
              <a:p>
                <a:pPr marL="914082" lvl="2" indent="-229870"/>
                <a:r>
                  <a:rPr lang="en-US"/>
                  <a:t>Sample thoughts: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𝑛</m:t>
                        </m:r>
                      </m:sup>
                    </m:sSub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a:p>
              <a:p>
                <a:pPr marL="914082" lvl="2" indent="-229870"/>
                <a:r>
                  <a:rPr lang="en-US"/>
                  <a:t>Sample answers: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y</m:t>
                        </m:r>
                      </m:e>
                      <m:sup>
                        <m:r>
                          <a:rPr lang="en-US" b="0" i="1" smtClean="0">
                            <a:latin typeface="Cambria Math" panose="02040503050406030204" pitchFamily="18" charset="0"/>
                          </a:rPr>
                          <m:t>𝑛</m:t>
                        </m:r>
                      </m:sup>
                    </m:s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𝑛</m:t>
                        </m:r>
                      </m:sup>
                    </m:sSubSup>
                    <m:r>
                      <a:rPr lang="en-US" b="0" i="1" smtClean="0">
                        <a:latin typeface="Cambria Math" panose="02040503050406030204" pitchFamily="18" charset="0"/>
                      </a:rPr>
                      <m:t>)</m:t>
                    </m:r>
                  </m:oMath>
                </a14:m>
                <a:endParaRPr lang="en-US"/>
              </a:p>
              <a:p>
                <a:pPr marL="571182" lvl="1" indent="-229870"/>
                <a:r>
                  <a:rPr lang="en-US"/>
                  <a:t>Using ORM (gold label or verifier), keep the “good” thoughts: </a:t>
                </a:r>
                <a14:m>
                  <m:oMath xmlns:m="http://schemas.openxmlformats.org/officeDocument/2006/math">
                    <m:sSub>
                      <m:sSubPr>
                        <m:ctrlPr>
                          <a:rPr lang="en-US" sz="1600" b="0" i="1" smtClean="0">
                            <a:latin typeface="Cambria Math" panose="02040503050406030204" pitchFamily="18" charset="0"/>
                          </a:rPr>
                        </m:ctrlPr>
                      </m:sSubPr>
                      <m:e>
                        <m:r>
                          <m:rPr>
                            <m:brk m:alnAt="23"/>
                          </m:rPr>
                          <a:rPr lang="en-US" sz="1600" b="0" i="1" smtClean="0">
                            <a:latin typeface="Cambria Math" panose="02040503050406030204" pitchFamily="18" charset="0"/>
                          </a:rPr>
                          <m:t>𝑍</m:t>
                        </m:r>
                      </m:e>
                      <m:sub>
                        <m:r>
                          <m:rPr>
                            <m:sty m:val="p"/>
                          </m:rPr>
                          <a:rPr lang="en-US" sz="1600" b="0" i="0" smtClean="0">
                            <a:latin typeface="Cambria Math" panose="02040503050406030204" pitchFamily="18" charset="0"/>
                          </a:rPr>
                          <m:t>good</m:t>
                        </m:r>
                      </m:sub>
                    </m:sSub>
                  </m:oMath>
                </a14:m>
                <a:r>
                  <a:rPr lang="en-US"/>
                  <a:t>. </a:t>
                </a:r>
              </a:p>
              <a:p>
                <a:pPr marL="342900" indent="-342900">
                  <a:buFont typeface="+mj-lt"/>
                  <a:buAutoNum type="arabicPeriod"/>
                </a:pPr>
                <a:r>
                  <a:rPr lang="en-US" b="1"/>
                  <a:t>M-Step: </a:t>
                </a:r>
                <a:r>
                  <a:rPr lang="en-US"/>
                  <a:t>Update parameters to maximize our objective. </a:t>
                </a:r>
              </a:p>
              <a:p>
                <a:pPr marL="341312" lvl="1" indent="0">
                  <a:buNone/>
                </a:pPr>
                <a:r>
                  <a:rPr lang="en-US" sz="2000"/>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𝜃</m:t>
                        </m:r>
                      </m:e>
                      <m:sup>
                        <m:r>
                          <a:rPr lang="en-US" sz="2000" i="1">
                            <a:latin typeface="Cambria Math" panose="02040503050406030204" pitchFamily="18" charset="0"/>
                          </a:rPr>
                          <m:t>′</m:t>
                        </m:r>
                      </m:sup>
                    </m:sSup>
                    <m:r>
                      <a:rPr lang="en-US" sz="2000" b="0" i="1" smtClean="0">
                        <a:latin typeface="Cambria Math" panose="02040503050406030204" pitchFamily="18" charset="0"/>
                      </a:rPr>
                      <m:t>←</m:t>
                    </m:r>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r>
                          <a:rPr lang="en-US" sz="2000" b="0" i="1" smtClean="0">
                            <a:latin typeface="Cambria Math" panose="02040503050406030204" pitchFamily="18" charset="0"/>
                          </a:rPr>
                          <m:t>𝜃</m:t>
                        </m:r>
                      </m:lim>
                    </m:limLow>
                    <m:nary>
                      <m:naryPr>
                        <m:chr m:val="∑"/>
                        <m:ctrlPr>
                          <a:rPr lang="en-US" sz="2000" b="0" i="1" smtClean="0">
                            <a:latin typeface="Cambria Math" panose="02040503050406030204" pitchFamily="18" charset="0"/>
                          </a:rPr>
                        </m:ctrlPr>
                      </m:naryPr>
                      <m:sub>
                        <m:sSub>
                          <m:sSubPr>
                            <m:ctrlPr>
                              <a:rPr lang="en-US" sz="2000" b="0" i="1" smtClean="0">
                                <a:latin typeface="Cambria Math" panose="02040503050406030204" pitchFamily="18" charset="0"/>
                              </a:rPr>
                            </m:ctrlPr>
                          </m:sSubPr>
                          <m:e>
                            <m:r>
                              <m:rPr>
                                <m:brk m:alnAt="23"/>
                              </m:rPr>
                              <a:rPr lang="en-US" sz="2000" b="0" i="1" smtClean="0">
                                <a:latin typeface="Cambria Math" panose="02040503050406030204" pitchFamily="18" charset="0"/>
                              </a:rPr>
                              <m:t>𝑍</m:t>
                            </m:r>
                          </m:e>
                          <m:sub>
                            <m:r>
                              <m:rPr>
                                <m:sty m:val="p"/>
                              </m:rPr>
                              <a:rPr lang="en-US" sz="2000" b="0" i="0" smtClean="0">
                                <a:latin typeface="Cambria Math" panose="02040503050406030204" pitchFamily="18" charset="0"/>
                              </a:rPr>
                              <m:t>good</m:t>
                            </m:r>
                          </m:sub>
                        </m:sSub>
                      </m:sub>
                      <m:sup/>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𝜃</m:t>
                            </m:r>
                          </m:sub>
                        </m:sSub>
                        <m:d>
                          <m:dPr>
                            <m:ctrlPr>
                              <a:rPr lang="en-US" sz="2000" i="1">
                                <a:latin typeface="Cambria Math" panose="02040503050406030204" pitchFamily="18" charset="0"/>
                              </a:rPr>
                            </m:ctrlPr>
                          </m:dPr>
                          <m:e>
                            <m:r>
                              <a:rPr lang="en-US" sz="2000" i="1">
                                <a:latin typeface="Cambria Math" panose="02040503050406030204" pitchFamily="18" charset="0"/>
                              </a:rPr>
                              <m:t>𝑦</m:t>
                            </m:r>
                            <m:r>
                              <a:rPr lang="en-US" sz="2000" i="1">
                                <a:latin typeface="Cambria Math" panose="02040503050406030204" pitchFamily="18" charset="0"/>
                              </a:rPr>
                              <m:t>, </m:t>
                            </m:r>
                            <m:r>
                              <a:rPr lang="en-US" sz="2000" b="0" i="1" smtClean="0">
                                <a:latin typeface="Cambria Math" panose="02040503050406030204" pitchFamily="18" charset="0"/>
                              </a:rPr>
                              <m:t>𝑧</m:t>
                            </m:r>
                          </m:e>
                          <m:e>
                            <m:r>
                              <a:rPr lang="en-US" sz="2000" i="1">
                                <a:latin typeface="Cambria Math" panose="02040503050406030204" pitchFamily="18" charset="0"/>
                              </a:rPr>
                              <m:t>𝑥</m:t>
                            </m:r>
                          </m:e>
                        </m:d>
                      </m:e>
                    </m:nary>
                  </m:oMath>
                </a14:m>
                <a:endParaRPr lang="en-US" sz="2000"/>
              </a:p>
            </p:txBody>
          </p:sp>
        </mc:Choice>
        <mc:Fallback xmlns="">
          <p:sp>
            <p:nvSpPr>
              <p:cNvPr id="3" name="Text Placeholder 2">
                <a:extLst>
                  <a:ext uri="{FF2B5EF4-FFF2-40B4-BE49-F238E27FC236}">
                    <a16:creationId xmlns:a16="http://schemas.microsoft.com/office/drawing/2014/main" id="{CE0B6B3E-4824-EDAD-62A4-4392D51D1BD2}"/>
                  </a:ext>
                </a:extLst>
              </p:cNvPr>
              <p:cNvSpPr>
                <a:spLocks noGrp="1" noRot="1" noChangeAspect="1" noMove="1" noResize="1" noEditPoints="1" noAdjustHandles="1" noChangeArrowheads="1" noChangeShapeType="1" noTextEdit="1"/>
              </p:cNvSpPr>
              <p:nvPr>
                <p:ph type="body" sz="quarter" idx="16"/>
              </p:nvPr>
            </p:nvSpPr>
            <p:spPr>
              <a:xfrm>
                <a:off x="377990" y="1205010"/>
                <a:ext cx="8757565" cy="3077573"/>
              </a:xfrm>
              <a:blipFill>
                <a:blip r:embed="rId2"/>
                <a:stretch>
                  <a:fillRect l="-289" t="-1646" b="-1646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87882A1-01BE-FDE4-7631-9BDA6100E4DE}"/>
              </a:ext>
            </a:extLst>
          </p:cNvPr>
          <p:cNvSpPr txBox="1"/>
          <p:nvPr/>
        </p:nvSpPr>
        <p:spPr>
          <a:xfrm>
            <a:off x="3429000" y="4905576"/>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pic>
        <p:nvPicPr>
          <p:cNvPr id="5" name="Picture 4">
            <a:extLst>
              <a:ext uri="{FF2B5EF4-FFF2-40B4-BE49-F238E27FC236}">
                <a16:creationId xmlns:a16="http://schemas.microsoft.com/office/drawing/2014/main" id="{21DDDB53-6679-C807-1550-EA6A6B5D9FA2}"/>
              </a:ext>
            </a:extLst>
          </p:cNvPr>
          <p:cNvPicPr>
            <a:picLocks noChangeAspect="1"/>
          </p:cNvPicPr>
          <p:nvPr/>
        </p:nvPicPr>
        <p:blipFill>
          <a:blip r:embed="rId3"/>
          <a:stretch>
            <a:fillRect/>
          </a:stretch>
        </p:blipFill>
        <p:spPr>
          <a:xfrm>
            <a:off x="7278236" y="2077278"/>
            <a:ext cx="1738958" cy="2728826"/>
          </a:xfrm>
          <a:prstGeom prst="rect">
            <a:avLst/>
          </a:prstGeom>
        </p:spPr>
      </p:pic>
    </p:spTree>
    <p:extLst>
      <p:ext uri="{BB962C8B-B14F-4D97-AF65-F5344CB8AC3E}">
        <p14:creationId xmlns:p14="http://schemas.microsoft.com/office/powerpoint/2010/main" val="1905074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79BE-8960-E97E-EC34-D5822E1853FD}"/>
              </a:ext>
            </a:extLst>
          </p:cNvPr>
          <p:cNvSpPr>
            <a:spLocks noGrp="1"/>
          </p:cNvSpPr>
          <p:nvPr>
            <p:ph type="title"/>
          </p:nvPr>
        </p:nvSpPr>
        <p:spPr/>
        <p:txBody>
          <a:bodyPr/>
          <a:lstStyle/>
          <a:p>
            <a:r>
              <a:rPr lang="en-US"/>
              <a:t>Guess and Check as EM: Few Examples</a:t>
            </a:r>
          </a:p>
        </p:txBody>
      </p:sp>
      <p:sp>
        <p:nvSpPr>
          <p:cNvPr id="3" name="Text Placeholder 2">
            <a:extLst>
              <a:ext uri="{FF2B5EF4-FFF2-40B4-BE49-F238E27FC236}">
                <a16:creationId xmlns:a16="http://schemas.microsoft.com/office/drawing/2014/main" id="{2FCF40B0-A74F-FB68-5156-08D16F8E8121}"/>
              </a:ext>
            </a:extLst>
          </p:cNvPr>
          <p:cNvSpPr>
            <a:spLocks noGrp="1"/>
          </p:cNvSpPr>
          <p:nvPr>
            <p:ph type="body" sz="quarter" idx="16"/>
          </p:nvPr>
        </p:nvSpPr>
        <p:spPr/>
        <p:txBody>
          <a:bodyPr/>
          <a:lstStyle/>
          <a:p>
            <a:r>
              <a:rPr lang="en-US"/>
              <a:t>Different people refer to this approach under different names: </a:t>
            </a:r>
          </a:p>
          <a:p>
            <a:pPr lvl="1"/>
            <a:r>
              <a:rPr lang="en-US"/>
              <a:t>Self-Training [</a:t>
            </a:r>
            <a:r>
              <a:rPr lang="en-US" err="1"/>
              <a:t>Yarowsky</a:t>
            </a:r>
            <a:r>
              <a:rPr lang="en-US"/>
              <a:t>, 1995]  </a:t>
            </a:r>
          </a:p>
          <a:p>
            <a:pPr lvl="1"/>
            <a:r>
              <a:rPr lang="en-US"/>
              <a:t>Best-of-N Training [Cobbe et al., 2021]</a:t>
            </a:r>
          </a:p>
          <a:p>
            <a:pPr lvl="1"/>
            <a:r>
              <a:rPr lang="en-US" err="1"/>
              <a:t>STaR</a:t>
            </a:r>
            <a:r>
              <a:rPr lang="en-US"/>
              <a:t> [</a:t>
            </a:r>
            <a:r>
              <a:rPr lang="en-US" err="1"/>
              <a:t>Zelikman</a:t>
            </a:r>
            <a:r>
              <a:rPr lang="en-US"/>
              <a:t> et al., 2022]</a:t>
            </a:r>
          </a:p>
          <a:p>
            <a:pPr lvl="1"/>
            <a:r>
              <a:rPr lang="en-US" err="1"/>
              <a:t>ReST</a:t>
            </a:r>
            <a:r>
              <a:rPr lang="en-US"/>
              <a:t> [</a:t>
            </a:r>
            <a:r>
              <a:rPr lang="en-US" err="1"/>
              <a:t>Gulcehre</a:t>
            </a:r>
            <a:r>
              <a:rPr lang="en-US"/>
              <a:t> et al., 2023]</a:t>
            </a:r>
          </a:p>
          <a:p>
            <a:pPr lvl="1"/>
            <a:r>
              <a:rPr lang="en-US" err="1"/>
              <a:t>ReST</a:t>
            </a:r>
            <a:r>
              <a:rPr lang="en-US"/>
              <a:t>-EM [Singh et al., 2023]</a:t>
            </a:r>
          </a:p>
          <a:p>
            <a:pPr lvl="1"/>
            <a:r>
              <a:rPr lang="en-US"/>
              <a:t>Filtered Rejection Sampling [Nakano et al., 2021]</a:t>
            </a:r>
          </a:p>
        </p:txBody>
      </p:sp>
      <p:sp>
        <p:nvSpPr>
          <p:cNvPr id="6" name="TextBox 5">
            <a:extLst>
              <a:ext uri="{FF2B5EF4-FFF2-40B4-BE49-F238E27FC236}">
                <a16:creationId xmlns:a16="http://schemas.microsoft.com/office/drawing/2014/main" id="{CE8D2A7A-F82A-DB20-E4F8-DE3E827D1507}"/>
              </a:ext>
            </a:extLst>
          </p:cNvPr>
          <p:cNvSpPr txBox="1"/>
          <p:nvPr/>
        </p:nvSpPr>
        <p:spPr>
          <a:xfrm>
            <a:off x="3429000" y="4905576"/>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spTree>
    <p:extLst>
      <p:ext uri="{BB962C8B-B14F-4D97-AF65-F5344CB8AC3E}">
        <p14:creationId xmlns:p14="http://schemas.microsoft.com/office/powerpoint/2010/main" val="4262857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EA7C-38CA-1FA7-1C2F-607745ECC39A}"/>
              </a:ext>
            </a:extLst>
          </p:cNvPr>
          <p:cNvSpPr>
            <a:spLocks noGrp="1"/>
          </p:cNvSpPr>
          <p:nvPr>
            <p:ph type="title"/>
          </p:nvPr>
        </p:nvSpPr>
        <p:spPr/>
        <p:txBody>
          <a:bodyPr/>
          <a:lstStyle/>
          <a:p>
            <a:r>
              <a:rPr lang="en-US" err="1"/>
              <a:t>ReST</a:t>
            </a:r>
            <a:r>
              <a:rPr lang="en-US"/>
              <a:t>-EM</a:t>
            </a:r>
          </a:p>
        </p:txBody>
      </p:sp>
      <p:sp>
        <p:nvSpPr>
          <p:cNvPr id="3" name="Text Placeholder 2">
            <a:extLst>
              <a:ext uri="{FF2B5EF4-FFF2-40B4-BE49-F238E27FC236}">
                <a16:creationId xmlns:a16="http://schemas.microsoft.com/office/drawing/2014/main" id="{CC759384-6514-E956-E4D6-CED97DBEEB73}"/>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3315B5B7-A9AE-8873-8717-921EC9A37AB5}"/>
              </a:ext>
            </a:extLst>
          </p:cNvPr>
          <p:cNvSpPr txBox="1"/>
          <p:nvPr/>
        </p:nvSpPr>
        <p:spPr>
          <a:xfrm>
            <a:off x="1199536" y="4872058"/>
            <a:ext cx="6921909" cy="261610"/>
          </a:xfrm>
          <a:prstGeom prst="rect">
            <a:avLst/>
          </a:prstGeom>
          <a:noFill/>
        </p:spPr>
        <p:txBody>
          <a:bodyPr wrap="square">
            <a:spAutoFit/>
          </a:bodyPr>
          <a:lstStyle/>
          <a:p>
            <a:pPr algn="ctr"/>
            <a:r>
              <a:rPr lang="en-US" sz="1100">
                <a:solidFill>
                  <a:schemeClr val="tx1">
                    <a:lumMod val="50000"/>
                    <a:lumOff val="50000"/>
                  </a:schemeClr>
                </a:solidFill>
              </a:rPr>
              <a:t>[</a:t>
            </a:r>
            <a:r>
              <a:rPr lang="en-US" sz="1100">
                <a:solidFill>
                  <a:schemeClr val="tx1">
                    <a:lumMod val="50000"/>
                    <a:lumOff val="50000"/>
                  </a:schemeClr>
                </a:solidFill>
                <a:hlinkClick r:id="rId3"/>
              </a:rPr>
              <a:t>Beyond Human Data: Scaling Self-Training for Problem-Solving with Language Models, 2023</a:t>
            </a:r>
            <a:r>
              <a:rPr lang="en-US" sz="1100">
                <a:solidFill>
                  <a:schemeClr val="tx1">
                    <a:lumMod val="50000"/>
                    <a:lumOff val="50000"/>
                  </a:schemeClr>
                </a:solidFill>
              </a:rPr>
              <a:t>]</a:t>
            </a:r>
          </a:p>
        </p:txBody>
      </p:sp>
      <p:pic>
        <p:nvPicPr>
          <p:cNvPr id="8" name="Picture 7">
            <a:extLst>
              <a:ext uri="{FF2B5EF4-FFF2-40B4-BE49-F238E27FC236}">
                <a16:creationId xmlns:a16="http://schemas.microsoft.com/office/drawing/2014/main" id="{112CCA38-44CE-371F-31FD-0692876E059B}"/>
              </a:ext>
            </a:extLst>
          </p:cNvPr>
          <p:cNvPicPr>
            <a:picLocks noChangeAspect="1"/>
          </p:cNvPicPr>
          <p:nvPr/>
        </p:nvPicPr>
        <p:blipFill>
          <a:blip r:embed="rId4"/>
          <a:stretch>
            <a:fillRect/>
          </a:stretch>
        </p:blipFill>
        <p:spPr>
          <a:xfrm>
            <a:off x="1376516" y="1466947"/>
            <a:ext cx="6462252" cy="2764157"/>
          </a:xfrm>
          <a:prstGeom prst="rect">
            <a:avLst/>
          </a:prstGeom>
        </p:spPr>
      </p:pic>
    </p:spTree>
    <p:extLst>
      <p:ext uri="{BB962C8B-B14F-4D97-AF65-F5344CB8AC3E}">
        <p14:creationId xmlns:p14="http://schemas.microsoft.com/office/powerpoint/2010/main" val="3261268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FAAED-F638-96BD-5F7D-5FA8101D3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25188-EA0F-A0FD-5959-1ED2A454FD91}"/>
              </a:ext>
            </a:extLst>
          </p:cNvPr>
          <p:cNvSpPr>
            <a:spLocks noGrp="1"/>
          </p:cNvSpPr>
          <p:nvPr>
            <p:ph type="title"/>
          </p:nvPr>
        </p:nvSpPr>
        <p:spPr/>
        <p:txBody>
          <a:bodyPr/>
          <a:lstStyle/>
          <a:p>
            <a:r>
              <a:rPr lang="en-US" err="1"/>
              <a:t>ReST</a:t>
            </a:r>
            <a:r>
              <a:rPr lang="en-US"/>
              <a:t>-EM</a:t>
            </a:r>
          </a:p>
        </p:txBody>
      </p:sp>
      <p:sp>
        <p:nvSpPr>
          <p:cNvPr id="3" name="Text Placeholder 2">
            <a:extLst>
              <a:ext uri="{FF2B5EF4-FFF2-40B4-BE49-F238E27FC236}">
                <a16:creationId xmlns:a16="http://schemas.microsoft.com/office/drawing/2014/main" id="{DC976F73-BAA9-D77E-ACBD-88A12976EE57}"/>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30D94F3A-D776-4012-D0AF-F395942C7AFC}"/>
              </a:ext>
            </a:extLst>
          </p:cNvPr>
          <p:cNvSpPr txBox="1"/>
          <p:nvPr/>
        </p:nvSpPr>
        <p:spPr>
          <a:xfrm>
            <a:off x="1199536" y="4872058"/>
            <a:ext cx="6921909" cy="261610"/>
          </a:xfrm>
          <a:prstGeom prst="rect">
            <a:avLst/>
          </a:prstGeom>
          <a:noFill/>
        </p:spPr>
        <p:txBody>
          <a:bodyPr wrap="square">
            <a:spAutoFit/>
          </a:bodyPr>
          <a:lstStyle/>
          <a:p>
            <a:pPr algn="ctr"/>
            <a:r>
              <a:rPr lang="en-US" sz="1100">
                <a:solidFill>
                  <a:schemeClr val="tx1">
                    <a:lumMod val="50000"/>
                    <a:lumOff val="50000"/>
                  </a:schemeClr>
                </a:solidFill>
              </a:rPr>
              <a:t>[</a:t>
            </a:r>
            <a:r>
              <a:rPr lang="en-US" sz="1100">
                <a:solidFill>
                  <a:schemeClr val="tx1">
                    <a:lumMod val="50000"/>
                    <a:lumOff val="50000"/>
                  </a:schemeClr>
                </a:solidFill>
                <a:hlinkClick r:id="rId3"/>
              </a:rPr>
              <a:t>Beyond Human Data: Scaling Self-Training for Problem-Solving with Language Models, 2023</a:t>
            </a:r>
            <a:r>
              <a:rPr lang="en-US" sz="1100">
                <a:solidFill>
                  <a:schemeClr val="tx1">
                    <a:lumMod val="50000"/>
                    <a:lumOff val="50000"/>
                  </a:schemeClr>
                </a:solidFill>
              </a:rPr>
              <a:t>]</a:t>
            </a:r>
          </a:p>
        </p:txBody>
      </p:sp>
      <p:pic>
        <p:nvPicPr>
          <p:cNvPr id="4" name="Picture 3">
            <a:extLst>
              <a:ext uri="{FF2B5EF4-FFF2-40B4-BE49-F238E27FC236}">
                <a16:creationId xmlns:a16="http://schemas.microsoft.com/office/drawing/2014/main" id="{D97F7AF9-1D08-D5DC-A14F-A0C71CD2CC00}"/>
              </a:ext>
            </a:extLst>
          </p:cNvPr>
          <p:cNvPicPr>
            <a:picLocks noChangeAspect="1"/>
          </p:cNvPicPr>
          <p:nvPr/>
        </p:nvPicPr>
        <p:blipFill>
          <a:blip r:embed="rId4"/>
          <a:stretch>
            <a:fillRect/>
          </a:stretch>
        </p:blipFill>
        <p:spPr>
          <a:xfrm>
            <a:off x="705678" y="1462539"/>
            <a:ext cx="7772400" cy="2876477"/>
          </a:xfrm>
          <a:prstGeom prst="rect">
            <a:avLst/>
          </a:prstGeom>
        </p:spPr>
      </p:pic>
    </p:spTree>
    <p:extLst>
      <p:ext uri="{BB962C8B-B14F-4D97-AF65-F5344CB8AC3E}">
        <p14:creationId xmlns:p14="http://schemas.microsoft.com/office/powerpoint/2010/main" val="1536163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78FC-314C-6ED9-2568-E6D694C7F794}"/>
              </a:ext>
            </a:extLst>
          </p:cNvPr>
          <p:cNvSpPr>
            <a:spLocks noGrp="1"/>
          </p:cNvSpPr>
          <p:nvPr>
            <p:ph type="title"/>
          </p:nvPr>
        </p:nvSpPr>
        <p:spPr/>
        <p:txBody>
          <a:bodyPr/>
          <a:lstStyle/>
          <a:p>
            <a:r>
              <a:rPr lang="en-US">
                <a:ea typeface="Tahoma"/>
                <a:cs typeface="Tahoma"/>
              </a:rPr>
              <a:t>Guess and Check: challenges </a:t>
            </a:r>
            <a:endParaRPr lang="en-US"/>
          </a:p>
        </p:txBody>
      </p:sp>
      <p:sp>
        <p:nvSpPr>
          <p:cNvPr id="3" name="Text Placeholder 2">
            <a:extLst>
              <a:ext uri="{FF2B5EF4-FFF2-40B4-BE49-F238E27FC236}">
                <a16:creationId xmlns:a16="http://schemas.microsoft.com/office/drawing/2014/main" id="{027F198C-D66D-09FD-65F1-7631E15C3257}"/>
              </a:ext>
            </a:extLst>
          </p:cNvPr>
          <p:cNvSpPr>
            <a:spLocks noGrp="1"/>
          </p:cNvSpPr>
          <p:nvPr>
            <p:ph type="body" sz="quarter" idx="16"/>
          </p:nvPr>
        </p:nvSpPr>
        <p:spPr/>
        <p:txBody>
          <a:bodyPr/>
          <a:lstStyle/>
          <a:p>
            <a:r>
              <a:rPr lang="en-US" b="1" dirty="0"/>
              <a:t>Collapse: </a:t>
            </a:r>
            <a:r>
              <a:rPr lang="en-US" dirty="0">
                <a:solidFill>
                  <a:srgbClr val="C00000"/>
                </a:solidFill>
              </a:rPr>
              <a:t>”Good” and “bad” thoughts may share most of the path</a:t>
            </a:r>
            <a:r>
              <a:rPr lang="en-US" dirty="0"/>
              <a:t>. </a:t>
            </a:r>
            <a:br>
              <a:rPr lang="en-US" dirty="0"/>
            </a:br>
            <a:r>
              <a:rPr lang="en-US" dirty="0"/>
              <a:t>Often, one or few small mistakes may lead to a bad outcome. </a:t>
            </a:r>
            <a:br>
              <a:rPr lang="en-US" dirty="0"/>
            </a:br>
            <a:r>
              <a:rPr lang="en-US" dirty="0"/>
              <a:t>If the training data is not able to distinguish such nuances</a:t>
            </a:r>
            <a:br>
              <a:rPr lang="en-US" dirty="0"/>
            </a:br>
            <a:r>
              <a:rPr lang="en-US" dirty="0"/>
              <a:t>then the model may not learn anything useful. </a:t>
            </a:r>
          </a:p>
          <a:p>
            <a:endParaRPr lang="en-US" b="1" dirty="0"/>
          </a:p>
          <a:p>
            <a:r>
              <a:rPr lang="en-US" b="1" dirty="0"/>
              <a:t>Cost efficiency: </a:t>
            </a:r>
            <a:r>
              <a:rPr lang="en-US" dirty="0"/>
              <a:t>Will sampling around give us reasonable </a:t>
            </a:r>
            <a:br>
              <a:rPr lang="en-US" dirty="0"/>
            </a:br>
            <a:r>
              <a:rPr lang="en-US" dirty="0"/>
              <a:t>thoughts? If the problem is complex this may take forever! </a:t>
            </a:r>
          </a:p>
          <a:p>
            <a:endParaRPr lang="en-US" dirty="0"/>
          </a:p>
          <a:p>
            <a:pPr marL="0" indent="0">
              <a:buNone/>
            </a:pPr>
            <a:endParaRPr lang="en-US" dirty="0"/>
          </a:p>
        </p:txBody>
      </p:sp>
      <p:pic>
        <p:nvPicPr>
          <p:cNvPr id="6" name="Picture 5">
            <a:extLst>
              <a:ext uri="{FF2B5EF4-FFF2-40B4-BE49-F238E27FC236}">
                <a16:creationId xmlns:a16="http://schemas.microsoft.com/office/drawing/2014/main" id="{03A550E1-FAEA-98DB-F91A-3AFC9DEFEADC}"/>
              </a:ext>
            </a:extLst>
          </p:cNvPr>
          <p:cNvPicPr>
            <a:picLocks noChangeAspect="1"/>
          </p:cNvPicPr>
          <p:nvPr/>
        </p:nvPicPr>
        <p:blipFill>
          <a:blip r:embed="rId2"/>
          <a:stretch>
            <a:fillRect/>
          </a:stretch>
        </p:blipFill>
        <p:spPr>
          <a:xfrm>
            <a:off x="6666271" y="1797423"/>
            <a:ext cx="2100976" cy="3296916"/>
          </a:xfrm>
          <a:prstGeom prst="rect">
            <a:avLst/>
          </a:prstGeom>
        </p:spPr>
      </p:pic>
    </p:spTree>
    <p:extLst>
      <p:ext uri="{BB962C8B-B14F-4D97-AF65-F5344CB8AC3E}">
        <p14:creationId xmlns:p14="http://schemas.microsoft.com/office/powerpoint/2010/main" val="165663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E820-FC72-AA0C-3FF0-6A73C6A94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0B434-B694-A291-AAA5-4C6A2B1D47E9}"/>
              </a:ext>
            </a:extLst>
          </p:cNvPr>
          <p:cNvSpPr>
            <a:spLocks noGrp="1"/>
          </p:cNvSpPr>
          <p:nvPr>
            <p:ph type="title"/>
          </p:nvPr>
        </p:nvSpPr>
        <p:spPr/>
        <p:txBody>
          <a:bodyPr lIns="91440" tIns="45720" rIns="91440" bIns="45720" anchor="b"/>
          <a:lstStyle/>
          <a:p>
            <a:r>
              <a:rPr lang="en-US">
                <a:ea typeface="Tahoma"/>
                <a:cs typeface="Tahoma"/>
              </a:rPr>
              <a:t>Scaling fine-tuning </a:t>
            </a:r>
            <a:endParaRPr lang="en-US"/>
          </a:p>
        </p:txBody>
      </p:sp>
      <p:sp>
        <p:nvSpPr>
          <p:cNvPr id="3" name="Text Placeholder 2">
            <a:extLst>
              <a:ext uri="{FF2B5EF4-FFF2-40B4-BE49-F238E27FC236}">
                <a16:creationId xmlns:a16="http://schemas.microsoft.com/office/drawing/2014/main" id="{B963E69D-1C0F-20D2-86F2-B99AA8536F07}"/>
              </a:ext>
            </a:extLst>
          </p:cNvPr>
          <p:cNvSpPr>
            <a:spLocks noGrp="1"/>
          </p:cNvSpPr>
          <p:nvPr>
            <p:ph type="body" sz="quarter" idx="16"/>
          </p:nvPr>
        </p:nvSpPr>
        <p:spPr>
          <a:xfrm>
            <a:off x="371548" y="1390650"/>
            <a:ext cx="8464802" cy="3077573"/>
          </a:xfrm>
        </p:spPr>
        <p:txBody>
          <a:bodyPr lIns="91440" tIns="45720" rIns="91440" bIns="45720" anchor="t">
            <a:noAutofit/>
          </a:bodyPr>
          <a:lstStyle/>
          <a:p>
            <a:pPr marL="229870" indent="-229870"/>
            <a:r>
              <a:rPr lang="en-US"/>
              <a:t>We have also seen the benefits of scaling fine-tuning/alignment on diverse range of data. </a:t>
            </a:r>
          </a:p>
        </p:txBody>
      </p:sp>
      <p:pic>
        <p:nvPicPr>
          <p:cNvPr id="4" name="object 8">
            <a:extLst>
              <a:ext uri="{FF2B5EF4-FFF2-40B4-BE49-F238E27FC236}">
                <a16:creationId xmlns:a16="http://schemas.microsoft.com/office/drawing/2014/main" id="{01C167C3-E1AA-ECCC-9AC2-4A1688279165}"/>
              </a:ext>
            </a:extLst>
          </p:cNvPr>
          <p:cNvPicPr/>
          <p:nvPr/>
        </p:nvPicPr>
        <p:blipFill>
          <a:blip r:embed="rId2" cstate="print"/>
          <a:stretch>
            <a:fillRect/>
          </a:stretch>
        </p:blipFill>
        <p:spPr>
          <a:xfrm>
            <a:off x="827176" y="1898368"/>
            <a:ext cx="2906624" cy="2426980"/>
          </a:xfrm>
          <a:prstGeom prst="rect">
            <a:avLst/>
          </a:prstGeom>
        </p:spPr>
      </p:pic>
      <p:sp>
        <p:nvSpPr>
          <p:cNvPr id="5" name="object 9">
            <a:extLst>
              <a:ext uri="{FF2B5EF4-FFF2-40B4-BE49-F238E27FC236}">
                <a16:creationId xmlns:a16="http://schemas.microsoft.com/office/drawing/2014/main" id="{B8603C5B-D432-8FCA-6751-ADB270A3341C}"/>
              </a:ext>
            </a:extLst>
          </p:cNvPr>
          <p:cNvSpPr txBox="1"/>
          <p:nvPr/>
        </p:nvSpPr>
        <p:spPr>
          <a:xfrm>
            <a:off x="1451407" y="4458284"/>
            <a:ext cx="1967654" cy="319959"/>
          </a:xfrm>
          <a:prstGeom prst="rect">
            <a:avLst/>
          </a:prstGeom>
        </p:spPr>
        <p:txBody>
          <a:bodyPr vert="horz" wrap="square" lIns="0" tIns="12065" rIns="0" bIns="0" rtlCol="0">
            <a:spAutoFit/>
          </a:bodyPr>
          <a:lstStyle/>
          <a:p>
            <a:pPr marL="12700" algn="ctr">
              <a:lnSpc>
                <a:spcPct val="100000"/>
              </a:lnSpc>
              <a:spcBef>
                <a:spcPts val="95"/>
              </a:spcBef>
            </a:pPr>
            <a:r>
              <a:rPr lang="en-US" sz="1000">
                <a:latin typeface="Tahoma" panose="020B0604030504040204" pitchFamily="34" charset="0"/>
                <a:ea typeface="Tahoma" panose="020B0604030504040204" pitchFamily="34" charset="0"/>
                <a:cs typeface="Tahoma" panose="020B0604030504040204" pitchFamily="34" charset="0"/>
                <a:hlinkClick r:id="rId3"/>
              </a:rPr>
              <a:t>MAmmoTH2: Scaling Instructions from the Web, 2024</a:t>
            </a:r>
            <a:endParaRPr sz="1000">
              <a:latin typeface="Tahoma" panose="020B0604030504040204" pitchFamily="34" charset="0"/>
              <a:ea typeface="Tahoma" panose="020B0604030504040204" pitchFamily="34" charset="0"/>
              <a:cs typeface="Tahoma" panose="020B0604030504040204" pitchFamily="34" charset="0"/>
            </a:endParaRPr>
          </a:p>
        </p:txBody>
      </p:sp>
      <p:pic>
        <p:nvPicPr>
          <p:cNvPr id="6" name="Content Placeholder 9" descr="Chart, line chart&#10;&#10;Description automatically generated">
            <a:extLst>
              <a:ext uri="{FF2B5EF4-FFF2-40B4-BE49-F238E27FC236}">
                <a16:creationId xmlns:a16="http://schemas.microsoft.com/office/drawing/2014/main" id="{A9D1F4A3-6B35-7875-DE58-82B2CD290706}"/>
              </a:ext>
            </a:extLst>
          </p:cNvPr>
          <p:cNvPicPr>
            <a:picLocks noChangeAspect="1"/>
          </p:cNvPicPr>
          <p:nvPr/>
        </p:nvPicPr>
        <p:blipFill rotWithShape="1">
          <a:blip r:embed="rId4"/>
          <a:srcRect r="67457"/>
          <a:stretch/>
        </p:blipFill>
        <p:spPr>
          <a:xfrm>
            <a:off x="4899444" y="1981491"/>
            <a:ext cx="2982286" cy="2263377"/>
          </a:xfrm>
          <a:prstGeom prst="rect">
            <a:avLst/>
          </a:prstGeom>
          <a:noFill/>
          <a:ln>
            <a:noFill/>
          </a:ln>
        </p:spPr>
      </p:pic>
      <p:sp>
        <p:nvSpPr>
          <p:cNvPr id="8" name="TextBox 7">
            <a:extLst>
              <a:ext uri="{FF2B5EF4-FFF2-40B4-BE49-F238E27FC236}">
                <a16:creationId xmlns:a16="http://schemas.microsoft.com/office/drawing/2014/main" id="{8411F8C2-618E-4CF3-B2F6-4120D95AAD12}"/>
              </a:ext>
            </a:extLst>
          </p:cNvPr>
          <p:cNvSpPr txBox="1"/>
          <p:nvPr/>
        </p:nvSpPr>
        <p:spPr>
          <a:xfrm>
            <a:off x="4574428" y="4418528"/>
            <a:ext cx="3955774" cy="415498"/>
          </a:xfrm>
          <a:prstGeom prst="rect">
            <a:avLst/>
          </a:prstGeom>
          <a:noFill/>
        </p:spPr>
        <p:txBody>
          <a:bodyPr wrap="square">
            <a:spAutoFit/>
          </a:bodyPr>
          <a:lstStyle/>
          <a:p>
            <a:pPr algn="ctr"/>
            <a:r>
              <a:rPr lang="en-US" sz="1000">
                <a:solidFill>
                  <a:srgbClr val="595959"/>
                </a:solidFill>
                <a:latin typeface="Tahoma" panose="020B0604030504040204" pitchFamily="34" charset="0"/>
                <a:ea typeface="Tahoma" panose="020B0604030504040204" pitchFamily="34" charset="0"/>
                <a:cs typeface="Tahoma" panose="020B0604030504040204" pitchFamily="34" charset="0"/>
                <a:hlinkClick r:id="rId5"/>
              </a:rPr>
              <a:t>Super-NaturalInstructions: Generalization via Declarative Instructions on 1600+ NLP Tasks, Wang et al. 2022</a:t>
            </a:r>
            <a:endParaRPr lang="en-US" sz="1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1182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42B02-6E7F-C62F-014F-02BCE0A214C8}"/>
              </a:ext>
            </a:extLst>
          </p:cNvPr>
          <p:cNvSpPr>
            <a:spLocks noGrp="1"/>
          </p:cNvSpPr>
          <p:nvPr>
            <p:ph type="title"/>
          </p:nvPr>
        </p:nvSpPr>
        <p:spPr/>
        <p:txBody>
          <a:bodyPr/>
          <a:lstStyle/>
          <a:p>
            <a:r>
              <a:rPr lang="en-US"/>
              <a:t>Approach 2: Roll-out and Re-organize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388C130-321F-26EA-D5B2-28F6DFE2CDC7}"/>
                  </a:ext>
                </a:extLst>
              </p:cNvPr>
              <p:cNvSpPr>
                <a:spLocks noGrp="1"/>
              </p:cNvSpPr>
              <p:nvPr>
                <p:ph type="body" sz="quarter" idx="16"/>
              </p:nvPr>
            </p:nvSpPr>
            <p:spPr>
              <a:xfrm>
                <a:off x="214465" y="1390650"/>
                <a:ext cx="8715070" cy="3077573"/>
              </a:xfrm>
            </p:spPr>
            <p:txBody>
              <a:bodyPr/>
              <a:lstStyle/>
              <a:p>
                <a:r>
                  <a:rPr lang="en-US"/>
                  <a:t>Like “guess and check”, but carefully organize the roll-outs: </a:t>
                </a:r>
              </a:p>
              <a:p>
                <a:pPr marL="229870" indent="-229870"/>
                <a:r>
                  <a:rPr lang="en-US" b="1"/>
                  <a:t>Guess and re-organize: </a:t>
                </a:r>
              </a:p>
              <a:p>
                <a:pPr marL="571182" lvl="1" indent="-229870"/>
                <a:r>
                  <a:rPr lang="en-US"/>
                  <a:t>Sample </a:t>
                </a:r>
                <a14:m>
                  <m:oMath xmlns:m="http://schemas.openxmlformats.org/officeDocument/2006/math">
                    <m:r>
                      <a:rPr lang="en-US" b="0" i="1" smtClean="0">
                        <a:latin typeface="Cambria Math" panose="02040503050406030204" pitchFamily="18" charset="0"/>
                      </a:rPr>
                      <m:t>𝑁</m:t>
                    </m:r>
                  </m:oMath>
                </a14:m>
                <a:r>
                  <a:rPr lang="en-US"/>
                  <a:t> chain of thoughts and label the good and bad ones with ORM.</a:t>
                </a:r>
              </a:p>
              <a:p>
                <a:pPr marL="571182" lvl="1" indent="-229870"/>
                <a:r>
                  <a:rPr lang="en-US"/>
                  <a:t>Re-organize the roll-outs: </a:t>
                </a:r>
              </a:p>
              <a:p>
                <a:pPr marL="914082" lvl="2" indent="-229870"/>
                <a:r>
                  <a:rPr lang="en-US"/>
                  <a:t>Identify the [likely] </a:t>
                </a:r>
                <a:r>
                  <a:rPr lang="en-US" u="sng"/>
                  <a:t>good </a:t>
                </a:r>
                <a:r>
                  <a:rPr lang="en-US"/>
                  <a:t>portions of </a:t>
                </a:r>
                <a:r>
                  <a:rPr lang="en-US" u="sng"/>
                  <a:t>bad </a:t>
                </a:r>
                <a:r>
                  <a:rPr lang="en-US"/>
                  <a:t>roll-outs</a:t>
                </a:r>
              </a:p>
              <a:p>
                <a:pPr marL="914082" lvl="2" indent="-229870"/>
                <a:r>
                  <a:rPr lang="en-US"/>
                  <a:t>Construct “thoughts” that contain transitions from “bad” to “good”. </a:t>
                </a:r>
              </a:p>
              <a:p>
                <a:pPr marL="571182" lvl="1" indent="-229870"/>
                <a:r>
                  <a:rPr lang="en-US"/>
                  <a:t>Train on the re-organized roll-outs. </a:t>
                </a:r>
              </a:p>
              <a:p>
                <a:pPr marL="684212" lvl="2" indent="0">
                  <a:buNone/>
                </a:pPr>
                <a:endParaRPr lang="en-US"/>
              </a:p>
              <a:p>
                <a:pPr marL="571182" lvl="1" indent="-229870"/>
                <a:endParaRPr lang="en-US"/>
              </a:p>
              <a:p>
                <a:endParaRPr lang="en-US"/>
              </a:p>
            </p:txBody>
          </p:sp>
        </mc:Choice>
        <mc:Fallback xmlns="">
          <p:sp>
            <p:nvSpPr>
              <p:cNvPr id="3" name="Text Placeholder 2">
                <a:extLst>
                  <a:ext uri="{FF2B5EF4-FFF2-40B4-BE49-F238E27FC236}">
                    <a16:creationId xmlns:a16="http://schemas.microsoft.com/office/drawing/2014/main" id="{0388C130-321F-26EA-D5B2-28F6DFE2CDC7}"/>
                  </a:ext>
                </a:extLst>
              </p:cNvPr>
              <p:cNvSpPr>
                <a:spLocks noGrp="1" noRot="1" noChangeAspect="1" noMove="1" noResize="1" noEditPoints="1" noAdjustHandles="1" noChangeArrowheads="1" noChangeShapeType="1" noTextEdit="1"/>
              </p:cNvSpPr>
              <p:nvPr>
                <p:ph type="body" sz="quarter" idx="16"/>
              </p:nvPr>
            </p:nvSpPr>
            <p:spPr>
              <a:xfrm>
                <a:off x="214465" y="1390650"/>
                <a:ext cx="8715070" cy="3077573"/>
              </a:xfrm>
              <a:blipFill>
                <a:blip r:embed="rId2"/>
                <a:stretch>
                  <a:fillRect l="-291" t="-1235"/>
                </a:stretch>
              </a:blipFill>
            </p:spPr>
            <p:txBody>
              <a:bodyPr/>
              <a:lstStyle/>
              <a:p>
                <a:r>
                  <a:rPr lang="en-US">
                    <a:noFill/>
                  </a:rPr>
                  <a:t> </a:t>
                </a:r>
              </a:p>
            </p:txBody>
          </p:sp>
        </mc:Fallback>
      </mc:AlternateContent>
      <p:pic>
        <p:nvPicPr>
          <p:cNvPr id="4" name="object 4">
            <a:extLst>
              <a:ext uri="{FF2B5EF4-FFF2-40B4-BE49-F238E27FC236}">
                <a16:creationId xmlns:a16="http://schemas.microsoft.com/office/drawing/2014/main" id="{494347C5-8436-BEC5-DE52-5E4702B80FEC}"/>
              </a:ext>
            </a:extLst>
          </p:cNvPr>
          <p:cNvPicPr/>
          <p:nvPr/>
        </p:nvPicPr>
        <p:blipFill>
          <a:blip r:embed="rId3" cstate="print"/>
          <a:stretch>
            <a:fillRect/>
          </a:stretch>
        </p:blipFill>
        <p:spPr>
          <a:xfrm>
            <a:off x="6431810" y="3356939"/>
            <a:ext cx="2497725" cy="1623658"/>
          </a:xfrm>
          <a:prstGeom prst="rect">
            <a:avLst/>
          </a:prstGeom>
        </p:spPr>
      </p:pic>
      <p:sp>
        <p:nvSpPr>
          <p:cNvPr id="6" name="Rounded Rectangle 5">
            <a:extLst>
              <a:ext uri="{FF2B5EF4-FFF2-40B4-BE49-F238E27FC236}">
                <a16:creationId xmlns:a16="http://schemas.microsoft.com/office/drawing/2014/main" id="{D90834B3-1FEC-30DB-A408-8555802234A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2599742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F8C9-8575-2278-F1C6-DE81CC4E40DA}"/>
              </a:ext>
            </a:extLst>
          </p:cNvPr>
          <p:cNvSpPr>
            <a:spLocks noGrp="1"/>
          </p:cNvSpPr>
          <p:nvPr>
            <p:ph type="title"/>
          </p:nvPr>
        </p:nvSpPr>
        <p:spPr/>
        <p:txBody>
          <a:bodyPr/>
          <a:lstStyle/>
          <a:p>
            <a:r>
              <a:rPr lang="en-US"/>
              <a:t>Example: Stream of Search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A40A98C-5295-9B27-C7E3-C0790C9ADA05}"/>
                  </a:ext>
                </a:extLst>
              </p:cNvPr>
              <p:cNvSpPr>
                <a:spLocks noGrp="1"/>
              </p:cNvSpPr>
              <p:nvPr>
                <p:ph type="body" sz="quarter" idx="16"/>
              </p:nvPr>
            </p:nvSpPr>
            <p:spPr>
              <a:xfrm>
                <a:off x="533919" y="1209675"/>
                <a:ext cx="8085415" cy="3077573"/>
              </a:xfrm>
            </p:spPr>
            <p:txBody>
              <a:bodyPr/>
              <a:lstStyle/>
              <a:p>
                <a:r>
                  <a:rPr lang="en-US"/>
                  <a:t>Through a careful search, find a “good” path (thought). </a:t>
                </a:r>
              </a:p>
              <a:p>
                <a:pPr lvl="1"/>
                <a:r>
                  <a:rPr lang="en-US"/>
                  <a:t>Say, this gives us </a:t>
                </a:r>
                <a14:m>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𝑧</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oMath>
                </a14:m>
                <a:r>
                  <a:rPr lang="en-US"/>
                  <a:t> path (the shortest path from start to end)</a:t>
                </a:r>
              </a:p>
              <a:p>
                <a:pPr lvl="1"/>
                <a:r>
                  <a:rPr lang="en-US"/>
                  <a:t>To find this path we had to go through several </a:t>
                </a:r>
                <a:r>
                  <a:rPr lang="en-US" err="1"/>
                  <a:t>rabitholes</a:t>
                </a:r>
                <a:r>
                  <a:rPr lang="en-US"/>
                  <a:t> and </a:t>
                </a:r>
                <a:br>
                  <a:rPr lang="en-US"/>
                </a:br>
                <a:r>
                  <a:rPr lang="en-US"/>
                  <a:t>backtrack since the search found out that these were not good.</a:t>
                </a:r>
              </a:p>
              <a:p>
                <a:pPr lvl="1"/>
                <a:r>
                  <a:rPr lang="en-US"/>
                  <a:t>The idea is to linearize this logic and train on it. </a:t>
                </a:r>
              </a:p>
            </p:txBody>
          </p:sp>
        </mc:Choice>
        <mc:Fallback xmlns="">
          <p:sp>
            <p:nvSpPr>
              <p:cNvPr id="3" name="Text Placeholder 2">
                <a:extLst>
                  <a:ext uri="{FF2B5EF4-FFF2-40B4-BE49-F238E27FC236}">
                    <a16:creationId xmlns:a16="http://schemas.microsoft.com/office/drawing/2014/main" id="{5A40A98C-5295-9B27-C7E3-C0790C9ADA05}"/>
                  </a:ext>
                </a:extLst>
              </p:cNvPr>
              <p:cNvSpPr>
                <a:spLocks noGrp="1" noRot="1" noChangeAspect="1" noMove="1" noResize="1" noEditPoints="1" noAdjustHandles="1" noChangeArrowheads="1" noChangeShapeType="1" noTextEdit="1"/>
              </p:cNvSpPr>
              <p:nvPr>
                <p:ph type="body" sz="quarter" idx="16"/>
              </p:nvPr>
            </p:nvSpPr>
            <p:spPr>
              <a:xfrm>
                <a:off x="533919" y="1209675"/>
                <a:ext cx="8085415" cy="3077573"/>
              </a:xfrm>
              <a:blipFill>
                <a:blip r:embed="rId2"/>
                <a:stretch>
                  <a:fillRect l="-471" t="-164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63064AC-6DF5-2506-EBCF-F195D17630E0}"/>
              </a:ext>
            </a:extLst>
          </p:cNvPr>
          <p:cNvSpPr txBox="1"/>
          <p:nvPr/>
        </p:nvSpPr>
        <p:spPr>
          <a:xfrm>
            <a:off x="621792" y="4835723"/>
            <a:ext cx="7863840" cy="261610"/>
          </a:xfrm>
          <a:prstGeom prst="rect">
            <a:avLst/>
          </a:prstGeom>
          <a:solidFill>
            <a:schemeClr val="bg1"/>
          </a:solidFill>
        </p:spPr>
        <p:txBody>
          <a:bodyPr wrap="square">
            <a:spAutoFit/>
          </a:bodyPr>
          <a:lstStyle/>
          <a:p>
            <a:pPr algn="ctr"/>
            <a:r>
              <a:rPr lang="en-US" sz="1100">
                <a:hlinkClick r:id="rId3"/>
              </a:rPr>
              <a:t>Stream of Search (SoS): Learning to Search in Language, 2024</a:t>
            </a:r>
            <a:endParaRPr lang="en-US" sz="1100"/>
          </a:p>
        </p:txBody>
      </p:sp>
      <p:pic>
        <p:nvPicPr>
          <p:cNvPr id="5" name="Picture 4">
            <a:extLst>
              <a:ext uri="{FF2B5EF4-FFF2-40B4-BE49-F238E27FC236}">
                <a16:creationId xmlns:a16="http://schemas.microsoft.com/office/drawing/2014/main" id="{89BA5EA2-9708-EC2B-E74F-FBE04E068A68}"/>
              </a:ext>
            </a:extLst>
          </p:cNvPr>
          <p:cNvPicPr>
            <a:picLocks noChangeAspect="1"/>
          </p:cNvPicPr>
          <p:nvPr/>
        </p:nvPicPr>
        <p:blipFill>
          <a:blip r:embed="rId4"/>
          <a:srcRect l="59613" t="13128" r="6192" b="3822"/>
          <a:stretch/>
        </p:blipFill>
        <p:spPr>
          <a:xfrm>
            <a:off x="6978464" y="993235"/>
            <a:ext cx="2049563" cy="3407315"/>
          </a:xfrm>
          <a:prstGeom prst="rect">
            <a:avLst/>
          </a:prstGeom>
        </p:spPr>
      </p:pic>
      <p:sp>
        <p:nvSpPr>
          <p:cNvPr id="12" name="Freeform 11">
            <a:extLst>
              <a:ext uri="{FF2B5EF4-FFF2-40B4-BE49-F238E27FC236}">
                <a16:creationId xmlns:a16="http://schemas.microsoft.com/office/drawing/2014/main" id="{EB233DC4-664C-BDE2-0CCD-B2633AC0EFA2}"/>
              </a:ext>
            </a:extLst>
          </p:cNvPr>
          <p:cNvSpPr/>
          <p:nvPr/>
        </p:nvSpPr>
        <p:spPr>
          <a:xfrm>
            <a:off x="7175500" y="1662330"/>
            <a:ext cx="1607214" cy="188695"/>
          </a:xfrm>
          <a:custGeom>
            <a:avLst/>
            <a:gdLst>
              <a:gd name="connsiteX0" fmla="*/ 0 w 1607214"/>
              <a:gd name="connsiteY0" fmla="*/ 188695 h 188695"/>
              <a:gd name="connsiteX1" fmla="*/ 25400 w 1607214"/>
              <a:gd name="connsiteY1" fmla="*/ 182345 h 188695"/>
              <a:gd name="connsiteX2" fmla="*/ 50800 w 1607214"/>
              <a:gd name="connsiteY2" fmla="*/ 166470 h 188695"/>
              <a:gd name="connsiteX3" fmla="*/ 82550 w 1607214"/>
              <a:gd name="connsiteY3" fmla="*/ 150595 h 188695"/>
              <a:gd name="connsiteX4" fmla="*/ 130175 w 1607214"/>
              <a:gd name="connsiteY4" fmla="*/ 131545 h 188695"/>
              <a:gd name="connsiteX5" fmla="*/ 152400 w 1607214"/>
              <a:gd name="connsiteY5" fmla="*/ 118845 h 188695"/>
              <a:gd name="connsiteX6" fmla="*/ 168275 w 1607214"/>
              <a:gd name="connsiteY6" fmla="*/ 112495 h 188695"/>
              <a:gd name="connsiteX7" fmla="*/ 180975 w 1607214"/>
              <a:gd name="connsiteY7" fmla="*/ 106145 h 188695"/>
              <a:gd name="connsiteX8" fmla="*/ 196850 w 1607214"/>
              <a:gd name="connsiteY8" fmla="*/ 99795 h 188695"/>
              <a:gd name="connsiteX9" fmla="*/ 215900 w 1607214"/>
              <a:gd name="connsiteY9" fmla="*/ 93445 h 188695"/>
              <a:gd name="connsiteX10" fmla="*/ 234950 w 1607214"/>
              <a:gd name="connsiteY10" fmla="*/ 83920 h 188695"/>
              <a:gd name="connsiteX11" fmla="*/ 244475 w 1607214"/>
              <a:gd name="connsiteY11" fmla="*/ 77570 h 188695"/>
              <a:gd name="connsiteX12" fmla="*/ 282575 w 1607214"/>
              <a:gd name="connsiteY12" fmla="*/ 58520 h 188695"/>
              <a:gd name="connsiteX13" fmla="*/ 295275 w 1607214"/>
              <a:gd name="connsiteY13" fmla="*/ 52170 h 188695"/>
              <a:gd name="connsiteX14" fmla="*/ 304800 w 1607214"/>
              <a:gd name="connsiteY14" fmla="*/ 48995 h 188695"/>
              <a:gd name="connsiteX15" fmla="*/ 330200 w 1607214"/>
              <a:gd name="connsiteY15" fmla="*/ 36295 h 188695"/>
              <a:gd name="connsiteX16" fmla="*/ 393700 w 1607214"/>
              <a:gd name="connsiteY16" fmla="*/ 45820 h 188695"/>
              <a:gd name="connsiteX17" fmla="*/ 479425 w 1607214"/>
              <a:gd name="connsiteY17" fmla="*/ 77570 h 188695"/>
              <a:gd name="connsiteX18" fmla="*/ 530225 w 1607214"/>
              <a:gd name="connsiteY18" fmla="*/ 96620 h 188695"/>
              <a:gd name="connsiteX19" fmla="*/ 561975 w 1607214"/>
              <a:gd name="connsiteY19" fmla="*/ 109320 h 188695"/>
              <a:gd name="connsiteX20" fmla="*/ 577850 w 1607214"/>
              <a:gd name="connsiteY20" fmla="*/ 115670 h 188695"/>
              <a:gd name="connsiteX21" fmla="*/ 603250 w 1607214"/>
              <a:gd name="connsiteY21" fmla="*/ 128370 h 188695"/>
              <a:gd name="connsiteX22" fmla="*/ 647700 w 1607214"/>
              <a:gd name="connsiteY22" fmla="*/ 134720 h 188695"/>
              <a:gd name="connsiteX23" fmla="*/ 660400 w 1607214"/>
              <a:gd name="connsiteY23" fmla="*/ 137895 h 188695"/>
              <a:gd name="connsiteX24" fmla="*/ 676275 w 1607214"/>
              <a:gd name="connsiteY24" fmla="*/ 134720 h 188695"/>
              <a:gd name="connsiteX25" fmla="*/ 685800 w 1607214"/>
              <a:gd name="connsiteY25" fmla="*/ 128370 h 188695"/>
              <a:gd name="connsiteX26" fmla="*/ 717550 w 1607214"/>
              <a:gd name="connsiteY26" fmla="*/ 102970 h 188695"/>
              <a:gd name="connsiteX27" fmla="*/ 733425 w 1607214"/>
              <a:gd name="connsiteY27" fmla="*/ 96620 h 188695"/>
              <a:gd name="connsiteX28" fmla="*/ 765175 w 1607214"/>
              <a:gd name="connsiteY28" fmla="*/ 80745 h 188695"/>
              <a:gd name="connsiteX29" fmla="*/ 774700 w 1607214"/>
              <a:gd name="connsiteY29" fmla="*/ 74395 h 188695"/>
              <a:gd name="connsiteX30" fmla="*/ 803275 w 1607214"/>
              <a:gd name="connsiteY30" fmla="*/ 64870 h 188695"/>
              <a:gd name="connsiteX31" fmla="*/ 835025 w 1607214"/>
              <a:gd name="connsiteY31" fmla="*/ 58520 h 188695"/>
              <a:gd name="connsiteX32" fmla="*/ 854075 w 1607214"/>
              <a:gd name="connsiteY32" fmla="*/ 52170 h 188695"/>
              <a:gd name="connsiteX33" fmla="*/ 889000 w 1607214"/>
              <a:gd name="connsiteY33" fmla="*/ 45820 h 188695"/>
              <a:gd name="connsiteX34" fmla="*/ 901700 w 1607214"/>
              <a:gd name="connsiteY34" fmla="*/ 39470 h 188695"/>
              <a:gd name="connsiteX35" fmla="*/ 914400 w 1607214"/>
              <a:gd name="connsiteY35" fmla="*/ 36295 h 188695"/>
              <a:gd name="connsiteX36" fmla="*/ 923925 w 1607214"/>
              <a:gd name="connsiteY36" fmla="*/ 29945 h 188695"/>
              <a:gd name="connsiteX37" fmla="*/ 936625 w 1607214"/>
              <a:gd name="connsiteY37" fmla="*/ 23595 h 188695"/>
              <a:gd name="connsiteX38" fmla="*/ 955675 w 1607214"/>
              <a:gd name="connsiteY38" fmla="*/ 17245 h 188695"/>
              <a:gd name="connsiteX39" fmla="*/ 1006475 w 1607214"/>
              <a:gd name="connsiteY39" fmla="*/ 7720 h 188695"/>
              <a:gd name="connsiteX40" fmla="*/ 1016000 w 1607214"/>
              <a:gd name="connsiteY40" fmla="*/ 10895 h 188695"/>
              <a:gd name="connsiteX41" fmla="*/ 1041400 w 1607214"/>
              <a:gd name="connsiteY41" fmla="*/ 17245 h 188695"/>
              <a:gd name="connsiteX42" fmla="*/ 1108075 w 1607214"/>
              <a:gd name="connsiteY42" fmla="*/ 33120 h 188695"/>
              <a:gd name="connsiteX43" fmla="*/ 1117600 w 1607214"/>
              <a:gd name="connsiteY43" fmla="*/ 36295 h 188695"/>
              <a:gd name="connsiteX44" fmla="*/ 1177925 w 1607214"/>
              <a:gd name="connsiteY44" fmla="*/ 42645 h 188695"/>
              <a:gd name="connsiteX45" fmla="*/ 1231900 w 1607214"/>
              <a:gd name="connsiteY45" fmla="*/ 45820 h 188695"/>
              <a:gd name="connsiteX46" fmla="*/ 1470025 w 1607214"/>
              <a:gd name="connsiteY46" fmla="*/ 48995 h 188695"/>
              <a:gd name="connsiteX47" fmla="*/ 1482725 w 1607214"/>
              <a:gd name="connsiteY47" fmla="*/ 52170 h 188695"/>
              <a:gd name="connsiteX48" fmla="*/ 1552575 w 1607214"/>
              <a:gd name="connsiteY48" fmla="*/ 48995 h 188695"/>
              <a:gd name="connsiteX49" fmla="*/ 1606550 w 1607214"/>
              <a:gd name="connsiteY49" fmla="*/ 45820 h 188695"/>
              <a:gd name="connsiteX50" fmla="*/ 1603375 w 1607214"/>
              <a:gd name="connsiteY50" fmla="*/ 39470 h 18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07214" h="188695">
                <a:moveTo>
                  <a:pt x="0" y="188695"/>
                </a:moveTo>
                <a:cubicBezTo>
                  <a:pt x="8467" y="186578"/>
                  <a:pt x="17404" y="185843"/>
                  <a:pt x="25400" y="182345"/>
                </a:cubicBezTo>
                <a:cubicBezTo>
                  <a:pt x="34547" y="178343"/>
                  <a:pt x="42072" y="171319"/>
                  <a:pt x="50800" y="166470"/>
                </a:cubicBezTo>
                <a:cubicBezTo>
                  <a:pt x="61143" y="160724"/>
                  <a:pt x="71737" y="155401"/>
                  <a:pt x="82550" y="150595"/>
                </a:cubicBezTo>
                <a:cubicBezTo>
                  <a:pt x="112634" y="137224"/>
                  <a:pt x="102190" y="145537"/>
                  <a:pt x="130175" y="131545"/>
                </a:cubicBezTo>
                <a:cubicBezTo>
                  <a:pt x="137807" y="127729"/>
                  <a:pt x="144768" y="122661"/>
                  <a:pt x="152400" y="118845"/>
                </a:cubicBezTo>
                <a:cubicBezTo>
                  <a:pt x="157498" y="116296"/>
                  <a:pt x="163067" y="114810"/>
                  <a:pt x="168275" y="112495"/>
                </a:cubicBezTo>
                <a:cubicBezTo>
                  <a:pt x="172600" y="110573"/>
                  <a:pt x="176650" y="108067"/>
                  <a:pt x="180975" y="106145"/>
                </a:cubicBezTo>
                <a:cubicBezTo>
                  <a:pt x="186183" y="103830"/>
                  <a:pt x="191494" y="101743"/>
                  <a:pt x="196850" y="99795"/>
                </a:cubicBezTo>
                <a:cubicBezTo>
                  <a:pt x="203140" y="97508"/>
                  <a:pt x="210331" y="97158"/>
                  <a:pt x="215900" y="93445"/>
                </a:cubicBezTo>
                <a:cubicBezTo>
                  <a:pt x="243197" y="75247"/>
                  <a:pt x="208660" y="97065"/>
                  <a:pt x="234950" y="83920"/>
                </a:cubicBezTo>
                <a:cubicBezTo>
                  <a:pt x="238363" y="82213"/>
                  <a:pt x="241125" y="79397"/>
                  <a:pt x="244475" y="77570"/>
                </a:cubicBezTo>
                <a:cubicBezTo>
                  <a:pt x="256940" y="70771"/>
                  <a:pt x="269875" y="64870"/>
                  <a:pt x="282575" y="58520"/>
                </a:cubicBezTo>
                <a:cubicBezTo>
                  <a:pt x="286808" y="56403"/>
                  <a:pt x="290785" y="53667"/>
                  <a:pt x="295275" y="52170"/>
                </a:cubicBezTo>
                <a:cubicBezTo>
                  <a:pt x="298450" y="51112"/>
                  <a:pt x="301807" y="50492"/>
                  <a:pt x="304800" y="48995"/>
                </a:cubicBezTo>
                <a:cubicBezTo>
                  <a:pt x="342846" y="29972"/>
                  <a:pt x="275267" y="58268"/>
                  <a:pt x="330200" y="36295"/>
                </a:cubicBezTo>
                <a:cubicBezTo>
                  <a:pt x="357565" y="38783"/>
                  <a:pt x="368135" y="38245"/>
                  <a:pt x="393700" y="45820"/>
                </a:cubicBezTo>
                <a:cubicBezTo>
                  <a:pt x="475539" y="70069"/>
                  <a:pt x="424818" y="55727"/>
                  <a:pt x="479425" y="77570"/>
                </a:cubicBezTo>
                <a:cubicBezTo>
                  <a:pt x="496216" y="84287"/>
                  <a:pt x="513325" y="90182"/>
                  <a:pt x="530225" y="96620"/>
                </a:cubicBezTo>
                <a:cubicBezTo>
                  <a:pt x="540877" y="100678"/>
                  <a:pt x="551392" y="105087"/>
                  <a:pt x="561975" y="109320"/>
                </a:cubicBezTo>
                <a:cubicBezTo>
                  <a:pt x="567267" y="111437"/>
                  <a:pt x="572752" y="113121"/>
                  <a:pt x="577850" y="115670"/>
                </a:cubicBezTo>
                <a:cubicBezTo>
                  <a:pt x="586317" y="119903"/>
                  <a:pt x="594067" y="126074"/>
                  <a:pt x="603250" y="128370"/>
                </a:cubicBezTo>
                <a:cubicBezTo>
                  <a:pt x="626269" y="134125"/>
                  <a:pt x="611608" y="131111"/>
                  <a:pt x="647700" y="134720"/>
                </a:cubicBezTo>
                <a:cubicBezTo>
                  <a:pt x="651933" y="135778"/>
                  <a:pt x="656036" y="137895"/>
                  <a:pt x="660400" y="137895"/>
                </a:cubicBezTo>
                <a:cubicBezTo>
                  <a:pt x="665796" y="137895"/>
                  <a:pt x="671222" y="136615"/>
                  <a:pt x="676275" y="134720"/>
                </a:cubicBezTo>
                <a:cubicBezTo>
                  <a:pt x="679848" y="133380"/>
                  <a:pt x="682775" y="130697"/>
                  <a:pt x="685800" y="128370"/>
                </a:cubicBezTo>
                <a:cubicBezTo>
                  <a:pt x="696543" y="120106"/>
                  <a:pt x="706273" y="110488"/>
                  <a:pt x="717550" y="102970"/>
                </a:cubicBezTo>
                <a:cubicBezTo>
                  <a:pt x="722292" y="99809"/>
                  <a:pt x="728422" y="99349"/>
                  <a:pt x="733425" y="96620"/>
                </a:cubicBezTo>
                <a:cubicBezTo>
                  <a:pt x="765411" y="79173"/>
                  <a:pt x="739751" y="87101"/>
                  <a:pt x="765175" y="80745"/>
                </a:cubicBezTo>
                <a:cubicBezTo>
                  <a:pt x="768350" y="78628"/>
                  <a:pt x="771287" y="76102"/>
                  <a:pt x="774700" y="74395"/>
                </a:cubicBezTo>
                <a:cubicBezTo>
                  <a:pt x="784676" y="69407"/>
                  <a:pt x="792664" y="67144"/>
                  <a:pt x="803275" y="64870"/>
                </a:cubicBezTo>
                <a:cubicBezTo>
                  <a:pt x="813828" y="62609"/>
                  <a:pt x="824786" y="61933"/>
                  <a:pt x="835025" y="58520"/>
                </a:cubicBezTo>
                <a:cubicBezTo>
                  <a:pt x="841375" y="56403"/>
                  <a:pt x="847473" y="53270"/>
                  <a:pt x="854075" y="52170"/>
                </a:cubicBezTo>
                <a:cubicBezTo>
                  <a:pt x="878448" y="48108"/>
                  <a:pt x="866812" y="50258"/>
                  <a:pt x="889000" y="45820"/>
                </a:cubicBezTo>
                <a:cubicBezTo>
                  <a:pt x="893233" y="43703"/>
                  <a:pt x="897268" y="41132"/>
                  <a:pt x="901700" y="39470"/>
                </a:cubicBezTo>
                <a:cubicBezTo>
                  <a:pt x="905786" y="37938"/>
                  <a:pt x="910389" y="38014"/>
                  <a:pt x="914400" y="36295"/>
                </a:cubicBezTo>
                <a:cubicBezTo>
                  <a:pt x="917907" y="34792"/>
                  <a:pt x="920612" y="31838"/>
                  <a:pt x="923925" y="29945"/>
                </a:cubicBezTo>
                <a:cubicBezTo>
                  <a:pt x="928034" y="27597"/>
                  <a:pt x="932231" y="25353"/>
                  <a:pt x="936625" y="23595"/>
                </a:cubicBezTo>
                <a:cubicBezTo>
                  <a:pt x="942840" y="21109"/>
                  <a:pt x="955675" y="17245"/>
                  <a:pt x="955675" y="17245"/>
                </a:cubicBezTo>
                <a:cubicBezTo>
                  <a:pt x="962555" y="-10274"/>
                  <a:pt x="955058" y="2007"/>
                  <a:pt x="1006475" y="7720"/>
                </a:cubicBezTo>
                <a:cubicBezTo>
                  <a:pt x="1009801" y="8090"/>
                  <a:pt x="1012771" y="10014"/>
                  <a:pt x="1016000" y="10895"/>
                </a:cubicBezTo>
                <a:cubicBezTo>
                  <a:pt x="1024420" y="13191"/>
                  <a:pt x="1033009" y="14847"/>
                  <a:pt x="1041400" y="17245"/>
                </a:cubicBezTo>
                <a:cubicBezTo>
                  <a:pt x="1093046" y="32001"/>
                  <a:pt x="1070595" y="27766"/>
                  <a:pt x="1108075" y="33120"/>
                </a:cubicBezTo>
                <a:cubicBezTo>
                  <a:pt x="1111250" y="34178"/>
                  <a:pt x="1114318" y="35639"/>
                  <a:pt x="1117600" y="36295"/>
                </a:cubicBezTo>
                <a:cubicBezTo>
                  <a:pt x="1134314" y="39638"/>
                  <a:pt x="1163237" y="41632"/>
                  <a:pt x="1177925" y="42645"/>
                </a:cubicBezTo>
                <a:cubicBezTo>
                  <a:pt x="1195905" y="43885"/>
                  <a:pt x="1213881" y="45428"/>
                  <a:pt x="1231900" y="45820"/>
                </a:cubicBezTo>
                <a:lnTo>
                  <a:pt x="1470025" y="48995"/>
                </a:lnTo>
                <a:cubicBezTo>
                  <a:pt x="1474258" y="50053"/>
                  <a:pt x="1478361" y="52170"/>
                  <a:pt x="1482725" y="52170"/>
                </a:cubicBezTo>
                <a:cubicBezTo>
                  <a:pt x="1506032" y="52170"/>
                  <a:pt x="1529298" y="50189"/>
                  <a:pt x="1552575" y="48995"/>
                </a:cubicBezTo>
                <a:cubicBezTo>
                  <a:pt x="1570574" y="48072"/>
                  <a:pt x="1588836" y="49141"/>
                  <a:pt x="1606550" y="45820"/>
                </a:cubicBezTo>
                <a:cubicBezTo>
                  <a:pt x="1608876" y="45384"/>
                  <a:pt x="1604433" y="41587"/>
                  <a:pt x="1603375" y="39470"/>
                </a:cubicBezTo>
              </a:path>
            </a:pathLst>
          </a:cu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A67D494-54AB-CA4A-9671-08AAFBDF2246}"/>
              </a:ext>
            </a:extLst>
          </p:cNvPr>
          <p:cNvPicPr>
            <a:picLocks noChangeAspect="1"/>
          </p:cNvPicPr>
          <p:nvPr/>
        </p:nvPicPr>
        <p:blipFill>
          <a:blip r:embed="rId5"/>
          <a:stretch>
            <a:fillRect/>
          </a:stretch>
        </p:blipFill>
        <p:spPr>
          <a:xfrm>
            <a:off x="172725" y="2510745"/>
            <a:ext cx="6805739" cy="2356509"/>
          </a:xfrm>
          <a:prstGeom prst="rect">
            <a:avLst/>
          </a:prstGeom>
        </p:spPr>
      </p:pic>
      <p:sp>
        <p:nvSpPr>
          <p:cNvPr id="6" name="Rounded Rectangle 5">
            <a:extLst>
              <a:ext uri="{FF2B5EF4-FFF2-40B4-BE49-F238E27FC236}">
                <a16:creationId xmlns:a16="http://schemas.microsoft.com/office/drawing/2014/main" id="{E1B396C8-4491-AD44-8C7F-7BC8114078A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943356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B093E-DC60-530A-BCE8-371C2A152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52268-FB2C-15C8-FC57-FF9F4927AE72}"/>
              </a:ext>
            </a:extLst>
          </p:cNvPr>
          <p:cNvSpPr>
            <a:spLocks noGrp="1"/>
          </p:cNvSpPr>
          <p:nvPr>
            <p:ph type="title"/>
          </p:nvPr>
        </p:nvSpPr>
        <p:spPr/>
        <p:txBody>
          <a:bodyPr/>
          <a:lstStyle/>
          <a:p>
            <a:r>
              <a:rPr lang="en-US"/>
              <a:t>Example: Stream of Search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3878EC7-CF9C-369A-55A6-34DDC07F88B4}"/>
                  </a:ext>
                </a:extLst>
              </p:cNvPr>
              <p:cNvSpPr>
                <a:spLocks noGrp="1"/>
              </p:cNvSpPr>
              <p:nvPr>
                <p:ph type="body" sz="quarter" idx="16"/>
              </p:nvPr>
            </p:nvSpPr>
            <p:spPr>
              <a:xfrm>
                <a:off x="533919" y="1209675"/>
                <a:ext cx="8085415" cy="3077573"/>
              </a:xfrm>
            </p:spPr>
            <p:txBody>
              <a:bodyPr/>
              <a:lstStyle/>
              <a:p>
                <a:r>
                  <a:rPr lang="en-US"/>
                  <a:t>Through a careful search, find a “good” path (thought). </a:t>
                </a:r>
              </a:p>
              <a:p>
                <a:pPr lvl="1"/>
                <a:r>
                  <a:rPr lang="en-US"/>
                  <a:t>Say, this gives us </a:t>
                </a:r>
                <a14:m>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𝑧</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oMath>
                </a14:m>
                <a:r>
                  <a:rPr lang="en-US"/>
                  <a:t> path (the shortest path from start to end)</a:t>
                </a:r>
              </a:p>
              <a:p>
                <a:pPr lvl="1"/>
                <a:r>
                  <a:rPr lang="en-US"/>
                  <a:t>To find this path we had to go through several </a:t>
                </a:r>
                <a:r>
                  <a:rPr lang="en-US" err="1"/>
                  <a:t>rabitholes</a:t>
                </a:r>
                <a:r>
                  <a:rPr lang="en-US"/>
                  <a:t> and </a:t>
                </a:r>
                <a:br>
                  <a:rPr lang="en-US"/>
                </a:br>
                <a:r>
                  <a:rPr lang="en-US"/>
                  <a:t>backtrack since the search found out that these were not good.</a:t>
                </a:r>
              </a:p>
              <a:p>
                <a:pPr lvl="1"/>
                <a:r>
                  <a:rPr lang="en-US"/>
                  <a:t>The idea is to linearize this logic and train on it. </a:t>
                </a:r>
              </a:p>
              <a:p>
                <a:r>
                  <a:rPr lang="en-US"/>
                  <a:t>Specifically, find an alternative path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i="1">
                                <a:latin typeface="Cambria Math" panose="02040503050406030204" pitchFamily="18" charset="0"/>
                              </a:rPr>
                              <m:t>𝑧</m:t>
                            </m:r>
                          </m:e>
                        </m:acc>
                      </m:e>
                      <m:sub>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sub>
                      <m:sup/>
                    </m:sSubSup>
                  </m:oMath>
                </a14:m>
                <a:r>
                  <a:rPr lang="en-US"/>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m:t>
                        </m:r>
                      </m:sup>
                    </m:sSup>
                    <m:r>
                      <a:rPr lang="en-US" b="0" i="1" smtClean="0">
                        <a:latin typeface="Cambria Math" panose="02040503050406030204" pitchFamily="18" charset="0"/>
                      </a:rPr>
                      <m:t>&gt;</m:t>
                    </m:r>
                    <m:r>
                      <a:rPr lang="en-US" b="0" i="1" smtClean="0">
                        <a:latin typeface="Cambria Math" panose="02040503050406030204" pitchFamily="18" charset="0"/>
                      </a:rPr>
                      <m:t>𝑇</m:t>
                    </m:r>
                  </m:oMath>
                </a14:m>
                <a:r>
                  <a:rPr lang="en-US"/>
                  <a:t>) which encodes </a:t>
                </a:r>
                <a:br>
                  <a:rPr lang="en-US"/>
                </a:br>
                <a:r>
                  <a:rPr lang="en-US"/>
                  <a:t>the whole search (including its “bad” segments). Basically, the chain </a:t>
                </a:r>
                <a:br>
                  <a:rPr lang="en-US"/>
                </a:br>
                <a:r>
                  <a:rPr lang="en-US"/>
                  <a:t>includes transitions from “bad” segments to the “good” ones. </a:t>
                </a:r>
              </a:p>
              <a:p>
                <a:pPr lvl="1"/>
                <a:r>
                  <a:rPr lang="en-US"/>
                  <a:t>We can find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i="1">
                                <a:latin typeface="Cambria Math" panose="02040503050406030204" pitchFamily="18" charset="0"/>
                              </a:rPr>
                              <m:t>𝑧</m:t>
                            </m:r>
                          </m:e>
                        </m:acc>
                      </m:e>
                      <m:sub>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sub>
                      <m:sup/>
                    </m:sSubSup>
                  </m:oMath>
                </a14:m>
                <a:r>
                  <a:rPr lang="en-US"/>
                  <a:t> through linearizing tree process. </a:t>
                </a:r>
              </a:p>
              <a:p>
                <a:r>
                  <a:rPr lang="en-US"/>
                  <a:t>Upon finding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i="1">
                                <a:latin typeface="Cambria Math" panose="02040503050406030204" pitchFamily="18" charset="0"/>
                              </a:rPr>
                              <m:t>𝑧</m:t>
                            </m:r>
                          </m:e>
                        </m:acc>
                      </m:e>
                      <m:sub>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sub>
                      <m:sup/>
                    </m:sSubSup>
                  </m:oMath>
                </a14:m>
                <a:r>
                  <a:rPr lang="en-US"/>
                  <a:t> , we train an autoregressive model on it. </a:t>
                </a:r>
              </a:p>
              <a:p>
                <a:pPr lvl="1"/>
                <a:r>
                  <a:rPr lang="en-US"/>
                  <a:t>Inference time is just linear generation (no fancy search).</a:t>
                </a:r>
              </a:p>
              <a:p>
                <a:pPr lvl="1"/>
                <a:r>
                  <a:rPr lang="en-US"/>
                  <a:t>Intuitively, this model learns to pivot, if it goes through </a:t>
                </a:r>
                <a:br>
                  <a:rPr lang="en-US"/>
                </a:br>
                <a:r>
                  <a:rPr lang="en-US"/>
                  <a:t>“bad” direction. (learning to recover)</a:t>
                </a:r>
              </a:p>
            </p:txBody>
          </p:sp>
        </mc:Choice>
        <mc:Fallback xmlns="">
          <p:sp>
            <p:nvSpPr>
              <p:cNvPr id="3" name="Text Placeholder 2">
                <a:extLst>
                  <a:ext uri="{FF2B5EF4-FFF2-40B4-BE49-F238E27FC236}">
                    <a16:creationId xmlns:a16="http://schemas.microsoft.com/office/drawing/2014/main" id="{23878EC7-CF9C-369A-55A6-34DDC07F88B4}"/>
                  </a:ext>
                </a:extLst>
              </p:cNvPr>
              <p:cNvSpPr>
                <a:spLocks noGrp="1" noRot="1" noChangeAspect="1" noMove="1" noResize="1" noEditPoints="1" noAdjustHandles="1" noChangeArrowheads="1" noChangeShapeType="1" noTextEdit="1"/>
              </p:cNvSpPr>
              <p:nvPr>
                <p:ph type="body" sz="quarter" idx="16"/>
              </p:nvPr>
            </p:nvSpPr>
            <p:spPr>
              <a:xfrm>
                <a:off x="533919" y="1209675"/>
                <a:ext cx="8085415" cy="3077573"/>
              </a:xfrm>
              <a:blipFill>
                <a:blip r:embed="rId2"/>
                <a:stretch>
                  <a:fillRect l="-471" t="-1646" b="-1975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97CFE6C-1A5C-6B5E-D3CC-23486C47C841}"/>
              </a:ext>
            </a:extLst>
          </p:cNvPr>
          <p:cNvSpPr txBox="1"/>
          <p:nvPr/>
        </p:nvSpPr>
        <p:spPr>
          <a:xfrm>
            <a:off x="621792" y="4835723"/>
            <a:ext cx="7863840" cy="261610"/>
          </a:xfrm>
          <a:prstGeom prst="rect">
            <a:avLst/>
          </a:prstGeom>
          <a:solidFill>
            <a:schemeClr val="bg1"/>
          </a:solidFill>
        </p:spPr>
        <p:txBody>
          <a:bodyPr wrap="square">
            <a:spAutoFit/>
          </a:bodyPr>
          <a:lstStyle/>
          <a:p>
            <a:pPr algn="ctr"/>
            <a:r>
              <a:rPr lang="en-US" sz="1100">
                <a:hlinkClick r:id="rId3"/>
              </a:rPr>
              <a:t>Stream of Search (SoS): Learning to Search in Language, 2024</a:t>
            </a:r>
            <a:endParaRPr lang="en-US" sz="1100"/>
          </a:p>
        </p:txBody>
      </p:sp>
      <p:pic>
        <p:nvPicPr>
          <p:cNvPr id="5" name="Picture 4">
            <a:extLst>
              <a:ext uri="{FF2B5EF4-FFF2-40B4-BE49-F238E27FC236}">
                <a16:creationId xmlns:a16="http://schemas.microsoft.com/office/drawing/2014/main" id="{59025E45-F06D-8559-4218-97928F6E5B35}"/>
              </a:ext>
            </a:extLst>
          </p:cNvPr>
          <p:cNvPicPr>
            <a:picLocks noChangeAspect="1"/>
          </p:cNvPicPr>
          <p:nvPr/>
        </p:nvPicPr>
        <p:blipFill>
          <a:blip r:embed="rId4"/>
          <a:srcRect l="59613" t="13128" r="6192" b="3822"/>
          <a:stretch/>
        </p:blipFill>
        <p:spPr>
          <a:xfrm>
            <a:off x="6978464" y="993235"/>
            <a:ext cx="2049563" cy="3407315"/>
          </a:xfrm>
          <a:prstGeom prst="rect">
            <a:avLst/>
          </a:prstGeom>
        </p:spPr>
      </p:pic>
      <p:sp>
        <p:nvSpPr>
          <p:cNvPr id="12" name="Freeform 11">
            <a:extLst>
              <a:ext uri="{FF2B5EF4-FFF2-40B4-BE49-F238E27FC236}">
                <a16:creationId xmlns:a16="http://schemas.microsoft.com/office/drawing/2014/main" id="{2E05E8DE-786A-CE3D-F4DA-F7E8EF7A907C}"/>
              </a:ext>
            </a:extLst>
          </p:cNvPr>
          <p:cNvSpPr/>
          <p:nvPr/>
        </p:nvSpPr>
        <p:spPr>
          <a:xfrm>
            <a:off x="7175500" y="1662330"/>
            <a:ext cx="1607214" cy="188695"/>
          </a:xfrm>
          <a:custGeom>
            <a:avLst/>
            <a:gdLst>
              <a:gd name="connsiteX0" fmla="*/ 0 w 1607214"/>
              <a:gd name="connsiteY0" fmla="*/ 188695 h 188695"/>
              <a:gd name="connsiteX1" fmla="*/ 25400 w 1607214"/>
              <a:gd name="connsiteY1" fmla="*/ 182345 h 188695"/>
              <a:gd name="connsiteX2" fmla="*/ 50800 w 1607214"/>
              <a:gd name="connsiteY2" fmla="*/ 166470 h 188695"/>
              <a:gd name="connsiteX3" fmla="*/ 82550 w 1607214"/>
              <a:gd name="connsiteY3" fmla="*/ 150595 h 188695"/>
              <a:gd name="connsiteX4" fmla="*/ 130175 w 1607214"/>
              <a:gd name="connsiteY4" fmla="*/ 131545 h 188695"/>
              <a:gd name="connsiteX5" fmla="*/ 152400 w 1607214"/>
              <a:gd name="connsiteY5" fmla="*/ 118845 h 188695"/>
              <a:gd name="connsiteX6" fmla="*/ 168275 w 1607214"/>
              <a:gd name="connsiteY6" fmla="*/ 112495 h 188695"/>
              <a:gd name="connsiteX7" fmla="*/ 180975 w 1607214"/>
              <a:gd name="connsiteY7" fmla="*/ 106145 h 188695"/>
              <a:gd name="connsiteX8" fmla="*/ 196850 w 1607214"/>
              <a:gd name="connsiteY8" fmla="*/ 99795 h 188695"/>
              <a:gd name="connsiteX9" fmla="*/ 215900 w 1607214"/>
              <a:gd name="connsiteY9" fmla="*/ 93445 h 188695"/>
              <a:gd name="connsiteX10" fmla="*/ 234950 w 1607214"/>
              <a:gd name="connsiteY10" fmla="*/ 83920 h 188695"/>
              <a:gd name="connsiteX11" fmla="*/ 244475 w 1607214"/>
              <a:gd name="connsiteY11" fmla="*/ 77570 h 188695"/>
              <a:gd name="connsiteX12" fmla="*/ 282575 w 1607214"/>
              <a:gd name="connsiteY12" fmla="*/ 58520 h 188695"/>
              <a:gd name="connsiteX13" fmla="*/ 295275 w 1607214"/>
              <a:gd name="connsiteY13" fmla="*/ 52170 h 188695"/>
              <a:gd name="connsiteX14" fmla="*/ 304800 w 1607214"/>
              <a:gd name="connsiteY14" fmla="*/ 48995 h 188695"/>
              <a:gd name="connsiteX15" fmla="*/ 330200 w 1607214"/>
              <a:gd name="connsiteY15" fmla="*/ 36295 h 188695"/>
              <a:gd name="connsiteX16" fmla="*/ 393700 w 1607214"/>
              <a:gd name="connsiteY16" fmla="*/ 45820 h 188695"/>
              <a:gd name="connsiteX17" fmla="*/ 479425 w 1607214"/>
              <a:gd name="connsiteY17" fmla="*/ 77570 h 188695"/>
              <a:gd name="connsiteX18" fmla="*/ 530225 w 1607214"/>
              <a:gd name="connsiteY18" fmla="*/ 96620 h 188695"/>
              <a:gd name="connsiteX19" fmla="*/ 561975 w 1607214"/>
              <a:gd name="connsiteY19" fmla="*/ 109320 h 188695"/>
              <a:gd name="connsiteX20" fmla="*/ 577850 w 1607214"/>
              <a:gd name="connsiteY20" fmla="*/ 115670 h 188695"/>
              <a:gd name="connsiteX21" fmla="*/ 603250 w 1607214"/>
              <a:gd name="connsiteY21" fmla="*/ 128370 h 188695"/>
              <a:gd name="connsiteX22" fmla="*/ 647700 w 1607214"/>
              <a:gd name="connsiteY22" fmla="*/ 134720 h 188695"/>
              <a:gd name="connsiteX23" fmla="*/ 660400 w 1607214"/>
              <a:gd name="connsiteY23" fmla="*/ 137895 h 188695"/>
              <a:gd name="connsiteX24" fmla="*/ 676275 w 1607214"/>
              <a:gd name="connsiteY24" fmla="*/ 134720 h 188695"/>
              <a:gd name="connsiteX25" fmla="*/ 685800 w 1607214"/>
              <a:gd name="connsiteY25" fmla="*/ 128370 h 188695"/>
              <a:gd name="connsiteX26" fmla="*/ 717550 w 1607214"/>
              <a:gd name="connsiteY26" fmla="*/ 102970 h 188695"/>
              <a:gd name="connsiteX27" fmla="*/ 733425 w 1607214"/>
              <a:gd name="connsiteY27" fmla="*/ 96620 h 188695"/>
              <a:gd name="connsiteX28" fmla="*/ 765175 w 1607214"/>
              <a:gd name="connsiteY28" fmla="*/ 80745 h 188695"/>
              <a:gd name="connsiteX29" fmla="*/ 774700 w 1607214"/>
              <a:gd name="connsiteY29" fmla="*/ 74395 h 188695"/>
              <a:gd name="connsiteX30" fmla="*/ 803275 w 1607214"/>
              <a:gd name="connsiteY30" fmla="*/ 64870 h 188695"/>
              <a:gd name="connsiteX31" fmla="*/ 835025 w 1607214"/>
              <a:gd name="connsiteY31" fmla="*/ 58520 h 188695"/>
              <a:gd name="connsiteX32" fmla="*/ 854075 w 1607214"/>
              <a:gd name="connsiteY32" fmla="*/ 52170 h 188695"/>
              <a:gd name="connsiteX33" fmla="*/ 889000 w 1607214"/>
              <a:gd name="connsiteY33" fmla="*/ 45820 h 188695"/>
              <a:gd name="connsiteX34" fmla="*/ 901700 w 1607214"/>
              <a:gd name="connsiteY34" fmla="*/ 39470 h 188695"/>
              <a:gd name="connsiteX35" fmla="*/ 914400 w 1607214"/>
              <a:gd name="connsiteY35" fmla="*/ 36295 h 188695"/>
              <a:gd name="connsiteX36" fmla="*/ 923925 w 1607214"/>
              <a:gd name="connsiteY36" fmla="*/ 29945 h 188695"/>
              <a:gd name="connsiteX37" fmla="*/ 936625 w 1607214"/>
              <a:gd name="connsiteY37" fmla="*/ 23595 h 188695"/>
              <a:gd name="connsiteX38" fmla="*/ 955675 w 1607214"/>
              <a:gd name="connsiteY38" fmla="*/ 17245 h 188695"/>
              <a:gd name="connsiteX39" fmla="*/ 1006475 w 1607214"/>
              <a:gd name="connsiteY39" fmla="*/ 7720 h 188695"/>
              <a:gd name="connsiteX40" fmla="*/ 1016000 w 1607214"/>
              <a:gd name="connsiteY40" fmla="*/ 10895 h 188695"/>
              <a:gd name="connsiteX41" fmla="*/ 1041400 w 1607214"/>
              <a:gd name="connsiteY41" fmla="*/ 17245 h 188695"/>
              <a:gd name="connsiteX42" fmla="*/ 1108075 w 1607214"/>
              <a:gd name="connsiteY42" fmla="*/ 33120 h 188695"/>
              <a:gd name="connsiteX43" fmla="*/ 1117600 w 1607214"/>
              <a:gd name="connsiteY43" fmla="*/ 36295 h 188695"/>
              <a:gd name="connsiteX44" fmla="*/ 1177925 w 1607214"/>
              <a:gd name="connsiteY44" fmla="*/ 42645 h 188695"/>
              <a:gd name="connsiteX45" fmla="*/ 1231900 w 1607214"/>
              <a:gd name="connsiteY45" fmla="*/ 45820 h 188695"/>
              <a:gd name="connsiteX46" fmla="*/ 1470025 w 1607214"/>
              <a:gd name="connsiteY46" fmla="*/ 48995 h 188695"/>
              <a:gd name="connsiteX47" fmla="*/ 1482725 w 1607214"/>
              <a:gd name="connsiteY47" fmla="*/ 52170 h 188695"/>
              <a:gd name="connsiteX48" fmla="*/ 1552575 w 1607214"/>
              <a:gd name="connsiteY48" fmla="*/ 48995 h 188695"/>
              <a:gd name="connsiteX49" fmla="*/ 1606550 w 1607214"/>
              <a:gd name="connsiteY49" fmla="*/ 45820 h 188695"/>
              <a:gd name="connsiteX50" fmla="*/ 1603375 w 1607214"/>
              <a:gd name="connsiteY50" fmla="*/ 39470 h 18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07214" h="188695">
                <a:moveTo>
                  <a:pt x="0" y="188695"/>
                </a:moveTo>
                <a:cubicBezTo>
                  <a:pt x="8467" y="186578"/>
                  <a:pt x="17404" y="185843"/>
                  <a:pt x="25400" y="182345"/>
                </a:cubicBezTo>
                <a:cubicBezTo>
                  <a:pt x="34547" y="178343"/>
                  <a:pt x="42072" y="171319"/>
                  <a:pt x="50800" y="166470"/>
                </a:cubicBezTo>
                <a:cubicBezTo>
                  <a:pt x="61143" y="160724"/>
                  <a:pt x="71737" y="155401"/>
                  <a:pt x="82550" y="150595"/>
                </a:cubicBezTo>
                <a:cubicBezTo>
                  <a:pt x="112634" y="137224"/>
                  <a:pt x="102190" y="145537"/>
                  <a:pt x="130175" y="131545"/>
                </a:cubicBezTo>
                <a:cubicBezTo>
                  <a:pt x="137807" y="127729"/>
                  <a:pt x="144768" y="122661"/>
                  <a:pt x="152400" y="118845"/>
                </a:cubicBezTo>
                <a:cubicBezTo>
                  <a:pt x="157498" y="116296"/>
                  <a:pt x="163067" y="114810"/>
                  <a:pt x="168275" y="112495"/>
                </a:cubicBezTo>
                <a:cubicBezTo>
                  <a:pt x="172600" y="110573"/>
                  <a:pt x="176650" y="108067"/>
                  <a:pt x="180975" y="106145"/>
                </a:cubicBezTo>
                <a:cubicBezTo>
                  <a:pt x="186183" y="103830"/>
                  <a:pt x="191494" y="101743"/>
                  <a:pt x="196850" y="99795"/>
                </a:cubicBezTo>
                <a:cubicBezTo>
                  <a:pt x="203140" y="97508"/>
                  <a:pt x="210331" y="97158"/>
                  <a:pt x="215900" y="93445"/>
                </a:cubicBezTo>
                <a:cubicBezTo>
                  <a:pt x="243197" y="75247"/>
                  <a:pt x="208660" y="97065"/>
                  <a:pt x="234950" y="83920"/>
                </a:cubicBezTo>
                <a:cubicBezTo>
                  <a:pt x="238363" y="82213"/>
                  <a:pt x="241125" y="79397"/>
                  <a:pt x="244475" y="77570"/>
                </a:cubicBezTo>
                <a:cubicBezTo>
                  <a:pt x="256940" y="70771"/>
                  <a:pt x="269875" y="64870"/>
                  <a:pt x="282575" y="58520"/>
                </a:cubicBezTo>
                <a:cubicBezTo>
                  <a:pt x="286808" y="56403"/>
                  <a:pt x="290785" y="53667"/>
                  <a:pt x="295275" y="52170"/>
                </a:cubicBezTo>
                <a:cubicBezTo>
                  <a:pt x="298450" y="51112"/>
                  <a:pt x="301807" y="50492"/>
                  <a:pt x="304800" y="48995"/>
                </a:cubicBezTo>
                <a:cubicBezTo>
                  <a:pt x="342846" y="29972"/>
                  <a:pt x="275267" y="58268"/>
                  <a:pt x="330200" y="36295"/>
                </a:cubicBezTo>
                <a:cubicBezTo>
                  <a:pt x="357565" y="38783"/>
                  <a:pt x="368135" y="38245"/>
                  <a:pt x="393700" y="45820"/>
                </a:cubicBezTo>
                <a:cubicBezTo>
                  <a:pt x="475539" y="70069"/>
                  <a:pt x="424818" y="55727"/>
                  <a:pt x="479425" y="77570"/>
                </a:cubicBezTo>
                <a:cubicBezTo>
                  <a:pt x="496216" y="84287"/>
                  <a:pt x="513325" y="90182"/>
                  <a:pt x="530225" y="96620"/>
                </a:cubicBezTo>
                <a:cubicBezTo>
                  <a:pt x="540877" y="100678"/>
                  <a:pt x="551392" y="105087"/>
                  <a:pt x="561975" y="109320"/>
                </a:cubicBezTo>
                <a:cubicBezTo>
                  <a:pt x="567267" y="111437"/>
                  <a:pt x="572752" y="113121"/>
                  <a:pt x="577850" y="115670"/>
                </a:cubicBezTo>
                <a:cubicBezTo>
                  <a:pt x="586317" y="119903"/>
                  <a:pt x="594067" y="126074"/>
                  <a:pt x="603250" y="128370"/>
                </a:cubicBezTo>
                <a:cubicBezTo>
                  <a:pt x="626269" y="134125"/>
                  <a:pt x="611608" y="131111"/>
                  <a:pt x="647700" y="134720"/>
                </a:cubicBezTo>
                <a:cubicBezTo>
                  <a:pt x="651933" y="135778"/>
                  <a:pt x="656036" y="137895"/>
                  <a:pt x="660400" y="137895"/>
                </a:cubicBezTo>
                <a:cubicBezTo>
                  <a:pt x="665796" y="137895"/>
                  <a:pt x="671222" y="136615"/>
                  <a:pt x="676275" y="134720"/>
                </a:cubicBezTo>
                <a:cubicBezTo>
                  <a:pt x="679848" y="133380"/>
                  <a:pt x="682775" y="130697"/>
                  <a:pt x="685800" y="128370"/>
                </a:cubicBezTo>
                <a:cubicBezTo>
                  <a:pt x="696543" y="120106"/>
                  <a:pt x="706273" y="110488"/>
                  <a:pt x="717550" y="102970"/>
                </a:cubicBezTo>
                <a:cubicBezTo>
                  <a:pt x="722292" y="99809"/>
                  <a:pt x="728422" y="99349"/>
                  <a:pt x="733425" y="96620"/>
                </a:cubicBezTo>
                <a:cubicBezTo>
                  <a:pt x="765411" y="79173"/>
                  <a:pt x="739751" y="87101"/>
                  <a:pt x="765175" y="80745"/>
                </a:cubicBezTo>
                <a:cubicBezTo>
                  <a:pt x="768350" y="78628"/>
                  <a:pt x="771287" y="76102"/>
                  <a:pt x="774700" y="74395"/>
                </a:cubicBezTo>
                <a:cubicBezTo>
                  <a:pt x="784676" y="69407"/>
                  <a:pt x="792664" y="67144"/>
                  <a:pt x="803275" y="64870"/>
                </a:cubicBezTo>
                <a:cubicBezTo>
                  <a:pt x="813828" y="62609"/>
                  <a:pt x="824786" y="61933"/>
                  <a:pt x="835025" y="58520"/>
                </a:cubicBezTo>
                <a:cubicBezTo>
                  <a:pt x="841375" y="56403"/>
                  <a:pt x="847473" y="53270"/>
                  <a:pt x="854075" y="52170"/>
                </a:cubicBezTo>
                <a:cubicBezTo>
                  <a:pt x="878448" y="48108"/>
                  <a:pt x="866812" y="50258"/>
                  <a:pt x="889000" y="45820"/>
                </a:cubicBezTo>
                <a:cubicBezTo>
                  <a:pt x="893233" y="43703"/>
                  <a:pt x="897268" y="41132"/>
                  <a:pt x="901700" y="39470"/>
                </a:cubicBezTo>
                <a:cubicBezTo>
                  <a:pt x="905786" y="37938"/>
                  <a:pt x="910389" y="38014"/>
                  <a:pt x="914400" y="36295"/>
                </a:cubicBezTo>
                <a:cubicBezTo>
                  <a:pt x="917907" y="34792"/>
                  <a:pt x="920612" y="31838"/>
                  <a:pt x="923925" y="29945"/>
                </a:cubicBezTo>
                <a:cubicBezTo>
                  <a:pt x="928034" y="27597"/>
                  <a:pt x="932231" y="25353"/>
                  <a:pt x="936625" y="23595"/>
                </a:cubicBezTo>
                <a:cubicBezTo>
                  <a:pt x="942840" y="21109"/>
                  <a:pt x="955675" y="17245"/>
                  <a:pt x="955675" y="17245"/>
                </a:cubicBezTo>
                <a:cubicBezTo>
                  <a:pt x="962555" y="-10274"/>
                  <a:pt x="955058" y="2007"/>
                  <a:pt x="1006475" y="7720"/>
                </a:cubicBezTo>
                <a:cubicBezTo>
                  <a:pt x="1009801" y="8090"/>
                  <a:pt x="1012771" y="10014"/>
                  <a:pt x="1016000" y="10895"/>
                </a:cubicBezTo>
                <a:cubicBezTo>
                  <a:pt x="1024420" y="13191"/>
                  <a:pt x="1033009" y="14847"/>
                  <a:pt x="1041400" y="17245"/>
                </a:cubicBezTo>
                <a:cubicBezTo>
                  <a:pt x="1093046" y="32001"/>
                  <a:pt x="1070595" y="27766"/>
                  <a:pt x="1108075" y="33120"/>
                </a:cubicBezTo>
                <a:cubicBezTo>
                  <a:pt x="1111250" y="34178"/>
                  <a:pt x="1114318" y="35639"/>
                  <a:pt x="1117600" y="36295"/>
                </a:cubicBezTo>
                <a:cubicBezTo>
                  <a:pt x="1134314" y="39638"/>
                  <a:pt x="1163237" y="41632"/>
                  <a:pt x="1177925" y="42645"/>
                </a:cubicBezTo>
                <a:cubicBezTo>
                  <a:pt x="1195905" y="43885"/>
                  <a:pt x="1213881" y="45428"/>
                  <a:pt x="1231900" y="45820"/>
                </a:cubicBezTo>
                <a:lnTo>
                  <a:pt x="1470025" y="48995"/>
                </a:lnTo>
                <a:cubicBezTo>
                  <a:pt x="1474258" y="50053"/>
                  <a:pt x="1478361" y="52170"/>
                  <a:pt x="1482725" y="52170"/>
                </a:cubicBezTo>
                <a:cubicBezTo>
                  <a:pt x="1506032" y="52170"/>
                  <a:pt x="1529298" y="50189"/>
                  <a:pt x="1552575" y="48995"/>
                </a:cubicBezTo>
                <a:cubicBezTo>
                  <a:pt x="1570574" y="48072"/>
                  <a:pt x="1588836" y="49141"/>
                  <a:pt x="1606550" y="45820"/>
                </a:cubicBezTo>
                <a:cubicBezTo>
                  <a:pt x="1608876" y="45384"/>
                  <a:pt x="1604433" y="41587"/>
                  <a:pt x="1603375" y="39470"/>
                </a:cubicBezTo>
              </a:path>
            </a:pathLst>
          </a:cu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8F4E4CE8-8C93-1BB8-CB3B-DAD3DF04A59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958419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0ABB2-EDFF-BBBB-3940-DFF2DC28B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887B3-8380-4E8B-CDC2-9766A601C7A3}"/>
              </a:ext>
            </a:extLst>
          </p:cNvPr>
          <p:cNvSpPr>
            <a:spLocks noGrp="1"/>
          </p:cNvSpPr>
          <p:nvPr>
            <p:ph type="title"/>
          </p:nvPr>
        </p:nvSpPr>
        <p:spPr/>
        <p:txBody>
          <a:bodyPr/>
          <a:lstStyle/>
          <a:p>
            <a:r>
              <a:rPr lang="en-US"/>
              <a:t>Example: learning to “self-correct”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2BC22BA-2135-6F51-7FA6-EA43D72F3E2F}"/>
                  </a:ext>
                </a:extLst>
              </p:cNvPr>
              <p:cNvSpPr>
                <a:spLocks noGrp="1"/>
              </p:cNvSpPr>
              <p:nvPr>
                <p:ph type="body" sz="quarter" idx="16"/>
              </p:nvPr>
            </p:nvSpPr>
            <p:spPr>
              <a:xfrm>
                <a:off x="533919" y="1112358"/>
                <a:ext cx="8085415" cy="3077573"/>
              </a:xfrm>
            </p:spPr>
            <p:txBody>
              <a:bodyPr/>
              <a:lstStyle/>
              <a:p>
                <a:r>
                  <a:rPr lang="en-US" b="1"/>
                  <a:t>Learning to Self-Correct: </a:t>
                </a:r>
              </a:p>
              <a:p>
                <a:pPr lvl="1"/>
                <a:r>
                  <a:rPr lang="en-US"/>
                  <a:t>Given an input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 </m:t>
                    </m:r>
                  </m:oMath>
                </a14:m>
                <a:r>
                  <a:rPr lang="en-US"/>
                  <a:t>sample </a:t>
                </a:r>
                <a14:m>
                  <m:oMath xmlns:m="http://schemas.openxmlformats.org/officeDocument/2006/math">
                    <m:r>
                      <a:rPr lang="en-US" b="0" i="1" smtClean="0">
                        <a:latin typeface="Cambria Math" panose="02040503050406030204" pitchFamily="18" charset="0"/>
                      </a:rPr>
                      <m:t>𝑁</m:t>
                    </m:r>
                  </m:oMath>
                </a14:m>
                <a:r>
                  <a:rPr lang="en-US"/>
                  <a:t> chain of thoughts and score them with ORM.</a:t>
                </a:r>
              </a:p>
              <a:p>
                <a:pPr lvl="1"/>
                <a:r>
                  <a:rPr lang="en-US"/>
                  <a:t>Pair of  “thoughts” </a:t>
                </a:r>
                <a14:m>
                  <m:oMath xmlns:m="http://schemas.openxmlformats.org/officeDocument/2006/math">
                    <m:r>
                      <a:rPr lang="en-US" b="0" i="1" smtClean="0">
                        <a:latin typeface="Cambria Math" panose="02040503050406030204" pitchFamily="18" charset="0"/>
                      </a:rPr>
                      <m:t>𝑧</m:t>
                    </m:r>
                  </m:oMath>
                </a14:m>
                <a:r>
                  <a:rPr lang="en-US"/>
                  <a:t> and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z</m:t>
                        </m:r>
                      </m:e>
                      <m:sup>
                        <m:r>
                          <a:rPr lang="en-US" b="0" i="1" smtClean="0">
                            <a:latin typeface="Cambria Math" panose="02040503050406030204" pitchFamily="18" charset="0"/>
                          </a:rPr>
                          <m:t>′</m:t>
                        </m:r>
                      </m:sup>
                    </m:sSup>
                  </m:oMath>
                </a14:m>
                <a:r>
                  <a:rPr lang="en-US"/>
                  <a:t> such that: </a:t>
                </a:r>
              </a:p>
              <a:p>
                <a:pPr lvl="2"/>
                <a:r>
                  <a:rPr lang="en-US"/>
                  <a:t>They’re similar (lots of overlap) </a:t>
                </a:r>
              </a:p>
              <a:p>
                <a:pPr lvl="2"/>
                <a:r>
                  <a:rPr lang="en-US"/>
                  <a:t>One is improving upon the other, i.e., ORM(</a:t>
                </a:r>
                <a14:m>
                  <m:oMath xmlns:m="http://schemas.openxmlformats.org/officeDocument/2006/math">
                    <m:r>
                      <a:rPr lang="en-US" b="0" i="1" smtClean="0">
                        <a:latin typeface="Cambria Math" panose="02040503050406030204" pitchFamily="18" charset="0"/>
                      </a:rPr>
                      <m:t>𝑧</m:t>
                    </m:r>
                  </m:oMath>
                </a14:m>
                <a:r>
                  <a:rPr lang="en-US"/>
                  <a:t>) &gt; ORM(</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m:t>
                        </m:r>
                      </m:sup>
                    </m:sSup>
                  </m:oMath>
                </a14:m>
                <a:r>
                  <a:rPr lang="en-US"/>
                  <a:t>)</a:t>
                </a:r>
              </a:p>
              <a:p>
                <a:pPr lvl="1"/>
                <a:r>
                  <a:rPr lang="en-US"/>
                  <a:t>Train a “corrector” model to produce </a:t>
                </a:r>
                <a14:m>
                  <m:oMath xmlns:m="http://schemas.openxmlformats.org/officeDocument/2006/math">
                    <m:r>
                      <a:rPr lang="en-US" b="0" i="1" smtClean="0">
                        <a:latin typeface="Cambria Math" panose="02040503050406030204" pitchFamily="18" charset="0"/>
                      </a:rPr>
                      <m:t>𝑧</m:t>
                    </m:r>
                  </m:oMath>
                </a14:m>
                <a:r>
                  <a:rPr lang="en-US"/>
                  <a:t>, given input </a:t>
                </a:r>
                <a14:m>
                  <m:oMath xmlns:m="http://schemas.openxmlformats.org/officeDocument/2006/math">
                    <m:r>
                      <a:rPr lang="en-US" i="1">
                        <a:latin typeface="Cambria Math" panose="02040503050406030204" pitchFamily="18" charset="0"/>
                      </a:rPr>
                      <m:t>𝑥</m:t>
                    </m:r>
                  </m:oMath>
                </a14:m>
                <a:r>
                  <a:rPr lang="en-US"/>
                  <a:t> and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z</m:t>
                        </m:r>
                      </m:e>
                      <m:sup>
                        <m:r>
                          <a:rPr lang="en-US" i="1">
                            <a:latin typeface="Cambria Math" panose="02040503050406030204" pitchFamily="18" charset="0"/>
                          </a:rPr>
                          <m:t>′</m:t>
                        </m:r>
                      </m:sup>
                    </m:sSup>
                  </m:oMath>
                </a14:m>
                <a:r>
                  <a:rPr lang="en-US"/>
                  <a:t>. </a:t>
                </a:r>
              </a:p>
              <a:p>
                <a:r>
                  <a:rPr lang="en-US" b="1"/>
                  <a:t>Applying it at the inference time: </a:t>
                </a:r>
              </a:p>
              <a:p>
                <a:pPr lvl="1"/>
                <a:r>
                  <a:rPr lang="en-US"/>
                  <a:t>Given input </a:t>
                </a:r>
                <a14:m>
                  <m:oMath xmlns:m="http://schemas.openxmlformats.org/officeDocument/2006/math">
                    <m:r>
                      <a:rPr lang="en-US" i="1">
                        <a:latin typeface="Cambria Math" panose="02040503050406030204" pitchFamily="18" charset="0"/>
                      </a:rPr>
                      <m:t>𝑥</m:t>
                    </m:r>
                  </m:oMath>
                </a14:m>
                <a:r>
                  <a:rPr lang="en-US"/>
                  <a:t>, generate an initial solution </a:t>
                </a:r>
                <a14:m>
                  <m:oMath xmlns:m="http://schemas.openxmlformats.org/officeDocument/2006/math">
                    <m:r>
                      <a:rPr lang="en-US" b="0" i="1" smtClean="0">
                        <a:latin typeface="Cambria Math" panose="02040503050406030204" pitchFamily="18" charset="0"/>
                      </a:rPr>
                      <m:t>𝑧</m:t>
                    </m:r>
                  </m:oMath>
                </a14:m>
                <a:endParaRPr lang="en-US"/>
              </a:p>
              <a:p>
                <a:pPr lvl="1"/>
                <a:r>
                  <a:rPr lang="en-US"/>
                  <a:t>Iteratively apply the corrector to </a:t>
                </a:r>
                <a14:m>
                  <m:oMath xmlns:m="http://schemas.openxmlformats.org/officeDocument/2006/math">
                    <m:r>
                      <a:rPr lang="en-US" b="0" i="1" smtClean="0">
                        <a:latin typeface="Cambria Math" panose="02040503050406030204" pitchFamily="18" charset="0"/>
                      </a:rPr>
                      <m:t>𝑧</m:t>
                    </m:r>
                  </m:oMath>
                </a14:m>
                <a:r>
                  <a:rPr lang="en-US"/>
                  <a:t> to improve/correct it. </a:t>
                </a:r>
              </a:p>
              <a:p>
                <a:pPr marL="342900" lvl="1" indent="0">
                  <a:buNone/>
                </a:pPr>
                <a:endParaRPr lang="en-US"/>
              </a:p>
              <a:p>
                <a:pPr lvl="1"/>
                <a:endParaRPr lang="en-US"/>
              </a:p>
            </p:txBody>
          </p:sp>
        </mc:Choice>
        <mc:Fallback xmlns="">
          <p:sp>
            <p:nvSpPr>
              <p:cNvPr id="3" name="Text Placeholder 2">
                <a:extLst>
                  <a:ext uri="{FF2B5EF4-FFF2-40B4-BE49-F238E27FC236}">
                    <a16:creationId xmlns:a16="http://schemas.microsoft.com/office/drawing/2014/main" id="{82BC22BA-2135-6F51-7FA6-EA43D72F3E2F}"/>
                  </a:ext>
                </a:extLst>
              </p:cNvPr>
              <p:cNvSpPr>
                <a:spLocks noGrp="1" noRot="1" noChangeAspect="1" noMove="1" noResize="1" noEditPoints="1" noAdjustHandles="1" noChangeArrowheads="1" noChangeShapeType="1" noTextEdit="1"/>
              </p:cNvSpPr>
              <p:nvPr>
                <p:ph type="body" sz="quarter" idx="16"/>
              </p:nvPr>
            </p:nvSpPr>
            <p:spPr>
              <a:xfrm>
                <a:off x="533919" y="1112358"/>
                <a:ext cx="8085415" cy="3077573"/>
              </a:xfrm>
              <a:blipFill>
                <a:blip r:embed="rId2"/>
                <a:stretch>
                  <a:fillRect l="-471" t="-1235"/>
                </a:stretch>
              </a:blipFill>
            </p:spPr>
            <p:txBody>
              <a:bodyPr/>
              <a:lstStyle/>
              <a:p>
                <a:r>
                  <a:rPr lang="en-US">
                    <a:noFill/>
                  </a:rPr>
                  <a:t> </a:t>
                </a:r>
              </a:p>
            </p:txBody>
          </p:sp>
        </mc:Fallback>
      </mc:AlternateContent>
      <p:pic>
        <p:nvPicPr>
          <p:cNvPr id="4" name="object 4">
            <a:extLst>
              <a:ext uri="{FF2B5EF4-FFF2-40B4-BE49-F238E27FC236}">
                <a16:creationId xmlns:a16="http://schemas.microsoft.com/office/drawing/2014/main" id="{DD629FED-C69D-1C9D-0BF1-4CBBABB42C7F}"/>
              </a:ext>
            </a:extLst>
          </p:cNvPr>
          <p:cNvPicPr/>
          <p:nvPr/>
        </p:nvPicPr>
        <p:blipFill>
          <a:blip r:embed="rId3" cstate="print"/>
          <a:stretch>
            <a:fillRect/>
          </a:stretch>
        </p:blipFill>
        <p:spPr>
          <a:xfrm>
            <a:off x="7066722" y="2333286"/>
            <a:ext cx="1685499" cy="1112787"/>
          </a:xfrm>
          <a:prstGeom prst="rect">
            <a:avLst/>
          </a:prstGeom>
        </p:spPr>
      </p:pic>
      <p:sp>
        <p:nvSpPr>
          <p:cNvPr id="5" name="TextBox 4">
            <a:extLst>
              <a:ext uri="{FF2B5EF4-FFF2-40B4-BE49-F238E27FC236}">
                <a16:creationId xmlns:a16="http://schemas.microsoft.com/office/drawing/2014/main" id="{3C2981BB-2EBE-BBB1-DEB5-60808CFE9241}"/>
              </a:ext>
            </a:extLst>
          </p:cNvPr>
          <p:cNvSpPr txBox="1"/>
          <p:nvPr/>
        </p:nvSpPr>
        <p:spPr>
          <a:xfrm>
            <a:off x="258418" y="4905296"/>
            <a:ext cx="8177519" cy="261610"/>
          </a:xfrm>
          <a:prstGeom prst="rect">
            <a:avLst/>
          </a:prstGeom>
          <a:solidFill>
            <a:schemeClr val="bg1"/>
          </a:solidFill>
        </p:spPr>
        <p:txBody>
          <a:bodyPr wrap="square">
            <a:spAutoFit/>
          </a:bodyPr>
          <a:lstStyle/>
          <a:p>
            <a:pPr algn="ctr"/>
            <a:r>
              <a:rPr lang="en-US" sz="1100">
                <a:hlinkClick r:id="rId4"/>
              </a:rPr>
              <a:t>Generating Sequences by Learning to Self-Correct, 2022</a:t>
            </a:r>
            <a:endParaRPr lang="en-US" sz="1100"/>
          </a:p>
        </p:txBody>
      </p:sp>
      <p:pic>
        <p:nvPicPr>
          <p:cNvPr id="6" name="Picture 5">
            <a:extLst>
              <a:ext uri="{FF2B5EF4-FFF2-40B4-BE49-F238E27FC236}">
                <a16:creationId xmlns:a16="http://schemas.microsoft.com/office/drawing/2014/main" id="{3D4E373D-A266-9DBC-5520-3216CE13E2F1}"/>
              </a:ext>
            </a:extLst>
          </p:cNvPr>
          <p:cNvPicPr>
            <a:picLocks noChangeAspect="1"/>
          </p:cNvPicPr>
          <p:nvPr/>
        </p:nvPicPr>
        <p:blipFill>
          <a:blip r:embed="rId5"/>
          <a:srcRect t="3290"/>
          <a:stretch/>
        </p:blipFill>
        <p:spPr>
          <a:xfrm>
            <a:off x="1746740" y="3614429"/>
            <a:ext cx="5017894" cy="1345681"/>
          </a:xfrm>
          <a:prstGeom prst="rect">
            <a:avLst/>
          </a:prstGeom>
        </p:spPr>
      </p:pic>
      <p:sp>
        <p:nvSpPr>
          <p:cNvPr id="7" name="Rounded Rectangle 6">
            <a:extLst>
              <a:ext uri="{FF2B5EF4-FFF2-40B4-BE49-F238E27FC236}">
                <a16:creationId xmlns:a16="http://schemas.microsoft.com/office/drawing/2014/main" id="{408C4348-9EF3-BAA6-8449-36FC9013BFE0}"/>
              </a:ext>
            </a:extLst>
          </p:cNvPr>
          <p:cNvSpPr/>
          <p:nvPr/>
        </p:nvSpPr>
        <p:spPr>
          <a:xfrm>
            <a:off x="8147715" y="193590"/>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223678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2C21-367F-EEC8-1C97-A27CCA149628}"/>
              </a:ext>
            </a:extLst>
          </p:cNvPr>
          <p:cNvSpPr>
            <a:spLocks noGrp="1"/>
          </p:cNvSpPr>
          <p:nvPr>
            <p:ph type="title"/>
          </p:nvPr>
        </p:nvSpPr>
        <p:spPr/>
        <p:txBody>
          <a:bodyPr/>
          <a:lstStyle/>
          <a:p>
            <a:r>
              <a:rPr lang="en-US"/>
              <a:t>Example: </a:t>
            </a:r>
          </a:p>
        </p:txBody>
      </p:sp>
      <p:sp>
        <p:nvSpPr>
          <p:cNvPr id="3" name="Text Placeholder 2">
            <a:extLst>
              <a:ext uri="{FF2B5EF4-FFF2-40B4-BE49-F238E27FC236}">
                <a16:creationId xmlns:a16="http://schemas.microsoft.com/office/drawing/2014/main" id="{151451C9-AC5B-BF4D-91FF-50B29F283899}"/>
              </a:ext>
            </a:extLst>
          </p:cNvPr>
          <p:cNvSpPr>
            <a:spLocks noGrp="1"/>
          </p:cNvSpPr>
          <p:nvPr>
            <p:ph type="body" sz="quarter" idx="16"/>
          </p:nvPr>
        </p:nvSpPr>
        <p:spPr/>
        <p:txBody>
          <a:bodyPr/>
          <a:lstStyle/>
          <a:p>
            <a:r>
              <a:rPr lang="en-US">
                <a:hlinkClick r:id="rId2"/>
              </a:rPr>
              <a:t>https://arxiv.org/pdf/2402.06457</a:t>
            </a:r>
            <a:r>
              <a:rPr lang="en-US"/>
              <a:t> </a:t>
            </a:r>
          </a:p>
        </p:txBody>
      </p:sp>
    </p:spTree>
    <p:extLst>
      <p:ext uri="{BB962C8B-B14F-4D97-AF65-F5344CB8AC3E}">
        <p14:creationId xmlns:p14="http://schemas.microsoft.com/office/powerpoint/2010/main" val="1280961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8AB1-4A93-380F-B7B8-FB57E3B4A42F}"/>
              </a:ext>
            </a:extLst>
          </p:cNvPr>
          <p:cNvSpPr>
            <a:spLocks noGrp="1"/>
          </p:cNvSpPr>
          <p:nvPr>
            <p:ph type="title"/>
          </p:nvPr>
        </p:nvSpPr>
        <p:spPr/>
        <p:txBody>
          <a:bodyPr/>
          <a:lstStyle/>
          <a:p>
            <a:r>
              <a:rPr lang="en-US" dirty="0">
                <a:ea typeface="Tahoma"/>
                <a:cs typeface="Tahoma"/>
              </a:rPr>
              <a:t>Approach 3: </a:t>
            </a:r>
            <a:r>
              <a:rPr lang="en-US" dirty="0"/>
              <a:t>Training process rewards with search mechanisms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D829843-A26D-D7EA-4711-38D765B1B636}"/>
                  </a:ext>
                </a:extLst>
              </p:cNvPr>
              <p:cNvSpPr>
                <a:spLocks noGrp="1"/>
              </p:cNvSpPr>
              <p:nvPr>
                <p:ph type="body" sz="quarter" idx="16"/>
              </p:nvPr>
            </p:nvSpPr>
            <p:spPr/>
            <p:txBody>
              <a:bodyPr/>
              <a:lstStyle/>
              <a:p>
                <a:r>
                  <a:rPr lang="en-US"/>
                  <a:t>If you can train a process reward (PRM)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m:t>
                        </m:r>
                      </m:e>
                    </m:d>
                  </m:oMath>
                </a14:m>
                <a:r>
                  <a:rPr lang="en-US"/>
                  <a:t> that approximately tell us whether the partial thought is going in the right direction, that will be a strong signal during inference. </a:t>
                </a:r>
                <a:r>
                  <a:rPr lang="en-US" b="1"/>
                  <a:t>But how do you train it? </a:t>
                </a:r>
              </a:p>
              <a:p>
                <a:r>
                  <a:rPr lang="en-US"/>
                  <a:t>It’s going to be difficult to annotate data for training a PRM. It’s a massive space!* </a:t>
                </a:r>
              </a:p>
              <a:p>
                <a:r>
                  <a:rPr lang="en-US"/>
                  <a:t>It may be more feasible to infer labels for PRM, using an ORM!</a:t>
                </a:r>
              </a:p>
              <a:p>
                <a:pPr lvl="1"/>
                <a:r>
                  <a:rPr lang="en-US"/>
                  <a:t>Consider MCTS but can be done with any search algorithm. </a:t>
                </a:r>
              </a:p>
              <a:p>
                <a:pPr lvl="1"/>
                <a:r>
                  <a:rPr lang="en-US"/>
                  <a:t>At each step, we have a partial rollout: </a:t>
                </a:r>
                <a14:m>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b="0" i="1" smtClean="0">
                            <a:latin typeface="Cambria Math" panose="02040503050406030204" pitchFamily="18" charset="0"/>
                          </a:rPr>
                          <m:t>𝑡</m:t>
                        </m:r>
                      </m:sub>
                      <m:sup/>
                    </m:sSubSup>
                  </m:oMath>
                </a14:m>
                <a:r>
                  <a:rPr lang="en-US"/>
                  <a:t> up to </a:t>
                </a:r>
                <a14:m>
                  <m:oMath xmlns:m="http://schemas.openxmlformats.org/officeDocument/2006/math">
                    <m:r>
                      <a:rPr lang="en-US" i="1">
                        <a:latin typeface="Cambria Math" panose="02040503050406030204" pitchFamily="18" charset="0"/>
                      </a:rPr>
                      <m:t>𝑡</m:t>
                    </m:r>
                  </m:oMath>
                </a14:m>
                <a:r>
                  <a:rPr lang="en-US"/>
                  <a:t>.</a:t>
                </a:r>
              </a:p>
              <a:p>
                <a:pPr lvl="1"/>
                <a:r>
                  <a:rPr lang="en-US"/>
                  <a:t>Over-sample rollouts from </a:t>
                </a:r>
                <a14:m>
                  <m:oMath xmlns:m="http://schemas.openxmlformats.org/officeDocument/2006/math">
                    <m:r>
                      <a:rPr lang="en-US" i="1" smtClean="0">
                        <a:latin typeface="Cambria Math" panose="02040503050406030204" pitchFamily="18" charset="0"/>
                      </a:rPr>
                      <m:t>𝑡</m:t>
                    </m:r>
                  </m:oMath>
                </a14:m>
                <a:r>
                  <a:rPr lang="en-US"/>
                  <a:t> onward, score them with ORM, </a:t>
                </a:r>
                <a:br>
                  <a:rPr lang="en-US"/>
                </a:br>
                <a:r>
                  <a:rPr lang="en-US"/>
                  <a:t>and score the chances that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smtClean="0">
                            <a:latin typeface="Cambria Math" panose="02040503050406030204" pitchFamily="18" charset="0"/>
                          </a:rPr>
                          <m:t>1:</m:t>
                        </m:r>
                        <m:r>
                          <a:rPr lang="en-US" i="1">
                            <a:latin typeface="Cambria Math" panose="02040503050406030204" pitchFamily="18" charset="0"/>
                          </a:rPr>
                          <m:t>𝑡</m:t>
                        </m:r>
                      </m:sub>
                      <m:sup/>
                    </m:sSubSup>
                  </m:oMath>
                </a14:m>
                <a:r>
                  <a:rPr lang="en-US"/>
                  <a:t> would lead to a good outcome.</a:t>
                </a:r>
              </a:p>
              <a:p>
                <a:pPr lvl="1"/>
                <a:r>
                  <a:rPr lang="en-US"/>
                  <a:t>Train PRM with such estimates. </a:t>
                </a:r>
              </a:p>
            </p:txBody>
          </p:sp>
        </mc:Choice>
        <mc:Fallback xmlns="">
          <p:sp>
            <p:nvSpPr>
              <p:cNvPr id="3" name="Text Placeholder 2">
                <a:extLst>
                  <a:ext uri="{FF2B5EF4-FFF2-40B4-BE49-F238E27FC236}">
                    <a16:creationId xmlns:a16="http://schemas.microsoft.com/office/drawing/2014/main" id="{2D829843-A26D-D7EA-4711-38D765B1B636}"/>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52B0BB9-36F9-ACE0-4630-F379E4AC26AA}"/>
              </a:ext>
            </a:extLst>
          </p:cNvPr>
          <p:cNvPicPr>
            <a:picLocks noChangeAspect="1"/>
          </p:cNvPicPr>
          <p:nvPr/>
        </p:nvPicPr>
        <p:blipFill>
          <a:blip r:embed="rId3"/>
          <a:stretch>
            <a:fillRect/>
          </a:stretch>
        </p:blipFill>
        <p:spPr>
          <a:xfrm>
            <a:off x="6931152" y="2733090"/>
            <a:ext cx="1954145" cy="1416756"/>
          </a:xfrm>
          <a:prstGeom prst="rect">
            <a:avLst/>
          </a:prstGeom>
        </p:spPr>
      </p:pic>
      <p:sp>
        <p:nvSpPr>
          <p:cNvPr id="6" name="TextBox 5">
            <a:extLst>
              <a:ext uri="{FF2B5EF4-FFF2-40B4-BE49-F238E27FC236}">
                <a16:creationId xmlns:a16="http://schemas.microsoft.com/office/drawing/2014/main" id="{3846FFBC-13B5-34B5-50F4-AA64D32B6FA7}"/>
              </a:ext>
            </a:extLst>
          </p:cNvPr>
          <p:cNvSpPr txBox="1"/>
          <p:nvPr/>
        </p:nvSpPr>
        <p:spPr>
          <a:xfrm>
            <a:off x="6750524" y="4170845"/>
            <a:ext cx="2286000" cy="261610"/>
          </a:xfrm>
          <a:prstGeom prst="rect">
            <a:avLst/>
          </a:prstGeom>
          <a:noFill/>
        </p:spPr>
        <p:txBody>
          <a:bodyPr wrap="square">
            <a:spAutoFit/>
          </a:bodyPr>
          <a:lstStyle/>
          <a:p>
            <a:pPr algn="ctr"/>
            <a:r>
              <a:rPr lang="en-US" sz="1100">
                <a:solidFill>
                  <a:schemeClr val="tx1">
                    <a:lumMod val="50000"/>
                    <a:lumOff val="50000"/>
                  </a:schemeClr>
                </a:solidFill>
              </a:rPr>
              <a:t>[figure credit: Sasha Rush]</a:t>
            </a:r>
          </a:p>
        </p:txBody>
      </p:sp>
      <p:sp>
        <p:nvSpPr>
          <p:cNvPr id="7" name="TextBox 6">
            <a:extLst>
              <a:ext uri="{FF2B5EF4-FFF2-40B4-BE49-F238E27FC236}">
                <a16:creationId xmlns:a16="http://schemas.microsoft.com/office/drawing/2014/main" id="{B1050433-34F6-EEE1-547D-10A1BF4E4CFE}"/>
              </a:ext>
            </a:extLst>
          </p:cNvPr>
          <p:cNvSpPr txBox="1"/>
          <p:nvPr/>
        </p:nvSpPr>
        <p:spPr>
          <a:xfrm>
            <a:off x="621792" y="4835723"/>
            <a:ext cx="7863840" cy="307777"/>
          </a:xfrm>
          <a:prstGeom prst="rect">
            <a:avLst/>
          </a:prstGeom>
          <a:solidFill>
            <a:schemeClr val="bg1"/>
          </a:solidFill>
        </p:spPr>
        <p:txBody>
          <a:bodyPr wrap="square">
            <a:spAutoFit/>
          </a:bodyPr>
          <a:lstStyle/>
          <a:p>
            <a:pPr algn="ctr"/>
            <a:r>
              <a:rPr lang="en-US"/>
              <a:t>* Still some folks chose to do human annotations! [</a:t>
            </a:r>
            <a:r>
              <a:rPr lang="en-US" err="1"/>
              <a:t>Uesato</a:t>
            </a:r>
            <a:r>
              <a:rPr lang="en-US"/>
              <a:t> et al., 2022, Lightman et al., 2023]</a:t>
            </a:r>
          </a:p>
        </p:txBody>
      </p:sp>
      <p:sp>
        <p:nvSpPr>
          <p:cNvPr id="4" name="Rounded Rectangle 3">
            <a:extLst>
              <a:ext uri="{FF2B5EF4-FFF2-40B4-BE49-F238E27FC236}">
                <a16:creationId xmlns:a16="http://schemas.microsoft.com/office/drawing/2014/main" id="{D501E8AE-7488-FB6D-4849-6F667A1F5CC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58582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78BC-6FC3-8243-8C75-BC1D9F52AAC3}"/>
              </a:ext>
            </a:extLst>
          </p:cNvPr>
          <p:cNvSpPr>
            <a:spLocks noGrp="1"/>
          </p:cNvSpPr>
          <p:nvPr>
            <p:ph type="title"/>
          </p:nvPr>
        </p:nvSpPr>
        <p:spPr/>
        <p:txBody>
          <a:bodyPr/>
          <a:lstStyle/>
          <a:p>
            <a:r>
              <a:rPr lang="en-US"/>
              <a:t>Process Reward via MCTS: example</a:t>
            </a:r>
          </a:p>
        </p:txBody>
      </p:sp>
      <p:sp>
        <p:nvSpPr>
          <p:cNvPr id="3" name="Text Placeholder 2">
            <a:extLst>
              <a:ext uri="{FF2B5EF4-FFF2-40B4-BE49-F238E27FC236}">
                <a16:creationId xmlns:a16="http://schemas.microsoft.com/office/drawing/2014/main" id="{A591DE49-6FDD-6653-79EC-F496C148E673}"/>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280231F-D9AA-9082-3B0C-A96DDBD33E22}"/>
              </a:ext>
            </a:extLst>
          </p:cNvPr>
          <p:cNvPicPr>
            <a:picLocks noChangeAspect="1"/>
          </p:cNvPicPr>
          <p:nvPr/>
        </p:nvPicPr>
        <p:blipFill>
          <a:blip r:embed="rId2"/>
          <a:srcRect b="32571"/>
          <a:stretch/>
        </p:blipFill>
        <p:spPr>
          <a:xfrm>
            <a:off x="1216152" y="1255409"/>
            <a:ext cx="6991593" cy="3047781"/>
          </a:xfrm>
          <a:prstGeom prst="rect">
            <a:avLst/>
          </a:prstGeom>
        </p:spPr>
      </p:pic>
      <p:sp>
        <p:nvSpPr>
          <p:cNvPr id="5" name="TextBox 4">
            <a:extLst>
              <a:ext uri="{FF2B5EF4-FFF2-40B4-BE49-F238E27FC236}">
                <a16:creationId xmlns:a16="http://schemas.microsoft.com/office/drawing/2014/main" id="{CF446F1D-5D77-C56C-F9A7-1A8FE8016C11}"/>
              </a:ext>
            </a:extLst>
          </p:cNvPr>
          <p:cNvSpPr txBox="1"/>
          <p:nvPr/>
        </p:nvSpPr>
        <p:spPr>
          <a:xfrm>
            <a:off x="621792" y="4835723"/>
            <a:ext cx="7863840" cy="261610"/>
          </a:xfrm>
          <a:prstGeom prst="rect">
            <a:avLst/>
          </a:prstGeom>
          <a:solidFill>
            <a:schemeClr val="bg1"/>
          </a:solidFill>
        </p:spPr>
        <p:txBody>
          <a:bodyPr wrap="square">
            <a:spAutoFit/>
          </a:bodyPr>
          <a:lstStyle/>
          <a:p>
            <a:pPr algn="ctr"/>
            <a:r>
              <a:rPr lang="en-US" sz="1100">
                <a:hlinkClick r:id="rId3"/>
              </a:rPr>
              <a:t>Math-Shepherd: Verify and Reinforce LLMs Step-by-step without Human Annotations, 2023</a:t>
            </a:r>
            <a:endParaRPr lang="en-US" sz="1100"/>
          </a:p>
        </p:txBody>
      </p:sp>
      <p:sp>
        <p:nvSpPr>
          <p:cNvPr id="6" name="Rounded Rectangle 5">
            <a:extLst>
              <a:ext uri="{FF2B5EF4-FFF2-40B4-BE49-F238E27FC236}">
                <a16:creationId xmlns:a16="http://schemas.microsoft.com/office/drawing/2014/main" id="{5DDD9AAD-4482-6C0B-D286-B53A133EBB0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603099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CB9D4-FE9D-F24F-1A04-B3BA26343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69101-6913-ADEB-23EE-B0BF3CD767F5}"/>
              </a:ext>
            </a:extLst>
          </p:cNvPr>
          <p:cNvSpPr>
            <a:spLocks noGrp="1"/>
          </p:cNvSpPr>
          <p:nvPr>
            <p:ph type="title"/>
          </p:nvPr>
        </p:nvSpPr>
        <p:spPr/>
        <p:txBody>
          <a:bodyPr/>
          <a:lstStyle/>
          <a:p>
            <a:r>
              <a:rPr lang="en-US"/>
              <a:t>Process reward via MCTS: example</a:t>
            </a:r>
          </a:p>
        </p:txBody>
      </p:sp>
      <p:sp>
        <p:nvSpPr>
          <p:cNvPr id="3" name="Text Placeholder 2">
            <a:extLst>
              <a:ext uri="{FF2B5EF4-FFF2-40B4-BE49-F238E27FC236}">
                <a16:creationId xmlns:a16="http://schemas.microsoft.com/office/drawing/2014/main" id="{932759FA-B03D-502B-F808-D9CC643A2B81}"/>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99797D01-E91D-9A7E-AC63-2E7D69AB5A76}"/>
              </a:ext>
            </a:extLst>
          </p:cNvPr>
          <p:cNvSpPr txBox="1"/>
          <p:nvPr/>
        </p:nvSpPr>
        <p:spPr>
          <a:xfrm>
            <a:off x="621792" y="4835723"/>
            <a:ext cx="7863840" cy="261610"/>
          </a:xfrm>
          <a:prstGeom prst="rect">
            <a:avLst/>
          </a:prstGeom>
          <a:solidFill>
            <a:schemeClr val="bg1"/>
          </a:solidFill>
        </p:spPr>
        <p:txBody>
          <a:bodyPr wrap="square">
            <a:spAutoFit/>
          </a:bodyPr>
          <a:lstStyle/>
          <a:p>
            <a:pPr algn="ctr"/>
            <a:r>
              <a:rPr lang="en-US" sz="1100">
                <a:hlinkClick r:id="rId2"/>
              </a:rPr>
              <a:t>Math-Shepherd: Verify and Reinforce LLMs Step-by-step without Human Annotations, 2023</a:t>
            </a:r>
            <a:endParaRPr lang="en-US" sz="1100"/>
          </a:p>
        </p:txBody>
      </p:sp>
      <p:pic>
        <p:nvPicPr>
          <p:cNvPr id="6" name="Picture 5">
            <a:extLst>
              <a:ext uri="{FF2B5EF4-FFF2-40B4-BE49-F238E27FC236}">
                <a16:creationId xmlns:a16="http://schemas.microsoft.com/office/drawing/2014/main" id="{69EDE573-BAB5-E8D2-879F-37DAD90E3C1A}"/>
              </a:ext>
            </a:extLst>
          </p:cNvPr>
          <p:cNvPicPr>
            <a:picLocks noChangeAspect="1"/>
          </p:cNvPicPr>
          <p:nvPr/>
        </p:nvPicPr>
        <p:blipFill>
          <a:blip r:embed="rId3"/>
          <a:stretch>
            <a:fillRect/>
          </a:stretch>
        </p:blipFill>
        <p:spPr>
          <a:xfrm>
            <a:off x="731520" y="1200170"/>
            <a:ext cx="7772400" cy="3458532"/>
          </a:xfrm>
          <a:prstGeom prst="rect">
            <a:avLst/>
          </a:prstGeom>
        </p:spPr>
      </p:pic>
      <p:sp>
        <p:nvSpPr>
          <p:cNvPr id="4" name="Rounded Rectangle 3">
            <a:extLst>
              <a:ext uri="{FF2B5EF4-FFF2-40B4-BE49-F238E27FC236}">
                <a16:creationId xmlns:a16="http://schemas.microsoft.com/office/drawing/2014/main" id="{FD931F60-264E-AC99-4A43-01BB02BC30F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359396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922E-23CB-5E0B-65A7-AA5315AD5048}"/>
              </a:ext>
            </a:extLst>
          </p:cNvPr>
          <p:cNvSpPr>
            <a:spLocks noGrp="1"/>
          </p:cNvSpPr>
          <p:nvPr>
            <p:ph type="title"/>
          </p:nvPr>
        </p:nvSpPr>
        <p:spPr/>
        <p:txBody>
          <a:bodyPr/>
          <a:lstStyle/>
          <a:p>
            <a:r>
              <a:rPr lang="en-US"/>
              <a:t>Example: AlphaZero</a:t>
            </a:r>
          </a:p>
        </p:txBody>
      </p:sp>
      <p:sp>
        <p:nvSpPr>
          <p:cNvPr id="3" name="Text Placeholder 2">
            <a:extLst>
              <a:ext uri="{FF2B5EF4-FFF2-40B4-BE49-F238E27FC236}">
                <a16:creationId xmlns:a16="http://schemas.microsoft.com/office/drawing/2014/main" id="{097DFB8D-2043-A279-34E6-EDB28662B0AB}"/>
              </a:ext>
            </a:extLst>
          </p:cNvPr>
          <p:cNvSpPr>
            <a:spLocks noGrp="1"/>
          </p:cNvSpPr>
          <p:nvPr>
            <p:ph type="body" sz="quarter" idx="16"/>
          </p:nvPr>
        </p:nvSpPr>
        <p:spPr/>
        <p:txBody>
          <a:bodyPr/>
          <a:lstStyle/>
          <a:p>
            <a:r>
              <a:rPr lang="en-US"/>
              <a:t>Goal is to train: </a:t>
            </a:r>
          </a:p>
          <a:p>
            <a:pPr lvl="1"/>
            <a:r>
              <a:rPr lang="en-US"/>
              <a:t>a policy (the decision maker)</a:t>
            </a:r>
          </a:p>
          <a:p>
            <a:pPr lvl="1"/>
            <a:r>
              <a:rPr lang="en-US"/>
              <a:t>a value function (estimates the expected outcome of the game from that state)</a:t>
            </a:r>
          </a:p>
          <a:p>
            <a:r>
              <a:rPr lang="en-US"/>
              <a:t>Self-play using guided-search with exploration</a:t>
            </a:r>
          </a:p>
          <a:p>
            <a:pPr lvl="1"/>
            <a:r>
              <a:rPr lang="en-US"/>
              <a:t>The exploration is through MCTS.</a:t>
            </a:r>
          </a:p>
          <a:p>
            <a:pPr lvl="1"/>
            <a:r>
              <a:rPr lang="en-US"/>
              <a:t>The search explores moves based on visit counts and value estimates. </a:t>
            </a:r>
          </a:p>
          <a:p>
            <a:pPr lvl="1"/>
            <a:r>
              <a:rPr lang="en-US"/>
              <a:t>The final move is selected based on these MCTS evaluations.</a:t>
            </a:r>
          </a:p>
          <a:p>
            <a:r>
              <a:rPr lang="en-US"/>
              <a:t>Label final outcomes of self-play games</a:t>
            </a:r>
          </a:p>
          <a:p>
            <a:r>
              <a:rPr lang="en-US"/>
              <a:t>Train the policy and the value function</a:t>
            </a:r>
          </a:p>
        </p:txBody>
      </p:sp>
      <p:sp>
        <p:nvSpPr>
          <p:cNvPr id="5" name="TextBox 4">
            <a:extLst>
              <a:ext uri="{FF2B5EF4-FFF2-40B4-BE49-F238E27FC236}">
                <a16:creationId xmlns:a16="http://schemas.microsoft.com/office/drawing/2014/main" id="{0C89418D-8400-A2A4-C5DC-8E8BC75F3F68}"/>
              </a:ext>
            </a:extLst>
          </p:cNvPr>
          <p:cNvSpPr txBox="1"/>
          <p:nvPr/>
        </p:nvSpPr>
        <p:spPr>
          <a:xfrm>
            <a:off x="1072029" y="4834405"/>
            <a:ext cx="7298116" cy="261610"/>
          </a:xfrm>
          <a:prstGeom prst="rect">
            <a:avLst/>
          </a:prstGeom>
          <a:solidFill>
            <a:schemeClr val="bg1"/>
          </a:solidFill>
        </p:spPr>
        <p:txBody>
          <a:bodyPr wrap="square">
            <a:spAutoFit/>
          </a:bodyPr>
          <a:lstStyle/>
          <a:p>
            <a:pPr algn="ctr"/>
            <a:r>
              <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Mastering Chess and Shogi by Self-Play with a General Reinforcement Learning Algorithm, 2017</a:t>
            </a:r>
            <a:endPar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5">
            <a:extLst>
              <a:ext uri="{FF2B5EF4-FFF2-40B4-BE49-F238E27FC236}">
                <a16:creationId xmlns:a16="http://schemas.microsoft.com/office/drawing/2014/main" id="{92AB23E4-0EE0-7641-5803-60A56EA3C8FF}"/>
              </a:ext>
            </a:extLst>
          </p:cNvPr>
          <p:cNvSpPr/>
          <p:nvPr/>
        </p:nvSpPr>
        <p:spPr>
          <a:xfrm>
            <a:off x="8147715" y="193590"/>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pic>
        <p:nvPicPr>
          <p:cNvPr id="7" name="Picture 6">
            <a:extLst>
              <a:ext uri="{FF2B5EF4-FFF2-40B4-BE49-F238E27FC236}">
                <a16:creationId xmlns:a16="http://schemas.microsoft.com/office/drawing/2014/main" id="{A3DE8C16-71FC-21F7-7053-F756E3914ED8}"/>
              </a:ext>
            </a:extLst>
          </p:cNvPr>
          <p:cNvPicPr>
            <a:picLocks noChangeAspect="1"/>
          </p:cNvPicPr>
          <p:nvPr/>
        </p:nvPicPr>
        <p:blipFill>
          <a:blip r:embed="rId3"/>
          <a:stretch>
            <a:fillRect/>
          </a:stretch>
        </p:blipFill>
        <p:spPr>
          <a:xfrm>
            <a:off x="7496425" y="3176104"/>
            <a:ext cx="1302579" cy="1475210"/>
          </a:xfrm>
          <a:prstGeom prst="rect">
            <a:avLst/>
          </a:prstGeom>
        </p:spPr>
      </p:pic>
      <p:sp>
        <p:nvSpPr>
          <p:cNvPr id="9" name="TextBox 8">
            <a:extLst>
              <a:ext uri="{FF2B5EF4-FFF2-40B4-BE49-F238E27FC236}">
                <a16:creationId xmlns:a16="http://schemas.microsoft.com/office/drawing/2014/main" id="{C37D3C71-339E-DAE9-7BD1-B9C104CB3F71}"/>
              </a:ext>
            </a:extLst>
          </p:cNvPr>
          <p:cNvSpPr txBox="1"/>
          <p:nvPr/>
        </p:nvSpPr>
        <p:spPr>
          <a:xfrm>
            <a:off x="7675883" y="2949314"/>
            <a:ext cx="1063487" cy="261610"/>
          </a:xfrm>
          <a:prstGeom prst="rect">
            <a:avLst/>
          </a:prstGeom>
          <a:noFill/>
        </p:spPr>
        <p:txBody>
          <a:bodyPr wrap="square">
            <a:spAutoFit/>
          </a:bodyPr>
          <a:lstStyle/>
          <a:p>
            <a:r>
              <a:rPr lang="en-US" sz="1050">
                <a:hlinkClick r:id="rId4"/>
              </a:rPr>
              <a:t>Figure source</a:t>
            </a:r>
            <a:endParaRPr lang="en-US" sz="1050"/>
          </a:p>
        </p:txBody>
      </p:sp>
    </p:spTree>
    <p:extLst>
      <p:ext uri="{BB962C8B-B14F-4D97-AF65-F5344CB8AC3E}">
        <p14:creationId xmlns:p14="http://schemas.microsoft.com/office/powerpoint/2010/main" val="2808752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6E2B-B9B7-B817-7628-0B27C9A7A6D1}"/>
              </a:ext>
            </a:extLst>
          </p:cNvPr>
          <p:cNvSpPr>
            <a:spLocks noGrp="1"/>
          </p:cNvSpPr>
          <p:nvPr>
            <p:ph type="title"/>
          </p:nvPr>
        </p:nvSpPr>
        <p:spPr/>
        <p:txBody>
          <a:bodyPr/>
          <a:lstStyle/>
          <a:p>
            <a:r>
              <a:rPr lang="en-US"/>
              <a:t>Approach 4: Learning to think with RL</a:t>
            </a:r>
          </a:p>
        </p:txBody>
      </p:sp>
      <p:sp>
        <p:nvSpPr>
          <p:cNvPr id="3" name="Text Placeholder 2">
            <a:extLst>
              <a:ext uri="{FF2B5EF4-FFF2-40B4-BE49-F238E27FC236}">
                <a16:creationId xmlns:a16="http://schemas.microsoft.com/office/drawing/2014/main" id="{38F4E37D-72C2-8A58-BDA3-4EA2A85ECFFD}"/>
              </a:ext>
            </a:extLst>
          </p:cNvPr>
          <p:cNvSpPr>
            <a:spLocks noGrp="1"/>
          </p:cNvSpPr>
          <p:nvPr>
            <p:ph type="body" sz="quarter" idx="16"/>
          </p:nvPr>
        </p:nvSpPr>
        <p:spPr/>
        <p:txBody>
          <a:bodyPr/>
          <a:lstStyle/>
          <a:p>
            <a:pPr marL="229870" indent="-229870"/>
            <a:r>
              <a:rPr lang="en-US"/>
              <a:t>Assuming that we have an ORM (gold outcome labels or verifier), we can train our policy model so they’re incentivized to follow up with alternative “thoughts” (rather than repeating their prior “thoughts”). </a:t>
            </a:r>
          </a:p>
          <a:p>
            <a:pPr marL="571182" lvl="1" indent="-229870"/>
            <a:r>
              <a:rPr lang="en-US"/>
              <a:t>TODO</a:t>
            </a:r>
          </a:p>
          <a:p>
            <a:pPr marL="571182" lvl="1" indent="-229870"/>
            <a:r>
              <a:rPr lang="en-US">
                <a:hlinkClick r:id="rId2"/>
              </a:rPr>
              <a:t>https://arxiv.org/pdf/2410.01679</a:t>
            </a:r>
            <a:r>
              <a:rPr lang="en-US"/>
              <a:t> </a:t>
            </a:r>
          </a:p>
          <a:p>
            <a:endParaRPr lang="en-US"/>
          </a:p>
        </p:txBody>
      </p:sp>
      <p:sp>
        <p:nvSpPr>
          <p:cNvPr id="4" name="Rounded Rectangle 3">
            <a:extLst>
              <a:ext uri="{FF2B5EF4-FFF2-40B4-BE49-F238E27FC236}">
                <a16:creationId xmlns:a16="http://schemas.microsoft.com/office/drawing/2014/main" id="{D1D18115-9C3D-4B17-E7F0-EC8DD8973443}"/>
              </a:ext>
            </a:extLst>
          </p:cNvPr>
          <p:cNvSpPr/>
          <p:nvPr/>
        </p:nvSpPr>
        <p:spPr>
          <a:xfrm>
            <a:off x="8147715" y="193590"/>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156026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3B746-0ADB-BA1E-728E-33E99AA5F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668E28-2C00-64F0-4DA6-BEB19E31CF49}"/>
              </a:ext>
            </a:extLst>
          </p:cNvPr>
          <p:cNvSpPr>
            <a:spLocks noGrp="1"/>
          </p:cNvSpPr>
          <p:nvPr>
            <p:ph type="title"/>
          </p:nvPr>
        </p:nvSpPr>
        <p:spPr/>
        <p:txBody>
          <a:bodyPr lIns="91440" tIns="45720" rIns="91440" bIns="45720" anchor="b"/>
          <a:lstStyle/>
          <a:p>
            <a:r>
              <a:rPr lang="en-US">
                <a:ea typeface="Tahoma"/>
                <a:cs typeface="Tahoma"/>
              </a:rPr>
              <a:t>Inference-time scaling: example (1)</a:t>
            </a:r>
            <a:endParaRPr lang="en-US"/>
          </a:p>
        </p:txBody>
      </p:sp>
      <p:sp>
        <p:nvSpPr>
          <p:cNvPr id="3" name="Text Placeholder 2">
            <a:extLst>
              <a:ext uri="{FF2B5EF4-FFF2-40B4-BE49-F238E27FC236}">
                <a16:creationId xmlns:a16="http://schemas.microsoft.com/office/drawing/2014/main" id="{D50B7FA5-4DB5-5CFD-4134-E31E3469604D}"/>
              </a:ext>
            </a:extLst>
          </p:cNvPr>
          <p:cNvSpPr>
            <a:spLocks noGrp="1"/>
          </p:cNvSpPr>
          <p:nvPr>
            <p:ph type="body" sz="quarter" idx="16"/>
          </p:nvPr>
        </p:nvSpPr>
        <p:spPr>
          <a:xfrm>
            <a:off x="371994" y="1390650"/>
            <a:ext cx="8419581" cy="3077573"/>
          </a:xfrm>
        </p:spPr>
        <p:txBody>
          <a:bodyPr lIns="91440" tIns="45720" rIns="91440" bIns="45720" anchor="t">
            <a:noAutofit/>
          </a:bodyPr>
          <a:lstStyle/>
          <a:p>
            <a:pPr marL="229870" indent="-229870"/>
            <a:r>
              <a:rPr lang="en-US" b="1">
                <a:latin typeface="Tahoma"/>
                <a:ea typeface="Tahoma"/>
                <a:cs typeface="Tahoma"/>
              </a:rPr>
              <a:t>Inference-time scaling: </a:t>
            </a:r>
            <a:r>
              <a:rPr lang="en-US">
                <a:latin typeface="Tahoma"/>
                <a:ea typeface="Tahoma"/>
                <a:cs typeface="Tahoma"/>
              </a:rPr>
              <a:t>allowing models to continue reasoning at inference time to get better results, at the cost of inference compute.</a:t>
            </a:r>
          </a:p>
          <a:p>
            <a:pPr marL="229870" indent="-229870"/>
            <a:r>
              <a:rPr lang="en-US" b="1">
                <a:latin typeface="Tahoma"/>
                <a:ea typeface="Tahoma"/>
                <a:cs typeface="Tahoma"/>
              </a:rPr>
              <a:t>An earlier example:</a:t>
            </a:r>
            <a:r>
              <a:rPr lang="en-US">
                <a:latin typeface="Tahoma"/>
                <a:ea typeface="Tahoma"/>
                <a:cs typeface="Tahoma"/>
              </a:rPr>
              <a:t> Letting models produce “thought” tokens improves its accuracy. </a:t>
            </a:r>
            <a:endParaRPr lang="en-US"/>
          </a:p>
        </p:txBody>
      </p:sp>
      <p:pic>
        <p:nvPicPr>
          <p:cNvPr id="4" name="object 8">
            <a:extLst>
              <a:ext uri="{FF2B5EF4-FFF2-40B4-BE49-F238E27FC236}">
                <a16:creationId xmlns:a16="http://schemas.microsoft.com/office/drawing/2014/main" id="{06A8DBAB-2984-4DA7-7D55-F665792C136E}"/>
              </a:ext>
            </a:extLst>
          </p:cNvPr>
          <p:cNvPicPr/>
          <p:nvPr/>
        </p:nvPicPr>
        <p:blipFill>
          <a:blip r:embed="rId2" cstate="print"/>
          <a:stretch>
            <a:fillRect/>
          </a:stretch>
        </p:blipFill>
        <p:spPr>
          <a:xfrm>
            <a:off x="728921" y="2462664"/>
            <a:ext cx="7610475" cy="2005559"/>
          </a:xfrm>
          <a:prstGeom prst="rect">
            <a:avLst/>
          </a:prstGeom>
        </p:spPr>
      </p:pic>
      <p:sp>
        <p:nvSpPr>
          <p:cNvPr id="6" name="TextBox 5">
            <a:extLst>
              <a:ext uri="{FF2B5EF4-FFF2-40B4-BE49-F238E27FC236}">
                <a16:creationId xmlns:a16="http://schemas.microsoft.com/office/drawing/2014/main" id="{A7DA7E3A-5910-4E33-A341-773B383FFA78}"/>
              </a:ext>
            </a:extLst>
          </p:cNvPr>
          <p:cNvSpPr txBox="1"/>
          <p:nvPr/>
        </p:nvSpPr>
        <p:spPr>
          <a:xfrm>
            <a:off x="3429000" y="4905576"/>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Sean </a:t>
            </a:r>
            <a:r>
              <a:rPr lang="en-US" sz="1100" err="1">
                <a:solidFill>
                  <a:schemeClr val="tx1">
                    <a:lumMod val="50000"/>
                    <a:lumOff val="50000"/>
                  </a:schemeClr>
                </a:solidFill>
              </a:rPr>
              <a:t>Welleck</a:t>
            </a:r>
            <a:r>
              <a:rPr lang="en-US" sz="1100">
                <a:solidFill>
                  <a:schemeClr val="tx1">
                    <a:lumMod val="50000"/>
                    <a:lumOff val="50000"/>
                  </a:schemeClr>
                </a:solidFill>
              </a:rPr>
              <a:t>]</a:t>
            </a:r>
          </a:p>
        </p:txBody>
      </p:sp>
    </p:spTree>
    <p:extLst>
      <p:ext uri="{BB962C8B-B14F-4D97-AF65-F5344CB8AC3E}">
        <p14:creationId xmlns:p14="http://schemas.microsoft.com/office/powerpoint/2010/main" val="318149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A827-B505-2F76-35EA-EE26E9C0765A}"/>
              </a:ext>
            </a:extLst>
          </p:cNvPr>
          <p:cNvSpPr>
            <a:spLocks noGrp="1"/>
          </p:cNvSpPr>
          <p:nvPr>
            <p:ph type="title"/>
          </p:nvPr>
        </p:nvSpPr>
        <p:spPr/>
        <p:txBody>
          <a:bodyPr/>
          <a:lstStyle/>
          <a:p>
            <a:r>
              <a:rPr lang="en-US"/>
              <a:t>Which approach is better? Depends</a:t>
            </a:r>
          </a:p>
        </p:txBody>
      </p:sp>
      <p:sp>
        <p:nvSpPr>
          <p:cNvPr id="3" name="Text Placeholder 2">
            <a:extLst>
              <a:ext uri="{FF2B5EF4-FFF2-40B4-BE49-F238E27FC236}">
                <a16:creationId xmlns:a16="http://schemas.microsoft.com/office/drawing/2014/main" id="{94F1F947-FD98-7F5E-98B7-7355CA049873}"/>
              </a:ext>
            </a:extLst>
          </p:cNvPr>
          <p:cNvSpPr>
            <a:spLocks noGrp="1"/>
          </p:cNvSpPr>
          <p:nvPr>
            <p:ph type="body" sz="quarter" idx="16"/>
          </p:nvPr>
        </p:nvSpPr>
        <p:spPr>
          <a:xfrm>
            <a:off x="533919" y="1390650"/>
            <a:ext cx="8279155" cy="3077573"/>
          </a:xfrm>
        </p:spPr>
        <p:txBody>
          <a:bodyPr/>
          <a:lstStyle/>
          <a:p>
            <a:r>
              <a:rPr lang="en-US" sz="1400"/>
              <a:t>The effectiveness of different approaches to scaling test-time compute critically varies depending on the difficulty of the prompt/task.</a:t>
            </a:r>
          </a:p>
          <a:p>
            <a:r>
              <a:rPr lang="en-US" sz="1400"/>
              <a:t>Figure: Comparing beam search and best-of-N binned by difficulty level. </a:t>
            </a:r>
          </a:p>
          <a:p>
            <a:pPr lvl="1"/>
            <a:r>
              <a:rPr lang="en-US" sz="1400"/>
              <a:t>The four bars correspond to increasing test-time </a:t>
            </a:r>
            <a:br>
              <a:rPr lang="en-US" sz="1400"/>
            </a:br>
            <a:r>
              <a:rPr lang="en-US" sz="1400"/>
              <a:t>compute budgets (4, 16, 64, and 256 generations). </a:t>
            </a:r>
          </a:p>
          <a:p>
            <a:pPr lvl="1"/>
            <a:r>
              <a:rPr lang="en-US" sz="1400"/>
              <a:t>On the easier problems (bins 1 and 2), beam search </a:t>
            </a:r>
            <a:br>
              <a:rPr lang="en-US" sz="1400"/>
            </a:br>
            <a:r>
              <a:rPr lang="en-US" sz="1400"/>
              <a:t>shows signs of over-optimization with higher budgets, </a:t>
            </a:r>
            <a:br>
              <a:rPr lang="en-US" sz="1400"/>
            </a:br>
            <a:r>
              <a:rPr lang="en-US" sz="1400"/>
              <a:t>whereas best-of-N does not. </a:t>
            </a:r>
          </a:p>
          <a:p>
            <a:pPr lvl="1"/>
            <a:r>
              <a:rPr lang="en-US" sz="1400"/>
              <a:t>On the medium difficulty problems (bins 3 and 4), </a:t>
            </a:r>
            <a:br>
              <a:rPr lang="en-US" sz="1400"/>
            </a:br>
            <a:r>
              <a:rPr lang="en-US" sz="1400"/>
              <a:t>we see beam search demonstrating consistent </a:t>
            </a:r>
            <a:br>
              <a:rPr lang="en-US" sz="1400"/>
            </a:br>
            <a:r>
              <a:rPr lang="en-US" sz="1400"/>
              <a:t>improvements over best-of-N.</a:t>
            </a:r>
          </a:p>
        </p:txBody>
      </p:sp>
      <p:pic>
        <p:nvPicPr>
          <p:cNvPr id="4" name="Picture 3">
            <a:extLst>
              <a:ext uri="{FF2B5EF4-FFF2-40B4-BE49-F238E27FC236}">
                <a16:creationId xmlns:a16="http://schemas.microsoft.com/office/drawing/2014/main" id="{48AF70B4-8042-2013-639B-5D0490B698E0}"/>
              </a:ext>
            </a:extLst>
          </p:cNvPr>
          <p:cNvPicPr>
            <a:picLocks noChangeAspect="1"/>
          </p:cNvPicPr>
          <p:nvPr/>
        </p:nvPicPr>
        <p:blipFill>
          <a:blip r:embed="rId2"/>
          <a:stretch>
            <a:fillRect/>
          </a:stretch>
        </p:blipFill>
        <p:spPr>
          <a:xfrm>
            <a:off x="5490977" y="2194594"/>
            <a:ext cx="3532984" cy="2466093"/>
          </a:xfrm>
          <a:prstGeom prst="rect">
            <a:avLst/>
          </a:prstGeom>
        </p:spPr>
      </p:pic>
      <p:sp>
        <p:nvSpPr>
          <p:cNvPr id="5" name="TextBox 4">
            <a:extLst>
              <a:ext uri="{FF2B5EF4-FFF2-40B4-BE49-F238E27FC236}">
                <a16:creationId xmlns:a16="http://schemas.microsoft.com/office/drawing/2014/main" id="{BA4F5761-7A7A-B086-9768-BC71EAC8C0A9}"/>
              </a:ext>
            </a:extLst>
          </p:cNvPr>
          <p:cNvSpPr txBox="1"/>
          <p:nvPr/>
        </p:nvSpPr>
        <p:spPr>
          <a:xfrm>
            <a:off x="1164460" y="4766063"/>
            <a:ext cx="7298116" cy="261610"/>
          </a:xfrm>
          <a:prstGeom prst="rect">
            <a:avLst/>
          </a:prstGeom>
          <a:solidFill>
            <a:schemeClr val="bg1"/>
          </a:solidFill>
        </p:spPr>
        <p:txBody>
          <a:bodyPr wrap="square">
            <a:spAutoFit/>
          </a:bodyPr>
          <a:lstStyle/>
          <a:p>
            <a:pPr algn="ctr"/>
            <a:r>
              <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Scaling LLM Test-Time Compute Optimally can be More Effective than Scaling Model Parameters, 2024</a:t>
            </a:r>
            <a:endParaRPr lang="en-US" sz="1100" i="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5">
            <a:extLst>
              <a:ext uri="{FF2B5EF4-FFF2-40B4-BE49-F238E27FC236}">
                <a16:creationId xmlns:a16="http://schemas.microsoft.com/office/drawing/2014/main" id="{EB248814-0C69-A276-C515-26B389E1707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50000"/>
                  </a:schemeClr>
                </a:solidFill>
              </a:rPr>
              <a:t>Bonus</a:t>
            </a:r>
          </a:p>
        </p:txBody>
      </p:sp>
    </p:spTree>
    <p:extLst>
      <p:ext uri="{BB962C8B-B14F-4D97-AF65-F5344CB8AC3E}">
        <p14:creationId xmlns:p14="http://schemas.microsoft.com/office/powerpoint/2010/main" val="4151411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9D86B-953F-4137-06E8-7D62EF01C710}"/>
              </a:ext>
            </a:extLst>
          </p:cNvPr>
          <p:cNvSpPr>
            <a:spLocks noGrp="1"/>
          </p:cNvSpPr>
          <p:nvPr>
            <p:ph type="body" sz="quarter" idx="10"/>
          </p:nvPr>
        </p:nvSpPr>
        <p:spPr/>
        <p:txBody>
          <a:bodyPr>
            <a:normAutofit/>
          </a:bodyPr>
          <a:lstStyle/>
          <a:p>
            <a:r>
              <a:rPr lang="en-US" sz="2800" dirty="0"/>
              <a:t>What is OpenAI doing? </a:t>
            </a:r>
          </a:p>
        </p:txBody>
      </p:sp>
    </p:spTree>
    <p:extLst>
      <p:ext uri="{BB962C8B-B14F-4D97-AF65-F5344CB8AC3E}">
        <p14:creationId xmlns:p14="http://schemas.microsoft.com/office/powerpoint/2010/main" val="2577526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32ABE-E340-A21D-BBE8-B4D72541C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AF37C-610F-2578-EB1A-A3058CFD6D0B}"/>
              </a:ext>
            </a:extLst>
          </p:cNvPr>
          <p:cNvSpPr>
            <a:spLocks noGrp="1"/>
          </p:cNvSpPr>
          <p:nvPr>
            <p:ph type="title"/>
          </p:nvPr>
        </p:nvSpPr>
        <p:spPr/>
        <p:txBody>
          <a:bodyPr/>
          <a:lstStyle/>
          <a:p>
            <a:r>
              <a:rPr lang="en-US"/>
              <a:t>Do we know what OpenAI is doing? </a:t>
            </a:r>
          </a:p>
        </p:txBody>
      </p:sp>
      <p:sp>
        <p:nvSpPr>
          <p:cNvPr id="3" name="Text Placeholder 2">
            <a:extLst>
              <a:ext uri="{FF2B5EF4-FFF2-40B4-BE49-F238E27FC236}">
                <a16:creationId xmlns:a16="http://schemas.microsoft.com/office/drawing/2014/main" id="{47452CE0-CCFC-3B44-771D-1CD94CB77048}"/>
              </a:ext>
            </a:extLst>
          </p:cNvPr>
          <p:cNvSpPr>
            <a:spLocks noGrp="1"/>
          </p:cNvSpPr>
          <p:nvPr>
            <p:ph type="body" sz="quarter" idx="16"/>
          </p:nvPr>
        </p:nvSpPr>
        <p:spPr>
          <a:xfrm>
            <a:off x="356937" y="1390650"/>
            <a:ext cx="8085415" cy="3077573"/>
          </a:xfrm>
        </p:spPr>
        <p:txBody>
          <a:bodyPr/>
          <a:lstStyle/>
          <a:p>
            <a:r>
              <a:rPr lang="en-US" dirty="0"/>
              <a:t>We don’t know the details. </a:t>
            </a:r>
          </a:p>
          <a:p>
            <a:r>
              <a:rPr lang="en-US" dirty="0"/>
              <a:t>But from their blog post, we can guess: </a:t>
            </a:r>
          </a:p>
          <a:p>
            <a:pPr lvl="1"/>
            <a:r>
              <a:rPr lang="en-US" dirty="0"/>
              <a:t>Uses RL during </a:t>
            </a:r>
            <a:r>
              <a:rPr lang="en-US" b="1" dirty="0"/>
              <a:t>training</a:t>
            </a:r>
            <a:r>
              <a:rPr lang="en-US" dirty="0"/>
              <a:t>; therefore, </a:t>
            </a:r>
            <a:br>
              <a:rPr lang="en-US" dirty="0"/>
            </a:br>
            <a:r>
              <a:rPr lang="en-US" dirty="0"/>
              <a:t>there is </a:t>
            </a:r>
            <a:r>
              <a:rPr lang="en-US" i="1" dirty="0"/>
              <a:t>explicit training</a:t>
            </a:r>
            <a:r>
              <a:rPr lang="en-US" dirty="0"/>
              <a:t> to incentivize</a:t>
            </a:r>
            <a:br>
              <a:rPr lang="en-US" dirty="0"/>
            </a:br>
            <a:r>
              <a:rPr lang="en-US" dirty="0"/>
              <a:t>better inference-scaling.</a:t>
            </a:r>
          </a:p>
          <a:p>
            <a:pPr lvl="1"/>
            <a:r>
              <a:rPr lang="en-US" dirty="0" err="1"/>
              <a:t>CoT</a:t>
            </a:r>
            <a:r>
              <a:rPr lang="en-US" dirty="0"/>
              <a:t>: At the </a:t>
            </a:r>
            <a:r>
              <a:rPr lang="en-US" b="1" dirty="0"/>
              <a:t>test</a:t>
            </a:r>
            <a:r>
              <a:rPr lang="en-US" dirty="0"/>
              <a:t> time, it articulates </a:t>
            </a:r>
            <a:br>
              <a:rPr lang="en-US" dirty="0"/>
            </a:br>
            <a:r>
              <a:rPr lang="en-US" dirty="0"/>
              <a:t>long sequence of “thoughts”. Hence, </a:t>
            </a:r>
            <a:br>
              <a:rPr lang="en-US" dirty="0"/>
            </a:br>
            <a:r>
              <a:rPr lang="en-US" dirty="0"/>
              <a:t>no explicit search algorithm at inference. </a:t>
            </a:r>
          </a:p>
          <a:p>
            <a:pPr lvl="1"/>
            <a:r>
              <a:rPr lang="en-US" dirty="0"/>
              <a:t>Data efficient: ? </a:t>
            </a:r>
          </a:p>
          <a:p>
            <a:r>
              <a:rPr lang="en-US" dirty="0"/>
              <a:t>Let’s look at a few examples! </a:t>
            </a:r>
          </a:p>
          <a:p>
            <a:endParaRPr lang="en-US" dirty="0"/>
          </a:p>
        </p:txBody>
      </p:sp>
      <p:sp>
        <p:nvSpPr>
          <p:cNvPr id="4" name="TextBox 3">
            <a:extLst>
              <a:ext uri="{FF2B5EF4-FFF2-40B4-BE49-F238E27FC236}">
                <a16:creationId xmlns:a16="http://schemas.microsoft.com/office/drawing/2014/main" id="{2451E8E9-C0B2-337E-DECC-4E5382EBFC06}"/>
              </a:ext>
            </a:extLst>
          </p:cNvPr>
          <p:cNvSpPr txBox="1"/>
          <p:nvPr/>
        </p:nvSpPr>
        <p:spPr>
          <a:xfrm>
            <a:off x="5149461" y="4221010"/>
            <a:ext cx="3862917" cy="261610"/>
          </a:xfrm>
          <a:prstGeom prst="rect">
            <a:avLst/>
          </a:prstGeom>
          <a:solidFill>
            <a:schemeClr val="bg1"/>
          </a:solidFill>
        </p:spPr>
        <p:txBody>
          <a:bodyPr wrap="square">
            <a:spAutoFit/>
          </a:bodyPr>
          <a:lstStyle/>
          <a:p>
            <a:pPr algn="ctr"/>
            <a:r>
              <a:rPr lang="en-US" sz="1100" dirty="0">
                <a:solidFill>
                  <a:schemeClr val="tx1">
                    <a:lumMod val="50000"/>
                    <a:lumOff val="50000"/>
                  </a:schemeClr>
                </a:solidFill>
                <a:hlinkClick r:id="rId2"/>
              </a:rPr>
              <a:t>https://openai.com/index/learning-to-reason-with-llms/</a:t>
            </a:r>
            <a:r>
              <a:rPr lang="en-US" sz="1100" dirty="0">
                <a:solidFill>
                  <a:schemeClr val="tx1">
                    <a:lumMod val="50000"/>
                    <a:lumOff val="50000"/>
                  </a:schemeClr>
                </a:solidFill>
              </a:rPr>
              <a:t> </a:t>
            </a:r>
          </a:p>
        </p:txBody>
      </p:sp>
      <p:pic>
        <p:nvPicPr>
          <p:cNvPr id="5" name="Picture 4">
            <a:extLst>
              <a:ext uri="{FF2B5EF4-FFF2-40B4-BE49-F238E27FC236}">
                <a16:creationId xmlns:a16="http://schemas.microsoft.com/office/drawing/2014/main" id="{B4A9C26F-5E95-D2D5-FCF5-5264F466D2EB}"/>
              </a:ext>
            </a:extLst>
          </p:cNvPr>
          <p:cNvPicPr>
            <a:picLocks noChangeAspect="1"/>
          </p:cNvPicPr>
          <p:nvPr/>
        </p:nvPicPr>
        <p:blipFill>
          <a:blip r:embed="rId3"/>
          <a:srcRect b="62651"/>
          <a:stretch/>
        </p:blipFill>
        <p:spPr>
          <a:xfrm>
            <a:off x="4871450" y="1069294"/>
            <a:ext cx="4191000" cy="1181100"/>
          </a:xfrm>
          <a:prstGeom prst="rect">
            <a:avLst/>
          </a:prstGeom>
        </p:spPr>
      </p:pic>
      <p:sp>
        <p:nvSpPr>
          <p:cNvPr id="7" name="TextBox 6">
            <a:extLst>
              <a:ext uri="{FF2B5EF4-FFF2-40B4-BE49-F238E27FC236}">
                <a16:creationId xmlns:a16="http://schemas.microsoft.com/office/drawing/2014/main" id="{71EB620D-62F2-98D4-4A54-464D540FD088}"/>
              </a:ext>
            </a:extLst>
          </p:cNvPr>
          <p:cNvSpPr txBox="1"/>
          <p:nvPr/>
        </p:nvSpPr>
        <p:spPr>
          <a:xfrm>
            <a:off x="3429000" y="4905576"/>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pic>
        <p:nvPicPr>
          <p:cNvPr id="9" name="Picture 8">
            <a:extLst>
              <a:ext uri="{FF2B5EF4-FFF2-40B4-BE49-F238E27FC236}">
                <a16:creationId xmlns:a16="http://schemas.microsoft.com/office/drawing/2014/main" id="{63F312AA-249C-8A75-B1C7-16282A8A1BEB}"/>
              </a:ext>
            </a:extLst>
          </p:cNvPr>
          <p:cNvPicPr>
            <a:picLocks noChangeAspect="1"/>
          </p:cNvPicPr>
          <p:nvPr/>
        </p:nvPicPr>
        <p:blipFill>
          <a:blip r:embed="rId4"/>
          <a:srcRect t="22032" b="30731"/>
          <a:stretch/>
        </p:blipFill>
        <p:spPr>
          <a:xfrm>
            <a:off x="4871450" y="2380568"/>
            <a:ext cx="4212166" cy="1811867"/>
          </a:xfrm>
          <a:prstGeom prst="rect">
            <a:avLst/>
          </a:prstGeom>
        </p:spPr>
      </p:pic>
    </p:spTree>
    <p:extLst>
      <p:ext uri="{BB962C8B-B14F-4D97-AF65-F5344CB8AC3E}">
        <p14:creationId xmlns:p14="http://schemas.microsoft.com/office/powerpoint/2010/main" val="2686041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F6964-A9AA-DCDB-3BFB-79C5DC1EB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A3C91-D13A-E3B5-67B6-777287F2F1DB}"/>
              </a:ext>
            </a:extLst>
          </p:cNvPr>
          <p:cNvSpPr>
            <a:spLocks noGrp="1"/>
          </p:cNvSpPr>
          <p:nvPr>
            <p:ph type="title"/>
          </p:nvPr>
        </p:nvSpPr>
        <p:spPr/>
        <p:txBody>
          <a:bodyPr/>
          <a:lstStyle/>
          <a:p>
            <a:r>
              <a:rPr lang="en-US"/>
              <a:t>Do we know what OpenAI is doing? </a:t>
            </a:r>
          </a:p>
        </p:txBody>
      </p:sp>
      <p:sp>
        <p:nvSpPr>
          <p:cNvPr id="3" name="Text Placeholder 2">
            <a:extLst>
              <a:ext uri="{FF2B5EF4-FFF2-40B4-BE49-F238E27FC236}">
                <a16:creationId xmlns:a16="http://schemas.microsoft.com/office/drawing/2014/main" id="{654491A8-02DF-9B25-0C67-5FAC190439DC}"/>
              </a:ext>
            </a:extLst>
          </p:cNvPr>
          <p:cNvSpPr>
            <a:spLocks noGrp="1"/>
          </p:cNvSpPr>
          <p:nvPr>
            <p:ph type="body" sz="quarter" idx="16"/>
          </p:nvPr>
        </p:nvSpPr>
        <p:spPr>
          <a:xfrm>
            <a:off x="356937" y="1390650"/>
            <a:ext cx="8501928" cy="3077573"/>
          </a:xfrm>
        </p:spPr>
        <p:txBody>
          <a:bodyPr/>
          <a:lstStyle/>
          <a:p>
            <a:pPr marL="229870" indent="-229870"/>
            <a:r>
              <a:rPr lang="en-US" dirty="0"/>
              <a:t>A key design consideration is how to train a model for this: </a:t>
            </a:r>
          </a:p>
          <a:p>
            <a:pPr marL="571182" lvl="1" indent="-229870"/>
            <a:r>
              <a:rPr lang="en-US" dirty="0"/>
              <a:t>Would you get humans to annotate follow up thoughts (off-policy data) or let the model annotate candidate answers and labels good/bad ones (on-policy data). </a:t>
            </a:r>
          </a:p>
          <a:p>
            <a:pPr marL="571182" lvl="1" indent="-229870"/>
            <a:r>
              <a:rPr lang="en-US" dirty="0"/>
              <a:t>Seems like OpenAI went for the latter. </a:t>
            </a:r>
          </a:p>
          <a:p>
            <a:endParaRPr lang="en-US" dirty="0"/>
          </a:p>
        </p:txBody>
      </p:sp>
      <p:sp>
        <p:nvSpPr>
          <p:cNvPr id="4" name="TextBox 3">
            <a:extLst>
              <a:ext uri="{FF2B5EF4-FFF2-40B4-BE49-F238E27FC236}">
                <a16:creationId xmlns:a16="http://schemas.microsoft.com/office/drawing/2014/main" id="{42A8DEBF-A60F-AC4E-7829-E53662DD7729}"/>
              </a:ext>
            </a:extLst>
          </p:cNvPr>
          <p:cNvSpPr txBox="1"/>
          <p:nvPr/>
        </p:nvSpPr>
        <p:spPr>
          <a:xfrm>
            <a:off x="5253526" y="3757567"/>
            <a:ext cx="3862917" cy="261610"/>
          </a:xfrm>
          <a:prstGeom prst="rect">
            <a:avLst/>
          </a:prstGeom>
          <a:solidFill>
            <a:schemeClr val="bg1"/>
          </a:solidFill>
        </p:spPr>
        <p:txBody>
          <a:bodyPr wrap="square">
            <a:spAutoFit/>
          </a:bodyPr>
          <a:lstStyle/>
          <a:p>
            <a:pPr algn="ctr"/>
            <a:r>
              <a:rPr lang="en-US" sz="1100">
                <a:solidFill>
                  <a:schemeClr val="tx1">
                    <a:lumMod val="50000"/>
                    <a:lumOff val="50000"/>
                  </a:schemeClr>
                </a:solidFill>
                <a:hlinkClick r:id="rId2"/>
              </a:rPr>
              <a:t>https://www.youtube.com/watch?v=tEzs3VHyBDM</a:t>
            </a:r>
            <a:r>
              <a:rPr lang="en-US" sz="1100">
                <a:solidFill>
                  <a:schemeClr val="tx1">
                    <a:lumMod val="50000"/>
                    <a:lumOff val="50000"/>
                  </a:schemeClr>
                </a:solidFill>
              </a:rPr>
              <a:t> </a:t>
            </a:r>
          </a:p>
        </p:txBody>
      </p:sp>
      <p:sp>
        <p:nvSpPr>
          <p:cNvPr id="7" name="TextBox 6">
            <a:extLst>
              <a:ext uri="{FF2B5EF4-FFF2-40B4-BE49-F238E27FC236}">
                <a16:creationId xmlns:a16="http://schemas.microsoft.com/office/drawing/2014/main" id="{B5C191A0-E7DA-21DF-B203-9C217163CC9B}"/>
              </a:ext>
            </a:extLst>
          </p:cNvPr>
          <p:cNvSpPr txBox="1"/>
          <p:nvPr/>
        </p:nvSpPr>
        <p:spPr>
          <a:xfrm>
            <a:off x="3429000" y="4905576"/>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Sasha Rush]</a:t>
            </a:r>
          </a:p>
        </p:txBody>
      </p:sp>
      <p:sp>
        <p:nvSpPr>
          <p:cNvPr id="8" name="TextBox 7">
            <a:extLst>
              <a:ext uri="{FF2B5EF4-FFF2-40B4-BE49-F238E27FC236}">
                <a16:creationId xmlns:a16="http://schemas.microsoft.com/office/drawing/2014/main" id="{8285E05A-9781-B28B-702C-375DF395F6AE}"/>
              </a:ext>
            </a:extLst>
          </p:cNvPr>
          <p:cNvSpPr txBox="1"/>
          <p:nvPr/>
        </p:nvSpPr>
        <p:spPr>
          <a:xfrm>
            <a:off x="742335" y="2829550"/>
            <a:ext cx="7988710" cy="954107"/>
          </a:xfrm>
          <a:prstGeom prst="rect">
            <a:avLst/>
          </a:prstGeom>
          <a:noFill/>
        </p:spPr>
        <p:txBody>
          <a:bodyPr wrap="square">
            <a:spAutoFit/>
          </a:bodyPr>
          <a:lstStyle/>
          <a:p>
            <a:r>
              <a:rPr lang="en-US" i="1" dirty="0"/>
              <a:t>“When training a model for reasoning, one thing that immediately jumps to mind is to have humans write out their thought process and train on that. </a:t>
            </a:r>
            <a:r>
              <a:rPr lang="en-US" b="1" i="1" dirty="0"/>
              <a:t>When we saw that if you train the model using RL to generate and </a:t>
            </a:r>
            <a:r>
              <a:rPr lang="en-US" b="1" i="1" u="sng" dirty="0"/>
              <a:t>hone its own chain of thoughts </a:t>
            </a:r>
            <a:r>
              <a:rPr lang="en-US" b="1" i="1" dirty="0"/>
              <a:t>it can do even better than having humans write chains of thought for it.</a:t>
            </a:r>
            <a:r>
              <a:rPr lang="en-US" i="1" dirty="0"/>
              <a:t> That was the “Aha!” moment that you could really scale this.”</a:t>
            </a:r>
          </a:p>
        </p:txBody>
      </p:sp>
    </p:spTree>
    <p:extLst>
      <p:ext uri="{BB962C8B-B14F-4D97-AF65-F5344CB8AC3E}">
        <p14:creationId xmlns:p14="http://schemas.microsoft.com/office/powerpoint/2010/main" val="3893015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1B4A-BE9B-312F-D517-2D857665DB85}"/>
              </a:ext>
            </a:extLst>
          </p:cNvPr>
          <p:cNvSpPr>
            <a:spLocks noGrp="1"/>
          </p:cNvSpPr>
          <p:nvPr>
            <p:ph type="title"/>
          </p:nvPr>
        </p:nvSpPr>
        <p:spPr/>
        <p:txBody>
          <a:bodyPr/>
          <a:lstStyle/>
          <a:p>
            <a:r>
              <a:rPr lang="en-US"/>
              <a:t>Thinking about cost and ...</a:t>
            </a:r>
          </a:p>
        </p:txBody>
      </p:sp>
      <p:sp>
        <p:nvSpPr>
          <p:cNvPr id="3" name="Text Placeholder 2">
            <a:extLst>
              <a:ext uri="{FF2B5EF4-FFF2-40B4-BE49-F238E27FC236}">
                <a16:creationId xmlns:a16="http://schemas.microsoft.com/office/drawing/2014/main" id="{56700FF0-C1D3-6C57-4DE3-235B0C581273}"/>
              </a:ext>
            </a:extLst>
          </p:cNvPr>
          <p:cNvSpPr>
            <a:spLocks noGrp="1"/>
          </p:cNvSpPr>
          <p:nvPr>
            <p:ph type="body" sz="quarter" idx="16"/>
          </p:nvPr>
        </p:nvSpPr>
        <p:spPr/>
        <p:txBody>
          <a:bodyPr/>
          <a:lstStyle/>
          <a:p>
            <a:r>
              <a:rPr lang="en-US"/>
              <a:t>Obviously, long inputs/outputs cost money. </a:t>
            </a:r>
          </a:p>
          <a:p>
            <a:r>
              <a:rPr lang="en-US"/>
              <a:t>Generally output tokens cost a bit more than input tokens. </a:t>
            </a:r>
          </a:p>
          <a:p>
            <a:pPr lvl="1"/>
            <a:r>
              <a:rPr lang="en-US"/>
              <a:t>Output tokens are generated one token at a time (one forward pass per token) </a:t>
            </a:r>
          </a:p>
          <a:p>
            <a:pPr lvl="1"/>
            <a:r>
              <a:rPr lang="en-US"/>
              <a:t>Input tokens are parallel, but require parallel processing </a:t>
            </a:r>
          </a:p>
          <a:p>
            <a:r>
              <a:rPr lang="en-US"/>
              <a:t>How about latency? </a:t>
            </a:r>
          </a:p>
        </p:txBody>
      </p:sp>
    </p:spTree>
    <p:extLst>
      <p:ext uri="{BB962C8B-B14F-4D97-AF65-F5344CB8AC3E}">
        <p14:creationId xmlns:p14="http://schemas.microsoft.com/office/powerpoint/2010/main" val="244921402"/>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01E5-1DCA-EC76-718E-4B930EA83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1B11E-0241-7D56-811D-8C28B445AC91}"/>
              </a:ext>
            </a:extLst>
          </p:cNvPr>
          <p:cNvSpPr>
            <a:spLocks noGrp="1"/>
          </p:cNvSpPr>
          <p:nvPr>
            <p:ph type="title"/>
          </p:nvPr>
        </p:nvSpPr>
        <p:spPr/>
        <p:txBody>
          <a:bodyPr/>
          <a:lstStyle/>
          <a:p>
            <a:r>
              <a:rPr lang="en-US"/>
              <a:t>Thinking about cost and latency </a:t>
            </a:r>
          </a:p>
        </p:txBody>
      </p:sp>
      <p:sp>
        <p:nvSpPr>
          <p:cNvPr id="3" name="Text Placeholder 2">
            <a:extLst>
              <a:ext uri="{FF2B5EF4-FFF2-40B4-BE49-F238E27FC236}">
                <a16:creationId xmlns:a16="http://schemas.microsoft.com/office/drawing/2014/main" id="{3F53CF63-09C9-A284-E87F-8406CE5DE5BE}"/>
              </a:ext>
            </a:extLst>
          </p:cNvPr>
          <p:cNvSpPr>
            <a:spLocks noGrp="1"/>
          </p:cNvSpPr>
          <p:nvPr>
            <p:ph type="body" sz="quarter" idx="16"/>
          </p:nvPr>
        </p:nvSpPr>
        <p:spPr/>
        <p:txBody>
          <a:bodyPr/>
          <a:lstStyle/>
          <a:p>
            <a:r>
              <a:rPr lang="en-US"/>
              <a:t>Two cloud-based models: (1) Azure GPT4 on Azure; (2) Gemini2-flash on GCP. </a:t>
            </a:r>
          </a:p>
          <a:p>
            <a:r>
              <a:rPr lang="en-US" b="1"/>
              <a:t>Reading </a:t>
            </a:r>
            <a:r>
              <a:rPr lang="en-US"/>
              <a:t>long sequences is </a:t>
            </a:r>
            <a:r>
              <a:rPr lang="en-US" b="1"/>
              <a:t>quite fast</a:t>
            </a:r>
            <a:r>
              <a:rPr lang="en-US"/>
              <a:t>, across different input lengths (~0.5 sec)</a:t>
            </a:r>
          </a:p>
        </p:txBody>
      </p:sp>
      <p:pic>
        <p:nvPicPr>
          <p:cNvPr id="8" name="Picture 7" descr="A graph with numbers and a line of data&#10;&#10;Description automatically generated with medium confidence">
            <a:extLst>
              <a:ext uri="{FF2B5EF4-FFF2-40B4-BE49-F238E27FC236}">
                <a16:creationId xmlns:a16="http://schemas.microsoft.com/office/drawing/2014/main" id="{90FF7B29-80FA-0264-44ED-E6922F30EB8D}"/>
              </a:ext>
            </a:extLst>
          </p:cNvPr>
          <p:cNvPicPr>
            <a:picLocks noChangeAspect="1"/>
          </p:cNvPicPr>
          <p:nvPr/>
        </p:nvPicPr>
        <p:blipFill>
          <a:blip r:embed="rId2"/>
          <a:srcRect l="8517" t="6353" r="9057"/>
          <a:stretch/>
        </p:blipFill>
        <p:spPr>
          <a:xfrm>
            <a:off x="1776869" y="2074090"/>
            <a:ext cx="5417578" cy="3077573"/>
          </a:xfrm>
          <a:prstGeom prst="rect">
            <a:avLst/>
          </a:prstGeom>
        </p:spPr>
      </p:pic>
      <p:sp>
        <p:nvSpPr>
          <p:cNvPr id="5" name="TextBox 4">
            <a:extLst>
              <a:ext uri="{FF2B5EF4-FFF2-40B4-BE49-F238E27FC236}">
                <a16:creationId xmlns:a16="http://schemas.microsoft.com/office/drawing/2014/main" id="{E9CEBD49-5391-FDA0-3AB4-4DF20A4797A9}"/>
              </a:ext>
            </a:extLst>
          </p:cNvPr>
          <p:cNvSpPr txBox="1"/>
          <p:nvPr/>
        </p:nvSpPr>
        <p:spPr>
          <a:xfrm>
            <a:off x="7367131" y="4286723"/>
            <a:ext cx="2064774" cy="523220"/>
          </a:xfrm>
          <a:prstGeom prst="rect">
            <a:avLst/>
          </a:prstGeom>
          <a:noFill/>
        </p:spPr>
        <p:txBody>
          <a:bodyPr wrap="square">
            <a:spAutoFit/>
          </a:bodyPr>
          <a:lstStyle/>
          <a:p>
            <a:pPr algn="ctr"/>
            <a:r>
              <a:rPr lang="en-US">
                <a:solidFill>
                  <a:schemeClr val="tx1">
                    <a:lumMod val="50000"/>
                    <a:lumOff val="50000"/>
                  </a:schemeClr>
                </a:solidFill>
              </a:rPr>
              <a:t>[Results credit: </a:t>
            </a:r>
            <a:br>
              <a:rPr lang="en-US">
                <a:solidFill>
                  <a:schemeClr val="tx1">
                    <a:lumMod val="50000"/>
                    <a:lumOff val="50000"/>
                  </a:schemeClr>
                </a:solidFill>
              </a:rPr>
            </a:br>
            <a:r>
              <a:rPr lang="en-US">
                <a:solidFill>
                  <a:schemeClr val="tx1">
                    <a:lumMod val="50000"/>
                    <a:lumOff val="50000"/>
                  </a:schemeClr>
                </a:solidFill>
              </a:rPr>
              <a:t>Owen Bianchi] </a:t>
            </a:r>
          </a:p>
        </p:txBody>
      </p:sp>
    </p:spTree>
    <p:extLst>
      <p:ext uri="{BB962C8B-B14F-4D97-AF65-F5344CB8AC3E}">
        <p14:creationId xmlns:p14="http://schemas.microsoft.com/office/powerpoint/2010/main" val="488312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C296B-92DC-7591-77DE-7AAF3FD88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CC603-5A12-EE78-704E-A5B92472E8FD}"/>
              </a:ext>
            </a:extLst>
          </p:cNvPr>
          <p:cNvSpPr>
            <a:spLocks noGrp="1"/>
          </p:cNvSpPr>
          <p:nvPr>
            <p:ph type="title"/>
          </p:nvPr>
        </p:nvSpPr>
        <p:spPr/>
        <p:txBody>
          <a:bodyPr/>
          <a:lstStyle/>
          <a:p>
            <a:r>
              <a:rPr lang="en-US"/>
              <a:t>Thinking about cost and latency </a:t>
            </a:r>
          </a:p>
        </p:txBody>
      </p:sp>
      <p:sp>
        <p:nvSpPr>
          <p:cNvPr id="3" name="Text Placeholder 2">
            <a:extLst>
              <a:ext uri="{FF2B5EF4-FFF2-40B4-BE49-F238E27FC236}">
                <a16:creationId xmlns:a16="http://schemas.microsoft.com/office/drawing/2014/main" id="{4098A125-DE60-338C-17A5-1E1B5964ECBF}"/>
              </a:ext>
            </a:extLst>
          </p:cNvPr>
          <p:cNvSpPr>
            <a:spLocks noGrp="1"/>
          </p:cNvSpPr>
          <p:nvPr>
            <p:ph type="body" sz="quarter" idx="16"/>
          </p:nvPr>
        </p:nvSpPr>
        <p:spPr/>
        <p:txBody>
          <a:bodyPr/>
          <a:lstStyle/>
          <a:p>
            <a:r>
              <a:rPr lang="en-US"/>
              <a:t>Generating long sequences can be slow. Latency cost grows linearly in length. </a:t>
            </a:r>
          </a:p>
          <a:p>
            <a:pPr lvl="1"/>
            <a:r>
              <a:rPr lang="en-US"/>
              <a:t>Azure GPT4: 1.4 sec / token </a:t>
            </a:r>
          </a:p>
          <a:p>
            <a:pPr lvl="1"/>
            <a:r>
              <a:rPr lang="en-US"/>
              <a:t>Gemini2-flash: 0.5 sec / token</a:t>
            </a:r>
          </a:p>
        </p:txBody>
      </p:sp>
      <p:pic>
        <p:nvPicPr>
          <p:cNvPr id="6" name="Picture 5" descr="A graph of a graph with numbers and a line&#10;&#10;Description automatically generated">
            <a:extLst>
              <a:ext uri="{FF2B5EF4-FFF2-40B4-BE49-F238E27FC236}">
                <a16:creationId xmlns:a16="http://schemas.microsoft.com/office/drawing/2014/main" id="{CB215A8F-E2D9-ACED-AD8F-025EC69F7B2F}"/>
              </a:ext>
            </a:extLst>
          </p:cNvPr>
          <p:cNvPicPr>
            <a:picLocks noChangeAspect="1"/>
          </p:cNvPicPr>
          <p:nvPr/>
        </p:nvPicPr>
        <p:blipFill>
          <a:blip r:embed="rId3"/>
          <a:srcRect l="3085" t="7037" r="6260" b="3732"/>
          <a:stretch/>
        </p:blipFill>
        <p:spPr>
          <a:xfrm>
            <a:off x="4434350" y="1680341"/>
            <a:ext cx="4651237" cy="3433664"/>
          </a:xfrm>
          <a:prstGeom prst="rect">
            <a:avLst/>
          </a:prstGeom>
        </p:spPr>
      </p:pic>
      <p:sp>
        <p:nvSpPr>
          <p:cNvPr id="9" name="TextBox 8">
            <a:extLst>
              <a:ext uri="{FF2B5EF4-FFF2-40B4-BE49-F238E27FC236}">
                <a16:creationId xmlns:a16="http://schemas.microsoft.com/office/drawing/2014/main" id="{0CA79A41-FBAE-F166-07A1-819FE4791634}"/>
              </a:ext>
            </a:extLst>
          </p:cNvPr>
          <p:cNvSpPr txBox="1"/>
          <p:nvPr/>
        </p:nvSpPr>
        <p:spPr>
          <a:xfrm>
            <a:off x="9253" y="4206613"/>
            <a:ext cx="2064774" cy="523220"/>
          </a:xfrm>
          <a:prstGeom prst="rect">
            <a:avLst/>
          </a:prstGeom>
          <a:noFill/>
        </p:spPr>
        <p:txBody>
          <a:bodyPr wrap="square">
            <a:spAutoFit/>
          </a:bodyPr>
          <a:lstStyle/>
          <a:p>
            <a:pPr algn="ctr"/>
            <a:r>
              <a:rPr lang="en-US">
                <a:solidFill>
                  <a:schemeClr val="tx1">
                    <a:lumMod val="50000"/>
                    <a:lumOff val="50000"/>
                  </a:schemeClr>
                </a:solidFill>
              </a:rPr>
              <a:t>[Results credit: </a:t>
            </a:r>
            <a:br>
              <a:rPr lang="en-US">
                <a:solidFill>
                  <a:schemeClr val="tx1">
                    <a:lumMod val="50000"/>
                    <a:lumOff val="50000"/>
                  </a:schemeClr>
                </a:solidFill>
              </a:rPr>
            </a:br>
            <a:r>
              <a:rPr lang="en-US">
                <a:solidFill>
                  <a:schemeClr val="tx1">
                    <a:lumMod val="50000"/>
                    <a:lumOff val="50000"/>
                  </a:schemeClr>
                </a:solidFill>
              </a:rPr>
              <a:t>Owen Bianchi] </a:t>
            </a:r>
          </a:p>
        </p:txBody>
      </p:sp>
    </p:spTree>
    <p:extLst>
      <p:ext uri="{BB962C8B-B14F-4D97-AF65-F5344CB8AC3E}">
        <p14:creationId xmlns:p14="http://schemas.microsoft.com/office/powerpoint/2010/main" val="1888054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659F-96D5-82D9-2CC3-E3F75D353E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08D525B-6442-E202-64CF-2A086E269F53}"/>
              </a:ext>
            </a:extLst>
          </p:cNvPr>
          <p:cNvSpPr>
            <a:spLocks noGrp="1"/>
          </p:cNvSpPr>
          <p:nvPr>
            <p:ph type="body" sz="quarter" idx="16"/>
          </p:nvPr>
        </p:nvSpPr>
        <p:spPr/>
        <p:txBody>
          <a:bodyPr/>
          <a:lstStyle/>
          <a:p>
            <a:r>
              <a:rPr lang="en-US"/>
              <a:t>To incorporate: </a:t>
            </a:r>
            <a:r>
              <a:rPr lang="en-US">
                <a:hlinkClick r:id="rId2"/>
              </a:rPr>
              <a:t>https://arxiv.org/pdf/2406.16838</a:t>
            </a:r>
            <a:r>
              <a:rPr lang="en-US"/>
              <a:t> </a:t>
            </a:r>
          </a:p>
          <a:p>
            <a:r>
              <a:rPr lang="en-US">
                <a:hlinkClick r:id="rId3"/>
              </a:rPr>
              <a:t>https://arxiv.org/pdf/2408.15240</a:t>
            </a:r>
            <a:r>
              <a:rPr lang="en-US"/>
              <a:t> </a:t>
            </a:r>
          </a:p>
          <a:p>
            <a:r>
              <a:rPr lang="en-US">
                <a:hlinkClick r:id="rId4"/>
              </a:rPr>
              <a:t>https://github.com/srush/LLM-Talk/blob/main/Tutorial.pdf</a:t>
            </a:r>
            <a:r>
              <a:rPr lang="en-US"/>
              <a:t> </a:t>
            </a:r>
          </a:p>
        </p:txBody>
      </p:sp>
    </p:spTree>
    <p:extLst>
      <p:ext uri="{BB962C8B-B14F-4D97-AF65-F5344CB8AC3E}">
        <p14:creationId xmlns:p14="http://schemas.microsoft.com/office/powerpoint/2010/main" val="3177868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36F7-02E2-D61E-943E-A043E570D682}"/>
              </a:ext>
            </a:extLst>
          </p:cNvPr>
          <p:cNvSpPr>
            <a:spLocks noGrp="1"/>
          </p:cNvSpPr>
          <p:nvPr>
            <p:ph type="title"/>
          </p:nvPr>
        </p:nvSpPr>
        <p:spPr/>
        <p:txBody>
          <a:bodyPr/>
          <a:lstStyle/>
          <a:p>
            <a:r>
              <a:rPr lang="en-US"/>
              <a:t>Borrow some visualizations here: </a:t>
            </a:r>
          </a:p>
        </p:txBody>
      </p:sp>
      <p:sp>
        <p:nvSpPr>
          <p:cNvPr id="3" name="Text Placeholder 2">
            <a:extLst>
              <a:ext uri="{FF2B5EF4-FFF2-40B4-BE49-F238E27FC236}">
                <a16:creationId xmlns:a16="http://schemas.microsoft.com/office/drawing/2014/main" id="{5381D1E8-EB3E-D8BB-2DD6-D02B9F7840B5}"/>
              </a:ext>
            </a:extLst>
          </p:cNvPr>
          <p:cNvSpPr>
            <a:spLocks noGrp="1"/>
          </p:cNvSpPr>
          <p:nvPr>
            <p:ph type="body" sz="quarter" idx="16"/>
          </p:nvPr>
        </p:nvSpPr>
        <p:spPr/>
        <p:txBody>
          <a:bodyPr/>
          <a:lstStyle/>
          <a:p>
            <a:r>
              <a:rPr lang="en-US">
                <a:hlinkClick r:id="rId2"/>
              </a:rPr>
              <a:t>https://arxiv.org/pdf/2408.03314</a:t>
            </a:r>
            <a:r>
              <a:rPr lang="en-US"/>
              <a:t> </a:t>
            </a:r>
          </a:p>
        </p:txBody>
      </p:sp>
    </p:spTree>
    <p:extLst>
      <p:ext uri="{BB962C8B-B14F-4D97-AF65-F5344CB8AC3E}">
        <p14:creationId xmlns:p14="http://schemas.microsoft.com/office/powerpoint/2010/main" val="380059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D8522B-FAAB-BD2B-B757-463D59849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47251-A0CF-AE35-89A3-1431A9727E0D}"/>
              </a:ext>
            </a:extLst>
          </p:cNvPr>
          <p:cNvSpPr>
            <a:spLocks noGrp="1"/>
          </p:cNvSpPr>
          <p:nvPr>
            <p:ph type="title"/>
          </p:nvPr>
        </p:nvSpPr>
        <p:spPr/>
        <p:txBody>
          <a:bodyPr lIns="91440" tIns="45720" rIns="91440" bIns="45720" anchor="b"/>
          <a:lstStyle/>
          <a:p>
            <a:r>
              <a:rPr lang="en-US">
                <a:ea typeface="Tahoma"/>
                <a:cs typeface="Tahoma"/>
              </a:rPr>
              <a:t>Inference-time scaling: example (2) </a:t>
            </a:r>
            <a:endParaRPr lang="en-US"/>
          </a:p>
        </p:txBody>
      </p:sp>
      <p:sp>
        <p:nvSpPr>
          <p:cNvPr id="3" name="Text Placeholder 2">
            <a:extLst>
              <a:ext uri="{FF2B5EF4-FFF2-40B4-BE49-F238E27FC236}">
                <a16:creationId xmlns:a16="http://schemas.microsoft.com/office/drawing/2014/main" id="{4EC6BB93-D5BE-DAB8-D3B7-E470D10F0E0E}"/>
              </a:ext>
            </a:extLst>
          </p:cNvPr>
          <p:cNvSpPr>
            <a:spLocks noGrp="1"/>
          </p:cNvSpPr>
          <p:nvPr>
            <p:ph type="body" sz="quarter" idx="16"/>
          </p:nvPr>
        </p:nvSpPr>
        <p:spPr>
          <a:xfrm>
            <a:off x="371994" y="1390650"/>
            <a:ext cx="8419581" cy="3077573"/>
          </a:xfrm>
        </p:spPr>
        <p:txBody>
          <a:bodyPr lIns="91440" tIns="45720" rIns="91440" bIns="45720" anchor="t">
            <a:noAutofit/>
          </a:bodyPr>
          <a:lstStyle/>
          <a:p>
            <a:pPr marL="229870" indent="-229870"/>
            <a:r>
              <a:rPr lang="en-US" b="1">
                <a:latin typeface="Tahoma"/>
                <a:ea typeface="Tahoma"/>
                <a:cs typeface="Tahoma"/>
              </a:rPr>
              <a:t>Inference-time scaling: </a:t>
            </a:r>
            <a:r>
              <a:rPr lang="en-US">
                <a:latin typeface="Tahoma"/>
                <a:ea typeface="Tahoma"/>
                <a:cs typeface="Tahoma"/>
              </a:rPr>
              <a:t>allowing models to continue reasoning at inference time to get better results, at the cost of inference compute.</a:t>
            </a:r>
          </a:p>
          <a:p>
            <a:pPr marL="229870" indent="-229870"/>
            <a:r>
              <a:rPr lang="en-US" b="1">
                <a:latin typeface="Tahoma"/>
                <a:ea typeface="Tahoma"/>
                <a:cs typeface="Tahoma"/>
              </a:rPr>
              <a:t>Example:</a:t>
            </a:r>
            <a:r>
              <a:rPr lang="en-US">
                <a:latin typeface="Tahoma"/>
                <a:ea typeface="Tahoma"/>
                <a:cs typeface="Tahoma"/>
              </a:rPr>
              <a:t> Solving math problems—Generating multiple responses and pick the best. </a:t>
            </a:r>
            <a:endParaRPr lang="en-US"/>
          </a:p>
        </p:txBody>
      </p:sp>
      <p:sp>
        <p:nvSpPr>
          <p:cNvPr id="6" name="TextBox 5">
            <a:extLst>
              <a:ext uri="{FF2B5EF4-FFF2-40B4-BE49-F238E27FC236}">
                <a16:creationId xmlns:a16="http://schemas.microsoft.com/office/drawing/2014/main" id="{9633924F-D579-7BB3-6695-D1A869FDD6FA}"/>
              </a:ext>
            </a:extLst>
          </p:cNvPr>
          <p:cNvSpPr txBox="1"/>
          <p:nvPr/>
        </p:nvSpPr>
        <p:spPr>
          <a:xfrm>
            <a:off x="7096026" y="4618496"/>
            <a:ext cx="2286000" cy="261610"/>
          </a:xfrm>
          <a:prstGeom prst="rect">
            <a:avLst/>
          </a:prstGeom>
          <a:noFill/>
        </p:spPr>
        <p:txBody>
          <a:bodyPr wrap="square">
            <a:spAutoFit/>
          </a:bodyPr>
          <a:lstStyle/>
          <a:p>
            <a:pPr algn="ctr"/>
            <a:r>
              <a:rPr lang="en-US" sz="1100">
                <a:solidFill>
                  <a:schemeClr val="tx1">
                    <a:lumMod val="50000"/>
                    <a:lumOff val="50000"/>
                  </a:schemeClr>
                </a:solidFill>
              </a:rPr>
              <a:t>[Slide credit: Sean </a:t>
            </a:r>
            <a:r>
              <a:rPr lang="en-US" sz="1100" err="1">
                <a:solidFill>
                  <a:schemeClr val="tx1">
                    <a:lumMod val="50000"/>
                    <a:lumOff val="50000"/>
                  </a:schemeClr>
                </a:solidFill>
              </a:rPr>
              <a:t>Welleck</a:t>
            </a:r>
            <a:r>
              <a:rPr lang="en-US" sz="1100">
                <a:solidFill>
                  <a:schemeClr val="tx1">
                    <a:lumMod val="50000"/>
                    <a:lumOff val="50000"/>
                  </a:schemeClr>
                </a:solidFill>
              </a:rPr>
              <a:t>]</a:t>
            </a:r>
          </a:p>
        </p:txBody>
      </p:sp>
      <p:sp>
        <p:nvSpPr>
          <p:cNvPr id="11" name="TextBox 10">
            <a:extLst>
              <a:ext uri="{FF2B5EF4-FFF2-40B4-BE49-F238E27FC236}">
                <a16:creationId xmlns:a16="http://schemas.microsoft.com/office/drawing/2014/main" id="{241DE393-15B7-8C6D-8E19-29E6AC35E824}"/>
              </a:ext>
            </a:extLst>
          </p:cNvPr>
          <p:cNvSpPr txBox="1"/>
          <p:nvPr/>
        </p:nvSpPr>
        <p:spPr>
          <a:xfrm>
            <a:off x="2222295" y="4881890"/>
            <a:ext cx="4586286" cy="261610"/>
          </a:xfrm>
          <a:prstGeom prst="rect">
            <a:avLst/>
          </a:prstGeom>
          <a:noFill/>
        </p:spPr>
        <p:txBody>
          <a:bodyPr wrap="square">
            <a:spAutoFit/>
          </a:bodyPr>
          <a:lstStyle/>
          <a:p>
            <a:pPr algn="ctr"/>
            <a:r>
              <a:rPr lang="en-US" sz="1100" spc="-10">
                <a:solidFill>
                  <a:srgbClr val="22373A"/>
                </a:solidFill>
                <a:latin typeface="Tahoma" panose="020B0604030504040204" pitchFamily="34" charset="0"/>
                <a:ea typeface="Tahoma" panose="020B0604030504040204" pitchFamily="34" charset="0"/>
                <a:cs typeface="Tahoma" panose="020B0604030504040204" pitchFamily="34" charset="0"/>
                <a:hlinkClick r:id="rId2"/>
              </a:rPr>
              <a:t>Competition-Level Code Generation with </a:t>
            </a:r>
            <a:r>
              <a:rPr lang="en-US" sz="1100" spc="-10" err="1">
                <a:solidFill>
                  <a:srgbClr val="22373A"/>
                </a:solidFill>
                <a:latin typeface="Tahoma" panose="020B0604030504040204" pitchFamily="34" charset="0"/>
                <a:ea typeface="Tahoma" panose="020B0604030504040204" pitchFamily="34" charset="0"/>
                <a:cs typeface="Tahoma" panose="020B0604030504040204" pitchFamily="34" charset="0"/>
                <a:hlinkClick r:id="rId2"/>
              </a:rPr>
              <a:t>AlphaCode</a:t>
            </a:r>
            <a:r>
              <a:rPr lang="en-US" sz="1100" spc="-10">
                <a:solidFill>
                  <a:srgbClr val="22373A"/>
                </a:solidFill>
                <a:latin typeface="Tahoma" panose="020B0604030504040204" pitchFamily="34" charset="0"/>
                <a:ea typeface="Tahoma" panose="020B0604030504040204" pitchFamily="34" charset="0"/>
                <a:cs typeface="Tahoma" panose="020B0604030504040204" pitchFamily="34" charset="0"/>
                <a:hlinkClick r:id="rId2"/>
              </a:rPr>
              <a:t>, 2022</a:t>
            </a:r>
            <a:endParaRPr lang="en-US" sz="110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6C55D7A-031D-DC81-680F-39ADD819A976}"/>
              </a:ext>
            </a:extLst>
          </p:cNvPr>
          <p:cNvPicPr>
            <a:picLocks noChangeAspect="1"/>
          </p:cNvPicPr>
          <p:nvPr/>
        </p:nvPicPr>
        <p:blipFill>
          <a:blip r:embed="rId3"/>
          <a:stretch>
            <a:fillRect/>
          </a:stretch>
        </p:blipFill>
        <p:spPr>
          <a:xfrm>
            <a:off x="257939" y="2440567"/>
            <a:ext cx="2720544" cy="2223892"/>
          </a:xfrm>
          <a:prstGeom prst="rect">
            <a:avLst/>
          </a:prstGeom>
        </p:spPr>
      </p:pic>
      <p:pic>
        <p:nvPicPr>
          <p:cNvPr id="9" name="Picture 8">
            <a:extLst>
              <a:ext uri="{FF2B5EF4-FFF2-40B4-BE49-F238E27FC236}">
                <a16:creationId xmlns:a16="http://schemas.microsoft.com/office/drawing/2014/main" id="{B8679949-900C-1540-9CDD-524813F22ED2}"/>
              </a:ext>
            </a:extLst>
          </p:cNvPr>
          <p:cNvPicPr>
            <a:picLocks noChangeAspect="1"/>
          </p:cNvPicPr>
          <p:nvPr/>
        </p:nvPicPr>
        <p:blipFill>
          <a:blip r:embed="rId4"/>
          <a:stretch>
            <a:fillRect/>
          </a:stretch>
        </p:blipFill>
        <p:spPr>
          <a:xfrm>
            <a:off x="3074593" y="2360262"/>
            <a:ext cx="5819962" cy="2107961"/>
          </a:xfrm>
          <a:prstGeom prst="rect">
            <a:avLst/>
          </a:prstGeom>
        </p:spPr>
      </p:pic>
    </p:spTree>
    <p:extLst>
      <p:ext uri="{BB962C8B-B14F-4D97-AF65-F5344CB8AC3E}">
        <p14:creationId xmlns:p14="http://schemas.microsoft.com/office/powerpoint/2010/main" val="3178557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6AAED-E619-7527-9BB8-8623A1EAF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A7D75-C979-1C8C-7837-B342DBF505FF}"/>
              </a:ext>
            </a:extLst>
          </p:cNvPr>
          <p:cNvSpPr>
            <a:spLocks noGrp="1"/>
          </p:cNvSpPr>
          <p:nvPr>
            <p:ph type="title"/>
          </p:nvPr>
        </p:nvSpPr>
        <p:spPr/>
        <p:txBody>
          <a:bodyPr lIns="91440" tIns="45720" rIns="91440" bIns="45720" anchor="b"/>
          <a:lstStyle/>
          <a:p>
            <a:r>
              <a:rPr lang="en-US">
                <a:ea typeface="Tahoma"/>
                <a:cs typeface="Tahoma"/>
              </a:rPr>
              <a:t>Inference-time scaling: example (3) </a:t>
            </a:r>
            <a:endParaRPr lang="en-US"/>
          </a:p>
        </p:txBody>
      </p:sp>
      <p:sp>
        <p:nvSpPr>
          <p:cNvPr id="3" name="Text Placeholder 2">
            <a:extLst>
              <a:ext uri="{FF2B5EF4-FFF2-40B4-BE49-F238E27FC236}">
                <a16:creationId xmlns:a16="http://schemas.microsoft.com/office/drawing/2014/main" id="{2FC9832A-64AA-77E6-614C-F5F38C6F1817}"/>
              </a:ext>
            </a:extLst>
          </p:cNvPr>
          <p:cNvSpPr>
            <a:spLocks noGrp="1"/>
          </p:cNvSpPr>
          <p:nvPr>
            <p:ph type="body" sz="quarter" idx="16"/>
          </p:nvPr>
        </p:nvSpPr>
        <p:spPr>
          <a:xfrm>
            <a:off x="371994" y="1390650"/>
            <a:ext cx="8349219" cy="3077573"/>
          </a:xfrm>
        </p:spPr>
        <p:txBody>
          <a:bodyPr lIns="91440" tIns="45720" rIns="91440" bIns="45720" anchor="t">
            <a:noAutofit/>
          </a:bodyPr>
          <a:lstStyle/>
          <a:p>
            <a:pPr marL="229870" indent="-229870"/>
            <a:r>
              <a:rPr lang="en-US" b="1">
                <a:latin typeface="Tahoma"/>
                <a:ea typeface="Tahoma"/>
                <a:cs typeface="Tahoma"/>
              </a:rPr>
              <a:t>Inference-time scaling: </a:t>
            </a:r>
            <a:r>
              <a:rPr lang="en-US">
                <a:latin typeface="Tahoma"/>
                <a:ea typeface="Tahoma"/>
                <a:cs typeface="Tahoma"/>
              </a:rPr>
              <a:t>allowing models to continue reasoning at inference time to get better results, at the cost of inference compute.</a:t>
            </a:r>
          </a:p>
          <a:p>
            <a:pPr marL="229870" indent="-229870"/>
            <a:r>
              <a:rPr lang="en-US" b="1">
                <a:latin typeface="Tahoma"/>
                <a:ea typeface="Tahoma"/>
                <a:cs typeface="Tahoma"/>
              </a:rPr>
              <a:t>Example from different domain:</a:t>
            </a:r>
            <a:r>
              <a:rPr lang="en-US">
                <a:latin typeface="Tahoma"/>
                <a:ea typeface="Tahoma"/>
                <a:cs typeface="Tahoma"/>
              </a:rPr>
              <a:t> Training vs inference scaling laws in board games. </a:t>
            </a:r>
          </a:p>
          <a:p>
            <a:pPr marL="571182" lvl="1" indent="-229870"/>
            <a:r>
              <a:rPr lang="en-US">
                <a:latin typeface="Tahoma"/>
                <a:ea typeface="Tahoma"/>
                <a:cs typeface="Tahoma"/>
              </a:rPr>
              <a:t>Notice that one can make up for </a:t>
            </a:r>
            <a:r>
              <a:rPr lang="en-US" u="sng">
                <a:latin typeface="Tahoma"/>
                <a:ea typeface="Tahoma"/>
                <a:cs typeface="Tahoma"/>
              </a:rPr>
              <a:t>less</a:t>
            </a:r>
            <a:r>
              <a:rPr lang="en-US">
                <a:latin typeface="Tahoma"/>
                <a:ea typeface="Tahoma"/>
                <a:cs typeface="Tahoma"/>
              </a:rPr>
              <a:t> training </a:t>
            </a:r>
            <a:br>
              <a:rPr lang="en-US">
                <a:latin typeface="Tahoma"/>
                <a:ea typeface="Tahoma"/>
                <a:cs typeface="Tahoma"/>
              </a:rPr>
            </a:br>
            <a:r>
              <a:rPr lang="en-US">
                <a:latin typeface="Tahoma"/>
                <a:ea typeface="Tahoma"/>
                <a:cs typeface="Tahoma"/>
              </a:rPr>
              <a:t>with </a:t>
            </a:r>
            <a:r>
              <a:rPr lang="en-US" u="sng">
                <a:latin typeface="Tahoma"/>
                <a:ea typeface="Tahoma"/>
                <a:cs typeface="Tahoma"/>
              </a:rPr>
              <a:t>more</a:t>
            </a:r>
            <a:r>
              <a:rPr lang="en-US">
                <a:latin typeface="Tahoma"/>
                <a:ea typeface="Tahoma"/>
                <a:cs typeface="Tahoma"/>
              </a:rPr>
              <a:t> inference-time scaling. </a:t>
            </a:r>
            <a:endParaRPr lang="en-US"/>
          </a:p>
        </p:txBody>
      </p:sp>
      <p:sp>
        <p:nvSpPr>
          <p:cNvPr id="6" name="TextBox 5">
            <a:extLst>
              <a:ext uri="{FF2B5EF4-FFF2-40B4-BE49-F238E27FC236}">
                <a16:creationId xmlns:a16="http://schemas.microsoft.com/office/drawing/2014/main" id="{54D0F61E-650E-4C25-D7F8-918A1A74661A}"/>
              </a:ext>
            </a:extLst>
          </p:cNvPr>
          <p:cNvSpPr txBox="1"/>
          <p:nvPr/>
        </p:nvSpPr>
        <p:spPr>
          <a:xfrm>
            <a:off x="1611984" y="4760917"/>
            <a:ext cx="3770721" cy="261610"/>
          </a:xfrm>
          <a:prstGeom prst="rect">
            <a:avLst/>
          </a:prstGeom>
          <a:solidFill>
            <a:schemeClr val="bg1"/>
          </a:solidFill>
        </p:spPr>
        <p:txBody>
          <a:bodyPr wrap="square">
            <a:spAutoFit/>
          </a:bodyPr>
          <a:lstStyle/>
          <a:p>
            <a:pPr algn="ctr"/>
            <a:r>
              <a:rPr lang="en-US" sz="1100">
                <a:solidFill>
                  <a:schemeClr val="tx1">
                    <a:lumMod val="50000"/>
                    <a:lumOff val="50000"/>
                  </a:schemeClr>
                </a:solidFill>
              </a:rPr>
              <a:t>[</a:t>
            </a:r>
            <a:r>
              <a:rPr lang="en-US" sz="1100">
                <a:solidFill>
                  <a:schemeClr val="tx1">
                    <a:lumMod val="50000"/>
                    <a:lumOff val="50000"/>
                  </a:schemeClr>
                </a:solidFill>
                <a:hlinkClick r:id="rId2"/>
              </a:rPr>
              <a:t>Scaling Scaling Laws with Board Games, 2021</a:t>
            </a:r>
            <a:r>
              <a:rPr lang="en-US" sz="1100">
                <a:solidFill>
                  <a:schemeClr val="tx1">
                    <a:lumMod val="50000"/>
                    <a:lumOff val="50000"/>
                  </a:schemeClr>
                </a:solidFill>
              </a:rPr>
              <a:t>]</a:t>
            </a:r>
          </a:p>
        </p:txBody>
      </p:sp>
      <p:pic>
        <p:nvPicPr>
          <p:cNvPr id="4" name="Picture 3">
            <a:extLst>
              <a:ext uri="{FF2B5EF4-FFF2-40B4-BE49-F238E27FC236}">
                <a16:creationId xmlns:a16="http://schemas.microsoft.com/office/drawing/2014/main" id="{50E0D362-7AB7-FF4E-9579-8528A78796B8}"/>
              </a:ext>
            </a:extLst>
          </p:cNvPr>
          <p:cNvPicPr>
            <a:picLocks noChangeAspect="1"/>
          </p:cNvPicPr>
          <p:nvPr/>
        </p:nvPicPr>
        <p:blipFill>
          <a:blip r:embed="rId3"/>
          <a:stretch>
            <a:fillRect/>
          </a:stretch>
        </p:blipFill>
        <p:spPr>
          <a:xfrm>
            <a:off x="5511800" y="2295149"/>
            <a:ext cx="3632200" cy="2848351"/>
          </a:xfrm>
          <a:prstGeom prst="rect">
            <a:avLst/>
          </a:prstGeom>
        </p:spPr>
      </p:pic>
    </p:spTree>
    <p:extLst>
      <p:ext uri="{BB962C8B-B14F-4D97-AF65-F5344CB8AC3E}">
        <p14:creationId xmlns:p14="http://schemas.microsoft.com/office/powerpoint/2010/main" val="2043563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CC0E-870A-1988-97AC-24A387FD045B}"/>
              </a:ext>
            </a:extLst>
          </p:cNvPr>
          <p:cNvSpPr>
            <a:spLocks noGrp="1"/>
          </p:cNvSpPr>
          <p:nvPr>
            <p:ph type="title"/>
          </p:nvPr>
        </p:nvSpPr>
        <p:spPr/>
        <p:txBody>
          <a:bodyPr/>
          <a:lstStyle/>
          <a:p>
            <a:r>
              <a:rPr lang="en-US"/>
              <a:t>Inference scaling: problem setup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EF69F1D-B57D-6842-1337-B2EE7CF65A2D}"/>
                  </a:ext>
                </a:extLst>
              </p:cNvPr>
              <p:cNvSpPr>
                <a:spLocks noGrp="1"/>
              </p:cNvSpPr>
              <p:nvPr>
                <p:ph type="body" sz="quarter" idx="16"/>
              </p:nvPr>
            </p:nvSpPr>
            <p:spPr>
              <a:xfrm>
                <a:off x="533919" y="1390650"/>
                <a:ext cx="8531423" cy="3077573"/>
              </a:xfrm>
            </p:spPr>
            <p:txBody>
              <a:bodyPr/>
              <a:lstStyle/>
              <a:p>
                <a:r>
                  <a:rPr lang="en-US" b="1" dirty="0">
                    <a:solidFill>
                      <a:srgbClr val="CC6041"/>
                    </a:solidFill>
                  </a:rPr>
                  <a:t>Input problem</a:t>
                </a:r>
                <a:r>
                  <a:rPr lang="en-US" dirty="0"/>
                  <a:t> is given: </a:t>
                </a:r>
                <a14:m>
                  <m:oMath xmlns:m="http://schemas.openxmlformats.org/officeDocument/2006/math">
                    <m:r>
                      <a:rPr lang="en-US" b="0" i="1" smtClean="0">
                        <a:latin typeface="Cambria Math" panose="02040503050406030204" pitchFamily="18" charset="0"/>
                      </a:rPr>
                      <m:t>𝑥</m:t>
                    </m:r>
                  </m:oMath>
                </a14:m>
                <a:r>
                  <a:rPr lang="en-US" dirty="0"/>
                  <a:t> </a:t>
                </a:r>
              </a:p>
              <a:p>
                <a:r>
                  <a:rPr lang="en-US" b="1" dirty="0">
                    <a:solidFill>
                      <a:srgbClr val="257280"/>
                    </a:solidFill>
                  </a:rPr>
                  <a:t>Intermediate thoughts:</a:t>
                </a:r>
                <a:r>
                  <a:rPr lang="en-US" dirty="0"/>
                  <a:t>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1:</m:t>
                        </m:r>
                        <m:r>
                          <a:rPr lang="en-US" b="0" i="1" smtClean="0">
                            <a:latin typeface="Cambria Math" panose="02040503050406030204" pitchFamily="18" charset="0"/>
                          </a:rPr>
                          <m:t>𝑇</m:t>
                        </m:r>
                      </m:sub>
                      <m:sup/>
                    </m:sSubSup>
                  </m:oMath>
                </a14:m>
                <a:endParaRPr lang="en-US" dirty="0"/>
              </a:p>
              <a:p>
                <a:pPr lvl="1"/>
                <a:r>
                  <a:rPr lang="en-US" dirty="0"/>
                  <a:t>The “thoughts” are characterized by a policy model (the “thinker”):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a:p>
                <a:pPr lvl="1"/>
                <a:r>
                  <a:rPr lang="en-US" dirty="0"/>
                  <a:t>The “thoughts” may also depend on a reward: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a:p>
                <a:pPr lvl="2"/>
                <a:r>
                  <a:rPr lang="en-US" dirty="0"/>
                  <a:t>(Other names for “reward”: verifier, teacher, feedback.) </a:t>
                </a:r>
              </a:p>
              <a:p>
                <a:pPr lvl="1"/>
                <a:r>
                  <a:rPr lang="en-US" dirty="0"/>
                  <a:t>Note: these may accept partial thoughts: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d>
                      <m:dPr>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+1</m:t>
                            </m:r>
                          </m:sub>
                          <m:sup/>
                        </m:sSubSup>
                      </m:e>
                      <m:e>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𝑡</m:t>
                            </m:r>
                          </m:sub>
                          <m:sup/>
                        </m:sSubSup>
                      </m:e>
                    </m:d>
                  </m:oMath>
                </a14:m>
                <a:r>
                  <a:rPr lang="en-US" dirty="0"/>
                  <a:t> to score thought continuation. </a:t>
                </a:r>
              </a:p>
              <a:p>
                <a:pPr marL="229870" indent="-229870"/>
                <a:r>
                  <a:rPr lang="en-US" b="1" dirty="0">
                    <a:solidFill>
                      <a:srgbClr val="CC6041"/>
                    </a:solidFill>
                  </a:rPr>
                  <a:t>Ultimate answer:</a:t>
                </a:r>
                <a:r>
                  <a:rPr lang="en-US" b="1"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sSup>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1:</m:t>
                        </m:r>
                        <m:r>
                          <a:rPr lang="en-US" i="1">
                            <a:latin typeface="Cambria Math" panose="02040503050406030204" pitchFamily="18" charset="0"/>
                          </a:rPr>
                          <m:t>𝑇</m:t>
                        </m:r>
                      </m:sub>
                      <m:sup/>
                    </m:sSubSup>
                    <m:r>
                      <a:rPr lang="en-US" b="0" i="1" smtClean="0">
                        <a:latin typeface="Cambria Math" panose="02040503050406030204" pitchFamily="18" charset="0"/>
                      </a:rPr>
                      <m:t>)</m:t>
                    </m:r>
                  </m:oMath>
                </a14:m>
                <a:endParaRPr lang="en-US" dirty="0"/>
              </a:p>
              <a:p>
                <a:pPr marL="571182" lvl="1" indent="-229870"/>
                <a:r>
                  <a:rPr lang="en-US" dirty="0"/>
                  <a:t>Answer given question and thoughts. </a:t>
                </a:r>
              </a:p>
              <a:p>
                <a:pPr marL="571182" lvl="1" indent="-229870"/>
                <a:r>
                  <a:rPr lang="en-US" dirty="0"/>
                  <a:t>Sampled from the policy model.</a:t>
                </a:r>
              </a:p>
            </p:txBody>
          </p:sp>
        </mc:Choice>
        <mc:Fallback xmlns="">
          <p:sp>
            <p:nvSpPr>
              <p:cNvPr id="3" name="Text Placeholder 2">
                <a:extLst>
                  <a:ext uri="{FF2B5EF4-FFF2-40B4-BE49-F238E27FC236}">
                    <a16:creationId xmlns:a16="http://schemas.microsoft.com/office/drawing/2014/main" id="{7EF69F1D-B57D-6842-1337-B2EE7CF65A2D}"/>
                  </a:ext>
                </a:extLst>
              </p:cNvPr>
              <p:cNvSpPr>
                <a:spLocks noGrp="1" noRot="1" noChangeAspect="1" noMove="1" noResize="1" noEditPoints="1" noAdjustHandles="1" noChangeArrowheads="1" noChangeShapeType="1" noTextEdit="1"/>
              </p:cNvSpPr>
              <p:nvPr>
                <p:ph type="body" sz="quarter" idx="16"/>
              </p:nvPr>
            </p:nvSpPr>
            <p:spPr>
              <a:xfrm>
                <a:off x="533919" y="1390650"/>
                <a:ext cx="8531423" cy="3077573"/>
              </a:xfrm>
              <a:blipFill>
                <a:blip r:embed="rId2"/>
                <a:stretch>
                  <a:fillRect l="-446" t="-123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17EFD5F-319F-FD89-EE61-29144D1E3046}"/>
              </a:ext>
            </a:extLst>
          </p:cNvPr>
          <p:cNvPicPr>
            <a:picLocks noChangeAspect="1"/>
          </p:cNvPicPr>
          <p:nvPr/>
        </p:nvPicPr>
        <p:blipFill>
          <a:blip r:embed="rId3"/>
          <a:srcRect b="82348"/>
          <a:stretch/>
        </p:blipFill>
        <p:spPr>
          <a:xfrm>
            <a:off x="6597446" y="1099658"/>
            <a:ext cx="2100976" cy="581983"/>
          </a:xfrm>
          <a:prstGeom prst="rect">
            <a:avLst/>
          </a:prstGeom>
        </p:spPr>
      </p:pic>
      <p:sp>
        <p:nvSpPr>
          <p:cNvPr id="5" name="TextBox 4">
            <a:extLst>
              <a:ext uri="{FF2B5EF4-FFF2-40B4-BE49-F238E27FC236}">
                <a16:creationId xmlns:a16="http://schemas.microsoft.com/office/drawing/2014/main" id="{CD9337A8-7CDF-983A-E5EB-5326B38DB2C4}"/>
              </a:ext>
            </a:extLst>
          </p:cNvPr>
          <p:cNvSpPr txBox="1"/>
          <p:nvPr/>
        </p:nvSpPr>
        <p:spPr>
          <a:xfrm>
            <a:off x="3429000" y="4861072"/>
            <a:ext cx="2286000" cy="261610"/>
          </a:xfrm>
          <a:prstGeom prst="rect">
            <a:avLst/>
          </a:prstGeom>
          <a:noFill/>
        </p:spPr>
        <p:txBody>
          <a:bodyPr wrap="square">
            <a:spAutoFit/>
          </a:bodyPr>
          <a:lstStyle/>
          <a:p>
            <a:pPr algn="ctr"/>
            <a:r>
              <a:rPr lang="en-US" sz="1100">
                <a:solidFill>
                  <a:schemeClr val="tx1">
                    <a:lumMod val="50000"/>
                    <a:lumOff val="50000"/>
                  </a:schemeClr>
                </a:solidFill>
              </a:rPr>
              <a:t>[Figure: Sasha Rush]</a:t>
            </a:r>
          </a:p>
        </p:txBody>
      </p:sp>
    </p:spTree>
    <p:extLst>
      <p:ext uri="{BB962C8B-B14F-4D97-AF65-F5344CB8AC3E}">
        <p14:creationId xmlns:p14="http://schemas.microsoft.com/office/powerpoint/2010/main" val="1785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30CDB-BADB-8B47-552E-C569DCDAAA57}"/>
              </a:ext>
            </a:extLst>
          </p:cNvPr>
          <p:cNvSpPr>
            <a:spLocks noGrp="1"/>
          </p:cNvSpPr>
          <p:nvPr>
            <p:ph type="title"/>
          </p:nvPr>
        </p:nvSpPr>
        <p:spPr/>
        <p:txBody>
          <a:bodyPr/>
          <a:lstStyle/>
          <a:p>
            <a:r>
              <a:rPr lang="en-US">
                <a:ea typeface="Tahoma"/>
                <a:cs typeface="Tahoma"/>
              </a:rPr>
              <a:t>Inference-time scaling: dimensions </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4B7F65C-38DB-DCD8-EA7A-182AE0805C32}"/>
                  </a:ext>
                </a:extLst>
              </p:cNvPr>
              <p:cNvSpPr>
                <a:spLocks noGrp="1"/>
              </p:cNvSpPr>
              <p:nvPr>
                <p:ph type="body" sz="quarter" idx="16"/>
              </p:nvPr>
            </p:nvSpPr>
            <p:spPr/>
            <p:txBody>
              <a:bodyPr/>
              <a:lstStyle/>
              <a:p>
                <a:r>
                  <a:rPr lang="en-US"/>
                  <a:t>Here are the key issues we need to figure out: </a:t>
                </a:r>
              </a:p>
              <a:p>
                <a:pPr marL="685800" lvl="1" indent="-342900">
                  <a:buFont typeface="+mj-lt"/>
                  <a:buAutoNum type="arabicPeriod"/>
                </a:pPr>
                <a:r>
                  <a:rPr lang="en-US"/>
                  <a:t>How should we think about the reward function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𝜙</m:t>
                        </m:r>
                      </m:sub>
                    </m:sSub>
                    <m:r>
                      <a:rPr lang="en-US" i="1">
                        <a:latin typeface="Cambria Math" panose="02040503050406030204" pitchFamily="18" charset="0"/>
                      </a:rPr>
                      <m:t>(.)</m:t>
                    </m:r>
                  </m:oMath>
                </a14:m>
                <a:r>
                  <a:rPr lang="en-US"/>
                  <a:t>?</a:t>
                </a:r>
              </a:p>
              <a:p>
                <a:pPr marL="685800" lvl="1" indent="-342900">
                  <a:buFont typeface="+mj-lt"/>
                  <a:buAutoNum type="arabicPeriod"/>
                </a:pPr>
                <a:r>
                  <a:rPr lang="en-US"/>
                  <a:t>What we do during inference, given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r>
                      <a:rPr lang="en-US" b="0" i="1" smtClean="0">
                        <a:latin typeface="Cambria Math" panose="02040503050406030204" pitchFamily="18" charset="0"/>
                      </a:rPr>
                      <m:t>(.)</m:t>
                    </m:r>
                  </m:oMath>
                </a14:m>
                <a:r>
                  <a:rPr lang="en-US"/>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b="0" i="1" smtClean="0">
                        <a:latin typeface="Cambria Math" panose="02040503050406030204" pitchFamily="18" charset="0"/>
                      </a:rPr>
                      <m:t>(.)</m:t>
                    </m:r>
                  </m:oMath>
                </a14:m>
                <a:r>
                  <a:rPr lang="en-US"/>
                  <a:t> that are fixed?</a:t>
                </a:r>
              </a:p>
              <a:p>
                <a:pPr marL="685800" lvl="1" indent="-342900">
                  <a:buFont typeface="+mj-lt"/>
                  <a:buAutoNum type="arabicPeriod"/>
                </a:pPr>
                <a:r>
                  <a:rPr lang="en-US"/>
                  <a:t>How we train the policy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i="1">
                        <a:latin typeface="Cambria Math" panose="02040503050406030204" pitchFamily="18" charset="0"/>
                      </a:rPr>
                      <m:t>(.)</m:t>
                    </m:r>
                  </m:oMath>
                </a14:m>
                <a:r>
                  <a:rPr lang="en-US"/>
                  <a:t> and reward model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𝜙</m:t>
                        </m:r>
                      </m:sub>
                    </m:sSub>
                    <m:r>
                      <a:rPr lang="en-US" i="1">
                        <a:latin typeface="Cambria Math" panose="02040503050406030204" pitchFamily="18" charset="0"/>
                      </a:rPr>
                      <m:t>(.)</m:t>
                    </m:r>
                  </m:oMath>
                </a14:m>
                <a:r>
                  <a:rPr lang="en-US"/>
                  <a:t>?</a:t>
                </a:r>
              </a:p>
            </p:txBody>
          </p:sp>
        </mc:Choice>
        <mc:Fallback xmlns="">
          <p:sp>
            <p:nvSpPr>
              <p:cNvPr id="3" name="Text Placeholder 2">
                <a:extLst>
                  <a:ext uri="{FF2B5EF4-FFF2-40B4-BE49-F238E27FC236}">
                    <a16:creationId xmlns:a16="http://schemas.microsoft.com/office/drawing/2014/main" id="{14B7F65C-38DB-DCD8-EA7A-182AE0805C32}"/>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Tree>
    <p:extLst>
      <p:ext uri="{BB962C8B-B14F-4D97-AF65-F5344CB8AC3E}">
        <p14:creationId xmlns:p14="http://schemas.microsoft.com/office/powerpoint/2010/main" val="266774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F55A0-0E25-B510-459C-E39DA9676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ECDA8-A182-771D-7A19-8F10BCFC1BBE}"/>
              </a:ext>
            </a:extLst>
          </p:cNvPr>
          <p:cNvSpPr>
            <a:spLocks noGrp="1"/>
          </p:cNvSpPr>
          <p:nvPr>
            <p:ph type="title"/>
          </p:nvPr>
        </p:nvSpPr>
        <p:spPr/>
        <p:txBody>
          <a:bodyPr/>
          <a:lstStyle/>
          <a:p>
            <a:r>
              <a:rPr lang="en-US">
                <a:ea typeface="Tahoma"/>
                <a:cs typeface="Tahoma"/>
              </a:rPr>
              <a:t>Inference-time scaling: dimensions </a:t>
            </a: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B14ADC98-CB92-7F0D-2772-D7AE5FA22358}"/>
                  </a:ext>
                </a:extLst>
              </p:cNvPr>
              <p:cNvSpPr>
                <a:spLocks noGrp="1"/>
              </p:cNvSpPr>
              <p:nvPr>
                <p:ph type="body" sz="quarter" idx="16"/>
              </p:nvPr>
            </p:nvSpPr>
            <p:spPr/>
            <p:txBody>
              <a:bodyPr/>
              <a:lstStyle/>
              <a:p>
                <a:r>
                  <a:rPr lang="en-US"/>
                  <a:t>Here are the key issues we need to figure out: </a:t>
                </a:r>
              </a:p>
              <a:p>
                <a:pPr marL="685800" lvl="1" indent="-342900">
                  <a:buFont typeface="+mj-lt"/>
                  <a:buAutoNum type="arabicPeriod"/>
                </a:pPr>
                <a:r>
                  <a:rPr lang="en-US" b="1"/>
                  <a:t>How should we think about the reward function </a:t>
                </a:r>
                <a14:m>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𝝓</m:t>
                        </m:r>
                      </m:sub>
                    </m:sSub>
                    <m:r>
                      <a:rPr lang="en-US" b="1" i="1">
                        <a:latin typeface="Cambria Math" panose="02040503050406030204" pitchFamily="18" charset="0"/>
                      </a:rPr>
                      <m:t>(.)</m:t>
                    </m:r>
                  </m:oMath>
                </a14:m>
                <a:r>
                  <a:rPr lang="en-US" b="1"/>
                  <a:t>?</a:t>
                </a:r>
              </a:p>
              <a:p>
                <a:pPr marL="685800" lvl="1" indent="-342900">
                  <a:buFont typeface="+mj-lt"/>
                  <a:buAutoNum type="arabicPeriod"/>
                </a:pPr>
                <a:r>
                  <a:rPr lang="en-US"/>
                  <a:t>What we do during inference, given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𝜙</m:t>
                        </m:r>
                      </m:sub>
                    </m:sSub>
                    <m:r>
                      <a:rPr lang="en-US" b="0" i="1" smtClean="0">
                        <a:latin typeface="Cambria Math" panose="02040503050406030204" pitchFamily="18" charset="0"/>
                      </a:rPr>
                      <m:t>(.)</m:t>
                    </m:r>
                  </m:oMath>
                </a14:m>
                <a:r>
                  <a:rPr lang="en-US"/>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b="0" i="1" smtClean="0">
                        <a:latin typeface="Cambria Math" panose="02040503050406030204" pitchFamily="18" charset="0"/>
                      </a:rPr>
                      <m:t>(.)</m:t>
                    </m:r>
                  </m:oMath>
                </a14:m>
                <a:r>
                  <a:rPr lang="en-US"/>
                  <a:t> that are fixed?</a:t>
                </a:r>
              </a:p>
              <a:p>
                <a:pPr marL="685800" lvl="1" indent="-342900">
                  <a:buFont typeface="+mj-lt"/>
                  <a:buAutoNum type="arabicPeriod"/>
                </a:pPr>
                <a:r>
                  <a:rPr lang="en-US"/>
                  <a:t>How we train the policy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𝜃</m:t>
                        </m:r>
                      </m:sub>
                    </m:sSub>
                    <m:r>
                      <a:rPr lang="en-US" i="1">
                        <a:latin typeface="Cambria Math" panose="02040503050406030204" pitchFamily="18" charset="0"/>
                      </a:rPr>
                      <m:t>(.)</m:t>
                    </m:r>
                  </m:oMath>
                </a14:m>
                <a:r>
                  <a:rPr lang="en-US"/>
                  <a:t> and reward model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𝜙</m:t>
                        </m:r>
                      </m:sub>
                    </m:sSub>
                    <m:r>
                      <a:rPr lang="en-US" i="1">
                        <a:latin typeface="Cambria Math" panose="02040503050406030204" pitchFamily="18" charset="0"/>
                      </a:rPr>
                      <m:t>(.)</m:t>
                    </m:r>
                  </m:oMath>
                </a14:m>
                <a:r>
                  <a:rPr lang="en-US"/>
                  <a:t>?</a:t>
                </a:r>
              </a:p>
            </p:txBody>
          </p:sp>
        </mc:Choice>
        <mc:Fallback xmlns="">
          <p:sp>
            <p:nvSpPr>
              <p:cNvPr id="3" name="Text Placeholder 2">
                <a:extLst>
                  <a:ext uri="{FF2B5EF4-FFF2-40B4-BE49-F238E27FC236}">
                    <a16:creationId xmlns:a16="http://schemas.microsoft.com/office/drawing/2014/main" id="{B14ADC98-CB92-7F0D-2772-D7AE5FA22358}"/>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Tree>
    <p:extLst>
      <p:ext uri="{BB962C8B-B14F-4D97-AF65-F5344CB8AC3E}">
        <p14:creationId xmlns:p14="http://schemas.microsoft.com/office/powerpoint/2010/main" val="2630390115"/>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4.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3313</Words>
  <Application>Microsoft Macintosh PowerPoint</Application>
  <PresentationFormat>On-screen Show (16:9)</PresentationFormat>
  <Paragraphs>311</Paragraphs>
  <Slides>48</Slides>
  <Notes>3</Notes>
  <HiddenSlides>5</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48</vt:i4>
      </vt:variant>
    </vt:vector>
  </HeadingPairs>
  <TitlesOfParts>
    <vt:vector size="66" baseType="lpstr">
      <vt:lpstr>Source Sans Pro</vt:lpstr>
      <vt:lpstr>Cambria Math</vt:lpstr>
      <vt:lpstr>Consolas</vt:lpstr>
      <vt:lpstr>Roboto</vt:lpstr>
      <vt:lpstr>Source Serif Pro</vt:lpstr>
      <vt:lpstr>Calibri</vt:lpstr>
      <vt:lpstr>Wingdings</vt:lpstr>
      <vt:lpstr>Cambria</vt:lpstr>
      <vt:lpstr>Arial MT</vt:lpstr>
      <vt:lpstr>Times New Roman</vt:lpstr>
      <vt:lpstr>Courier New</vt:lpstr>
      <vt:lpstr>Arial</vt:lpstr>
      <vt:lpstr>Tahoma</vt:lpstr>
      <vt:lpstr>Georgia</vt:lpstr>
      <vt:lpstr>EP Presentation Theme - Simple</vt:lpstr>
      <vt:lpstr>1_EP Presentation Theme - Fancy</vt:lpstr>
      <vt:lpstr>2_EP Presentation Theme - Special</vt:lpstr>
      <vt:lpstr>1_EP Presentation Theme - Simple</vt:lpstr>
      <vt:lpstr>Inference Scaling </vt:lpstr>
      <vt:lpstr>Scaling pre-training </vt:lpstr>
      <vt:lpstr>Scaling fine-tuning </vt:lpstr>
      <vt:lpstr>Inference-time scaling: example (1)</vt:lpstr>
      <vt:lpstr>Inference-time scaling: example (2) </vt:lpstr>
      <vt:lpstr>Inference-time scaling: example (3) </vt:lpstr>
      <vt:lpstr>Inference scaling: problem setup </vt:lpstr>
      <vt:lpstr>Inference-time scaling: dimensions </vt:lpstr>
      <vt:lpstr>Inference-time scaling: dimensions </vt:lpstr>
      <vt:lpstr>PowerPoint Presentation</vt:lpstr>
      <vt:lpstr>Reward mechanisms </vt:lpstr>
      <vt:lpstr>Reward mechanisms: flavors  </vt:lpstr>
      <vt:lpstr>Inference-time scaling: dimensions </vt:lpstr>
      <vt:lpstr>PowerPoint Presentation</vt:lpstr>
      <vt:lpstr>Inference scaling: inference objective</vt:lpstr>
      <vt:lpstr>Inference-time scaling:  Just let your LLM speak/think</vt:lpstr>
      <vt:lpstr>Inference-time scaling: self-consistency</vt:lpstr>
      <vt:lpstr>Inference-time scaling: best-of-N</vt:lpstr>
      <vt:lpstr>Inference-time scaling: search </vt:lpstr>
      <vt:lpstr>Inference-time scaling: dimensions </vt:lpstr>
      <vt:lpstr>PowerPoint Presentation</vt:lpstr>
      <vt:lpstr>Thinking about the inference objective</vt:lpstr>
      <vt:lpstr>Training for scale inference</vt:lpstr>
      <vt:lpstr>Approach 1: Guess and Check</vt:lpstr>
      <vt:lpstr>Guess and Check, formalized</vt:lpstr>
      <vt:lpstr>Guess and Check as EM: Few Examples</vt:lpstr>
      <vt:lpstr>ReST-EM</vt:lpstr>
      <vt:lpstr>ReST-EM</vt:lpstr>
      <vt:lpstr>Guess and Check: challenges </vt:lpstr>
      <vt:lpstr>Approach 2: Roll-out and Re-organize</vt:lpstr>
      <vt:lpstr>Example: Stream of Search </vt:lpstr>
      <vt:lpstr>Example: Stream of Search </vt:lpstr>
      <vt:lpstr>Example: learning to “self-correct” </vt:lpstr>
      <vt:lpstr>Example: </vt:lpstr>
      <vt:lpstr>Approach 3: Training process rewards with search mechanisms </vt:lpstr>
      <vt:lpstr>Process Reward via MCTS: example</vt:lpstr>
      <vt:lpstr>Process reward via MCTS: example</vt:lpstr>
      <vt:lpstr>Example: AlphaZero</vt:lpstr>
      <vt:lpstr>Approach 4: Learning to think with RL</vt:lpstr>
      <vt:lpstr>Which approach is better? Depends</vt:lpstr>
      <vt:lpstr>PowerPoint Presentation</vt:lpstr>
      <vt:lpstr>Do we know what OpenAI is doing? </vt:lpstr>
      <vt:lpstr>Do we know what OpenAI is doing? </vt:lpstr>
      <vt:lpstr>Thinking about cost and ...</vt:lpstr>
      <vt:lpstr>Thinking about cost and latency </vt:lpstr>
      <vt:lpstr>Thinking about cost and latency </vt:lpstr>
      <vt:lpstr>PowerPoint Presentation</vt:lpstr>
      <vt:lpstr>Borrow some visualizations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3</cp:revision>
  <cp:lastPrinted>2024-04-02T12:13:23Z</cp:lastPrinted>
  <dcterms:modified xsi:type="dcterms:W3CDTF">2025-04-16T16:01:32Z</dcterms:modified>
</cp:coreProperties>
</file>