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00" r:id="rId2"/>
    <p:sldMasterId id="2147483711" r:id="rId3"/>
    <p:sldMasterId id="2147483741" r:id="rId4"/>
  </p:sldMasterIdLst>
  <p:notesMasterIdLst>
    <p:notesMasterId r:id="rId107"/>
  </p:notesMasterIdLst>
  <p:sldIdLst>
    <p:sldId id="2040" r:id="rId5"/>
    <p:sldId id="2147480048" r:id="rId6"/>
    <p:sldId id="2147480302" r:id="rId7"/>
    <p:sldId id="2147480219" r:id="rId8"/>
    <p:sldId id="2147480236" r:id="rId9"/>
    <p:sldId id="2147480241" r:id="rId10"/>
    <p:sldId id="312" r:id="rId11"/>
    <p:sldId id="2147480049" r:id="rId12"/>
    <p:sldId id="2147480220" r:id="rId13"/>
    <p:sldId id="2147480212" r:id="rId14"/>
    <p:sldId id="2147480221" r:id="rId15"/>
    <p:sldId id="2147480284" r:id="rId16"/>
    <p:sldId id="2147480306" r:id="rId17"/>
    <p:sldId id="2147480317" r:id="rId18"/>
    <p:sldId id="2147480285" r:id="rId19"/>
    <p:sldId id="2147480304" r:id="rId20"/>
    <p:sldId id="2147480283" r:id="rId21"/>
    <p:sldId id="2147480305" r:id="rId22"/>
    <p:sldId id="2147480307" r:id="rId23"/>
    <p:sldId id="2147480222" r:id="rId24"/>
    <p:sldId id="2147480223" r:id="rId25"/>
    <p:sldId id="2147480224" r:id="rId26"/>
    <p:sldId id="2147480225" r:id="rId27"/>
    <p:sldId id="2147480227" r:id="rId28"/>
    <p:sldId id="2147480287" r:id="rId29"/>
    <p:sldId id="2147480288" r:id="rId30"/>
    <p:sldId id="2147480286" r:id="rId31"/>
    <p:sldId id="2147480308" r:id="rId32"/>
    <p:sldId id="2147480309" r:id="rId33"/>
    <p:sldId id="2147480289" r:id="rId34"/>
    <p:sldId id="2147480229" r:id="rId35"/>
    <p:sldId id="2147480310" r:id="rId36"/>
    <p:sldId id="2147480313" r:id="rId37"/>
    <p:sldId id="2147480312" r:id="rId38"/>
    <p:sldId id="2147480311" r:id="rId39"/>
    <p:sldId id="2147480315" r:id="rId40"/>
    <p:sldId id="2147480290" r:id="rId41"/>
    <p:sldId id="2147480230" r:id="rId42"/>
    <p:sldId id="2147480233" r:id="rId43"/>
    <p:sldId id="2147480234" r:id="rId44"/>
    <p:sldId id="2147480316" r:id="rId45"/>
    <p:sldId id="2147480231" r:id="rId46"/>
    <p:sldId id="2147480240" r:id="rId47"/>
    <p:sldId id="2147480257" r:id="rId48"/>
    <p:sldId id="2147480232" r:id="rId49"/>
    <p:sldId id="2147480238" r:id="rId50"/>
    <p:sldId id="2147480281" r:id="rId51"/>
    <p:sldId id="2147480282" r:id="rId52"/>
    <p:sldId id="2147480242" r:id="rId53"/>
    <p:sldId id="2147480237" r:id="rId54"/>
    <p:sldId id="2147480239" r:id="rId55"/>
    <p:sldId id="2147480243" r:id="rId56"/>
    <p:sldId id="2147480244" r:id="rId57"/>
    <p:sldId id="2147480245" r:id="rId58"/>
    <p:sldId id="2147480318" r:id="rId59"/>
    <p:sldId id="2147480273" r:id="rId60"/>
    <p:sldId id="2147480246" r:id="rId61"/>
    <p:sldId id="2147480247" r:id="rId62"/>
    <p:sldId id="2147480248" r:id="rId63"/>
    <p:sldId id="2147480249" r:id="rId64"/>
    <p:sldId id="2147480250" r:id="rId65"/>
    <p:sldId id="2147480251" r:id="rId66"/>
    <p:sldId id="2147480252" r:id="rId67"/>
    <p:sldId id="2147480253" r:id="rId68"/>
    <p:sldId id="2147480254" r:id="rId69"/>
    <p:sldId id="2147480271" r:id="rId70"/>
    <p:sldId id="2147480274" r:id="rId71"/>
    <p:sldId id="2147480275" r:id="rId72"/>
    <p:sldId id="2147480276" r:id="rId73"/>
    <p:sldId id="2147480277" r:id="rId74"/>
    <p:sldId id="2147480278" r:id="rId75"/>
    <p:sldId id="2147480279" r:id="rId76"/>
    <p:sldId id="2147480280" r:id="rId77"/>
    <p:sldId id="2147480217" r:id="rId78"/>
    <p:sldId id="2147480218" r:id="rId79"/>
    <p:sldId id="2147480216" r:id="rId80"/>
    <p:sldId id="2147480255" r:id="rId81"/>
    <p:sldId id="2147480256" r:id="rId82"/>
    <p:sldId id="2147480258" r:id="rId83"/>
    <p:sldId id="2147480259" r:id="rId84"/>
    <p:sldId id="2147480260" r:id="rId85"/>
    <p:sldId id="2147480261" r:id="rId86"/>
    <p:sldId id="2147480270" r:id="rId87"/>
    <p:sldId id="2147480263" r:id="rId88"/>
    <p:sldId id="2147480264" r:id="rId89"/>
    <p:sldId id="2147480265" r:id="rId90"/>
    <p:sldId id="2147480266" r:id="rId91"/>
    <p:sldId id="2147480267" r:id="rId92"/>
    <p:sldId id="2147480268" r:id="rId93"/>
    <p:sldId id="2147480269" r:id="rId94"/>
    <p:sldId id="2147480301" r:id="rId95"/>
    <p:sldId id="2147480215" r:id="rId96"/>
    <p:sldId id="2147480292" r:id="rId97"/>
    <p:sldId id="2147480293" r:id="rId98"/>
    <p:sldId id="2147480294" r:id="rId99"/>
    <p:sldId id="2147480296" r:id="rId100"/>
    <p:sldId id="2147480297" r:id="rId101"/>
    <p:sldId id="2147480295" r:id="rId102"/>
    <p:sldId id="2147480298" r:id="rId103"/>
    <p:sldId id="2147480319" r:id="rId104"/>
    <p:sldId id="2147480299" r:id="rId105"/>
    <p:sldId id="2147480300" r:id="rId106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108"/>
      <p:bold r:id="rId109"/>
      <p:italic r:id="rId110"/>
      <p:boldItalic r:id="rId111"/>
    </p:embeddedFont>
    <p:embeddedFont>
      <p:font typeface="Corbel" panose="020B0503020204020204" pitchFamily="34" charset="0"/>
      <p:regular r:id="rId112"/>
      <p:bold r:id="rId113"/>
      <p:italic r:id="rId114"/>
      <p:boldItalic r:id="rId115"/>
    </p:embeddedFont>
    <p:embeddedFont>
      <p:font typeface="Roboto" panose="02000000000000000000" pitchFamily="2" charset="0"/>
      <p:regular r:id="rId116"/>
      <p:bold r:id="rId117"/>
      <p:italic r:id="rId118"/>
      <p:boldItalic r:id="rId119"/>
    </p:embeddedFont>
    <p:embeddedFont>
      <p:font typeface="Source Sans Pro" panose="020B0503030403020204" pitchFamily="34" charset="0"/>
      <p:regular r:id="rId120"/>
      <p:bold r:id="rId121"/>
      <p:italic r:id="rId122"/>
      <p:boldItalic r:id="rId123"/>
    </p:embeddedFont>
    <p:embeddedFont>
      <p:font typeface="Source Serif Pro" panose="02040603050405020204" pitchFamily="18" charset="0"/>
      <p:regular r:id="rId124"/>
      <p:bold r:id="rId125"/>
      <p:italic r:id="rId126"/>
      <p:boldItalic r:id="rId127"/>
    </p:embeddedFont>
    <p:embeddedFont>
      <p:font typeface="Tahoma" panose="020B0604030504040204" pitchFamily="34" charset="0"/>
      <p:regular r:id="rId128"/>
      <p:bold r:id="rId1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E29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02D6D2-DEAB-2094-DDD7-1263FE095BD6}" v="82" dt="2025-04-21T03:56:02.408"/>
    <p1510:client id="{ED303E4B-5415-A02D-2368-81DE6DA773DE}" v="402" dt="2025-04-22T12:52:16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0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16.fntdata"/><Relationship Id="rId128" Type="http://schemas.openxmlformats.org/officeDocument/2006/relationships/font" Target="fonts/font21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6.fntdata"/><Relationship Id="rId118" Type="http://schemas.openxmlformats.org/officeDocument/2006/relationships/font" Target="fonts/font11.fntdata"/><Relationship Id="rId134" Type="http://schemas.microsoft.com/office/2015/10/relationships/revisionInfo" Target="revisionInfo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font" Target="fonts/font1.fntdata"/><Relationship Id="rId124" Type="http://schemas.openxmlformats.org/officeDocument/2006/relationships/font" Target="fonts/font17.fntdata"/><Relationship Id="rId129" Type="http://schemas.openxmlformats.org/officeDocument/2006/relationships/font" Target="fonts/font22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7.fntdata"/><Relationship Id="rId119" Type="http://schemas.openxmlformats.org/officeDocument/2006/relationships/font" Target="fonts/font12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presProps" Target="presProps.xml"/><Relationship Id="rId135" Type="http://schemas.microsoft.com/office/2018/10/relationships/authors" Target="author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2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13.fntdata"/><Relationship Id="rId125" Type="http://schemas.openxmlformats.org/officeDocument/2006/relationships/font" Target="fonts/font18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131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4.fntdata"/><Relationship Id="rId132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font" Target="fonts/font5.fntdata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87082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1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11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45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39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40844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3540947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2962456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6972" y="300416"/>
            <a:ext cx="4710056" cy="415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07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1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49096">
              <a:spcBef>
                <a:spcPts val="27"/>
              </a:spcBef>
            </a:pPr>
            <a:fld id="{81D60167-4931-47E6-BA6A-407CBD079E47}" type="slidenum">
              <a:rPr lang="en-US" spc="-23" smtClean="0"/>
              <a:pPr marL="49096">
                <a:spcBef>
                  <a:spcPts val="27"/>
                </a:spcBef>
              </a:pPr>
              <a:t>‹#›</a:t>
            </a:fld>
            <a:endParaRPr lang="en-US" spc="-23"/>
          </a:p>
        </p:txBody>
      </p:sp>
    </p:spTree>
    <p:extLst>
      <p:ext uri="{BB962C8B-B14F-4D97-AF65-F5344CB8AC3E}">
        <p14:creationId xmlns:p14="http://schemas.microsoft.com/office/powerpoint/2010/main" val="2805654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223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595959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24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6280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0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4065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1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59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endParaRPr lang="en-US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3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6881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8448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53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047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517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115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6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4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554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13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8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28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7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89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7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379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81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2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3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06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47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334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65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9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04185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07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5095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endParaRPr lang="en-US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5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865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20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49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74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1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99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6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3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507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79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52" r:id="rId15"/>
    <p:sldLayoutId id="2147483754" r:id="rId16"/>
    <p:sldLayoutId id="2147483756" r:id="rId17"/>
    <p:sldLayoutId id="2147483757" r:id="rId18"/>
    <p:sldLayoutId id="2147483758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9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9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D16-1139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0.0205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0.02054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0.0205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910.02054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0.0205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pdf/1811.06965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rxiv.org/pdf/1811.06965" TargetMode="Externa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arxiv.org/pdf/1811.06965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sv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2.05877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712.05877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arxiv.org/abs/1712.05877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6.04721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rxiv.org/abs/1906.04721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rxiv.org/abs/1906.04721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8.07339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8.07339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arxiv.org/abs/2208.0733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arxiv.org/abs/2208.07339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251B-D83A-F9A4-DE00-EB2C6494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859179"/>
            <a:ext cx="8208498" cy="544124"/>
          </a:xfrm>
        </p:spPr>
        <p:txBody>
          <a:bodyPr>
            <a:normAutofit fontScale="90000"/>
          </a:bodyPr>
          <a:lstStyle/>
          <a:p>
            <a:r>
              <a:rPr lang="en"/>
              <a:t>Model Efficiency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308EF-D725-2D39-CF3C-25705AE63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/>
              <a:t>CSCI 601-471/671 (NLP: Self-Supervised Models)</a:t>
            </a:r>
          </a:p>
          <a:p>
            <a:endParaRPr lang="en-US" sz="2400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FCCEF-5B0D-5663-7F59-61B3DB258DC2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nsolas"/>
                <a:ea typeface="Tahoma"/>
                <a:cs typeface="Consolas" panose="020B0609020204030204" pitchFamily="49" charset="0"/>
              </a:rPr>
              <a:t>https://self-supervised.cs.jhu.edu/sp2025/</a:t>
            </a:r>
          </a:p>
        </p:txBody>
      </p:sp>
    </p:spTree>
    <p:extLst>
      <p:ext uri="{BB962C8B-B14F-4D97-AF65-F5344CB8AC3E}">
        <p14:creationId xmlns:p14="http://schemas.microsoft.com/office/powerpoint/2010/main" val="290559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AC85-8651-4E4A-7E97-FDA7449C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Naïve Data Parallelism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DD6519-5E12-2B39-3508-207920222F23}"/>
              </a:ext>
            </a:extLst>
          </p:cNvPr>
          <p:cNvSpPr/>
          <p:nvPr/>
        </p:nvSpPr>
        <p:spPr>
          <a:xfrm>
            <a:off x="869898" y="3014481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D8BC9362-2079-4EA2-3607-F6582D66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108489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7B2C0E-2E45-F721-7D23-30C750961EE9}"/>
              </a:ext>
            </a:extLst>
          </p:cNvPr>
          <p:cNvSpPr txBox="1"/>
          <p:nvPr/>
        </p:nvSpPr>
        <p:spPr>
          <a:xfrm>
            <a:off x="1083450" y="3700005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GPU 0</a:t>
            </a:r>
            <a:endParaRPr lang="en-US"/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5F94F0FE-49AC-400E-617A-9E4B0CB58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058410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9F4146-D947-E80A-6D99-44169B0D68EF}"/>
              </a:ext>
            </a:extLst>
          </p:cNvPr>
          <p:cNvSpPr txBox="1"/>
          <p:nvPr/>
        </p:nvSpPr>
        <p:spPr>
          <a:xfrm>
            <a:off x="2247070" y="3617519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alibri"/>
              </a:rPr>
              <a:t>Model Copy</a:t>
            </a:r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C97F780-DC38-61C8-8E15-6DCA80D9C4D2}"/>
              </a:ext>
            </a:extLst>
          </p:cNvPr>
          <p:cNvSpPr/>
          <p:nvPr/>
        </p:nvSpPr>
        <p:spPr>
          <a:xfrm>
            <a:off x="3418080" y="3017426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F0DEEFA4-46D8-679D-458A-BF28F79AD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111435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02DBBD-3591-CC7B-3EC7-379F50848127}"/>
              </a:ext>
            </a:extLst>
          </p:cNvPr>
          <p:cNvSpPr txBox="1"/>
          <p:nvPr/>
        </p:nvSpPr>
        <p:spPr>
          <a:xfrm>
            <a:off x="3631632" y="3702950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GPU 1</a:t>
            </a:r>
            <a:endParaRPr lang="en-US"/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BB3C3FD9-BCD1-8C23-5A24-5E99B5EEB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061355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2CE078-8E21-A175-08EE-8B0ACE620BFD}"/>
              </a:ext>
            </a:extLst>
          </p:cNvPr>
          <p:cNvSpPr txBox="1"/>
          <p:nvPr/>
        </p:nvSpPr>
        <p:spPr>
          <a:xfrm>
            <a:off x="4795252" y="3620464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alibri"/>
              </a:rPr>
              <a:t>Model Copy</a:t>
            </a:r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CE886D7-AE5B-BDDE-2991-029249F9678A}"/>
              </a:ext>
            </a:extLst>
          </p:cNvPr>
          <p:cNvSpPr/>
          <p:nvPr/>
        </p:nvSpPr>
        <p:spPr>
          <a:xfrm>
            <a:off x="5998667" y="3014479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CC2B2CA8-F4BD-16E7-A0C5-9EFFF4D60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108488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CD0392-9954-D0F3-E48B-EF684ABCF15B}"/>
              </a:ext>
            </a:extLst>
          </p:cNvPr>
          <p:cNvSpPr txBox="1"/>
          <p:nvPr/>
        </p:nvSpPr>
        <p:spPr>
          <a:xfrm>
            <a:off x="6212219" y="3700003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GPU 2</a:t>
            </a:r>
            <a:endParaRPr lang="en-US"/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404568A5-8C3E-0C99-7092-84501FDC1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058408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CEB40E8-A701-5E1E-13C2-AD3B3AC28AD5}"/>
              </a:ext>
            </a:extLst>
          </p:cNvPr>
          <p:cNvSpPr txBox="1"/>
          <p:nvPr/>
        </p:nvSpPr>
        <p:spPr>
          <a:xfrm>
            <a:off x="7375839" y="3617517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alibri"/>
              </a:rPr>
              <a:t>Model Copy</a:t>
            </a:r>
            <a:endParaRPr lang="en-US"/>
          </a:p>
        </p:txBody>
      </p:sp>
      <p:pic>
        <p:nvPicPr>
          <p:cNvPr id="34" name="Picture 33" descr="A yellow folder with a stack of coins&#10;&#10;AI-generated content may be incorrect.">
            <a:extLst>
              <a:ext uri="{FF2B5EF4-FFF2-40B4-BE49-F238E27FC236}">
                <a16:creationId xmlns:a16="http://schemas.microsoft.com/office/drawing/2014/main" id="{7AB2D118-129C-0D90-FA8F-FCE0B66EE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48" y="963891"/>
            <a:ext cx="1303845" cy="13038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B71912E-CFAE-3368-D1C3-D383400CE8F5}"/>
              </a:ext>
            </a:extLst>
          </p:cNvPr>
          <p:cNvSpPr txBox="1"/>
          <p:nvPr/>
        </p:nvSpPr>
        <p:spPr>
          <a:xfrm>
            <a:off x="3879103" y="1959590"/>
            <a:ext cx="110425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/>
              </a:rPr>
              <a:t>Dataset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509D833-93EC-3F72-90F8-AC16FB306F71}"/>
              </a:ext>
            </a:extLst>
          </p:cNvPr>
          <p:cNvCxnSpPr/>
          <p:nvPr/>
        </p:nvCxnSpPr>
        <p:spPr>
          <a:xfrm flipH="1">
            <a:off x="2126673" y="2225384"/>
            <a:ext cx="1557501" cy="6644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76D1C99-522A-061A-8DCD-A1818DCC7156}"/>
              </a:ext>
            </a:extLst>
          </p:cNvPr>
          <p:cNvCxnSpPr>
            <a:cxnSpLocks/>
          </p:cNvCxnSpPr>
          <p:nvPr/>
        </p:nvCxnSpPr>
        <p:spPr>
          <a:xfrm>
            <a:off x="4432425" y="2357947"/>
            <a:ext cx="3814" cy="4877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6F82E5-E7A0-21EA-5C16-B3BC8CCFFF83}"/>
              </a:ext>
            </a:extLst>
          </p:cNvPr>
          <p:cNvCxnSpPr>
            <a:cxnSpLocks/>
          </p:cNvCxnSpPr>
          <p:nvPr/>
        </p:nvCxnSpPr>
        <p:spPr>
          <a:xfrm>
            <a:off x="5269051" y="2228325"/>
            <a:ext cx="1762503" cy="6025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AB4E14-637B-6508-B5AF-C1E1C9ECE51B}"/>
              </a:ext>
            </a:extLst>
          </p:cNvPr>
          <p:cNvSpPr txBox="1"/>
          <p:nvPr/>
        </p:nvSpPr>
        <p:spPr>
          <a:xfrm>
            <a:off x="993938" y="4201997"/>
            <a:ext cx="715317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First, we want to shard the dataset and feed them into different GPUs</a:t>
            </a:r>
            <a:endParaRPr lang="en-US"/>
          </a:p>
          <a:p>
            <a:pPr algn="ctr"/>
            <a:r>
              <a:rPr lang="en-US" sz="1800">
                <a:latin typeface="Corbel"/>
              </a:rPr>
              <a:t>How do we update the parameters?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835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D43D5-6ABE-4091-325D-57112251F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46B21-35C9-91F2-8FD7-1F35127E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Revisit: Standard Training (</a:t>
            </a:r>
            <a:r>
              <a:rPr lang="en-US" err="1">
                <a:ea typeface="Tahoma"/>
                <a:cs typeface="Tahoma"/>
              </a:rPr>
              <a:t>NLLloss</a:t>
            </a:r>
            <a:r>
              <a:rPr lang="en-US">
                <a:ea typeface="Tahoma"/>
                <a:cs typeface="Tahoma"/>
              </a:rPr>
              <a:t>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AC36E-FD47-CEB4-68D4-C43D0923D7DF}"/>
              </a:ext>
            </a:extLst>
          </p:cNvPr>
          <p:cNvSpPr txBox="1"/>
          <p:nvPr/>
        </p:nvSpPr>
        <p:spPr>
          <a:xfrm>
            <a:off x="1958489" y="1072305"/>
            <a:ext cx="561561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loss = -log p(of) = Cross Entropy(</a:t>
            </a:r>
            <a:r>
              <a:rPr lang="en-US" sz="1800">
                <a:solidFill>
                  <a:srgbClr val="F28E29"/>
                </a:solidFill>
                <a:latin typeface="Corbel"/>
              </a:rPr>
              <a:t>sampled text</a:t>
            </a:r>
            <a:r>
              <a:rPr lang="en-US" sz="1800">
                <a:solidFill>
                  <a:schemeClr val="tx1"/>
                </a:solidFill>
                <a:latin typeface="Corbel"/>
              </a:rPr>
              <a:t>,</a:t>
            </a:r>
            <a:r>
              <a:rPr lang="en-US" sz="1800">
                <a:solidFill>
                  <a:srgbClr val="F28E29"/>
                </a:solidFill>
                <a:latin typeface="Corbel"/>
              </a:rPr>
              <a:t> </a:t>
            </a:r>
            <a:r>
              <a:rPr lang="en-US" sz="1800" err="1">
                <a:solidFill>
                  <a:schemeClr val="accent1"/>
                </a:solidFill>
                <a:latin typeface="Corbel"/>
              </a:rPr>
              <a:t>y_pred</a:t>
            </a:r>
            <a:r>
              <a:rPr lang="en-US" sz="1800">
                <a:latin typeface="Corbel"/>
              </a:rPr>
              <a:t>)</a:t>
            </a:r>
            <a:endParaRPr lang="en-US"/>
          </a:p>
        </p:txBody>
      </p:sp>
      <p:pic>
        <p:nvPicPr>
          <p:cNvPr id="3" name="Picture 2" descr="A graph of a number of blue bars&#10;&#10;AI-generated content may be incorrect.">
            <a:extLst>
              <a:ext uri="{FF2B5EF4-FFF2-40B4-BE49-F238E27FC236}">
                <a16:creationId xmlns:a16="http://schemas.microsoft.com/office/drawing/2014/main" id="{CD01BB0C-7FFB-4F80-AE02-39F1D6A5F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675" y="1580809"/>
            <a:ext cx="4035488" cy="2552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85724-36DD-0847-89B5-CCAB40D3EB35}"/>
              </a:ext>
            </a:extLst>
          </p:cNvPr>
          <p:cNvSpPr txBox="1"/>
          <p:nvPr/>
        </p:nvSpPr>
        <p:spPr>
          <a:xfrm>
            <a:off x="5950014" y="4134439"/>
            <a:ext cx="16278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err="1">
                <a:latin typeface="Corbel"/>
              </a:rPr>
              <a:t>y_pred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D55BB-6CF4-D9EF-18EC-7A2CD4E8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9" y="1649355"/>
            <a:ext cx="3849296" cy="2422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9CD410-D13E-0715-C4A6-E14DFC9636EF}"/>
              </a:ext>
            </a:extLst>
          </p:cNvPr>
          <p:cNvSpPr txBox="1"/>
          <p:nvPr/>
        </p:nvSpPr>
        <p:spPr>
          <a:xfrm>
            <a:off x="1560416" y="4115601"/>
            <a:ext cx="222088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Sampled output</a:t>
            </a:r>
          </a:p>
          <a:p>
            <a:pPr algn="ctr"/>
            <a:r>
              <a:rPr lang="en-US" sz="2000">
                <a:latin typeface="Corbel"/>
              </a:rPr>
              <a:t>(one-hot)</a:t>
            </a:r>
          </a:p>
        </p:txBody>
      </p:sp>
    </p:spTree>
    <p:extLst>
      <p:ext uri="{BB962C8B-B14F-4D97-AF65-F5344CB8AC3E}">
        <p14:creationId xmlns:p14="http://schemas.microsoft.com/office/powerpoint/2010/main" val="27739515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51F9-286B-2BCE-EE10-54351814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What works better (a study in 2016)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D03666-67CE-A6FB-A218-BBA487DFCA63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296983" y="1402161"/>
            <a:ext cx="8175707" cy="23367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23A4A-0B81-0FD1-3E5E-5B7947948F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en-US" sz="1200">
                <a:solidFill>
                  <a:srgbClr val="446E9B"/>
                </a:solidFill>
                <a:ea typeface="+mn-lt"/>
                <a:cs typeface="+mn-lt"/>
                <a:hlinkClick r:id="rId3"/>
              </a:rPr>
              <a:t>Sequence-Level Knowledge Distillation</a:t>
            </a:r>
            <a:r>
              <a:rPr lang="en-US" sz="1200">
                <a:solidFill>
                  <a:srgbClr val="212529"/>
                </a:solidFill>
                <a:ea typeface="+mn-lt"/>
                <a:cs typeface="+mn-lt"/>
              </a:rPr>
              <a:t> (Kim &amp; Rush, EMNLP 2016)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346BF-931A-0C7F-7254-9B1BF0E3F8EA}"/>
              </a:ext>
            </a:extLst>
          </p:cNvPr>
          <p:cNvSpPr txBox="1"/>
          <p:nvPr/>
        </p:nvSpPr>
        <p:spPr>
          <a:xfrm>
            <a:off x="785543" y="4274355"/>
            <a:ext cx="21800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  <a:ea typeface="Calibri"/>
                <a:cs typeface="Calibri"/>
              </a:rPr>
              <a:t>Use teacher </a:t>
            </a:r>
            <a:r>
              <a:rPr lang="en-US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generations </a:t>
            </a:r>
            <a:endParaRPr lang="en-US">
              <a:latin typeface="Corbel"/>
              <a:ea typeface="Calibri"/>
              <a:cs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D3166D-05D1-2E7E-6ACC-205044B0A00D}"/>
              </a:ext>
            </a:extLst>
          </p:cNvPr>
          <p:cNvCxnSpPr/>
          <p:nvPr/>
        </p:nvCxnSpPr>
        <p:spPr>
          <a:xfrm flipH="1" flipV="1">
            <a:off x="1691596" y="3385150"/>
            <a:ext cx="740518" cy="556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959036-AF7C-D607-83E2-BB6A46C9A0B2}"/>
              </a:ext>
            </a:extLst>
          </p:cNvPr>
          <p:cNvSpPr txBox="1"/>
          <p:nvPr/>
        </p:nvSpPr>
        <p:spPr>
          <a:xfrm>
            <a:off x="2285262" y="3890789"/>
            <a:ext cx="21800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  <a:ea typeface="Calibri"/>
                <a:cs typeface="Calibri"/>
              </a:rPr>
              <a:t>Use teacher log-probs</a:t>
            </a:r>
            <a:endParaRPr lang="en-US">
              <a:solidFill>
                <a:srgbClr val="FF0000"/>
              </a:solidFill>
              <a:latin typeface="Corbel"/>
              <a:ea typeface="Calibri"/>
              <a:cs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45EE75-CA37-3A35-2CE2-CFDA19E8B789}"/>
              </a:ext>
            </a:extLst>
          </p:cNvPr>
          <p:cNvCxnSpPr>
            <a:cxnSpLocks/>
          </p:cNvCxnSpPr>
          <p:nvPr/>
        </p:nvCxnSpPr>
        <p:spPr>
          <a:xfrm flipH="1" flipV="1">
            <a:off x="1549460" y="3710875"/>
            <a:ext cx="263776" cy="668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2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2913-DF88-3310-EDD2-6B7ACA62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Knowledge Distillation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1A6DA-9DEA-0C01-0530-3E98C4A338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27201" y="1442154"/>
            <a:ext cx="8085416" cy="3423466"/>
          </a:xfrm>
        </p:spPr>
        <p:txBody>
          <a:bodyPr lIns="91440" tIns="45720" rIns="91440" bIns="45720" anchor="t"/>
          <a:lstStyle/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sz="2000">
                <a:latin typeface="Corbel"/>
                <a:ea typeface="Tahoma"/>
                <a:cs typeface="Tahoma"/>
              </a:rPr>
              <a:t>Train student (usually smaller model) on the output of a teacher (usually a larger model)</a:t>
            </a: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sz="2000">
                <a:latin typeface="Corbel"/>
                <a:ea typeface="Tahoma"/>
                <a:cs typeface="Tahoma"/>
              </a:rPr>
              <a:t>The output can be log-probabilities or sampled outputs</a:t>
            </a: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sz="2000">
                <a:latin typeface="Corbel"/>
                <a:ea typeface="Tahoma"/>
                <a:cs typeface="Tahoma"/>
              </a:rPr>
              <a:t>Effective in "distilling" the knowledge of large models to smaller ones.</a:t>
            </a:r>
          </a:p>
        </p:txBody>
      </p:sp>
    </p:spTree>
    <p:extLst>
      <p:ext uri="{BB962C8B-B14F-4D97-AF65-F5344CB8AC3E}">
        <p14:creationId xmlns:p14="http://schemas.microsoft.com/office/powerpoint/2010/main" val="276674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55591-91A7-D408-0C78-A59A2D90E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986A-0F10-3054-ABE4-09FC5E3E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Naïve Data Parallelism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792A0B-1D6A-D4A0-1341-27896C81BD49}"/>
              </a:ext>
            </a:extLst>
          </p:cNvPr>
          <p:cNvSpPr/>
          <p:nvPr/>
        </p:nvSpPr>
        <p:spPr>
          <a:xfrm>
            <a:off x="869898" y="3014481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94A5CC0C-FD63-58E4-E456-B20B27246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108489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B777C-B69E-ECCF-6114-A70734780B4A}"/>
              </a:ext>
            </a:extLst>
          </p:cNvPr>
          <p:cNvSpPr txBox="1"/>
          <p:nvPr/>
        </p:nvSpPr>
        <p:spPr>
          <a:xfrm>
            <a:off x="1083450" y="3700005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2E8F2CF9-13F0-FE04-93A9-163E5448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058410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F2097-D8FB-18D3-3060-8734B5FB3C2E}"/>
              </a:ext>
            </a:extLst>
          </p:cNvPr>
          <p:cNvSpPr txBox="1"/>
          <p:nvPr/>
        </p:nvSpPr>
        <p:spPr>
          <a:xfrm>
            <a:off x="2247070" y="3617519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45ED9B-ED44-9F02-74CC-0DA694CAC0C7}"/>
              </a:ext>
            </a:extLst>
          </p:cNvPr>
          <p:cNvSpPr/>
          <p:nvPr/>
        </p:nvSpPr>
        <p:spPr>
          <a:xfrm>
            <a:off x="3418080" y="3017426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C70CECF0-AB5B-13FD-5176-64CA3443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111435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4C9EBF-7894-DBCB-C827-8234EB603C3B}"/>
              </a:ext>
            </a:extLst>
          </p:cNvPr>
          <p:cNvSpPr txBox="1"/>
          <p:nvPr/>
        </p:nvSpPr>
        <p:spPr>
          <a:xfrm>
            <a:off x="3618717" y="3702950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EADA8BD5-60EF-B446-C59B-1FE8D9ED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061355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1134CD-8B99-9EC3-FB92-1FD8F04F9891}"/>
              </a:ext>
            </a:extLst>
          </p:cNvPr>
          <p:cNvSpPr txBox="1"/>
          <p:nvPr/>
        </p:nvSpPr>
        <p:spPr>
          <a:xfrm>
            <a:off x="4795252" y="3620464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C0D1FD-5027-A219-20ED-510ADF2B948C}"/>
              </a:ext>
            </a:extLst>
          </p:cNvPr>
          <p:cNvSpPr/>
          <p:nvPr/>
        </p:nvSpPr>
        <p:spPr>
          <a:xfrm>
            <a:off x="5998667" y="3014479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5C3796D7-8884-377A-8217-035A279DA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108488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0E05A6-433F-ADF5-1098-AEE81689AA91}"/>
              </a:ext>
            </a:extLst>
          </p:cNvPr>
          <p:cNvSpPr txBox="1"/>
          <p:nvPr/>
        </p:nvSpPr>
        <p:spPr>
          <a:xfrm>
            <a:off x="6181328" y="3700003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042CC6A4-9F7D-51E4-E114-D59FCCAC5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058408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13F599D-6337-8266-EBE8-B523DAA8C30F}"/>
              </a:ext>
            </a:extLst>
          </p:cNvPr>
          <p:cNvSpPr txBox="1"/>
          <p:nvPr/>
        </p:nvSpPr>
        <p:spPr>
          <a:xfrm>
            <a:off x="7375839" y="3617517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42DC68-3CB3-6284-67BD-2A60CD85A46F}"/>
              </a:ext>
            </a:extLst>
          </p:cNvPr>
          <p:cNvSpPr txBox="1"/>
          <p:nvPr/>
        </p:nvSpPr>
        <p:spPr>
          <a:xfrm>
            <a:off x="1414320" y="2403152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57C53-2770-E5F3-693E-325C61D43465}"/>
              </a:ext>
            </a:extLst>
          </p:cNvPr>
          <p:cNvSpPr txBox="1"/>
          <p:nvPr/>
        </p:nvSpPr>
        <p:spPr>
          <a:xfrm>
            <a:off x="3962502" y="2403151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E5897-993A-3195-BE16-E49FDA3C49FF}"/>
              </a:ext>
            </a:extLst>
          </p:cNvPr>
          <p:cNvSpPr txBox="1"/>
          <p:nvPr/>
        </p:nvSpPr>
        <p:spPr>
          <a:xfrm>
            <a:off x="6543089" y="2403150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CB418-7DFD-D5C1-6A6C-6064D039C1E5}"/>
              </a:ext>
            </a:extLst>
          </p:cNvPr>
          <p:cNvSpPr txBox="1"/>
          <p:nvPr/>
        </p:nvSpPr>
        <p:spPr>
          <a:xfrm>
            <a:off x="1451001" y="1421139"/>
            <a:ext cx="62027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Each GPU compute gradient with a single shard of data</a:t>
            </a:r>
          </a:p>
        </p:txBody>
      </p:sp>
    </p:spTree>
    <p:extLst>
      <p:ext uri="{BB962C8B-B14F-4D97-AF65-F5344CB8AC3E}">
        <p14:creationId xmlns:p14="http://schemas.microsoft.com/office/powerpoint/2010/main" val="16754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70C39-D815-221A-E57F-A01E0E79D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E6DA-A8B6-96CB-3D74-B70B3DC6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Naïve Data Parallelism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1C306-EE8C-9048-7EC7-176D3907FE7A}"/>
              </a:ext>
            </a:extLst>
          </p:cNvPr>
          <p:cNvSpPr/>
          <p:nvPr/>
        </p:nvSpPr>
        <p:spPr>
          <a:xfrm>
            <a:off x="869898" y="3014481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6BB5000E-B589-5436-2585-254EAFACF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108489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519C12-D2F6-DEDB-34C7-BB3FADA509FE}"/>
              </a:ext>
            </a:extLst>
          </p:cNvPr>
          <p:cNvSpPr txBox="1"/>
          <p:nvPr/>
        </p:nvSpPr>
        <p:spPr>
          <a:xfrm>
            <a:off x="1083450" y="3700005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5DC113EA-2614-CC29-2304-8FCD6B59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058410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8FAF7C-51B2-F93C-D96E-74744EC4CA27}"/>
              </a:ext>
            </a:extLst>
          </p:cNvPr>
          <p:cNvSpPr txBox="1"/>
          <p:nvPr/>
        </p:nvSpPr>
        <p:spPr>
          <a:xfrm>
            <a:off x="2247070" y="3617519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895D01-E2A8-869F-1486-62F822121439}"/>
              </a:ext>
            </a:extLst>
          </p:cNvPr>
          <p:cNvSpPr/>
          <p:nvPr/>
        </p:nvSpPr>
        <p:spPr>
          <a:xfrm>
            <a:off x="3418080" y="3017426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60E0AA37-70CC-7D1B-84F3-4D9AD19B5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111435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75BAD8-D205-CC3D-C6D8-B520B572C479}"/>
              </a:ext>
            </a:extLst>
          </p:cNvPr>
          <p:cNvSpPr txBox="1"/>
          <p:nvPr/>
        </p:nvSpPr>
        <p:spPr>
          <a:xfrm>
            <a:off x="3618717" y="3702950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3BFCD9B6-FCD0-3EB8-3776-98D7E389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061355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8B9B01-705F-8F95-E132-81B263E33482}"/>
              </a:ext>
            </a:extLst>
          </p:cNvPr>
          <p:cNvSpPr txBox="1"/>
          <p:nvPr/>
        </p:nvSpPr>
        <p:spPr>
          <a:xfrm>
            <a:off x="4795252" y="3620464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882F5BD-8D9E-2F5F-0689-CCF493549807}"/>
              </a:ext>
            </a:extLst>
          </p:cNvPr>
          <p:cNvSpPr/>
          <p:nvPr/>
        </p:nvSpPr>
        <p:spPr>
          <a:xfrm>
            <a:off x="5998667" y="3014479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AC85DC08-DC39-DF3E-1EFD-040234EC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108488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7D6499C-F68D-3823-140A-D5D4D46EDE53}"/>
              </a:ext>
            </a:extLst>
          </p:cNvPr>
          <p:cNvSpPr txBox="1"/>
          <p:nvPr/>
        </p:nvSpPr>
        <p:spPr>
          <a:xfrm>
            <a:off x="6181328" y="3700003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B4CF28F7-7E63-B23F-A1AA-5C5FA581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058408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1F2F24E-8C4B-9B6A-D37E-739470752843}"/>
              </a:ext>
            </a:extLst>
          </p:cNvPr>
          <p:cNvSpPr txBox="1"/>
          <p:nvPr/>
        </p:nvSpPr>
        <p:spPr>
          <a:xfrm>
            <a:off x="7375839" y="3617517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0D337-6D5F-64F5-9CAD-CAD1CE7CEA08}"/>
              </a:ext>
            </a:extLst>
          </p:cNvPr>
          <p:cNvSpPr txBox="1"/>
          <p:nvPr/>
        </p:nvSpPr>
        <p:spPr>
          <a:xfrm>
            <a:off x="1414320" y="2403152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7C471-D512-6B48-60DA-73979E74B332}"/>
              </a:ext>
            </a:extLst>
          </p:cNvPr>
          <p:cNvSpPr txBox="1"/>
          <p:nvPr/>
        </p:nvSpPr>
        <p:spPr>
          <a:xfrm>
            <a:off x="1413266" y="2061983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2BFF10-7FA8-740E-678C-DEFC16683171}"/>
              </a:ext>
            </a:extLst>
          </p:cNvPr>
          <p:cNvSpPr txBox="1"/>
          <p:nvPr/>
        </p:nvSpPr>
        <p:spPr>
          <a:xfrm>
            <a:off x="1415608" y="1721030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303F7A-ECFF-4758-56F5-D262980F4E6F}"/>
              </a:ext>
            </a:extLst>
          </p:cNvPr>
          <p:cNvSpPr txBox="1"/>
          <p:nvPr/>
        </p:nvSpPr>
        <p:spPr>
          <a:xfrm>
            <a:off x="3038424" y="1783592"/>
            <a:ext cx="52798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One GPU accumulates the gradients</a:t>
            </a:r>
          </a:p>
          <a:p>
            <a:pPr algn="ctr"/>
            <a:r>
              <a:rPr lang="en-US" sz="2000">
                <a:latin typeface="Corbel"/>
              </a:rPr>
              <a:t>(</a:t>
            </a:r>
            <a:r>
              <a:rPr lang="en-US" sz="2000">
                <a:solidFill>
                  <a:srgbClr val="FF0000"/>
                </a:solidFill>
                <a:latin typeface="Corbel"/>
              </a:rPr>
              <a:t>reduce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 in 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torch.distributed</a:t>
            </a:r>
            <a:r>
              <a:rPr lang="en-US" sz="2000">
                <a:latin typeface="Corbe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95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A2D9-6279-FBCD-E679-A425EA07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8B321-2AB0-A247-4C17-8D65FAB5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NCCL Operations: Reduce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DE472-AD90-9C1C-D31E-748386746E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Nvidia Collective Communications Library (NCCL) - A library developed to provide inter-GPU communications primitives (operations)</a:t>
            </a:r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Reduce: *Sums* over all *tensors* and stores it in a root GPU</a:t>
            </a:r>
            <a:endParaRPr lang="en-US"/>
          </a:p>
          <a:p>
            <a:pPr marL="229870" indent="-229870"/>
            <a:endParaRPr lang="en-US"/>
          </a:p>
        </p:txBody>
      </p:sp>
      <p:pic>
        <p:nvPicPr>
          <p:cNvPr id="5" name="Picture 4" descr="../_images/reduce.png">
            <a:extLst>
              <a:ext uri="{FF2B5EF4-FFF2-40B4-BE49-F238E27FC236}">
                <a16:creationId xmlns:a16="http://schemas.microsoft.com/office/drawing/2014/main" id="{BB701CF7-1A97-9F7F-7DA2-183664984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63" y="2397377"/>
            <a:ext cx="6690711" cy="20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47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6A5FE-9781-6E24-249F-9BD1E812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DA49-CA9F-3005-8B1D-C69D2F06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Naïve Data Parallelism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9BC282-B120-0CC8-5748-7B64C845CF76}"/>
              </a:ext>
            </a:extLst>
          </p:cNvPr>
          <p:cNvSpPr/>
          <p:nvPr/>
        </p:nvSpPr>
        <p:spPr>
          <a:xfrm>
            <a:off x="869898" y="3014481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7646045D-BCEF-D191-7D5B-8E8D5DDE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108489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55A460-2091-447A-C027-8B8DDE54A34B}"/>
              </a:ext>
            </a:extLst>
          </p:cNvPr>
          <p:cNvSpPr txBox="1"/>
          <p:nvPr/>
        </p:nvSpPr>
        <p:spPr>
          <a:xfrm>
            <a:off x="1083450" y="3700005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0936ADD6-9491-F196-EC24-2CA04C0DB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058410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4F3284-300F-0E7D-701E-F00C33F37D29}"/>
              </a:ext>
            </a:extLst>
          </p:cNvPr>
          <p:cNvSpPr txBox="1"/>
          <p:nvPr/>
        </p:nvSpPr>
        <p:spPr>
          <a:xfrm>
            <a:off x="2247070" y="3617519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013757-CAEA-A3DA-672A-8BE004F2AC7A}"/>
              </a:ext>
            </a:extLst>
          </p:cNvPr>
          <p:cNvSpPr/>
          <p:nvPr/>
        </p:nvSpPr>
        <p:spPr>
          <a:xfrm>
            <a:off x="3418080" y="3017426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3631143D-1EC6-2587-23E6-E1073DE0F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111435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40BA6E-5A97-C3E8-8893-B971DFFBB4C2}"/>
              </a:ext>
            </a:extLst>
          </p:cNvPr>
          <p:cNvSpPr txBox="1"/>
          <p:nvPr/>
        </p:nvSpPr>
        <p:spPr>
          <a:xfrm>
            <a:off x="3618717" y="3702950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1F2CCACF-72C0-6E83-08CA-B087677E1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061355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2E9CF3C-A99C-00E6-F00D-B245C20195EB}"/>
              </a:ext>
            </a:extLst>
          </p:cNvPr>
          <p:cNvSpPr txBox="1"/>
          <p:nvPr/>
        </p:nvSpPr>
        <p:spPr>
          <a:xfrm>
            <a:off x="4795252" y="3620464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3714D85-5EE1-A024-8BC1-EBCBB5C0E823}"/>
              </a:ext>
            </a:extLst>
          </p:cNvPr>
          <p:cNvSpPr/>
          <p:nvPr/>
        </p:nvSpPr>
        <p:spPr>
          <a:xfrm>
            <a:off x="5998667" y="3014479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B2942D16-E713-BDFB-2BB2-CF812E6DB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108488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BA64389-222F-AAAD-A740-967BB2B7AAC0}"/>
              </a:ext>
            </a:extLst>
          </p:cNvPr>
          <p:cNvSpPr txBox="1"/>
          <p:nvPr/>
        </p:nvSpPr>
        <p:spPr>
          <a:xfrm>
            <a:off x="6181328" y="3700003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71439831-768F-BCDA-D2BF-D6F987165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058408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7A2FFEF-B74E-B7B3-9E3F-A363B8C8771D}"/>
              </a:ext>
            </a:extLst>
          </p:cNvPr>
          <p:cNvSpPr txBox="1"/>
          <p:nvPr/>
        </p:nvSpPr>
        <p:spPr>
          <a:xfrm>
            <a:off x="7375839" y="3617517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A9D4E-C9A2-A522-C21E-6BF5C96749DC}"/>
              </a:ext>
            </a:extLst>
          </p:cNvPr>
          <p:cNvSpPr txBox="1"/>
          <p:nvPr/>
        </p:nvSpPr>
        <p:spPr>
          <a:xfrm>
            <a:off x="1414320" y="2403152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411734-3870-A0F3-AFD4-C4CEEFC2F883}"/>
              </a:ext>
            </a:extLst>
          </p:cNvPr>
          <p:cNvSpPr txBox="1"/>
          <p:nvPr/>
        </p:nvSpPr>
        <p:spPr>
          <a:xfrm>
            <a:off x="1413266" y="2061983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408061-2647-91A7-00C3-552B4D622A49}"/>
              </a:ext>
            </a:extLst>
          </p:cNvPr>
          <p:cNvSpPr txBox="1"/>
          <p:nvPr/>
        </p:nvSpPr>
        <p:spPr>
          <a:xfrm>
            <a:off x="1415608" y="1721030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DA64A1-7E18-14B3-6DDD-ED69061CA9F9}"/>
              </a:ext>
            </a:extLst>
          </p:cNvPr>
          <p:cNvSpPr txBox="1"/>
          <p:nvPr/>
        </p:nvSpPr>
        <p:spPr>
          <a:xfrm>
            <a:off x="3038424" y="1783592"/>
            <a:ext cx="52798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One GPU accumulates the gradients</a:t>
            </a:r>
          </a:p>
          <a:p>
            <a:pPr algn="ctr"/>
            <a:r>
              <a:rPr lang="en-US" sz="2000">
                <a:latin typeface="Corbel"/>
              </a:rPr>
              <a:t>(</a:t>
            </a:r>
            <a:r>
              <a:rPr lang="en-US" sz="2000">
                <a:solidFill>
                  <a:srgbClr val="FF0000"/>
                </a:solidFill>
                <a:latin typeface="Corbel"/>
              </a:rPr>
              <a:t>reduce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 in 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torch.distributed</a:t>
            </a:r>
            <a:r>
              <a:rPr lang="en-US" sz="2000">
                <a:latin typeface="Corbe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186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F711E-4A01-9B8A-54E3-2E09C499D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45BE0-F464-05CA-0CAE-E2AF644A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Naïve Data Parallelism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3BBE62-5B4A-E976-B733-75887BF74E1E}"/>
              </a:ext>
            </a:extLst>
          </p:cNvPr>
          <p:cNvSpPr/>
          <p:nvPr/>
        </p:nvSpPr>
        <p:spPr>
          <a:xfrm>
            <a:off x="869898" y="3014481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C8A0F973-99D8-71D7-01CA-BEBDD30A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108489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C5E9CE-0C60-061D-6C3B-BFED602015AC}"/>
              </a:ext>
            </a:extLst>
          </p:cNvPr>
          <p:cNvSpPr txBox="1"/>
          <p:nvPr/>
        </p:nvSpPr>
        <p:spPr>
          <a:xfrm>
            <a:off x="1083450" y="3700005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A5E52EAD-C720-3C01-0852-C49A8AF3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058410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6970A7-E6CB-3E24-0D87-260F9734A416}"/>
              </a:ext>
            </a:extLst>
          </p:cNvPr>
          <p:cNvSpPr txBox="1"/>
          <p:nvPr/>
        </p:nvSpPr>
        <p:spPr>
          <a:xfrm>
            <a:off x="2247070" y="3617519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5D205E-D8C0-A46E-EC88-53014C8CACEB}"/>
              </a:ext>
            </a:extLst>
          </p:cNvPr>
          <p:cNvSpPr/>
          <p:nvPr/>
        </p:nvSpPr>
        <p:spPr>
          <a:xfrm>
            <a:off x="3418080" y="3017426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99DC39EF-CA4F-6BB6-F25D-FF373EE83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111435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777D0F-4163-62F0-0A35-B32D4D5D3B97}"/>
              </a:ext>
            </a:extLst>
          </p:cNvPr>
          <p:cNvSpPr txBox="1"/>
          <p:nvPr/>
        </p:nvSpPr>
        <p:spPr>
          <a:xfrm>
            <a:off x="3618717" y="3702950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F86DF35B-1D51-BE94-307E-A4E888CB7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061355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105E34-22D2-0931-97BB-A23E8867631C}"/>
              </a:ext>
            </a:extLst>
          </p:cNvPr>
          <p:cNvSpPr txBox="1"/>
          <p:nvPr/>
        </p:nvSpPr>
        <p:spPr>
          <a:xfrm>
            <a:off x="4795252" y="3620464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EE1DBB-92BF-B278-4731-9B5F3E2CC7B0}"/>
              </a:ext>
            </a:extLst>
          </p:cNvPr>
          <p:cNvSpPr/>
          <p:nvPr/>
        </p:nvSpPr>
        <p:spPr>
          <a:xfrm>
            <a:off x="5998667" y="3014479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A2E87ED7-002E-6387-B03B-628358FC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108488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420E693-C01F-98CB-379B-0F6A8D5B7FA8}"/>
              </a:ext>
            </a:extLst>
          </p:cNvPr>
          <p:cNvSpPr txBox="1"/>
          <p:nvPr/>
        </p:nvSpPr>
        <p:spPr>
          <a:xfrm>
            <a:off x="6181328" y="3700003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D2409D60-3586-C712-91A8-78CF04276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058408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6C3E470-4301-648B-9FBD-EADD64FA8227}"/>
              </a:ext>
            </a:extLst>
          </p:cNvPr>
          <p:cNvSpPr txBox="1"/>
          <p:nvPr/>
        </p:nvSpPr>
        <p:spPr>
          <a:xfrm>
            <a:off x="7375839" y="3617517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2455D-93AD-6610-4FA5-C49A82799C06}"/>
              </a:ext>
            </a:extLst>
          </p:cNvPr>
          <p:cNvSpPr txBox="1"/>
          <p:nvPr/>
        </p:nvSpPr>
        <p:spPr>
          <a:xfrm>
            <a:off x="1414320" y="2403152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544C44-2120-EFA5-0C1E-E5F86B40D57C}"/>
              </a:ext>
            </a:extLst>
          </p:cNvPr>
          <p:cNvSpPr txBox="1"/>
          <p:nvPr/>
        </p:nvSpPr>
        <p:spPr>
          <a:xfrm>
            <a:off x="1413266" y="2061983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E8E724-B8EF-5B35-A356-A22D8E7DA3A0}"/>
              </a:ext>
            </a:extLst>
          </p:cNvPr>
          <p:cNvSpPr txBox="1"/>
          <p:nvPr/>
        </p:nvSpPr>
        <p:spPr>
          <a:xfrm>
            <a:off x="1415608" y="1721030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ED74F4-3ECF-7271-7630-C88D42878D92}"/>
              </a:ext>
            </a:extLst>
          </p:cNvPr>
          <p:cNvSpPr txBox="1"/>
          <p:nvPr/>
        </p:nvSpPr>
        <p:spPr>
          <a:xfrm>
            <a:off x="2004644" y="996979"/>
            <a:ext cx="52798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And send the accumulated gradient to all other GPUs (</a:t>
            </a:r>
            <a:r>
              <a:rPr lang="en-US" sz="2000">
                <a:solidFill>
                  <a:srgbClr val="FF0000"/>
                </a:solidFill>
                <a:latin typeface="Corbel"/>
              </a:rPr>
              <a:t>broadcast 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in 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torch.distributed</a:t>
            </a:r>
            <a:r>
              <a:rPr lang="en-US" sz="2000">
                <a:latin typeface="Corbel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5F8F2-A1EC-90DD-9205-4911FF3C81ED}"/>
              </a:ext>
            </a:extLst>
          </p:cNvPr>
          <p:cNvSpPr txBox="1"/>
          <p:nvPr/>
        </p:nvSpPr>
        <p:spPr>
          <a:xfrm>
            <a:off x="3920425" y="2399290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C4F59-B5D4-94C6-D4D4-968A8415165B}"/>
              </a:ext>
            </a:extLst>
          </p:cNvPr>
          <p:cNvSpPr txBox="1"/>
          <p:nvPr/>
        </p:nvSpPr>
        <p:spPr>
          <a:xfrm>
            <a:off x="3919371" y="2058121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FF663-1775-D488-1B2D-F38061B2F86C}"/>
              </a:ext>
            </a:extLst>
          </p:cNvPr>
          <p:cNvSpPr txBox="1"/>
          <p:nvPr/>
        </p:nvSpPr>
        <p:spPr>
          <a:xfrm>
            <a:off x="3921713" y="1717168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2215B4-FA56-C606-2829-A9C241F0FE73}"/>
              </a:ext>
            </a:extLst>
          </p:cNvPr>
          <p:cNvSpPr txBox="1"/>
          <p:nvPr/>
        </p:nvSpPr>
        <p:spPr>
          <a:xfrm>
            <a:off x="6496036" y="2387706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02309-2779-B0EB-FC3F-F7231EF23047}"/>
              </a:ext>
            </a:extLst>
          </p:cNvPr>
          <p:cNvSpPr txBox="1"/>
          <p:nvPr/>
        </p:nvSpPr>
        <p:spPr>
          <a:xfrm>
            <a:off x="6494982" y="2046537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7C9CC6-A6F8-9835-75B6-C9F91272F9AE}"/>
              </a:ext>
            </a:extLst>
          </p:cNvPr>
          <p:cNvSpPr txBox="1"/>
          <p:nvPr/>
        </p:nvSpPr>
        <p:spPr>
          <a:xfrm>
            <a:off x="6497324" y="1705584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</p:spTree>
    <p:extLst>
      <p:ext uri="{BB962C8B-B14F-4D97-AF65-F5344CB8AC3E}">
        <p14:creationId xmlns:p14="http://schemas.microsoft.com/office/powerpoint/2010/main" val="16117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A1DAB-8E13-1ADF-7495-D55E8FC23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NCCL Operations: Broadcast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EB557-3EEF-DF34-3D73-6A979288D4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Broadcast: Duplicates one tensor to all GPUs</a:t>
            </a:r>
            <a:endParaRPr lang="en-US"/>
          </a:p>
          <a:p>
            <a:pPr marL="229870" indent="-229870"/>
            <a:endParaRPr lang="en-US"/>
          </a:p>
          <a:p>
            <a:pPr marL="229870" indent="-229870"/>
            <a:endParaRPr lang="en-US"/>
          </a:p>
        </p:txBody>
      </p:sp>
      <p:pic>
        <p:nvPicPr>
          <p:cNvPr id="4" name="Picture 3" descr="../_images/broadcast.png">
            <a:extLst>
              <a:ext uri="{FF2B5EF4-FFF2-40B4-BE49-F238E27FC236}">
                <a16:creationId xmlns:a16="http://schemas.microsoft.com/office/drawing/2014/main" id="{6B7F13A9-6F7C-9B7D-DDF7-0CCA7C0F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3" y="2179396"/>
            <a:ext cx="62007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54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9BBCE-496A-1864-7AA7-BAD24374B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1A056-CB37-7294-CB18-39184709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Naïve Data Parallelism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710B10-5CDD-6DDF-BD0C-FAE89BAEA8E2}"/>
              </a:ext>
            </a:extLst>
          </p:cNvPr>
          <p:cNvSpPr/>
          <p:nvPr/>
        </p:nvSpPr>
        <p:spPr>
          <a:xfrm>
            <a:off x="869898" y="3014481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F09300A9-BA11-22B7-85A3-C04525BDE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108489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690B0-BE27-7129-ED80-CFD37EF48E1B}"/>
              </a:ext>
            </a:extLst>
          </p:cNvPr>
          <p:cNvSpPr txBox="1"/>
          <p:nvPr/>
        </p:nvSpPr>
        <p:spPr>
          <a:xfrm>
            <a:off x="1083450" y="3700005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047D8D65-AC93-FB08-BFDD-04CE39A7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058410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22C58-FBD0-673A-D6A0-BA0AA09EF028}"/>
              </a:ext>
            </a:extLst>
          </p:cNvPr>
          <p:cNvSpPr txBox="1"/>
          <p:nvPr/>
        </p:nvSpPr>
        <p:spPr>
          <a:xfrm>
            <a:off x="2247070" y="3617519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5B118DF-F2D7-59B7-9848-2B1C6340B589}"/>
              </a:ext>
            </a:extLst>
          </p:cNvPr>
          <p:cNvSpPr/>
          <p:nvPr/>
        </p:nvSpPr>
        <p:spPr>
          <a:xfrm>
            <a:off x="3418080" y="3017426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FAEF9468-0327-0624-BBCE-DD390C0E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111435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F43B75-6196-DB1B-B569-5189429DE5AA}"/>
              </a:ext>
            </a:extLst>
          </p:cNvPr>
          <p:cNvSpPr txBox="1"/>
          <p:nvPr/>
        </p:nvSpPr>
        <p:spPr>
          <a:xfrm>
            <a:off x="3618717" y="3702950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F8EA6703-2FFE-0811-06E8-4E8EFA21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061355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0EA448-F949-5768-D5EE-1069C07DF4EA}"/>
              </a:ext>
            </a:extLst>
          </p:cNvPr>
          <p:cNvSpPr txBox="1"/>
          <p:nvPr/>
        </p:nvSpPr>
        <p:spPr>
          <a:xfrm>
            <a:off x="4795252" y="3620464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B11417-0904-8408-1D80-20866711CE30}"/>
              </a:ext>
            </a:extLst>
          </p:cNvPr>
          <p:cNvSpPr/>
          <p:nvPr/>
        </p:nvSpPr>
        <p:spPr>
          <a:xfrm>
            <a:off x="5998667" y="3014479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0C523A82-1669-AA12-DFA2-52E3BFFCE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108488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209F04-41B0-6876-0398-5CA70790CCCD}"/>
              </a:ext>
            </a:extLst>
          </p:cNvPr>
          <p:cNvSpPr txBox="1"/>
          <p:nvPr/>
        </p:nvSpPr>
        <p:spPr>
          <a:xfrm>
            <a:off x="6181328" y="3700003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89CF0C88-4526-BB8E-D945-7C1F0A5A9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058408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AE26861-61CA-A26F-7350-74537B0BD18D}"/>
              </a:ext>
            </a:extLst>
          </p:cNvPr>
          <p:cNvSpPr txBox="1"/>
          <p:nvPr/>
        </p:nvSpPr>
        <p:spPr>
          <a:xfrm>
            <a:off x="7375839" y="3617517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DED41-C464-E4F4-529B-AC0B62E1843C}"/>
              </a:ext>
            </a:extLst>
          </p:cNvPr>
          <p:cNvSpPr txBox="1"/>
          <p:nvPr/>
        </p:nvSpPr>
        <p:spPr>
          <a:xfrm>
            <a:off x="893539" y="1058747"/>
            <a:ext cx="73593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Accumulate gradients across all GPUs and perform gradient updates</a:t>
            </a:r>
            <a:endParaRPr lang="en-US"/>
          </a:p>
          <a:p>
            <a:pPr algn="ctr"/>
            <a:r>
              <a:rPr lang="en-US" sz="1800">
                <a:latin typeface="Corbel"/>
              </a:rPr>
              <a:t>（</a:t>
            </a:r>
            <a:r>
              <a:rPr lang="en-US" sz="1800" err="1">
                <a:solidFill>
                  <a:srgbClr val="FF0000"/>
                </a:solidFill>
                <a:latin typeface="Corbel"/>
              </a:rPr>
              <a:t>all_reduce</a:t>
            </a:r>
            <a:r>
              <a:rPr lang="en-US" sz="1800">
                <a:solidFill>
                  <a:srgbClr val="FF0000"/>
                </a:solidFill>
                <a:latin typeface="Corbel"/>
              </a:rPr>
              <a:t> </a:t>
            </a:r>
            <a:r>
              <a:rPr lang="en-US" sz="1800">
                <a:solidFill>
                  <a:schemeClr val="tx1"/>
                </a:solidFill>
                <a:latin typeface="Corbel"/>
              </a:rPr>
              <a:t>in </a:t>
            </a:r>
            <a:r>
              <a:rPr lang="en-US" sz="1800" err="1">
                <a:solidFill>
                  <a:schemeClr val="tx1"/>
                </a:solidFill>
                <a:latin typeface="Corbel"/>
              </a:rPr>
              <a:t>torch.distributed</a:t>
            </a:r>
            <a:r>
              <a:rPr lang="en-US" sz="1800">
                <a:latin typeface="Corbel"/>
              </a:rPr>
              <a:t>）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DBA07-30E2-ACDE-378A-09FBAF932E81}"/>
              </a:ext>
            </a:extLst>
          </p:cNvPr>
          <p:cNvSpPr txBox="1"/>
          <p:nvPr/>
        </p:nvSpPr>
        <p:spPr>
          <a:xfrm>
            <a:off x="1414320" y="2403152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DA07AB-2F96-AAB2-26AE-F23F35A27C33}"/>
              </a:ext>
            </a:extLst>
          </p:cNvPr>
          <p:cNvSpPr txBox="1"/>
          <p:nvPr/>
        </p:nvSpPr>
        <p:spPr>
          <a:xfrm>
            <a:off x="1413266" y="2061983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E2A46-C0AD-DB65-26A1-6C08AF93C8D9}"/>
              </a:ext>
            </a:extLst>
          </p:cNvPr>
          <p:cNvSpPr txBox="1"/>
          <p:nvPr/>
        </p:nvSpPr>
        <p:spPr>
          <a:xfrm>
            <a:off x="1415608" y="1721030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41F59B-03AE-8173-CCD1-485C0B1EEE33}"/>
              </a:ext>
            </a:extLst>
          </p:cNvPr>
          <p:cNvSpPr txBox="1"/>
          <p:nvPr/>
        </p:nvSpPr>
        <p:spPr>
          <a:xfrm>
            <a:off x="3920425" y="2399290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9C1341-9368-269A-B16E-1FCDDB776566}"/>
              </a:ext>
            </a:extLst>
          </p:cNvPr>
          <p:cNvSpPr txBox="1"/>
          <p:nvPr/>
        </p:nvSpPr>
        <p:spPr>
          <a:xfrm>
            <a:off x="3919371" y="2058121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86BCC7-EA79-766F-B934-C0265F38754D}"/>
              </a:ext>
            </a:extLst>
          </p:cNvPr>
          <p:cNvSpPr txBox="1"/>
          <p:nvPr/>
        </p:nvSpPr>
        <p:spPr>
          <a:xfrm>
            <a:off x="3921713" y="1717168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EF208A-6F49-E7E1-4A52-F0E4AD18419B}"/>
              </a:ext>
            </a:extLst>
          </p:cNvPr>
          <p:cNvSpPr txBox="1"/>
          <p:nvPr/>
        </p:nvSpPr>
        <p:spPr>
          <a:xfrm>
            <a:off x="6496036" y="2387706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0918ED-A564-4EF1-649B-E6B963ED717D}"/>
              </a:ext>
            </a:extLst>
          </p:cNvPr>
          <p:cNvSpPr txBox="1"/>
          <p:nvPr/>
        </p:nvSpPr>
        <p:spPr>
          <a:xfrm>
            <a:off x="6494982" y="2046537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2D6ED8-72AC-2044-5ABA-1421F58A083B}"/>
              </a:ext>
            </a:extLst>
          </p:cNvPr>
          <p:cNvSpPr txBox="1"/>
          <p:nvPr/>
        </p:nvSpPr>
        <p:spPr>
          <a:xfrm>
            <a:off x="6497324" y="1705584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</p:spTree>
    <p:extLst>
      <p:ext uri="{BB962C8B-B14F-4D97-AF65-F5344CB8AC3E}">
        <p14:creationId xmlns:p14="http://schemas.microsoft.com/office/powerpoint/2010/main" val="61545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54CB9-A50F-CA36-34B6-2E41846BD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2800-687B-92D6-474C-CE05D7AC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NCCL Operations: All Reduce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0EE7E-9D01-263E-0D0B-CAAE9B41CE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All Reduce = Reduce + Broadcast </a:t>
            </a:r>
            <a:endParaRPr lang="en-US"/>
          </a:p>
          <a:p>
            <a:pPr marL="0" indent="0">
              <a:buNone/>
            </a:pPr>
            <a:r>
              <a:rPr lang="en-US">
                <a:latin typeface="Tahoma"/>
                <a:ea typeface="Tahoma"/>
                <a:cs typeface="Tahoma"/>
              </a:rPr>
              <a:t> = Sum over input tensors, then duplicate it to all GPUs</a:t>
            </a:r>
            <a:endParaRPr lang="en-US"/>
          </a:p>
          <a:p>
            <a:pPr marL="229870" indent="-229870"/>
            <a:endParaRPr lang="en-US"/>
          </a:p>
        </p:txBody>
      </p:sp>
      <p:pic>
        <p:nvPicPr>
          <p:cNvPr id="5" name="Picture 4" descr="../_images/allreduce.png">
            <a:extLst>
              <a:ext uri="{FF2B5EF4-FFF2-40B4-BE49-F238E27FC236}">
                <a16:creationId xmlns:a16="http://schemas.microsoft.com/office/drawing/2014/main" id="{1DF3D6C8-1EFA-EA0F-816F-7E8F0F42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60" y="2172427"/>
            <a:ext cx="6649078" cy="20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43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D5022-44BA-8B19-B0BF-1CED0B809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FC2C-C9D7-F0EF-2264-571C73E6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Naïve Data Parallelism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120F12-7DBA-6B8B-41E6-4D54DEA32985}"/>
              </a:ext>
            </a:extLst>
          </p:cNvPr>
          <p:cNvSpPr/>
          <p:nvPr/>
        </p:nvSpPr>
        <p:spPr>
          <a:xfrm>
            <a:off x="869898" y="3014481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F4E2262C-CFF2-D680-C5C1-F1128AAC4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108489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7E1C9F-D978-B16F-45A6-17A1070C3C43}"/>
              </a:ext>
            </a:extLst>
          </p:cNvPr>
          <p:cNvSpPr txBox="1"/>
          <p:nvPr/>
        </p:nvSpPr>
        <p:spPr>
          <a:xfrm>
            <a:off x="1083450" y="3700005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BFC24C3C-8007-313C-35A9-5BE292D7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058410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222E2A-3A2C-0936-4A77-0F01D127BA39}"/>
              </a:ext>
            </a:extLst>
          </p:cNvPr>
          <p:cNvSpPr txBox="1"/>
          <p:nvPr/>
        </p:nvSpPr>
        <p:spPr>
          <a:xfrm>
            <a:off x="2247070" y="3617519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92BE37-4E37-23FF-4359-EC36AAD053DC}"/>
              </a:ext>
            </a:extLst>
          </p:cNvPr>
          <p:cNvSpPr/>
          <p:nvPr/>
        </p:nvSpPr>
        <p:spPr>
          <a:xfrm>
            <a:off x="3418080" y="3017426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7F533A0E-ADD2-1017-C9F6-C8A0081D2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111435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D7E083-8BEE-0D35-8969-59D05A0FC824}"/>
              </a:ext>
            </a:extLst>
          </p:cNvPr>
          <p:cNvSpPr txBox="1"/>
          <p:nvPr/>
        </p:nvSpPr>
        <p:spPr>
          <a:xfrm>
            <a:off x="3618717" y="3702950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B799BA3B-A78E-31D9-4319-0F2076B02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061355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DD925C-2C7E-D7FB-0122-16EB34EA3745}"/>
              </a:ext>
            </a:extLst>
          </p:cNvPr>
          <p:cNvSpPr txBox="1"/>
          <p:nvPr/>
        </p:nvSpPr>
        <p:spPr>
          <a:xfrm>
            <a:off x="4795252" y="3620464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728448-C7B5-F3EB-F9A9-1D92BC4BA4FD}"/>
              </a:ext>
            </a:extLst>
          </p:cNvPr>
          <p:cNvSpPr/>
          <p:nvPr/>
        </p:nvSpPr>
        <p:spPr>
          <a:xfrm>
            <a:off x="5998667" y="3014479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8BACA065-85C1-F94A-316C-64D7941F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108488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678B01D-FEC7-E524-FE0B-92A356F0AC07}"/>
              </a:ext>
            </a:extLst>
          </p:cNvPr>
          <p:cNvSpPr txBox="1"/>
          <p:nvPr/>
        </p:nvSpPr>
        <p:spPr>
          <a:xfrm>
            <a:off x="6181328" y="3700003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00764DF0-E0C5-490A-D0CF-124A298F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058408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6D0FBEE-0F8A-5754-4A36-1AB75218AD76}"/>
              </a:ext>
            </a:extLst>
          </p:cNvPr>
          <p:cNvSpPr txBox="1"/>
          <p:nvPr/>
        </p:nvSpPr>
        <p:spPr>
          <a:xfrm>
            <a:off x="7375839" y="3617517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78547-B4BF-7138-EA03-BBF7D8619FF9}"/>
              </a:ext>
            </a:extLst>
          </p:cNvPr>
          <p:cNvSpPr txBox="1"/>
          <p:nvPr/>
        </p:nvSpPr>
        <p:spPr>
          <a:xfrm>
            <a:off x="893539" y="1058747"/>
            <a:ext cx="73593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Accumulate gradients across all GPUs and perform gradient updates</a:t>
            </a:r>
            <a:endParaRPr lang="en-US"/>
          </a:p>
          <a:p>
            <a:pPr algn="ctr"/>
            <a:r>
              <a:rPr lang="en-US" sz="1800">
                <a:latin typeface="Corbel"/>
              </a:rPr>
              <a:t>（</a:t>
            </a:r>
            <a:r>
              <a:rPr lang="en-US" sz="1800" err="1">
                <a:solidFill>
                  <a:srgbClr val="FF0000"/>
                </a:solidFill>
                <a:latin typeface="Corbel"/>
              </a:rPr>
              <a:t>all_reduce</a:t>
            </a:r>
            <a:r>
              <a:rPr lang="en-US" sz="1800">
                <a:solidFill>
                  <a:srgbClr val="FF0000"/>
                </a:solidFill>
                <a:latin typeface="Corbel"/>
              </a:rPr>
              <a:t> </a:t>
            </a:r>
            <a:r>
              <a:rPr lang="en-US" sz="1800">
                <a:solidFill>
                  <a:schemeClr val="tx1"/>
                </a:solidFill>
                <a:latin typeface="Corbel"/>
              </a:rPr>
              <a:t>in </a:t>
            </a:r>
            <a:r>
              <a:rPr lang="en-US" sz="1800" err="1">
                <a:solidFill>
                  <a:schemeClr val="tx1"/>
                </a:solidFill>
                <a:latin typeface="Corbel"/>
              </a:rPr>
              <a:t>torch.distributed</a:t>
            </a:r>
            <a:r>
              <a:rPr lang="en-US" sz="1800">
                <a:latin typeface="Corbel"/>
              </a:rPr>
              <a:t>）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D174E9-6F06-B07B-40A7-1ED6A49CF46D}"/>
              </a:ext>
            </a:extLst>
          </p:cNvPr>
          <p:cNvSpPr txBox="1"/>
          <p:nvPr/>
        </p:nvSpPr>
        <p:spPr>
          <a:xfrm>
            <a:off x="1414320" y="2403152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19FED4-C989-8A56-C9EA-12D089EB9DDF}"/>
              </a:ext>
            </a:extLst>
          </p:cNvPr>
          <p:cNvSpPr txBox="1"/>
          <p:nvPr/>
        </p:nvSpPr>
        <p:spPr>
          <a:xfrm>
            <a:off x="1413266" y="2061983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557B88-303A-D741-5DDE-3E3E094E73A6}"/>
              </a:ext>
            </a:extLst>
          </p:cNvPr>
          <p:cNvSpPr txBox="1"/>
          <p:nvPr/>
        </p:nvSpPr>
        <p:spPr>
          <a:xfrm>
            <a:off x="1415608" y="1721030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A73E4C-A92D-5AED-0486-4EC83C179B74}"/>
              </a:ext>
            </a:extLst>
          </p:cNvPr>
          <p:cNvSpPr txBox="1"/>
          <p:nvPr/>
        </p:nvSpPr>
        <p:spPr>
          <a:xfrm>
            <a:off x="3920425" y="2399290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D9EDCE-D847-B182-CCD2-66F9E7FD37FA}"/>
              </a:ext>
            </a:extLst>
          </p:cNvPr>
          <p:cNvSpPr txBox="1"/>
          <p:nvPr/>
        </p:nvSpPr>
        <p:spPr>
          <a:xfrm>
            <a:off x="3919371" y="2058121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31A248-1395-42FB-EB60-E6F710F28B0C}"/>
              </a:ext>
            </a:extLst>
          </p:cNvPr>
          <p:cNvSpPr txBox="1"/>
          <p:nvPr/>
        </p:nvSpPr>
        <p:spPr>
          <a:xfrm>
            <a:off x="3921713" y="1717168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4897EE-E076-2328-AFC4-897237B286E5}"/>
              </a:ext>
            </a:extLst>
          </p:cNvPr>
          <p:cNvSpPr txBox="1"/>
          <p:nvPr/>
        </p:nvSpPr>
        <p:spPr>
          <a:xfrm>
            <a:off x="6496036" y="2387706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5E5A3-3810-4B9C-F7CD-C7CCE79307A4}"/>
              </a:ext>
            </a:extLst>
          </p:cNvPr>
          <p:cNvSpPr txBox="1"/>
          <p:nvPr/>
        </p:nvSpPr>
        <p:spPr>
          <a:xfrm>
            <a:off x="6494982" y="2046537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4404BE-AF91-D710-7830-4B7E69D28A5A}"/>
              </a:ext>
            </a:extLst>
          </p:cNvPr>
          <p:cNvSpPr txBox="1"/>
          <p:nvPr/>
        </p:nvSpPr>
        <p:spPr>
          <a:xfrm>
            <a:off x="6497324" y="1705584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</p:spTree>
    <p:extLst>
      <p:ext uri="{BB962C8B-B14F-4D97-AF65-F5344CB8AC3E}">
        <p14:creationId xmlns:p14="http://schemas.microsoft.com/office/powerpoint/2010/main" val="318419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2764-66FF-5D44-87AD-B8819736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/>
              <a:t>Our models are getting larger!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182E6-7815-0DCF-DFEA-2021B6C7D1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TBD</a:t>
            </a:r>
          </a:p>
        </p:txBody>
      </p:sp>
      <p:pic>
        <p:nvPicPr>
          <p:cNvPr id="4" name="Picture 3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E928BD60-89C9-2027-62B6-F4251F34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2" y="1151000"/>
            <a:ext cx="8267700" cy="3600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FC848-2C8E-586E-4EDE-183DDCBED13A}"/>
              </a:ext>
            </a:extLst>
          </p:cNvPr>
          <p:cNvSpPr txBox="1"/>
          <p:nvPr/>
        </p:nvSpPr>
        <p:spPr>
          <a:xfrm>
            <a:off x="1717729" y="4804476"/>
            <a:ext cx="494008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</a:rPr>
              <a:t>Figure Credit: Song Han (MIT)</a:t>
            </a:r>
          </a:p>
        </p:txBody>
      </p:sp>
    </p:spTree>
    <p:extLst>
      <p:ext uri="{BB962C8B-B14F-4D97-AF65-F5344CB8AC3E}">
        <p14:creationId xmlns:p14="http://schemas.microsoft.com/office/powerpoint/2010/main" val="128483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48F5-8672-27DE-E2F8-D88C65EEB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What is wrong with Naïve DP 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98BE1-3C31-082D-D7DE-FF50BD36E4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60620"/>
            <a:ext cx="8085415" cy="3077573"/>
          </a:xfrm>
        </p:spPr>
        <p:txBody>
          <a:bodyPr lIns="91440" tIns="45720" rIns="91440" bIns="45720" anchor="t">
            <a:noAutofit/>
          </a:bodyPr>
          <a:lstStyle/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Consumes too much memory in </a:t>
            </a:r>
            <a:r>
              <a:rPr lang="en-US" altLang="zh-CN">
                <a:latin typeface="Corbel"/>
                <a:ea typeface="Tahoma"/>
                <a:cs typeface="Tahoma"/>
              </a:rPr>
              <a:t>each</a:t>
            </a:r>
            <a:r>
              <a:rPr lang="zh-CN" altLang="en-US">
                <a:latin typeface="Corbel"/>
                <a:ea typeface="Tahoma"/>
                <a:cs typeface="Tahoma"/>
              </a:rPr>
              <a:t> </a:t>
            </a:r>
            <a:r>
              <a:rPr lang="en-US">
                <a:latin typeface="Corbel"/>
                <a:ea typeface="Tahoma"/>
                <a:cs typeface="Tahoma"/>
              </a:rPr>
              <a:t>GPU!</a:t>
            </a:r>
            <a:endParaRPr lang="en-US">
              <a:latin typeface="Corbel"/>
            </a:endParaRPr>
          </a:p>
          <a:p>
            <a:pPr marL="229870" indent="-229870">
              <a:buFont typeface="Calibri" panose="05000000000000000000" pitchFamily="2" charset="2"/>
              <a:buChar char="-"/>
            </a:pP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endParaRPr lang="en-US"/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2 bytes for FP/BF16 model params</a:t>
            </a:r>
            <a:endParaRPr lang="en-US">
              <a:latin typeface="Corbel"/>
            </a:endParaRP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2 bytes for FP/BF16 gradients </a:t>
            </a:r>
            <a:endParaRPr lang="en-US">
              <a:latin typeface="Corbel"/>
            </a:endParaRP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4 bytes for FP32 master weights </a:t>
            </a:r>
            <a:endParaRPr lang="en-US">
              <a:latin typeface="Corbel"/>
            </a:endParaRPr>
          </a:p>
          <a:p>
            <a:pPr marL="0" indent="0">
              <a:buNone/>
            </a:pPr>
            <a:r>
              <a:rPr lang="en-US">
                <a:latin typeface="Corbel"/>
                <a:ea typeface="Tahoma"/>
                <a:cs typeface="Tahoma"/>
              </a:rPr>
              <a:t> (the thing you accumulate into in SGD, used in mixed precision training)</a:t>
            </a:r>
            <a:endParaRPr lang="en-US">
              <a:latin typeface="Corbel"/>
            </a:endParaRP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4 bytes for FP32 Adam first order estimates</a:t>
            </a:r>
            <a:endParaRPr lang="en-US">
              <a:latin typeface="Corbel"/>
            </a:endParaRPr>
          </a:p>
          <a:p>
            <a:pPr marL="229870" indent="-229870"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4 bytes for FP32 Adam second order estimates</a:t>
            </a:r>
            <a:endParaRPr lang="en-US">
              <a:latin typeface="Corbel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748D4-E4BE-9038-AC4A-C389AE348D76}"/>
              </a:ext>
            </a:extLst>
          </p:cNvPr>
          <p:cNvSpPr txBox="1"/>
          <p:nvPr/>
        </p:nvSpPr>
        <p:spPr>
          <a:xfrm>
            <a:off x="1717729" y="4804476"/>
            <a:ext cx="494008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</a:rPr>
              <a:t>Slide Credit: </a:t>
            </a:r>
            <a:r>
              <a:rPr lang="en-US" sz="1200" err="1">
                <a:latin typeface="Calibri"/>
              </a:rPr>
              <a:t>Tatsunori</a:t>
            </a:r>
            <a:r>
              <a:rPr lang="en-US" sz="1200">
                <a:latin typeface="Calibri"/>
              </a:rPr>
              <a:t> Hashimoto (Stanford)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A166B-8AA3-053F-203B-FE27FC7F9786}"/>
              </a:ext>
            </a:extLst>
          </p:cNvPr>
          <p:cNvSpPr txBox="1"/>
          <p:nvPr/>
        </p:nvSpPr>
        <p:spPr>
          <a:xfrm>
            <a:off x="949270" y="1827508"/>
            <a:ext cx="7316491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rbel"/>
                <a:ea typeface="Calibri"/>
                <a:cs typeface="Calibri"/>
              </a:rPr>
              <a:t>We need to store </a:t>
            </a:r>
            <a:r>
              <a:rPr lang="en-US" sz="2400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5</a:t>
            </a:r>
            <a:r>
              <a:rPr lang="en-US" sz="2400">
                <a:latin typeface="Corbel"/>
                <a:ea typeface="Calibri"/>
                <a:cs typeface="Calibri"/>
              </a:rPr>
              <a:t> copies of weights, </a:t>
            </a:r>
            <a:endParaRPr lang="en-US" sz="2400">
              <a:latin typeface="Corbel"/>
              <a:ea typeface="Tahoma"/>
              <a:cs typeface="Tahoma"/>
            </a:endParaRPr>
          </a:p>
          <a:p>
            <a:pPr algn="ctr"/>
            <a:r>
              <a:rPr lang="en-US" sz="2400">
                <a:latin typeface="Corbel"/>
                <a:ea typeface="Calibri"/>
                <a:cs typeface="Calibri"/>
              </a:rPr>
              <a:t>which occupies </a:t>
            </a:r>
            <a:r>
              <a:rPr lang="en-US" sz="2400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16</a:t>
            </a:r>
            <a:r>
              <a:rPr lang="en-US" sz="2400">
                <a:latin typeface="Corbel"/>
                <a:ea typeface="Calibri"/>
                <a:cs typeface="Calibri"/>
              </a:rPr>
              <a:t> bytes per param</a:t>
            </a:r>
            <a:endParaRPr lang="en-US" sz="2400">
              <a:latin typeface="Corbel"/>
              <a:ea typeface="Tahoma"/>
              <a:cs typeface="Tahom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8176F0-9D33-E2D5-62BD-414318352A6A}"/>
              </a:ext>
            </a:extLst>
          </p:cNvPr>
          <p:cNvSpPr/>
          <p:nvPr/>
        </p:nvSpPr>
        <p:spPr>
          <a:xfrm>
            <a:off x="6546283" y="574022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646A92F0-1689-3144-5AAC-F60F0A180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598" y="668030"/>
            <a:ext cx="599780" cy="620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EBDBF2-1173-F603-B61D-EF809196FD9C}"/>
              </a:ext>
            </a:extLst>
          </p:cNvPr>
          <p:cNvSpPr txBox="1"/>
          <p:nvPr/>
        </p:nvSpPr>
        <p:spPr>
          <a:xfrm>
            <a:off x="6759835" y="1259546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3" name="Picture 12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488BB299-3E23-6548-D813-0D92E6A67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678" y="617951"/>
            <a:ext cx="655753" cy="6410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D47A6C-09F6-6253-4F7A-43F3B01372E1}"/>
              </a:ext>
            </a:extLst>
          </p:cNvPr>
          <p:cNvSpPr txBox="1"/>
          <p:nvPr/>
        </p:nvSpPr>
        <p:spPr>
          <a:xfrm>
            <a:off x="7923455" y="1177060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2C640E-D4F5-8FB8-BDEF-78F73A7D3F28}"/>
              </a:ext>
            </a:extLst>
          </p:cNvPr>
          <p:cNvCxnSpPr/>
          <p:nvPr/>
        </p:nvCxnSpPr>
        <p:spPr>
          <a:xfrm flipV="1">
            <a:off x="6942952" y="1158446"/>
            <a:ext cx="1081217" cy="10850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42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CF1D-FD4E-32BB-341C-28F88C457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What is wrong with Naïve DP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14C21-6772-01FC-C9FC-6A6014DE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23" y="1249573"/>
            <a:ext cx="8085416" cy="3234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705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967D-C752-7855-AEDC-13E4EF3B8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Naïve DP – Requires too much memory!</a:t>
            </a:r>
          </a:p>
        </p:txBody>
      </p:sp>
      <p:pic>
        <p:nvPicPr>
          <p:cNvPr id="6" name="Content Placeholder 5" descr="A screenshot of a graph&#10;&#10;AI-generated content may be incorrect.">
            <a:extLst>
              <a:ext uri="{FF2B5EF4-FFF2-40B4-BE49-F238E27FC236}">
                <a16:creationId xmlns:a16="http://schemas.microsoft.com/office/drawing/2014/main" id="{68BAA019-CECD-4893-1338-2267AA1A63E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859466" y="1129670"/>
            <a:ext cx="7481160" cy="339647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16C08-F458-5260-7547-363C19D1AD74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3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548936-F4D8-8C51-9375-B90A540DDEB8}"/>
              </a:ext>
            </a:extLst>
          </p:cNvPr>
          <p:cNvSpPr txBox="1"/>
          <p:nvPr/>
        </p:nvSpPr>
        <p:spPr>
          <a:xfrm>
            <a:off x="6108913" y="3742194"/>
            <a:ext cx="266377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  <a:ea typeface="Calibri"/>
                <a:cs typeface="Calibri"/>
              </a:rPr>
              <a:t>Memory/GPU for a 7.5B model: </a:t>
            </a:r>
            <a:endParaRPr lang="en-US">
              <a:ea typeface="Tahoma"/>
              <a:cs typeface="Tahoma"/>
            </a:endParaRPr>
          </a:p>
          <a:p>
            <a:pPr algn="ctr"/>
            <a:r>
              <a:rPr lang="en-US">
                <a:latin typeface="Corbel"/>
                <a:ea typeface="Calibri"/>
                <a:cs typeface="Calibri"/>
              </a:rPr>
              <a:t>7.5B * 16 bytes = </a:t>
            </a:r>
            <a:r>
              <a:rPr lang="en-US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120 GB</a:t>
            </a:r>
            <a:r>
              <a:rPr lang="en-US">
                <a:latin typeface="Corbel"/>
                <a:ea typeface="Calibri"/>
                <a:cs typeface="Calibri"/>
              </a:rPr>
              <a:t>!</a:t>
            </a:r>
            <a:endParaRPr lang="en-US"/>
          </a:p>
        </p:txBody>
      </p:sp>
      <p:pic>
        <p:nvPicPr>
          <p:cNvPr id="9" name="Picture 8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65E86514-7E0D-34C1-56E3-16385151E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517" y="4351888"/>
            <a:ext cx="599780" cy="620401"/>
          </a:xfrm>
          <a:prstGeom prst="rect">
            <a:avLst/>
          </a:prstGeom>
        </p:spPr>
      </p:pic>
      <p:pic>
        <p:nvPicPr>
          <p:cNvPr id="26" name="Picture 25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D1570E69-86D4-9549-7125-8CA2E10A3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168" y="4351888"/>
            <a:ext cx="599780" cy="620401"/>
          </a:xfrm>
          <a:prstGeom prst="rect">
            <a:avLst/>
          </a:prstGeom>
        </p:spPr>
      </p:pic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7383363A-93B2-6000-AD16-E01D7AA3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651" y="4351888"/>
            <a:ext cx="599780" cy="6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5DF4-C807-65E2-D5C5-520CA878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err="1"/>
              <a:t>ZeRO</a:t>
            </a:r>
            <a:r>
              <a:rPr lang="en-US"/>
              <a:t> Stage 1: Sharding Optimizer States</a:t>
            </a:r>
          </a:p>
        </p:txBody>
      </p:sp>
      <p:pic>
        <p:nvPicPr>
          <p:cNvPr id="5" name="Content Placeholder 4" descr="A group of squares with different colors&#10;&#10;AI-generated content may be incorrect.">
            <a:extLst>
              <a:ext uri="{FF2B5EF4-FFF2-40B4-BE49-F238E27FC236}">
                <a16:creationId xmlns:a16="http://schemas.microsoft.com/office/drawing/2014/main" id="{56F54AEB-AA6E-19E0-4653-55A4C8D355AF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834338" y="1154923"/>
            <a:ext cx="7482985" cy="3423466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18D10D-3A68-1580-7E2A-F41B6A0AC665}"/>
              </a:ext>
            </a:extLst>
          </p:cNvPr>
          <p:cNvSpPr txBox="1"/>
          <p:nvPr/>
        </p:nvSpPr>
        <p:spPr>
          <a:xfrm>
            <a:off x="6108913" y="3742194"/>
            <a:ext cx="266377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  <a:ea typeface="Calibri"/>
                <a:cs typeface="Calibri"/>
              </a:rPr>
              <a:t>Memory/GPU for a 7.5B model: </a:t>
            </a:r>
            <a:endParaRPr lang="en-US">
              <a:ea typeface="Tahoma"/>
              <a:cs typeface="Tahoma"/>
            </a:endParaRPr>
          </a:p>
          <a:p>
            <a:pPr algn="ctr"/>
            <a:r>
              <a:rPr lang="en-US">
                <a:latin typeface="Corbel"/>
                <a:ea typeface="Calibri"/>
                <a:cs typeface="Calibri"/>
              </a:rPr>
              <a:t>7.5B * (2+2+4) bytes = </a:t>
            </a:r>
            <a:r>
              <a:rPr lang="en-US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60 GB</a:t>
            </a:r>
            <a:r>
              <a:rPr lang="en-US">
                <a:latin typeface="Corbel"/>
                <a:ea typeface="Calibri"/>
                <a:cs typeface="Calibri"/>
              </a:rPr>
              <a:t>!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E25D0-50F3-7F61-D620-D849C7F495E4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3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pic>
        <p:nvPicPr>
          <p:cNvPr id="6" name="Picture 5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796695F4-C2DD-CADF-CA71-517C7859F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517" y="4351888"/>
            <a:ext cx="599780" cy="620401"/>
          </a:xfrm>
          <a:prstGeom prst="rect">
            <a:avLst/>
          </a:prstGeom>
        </p:spPr>
      </p:pic>
      <p:pic>
        <p:nvPicPr>
          <p:cNvPr id="9" name="Picture 8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C6D3A271-FAAC-4109-8AC5-9FD4564DC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168" y="4351888"/>
            <a:ext cx="599780" cy="620401"/>
          </a:xfrm>
          <a:prstGeom prst="rect">
            <a:avLst/>
          </a:prstGeom>
        </p:spPr>
      </p:pic>
      <p:pic>
        <p:nvPicPr>
          <p:cNvPr id="11" name="Picture 10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7DD2FCB9-DADD-E64B-0C96-1D7EA1C2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651" y="4351888"/>
            <a:ext cx="599780" cy="6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75F56-5B64-A99A-42BB-54AFEE62B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2F47C-045E-8A17-A149-B675BE1D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B5E3CD-64EE-DB5D-FA8F-89174811899E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2EA237FA-E9D1-DB41-6231-E3CBF5ED6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A7672D-B7F4-3400-EA6A-EE73970DC28D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658D930A-86A9-0868-E0C3-131AB60AE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DFA1C4-C4C1-70E7-D9FD-EEA3F3021329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48CC0D-2630-1728-AE84-CFC92C290681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55856E46-6ED9-8235-F2EE-AD260D78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E600F4-7FAA-2731-8E43-F0CDE7F5CBB7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43C3DE62-AA18-D252-DE0D-72BCA445A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10A90D-3D11-F678-D083-E4654CB992F2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C97616-EB74-D1A4-7520-07FC5E354DAE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F7B7DC27-40AC-83E0-61BE-8ED6582F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7452D8D-D184-5934-24C6-A813D139E1E4}"/>
              </a:ext>
            </a:extLst>
          </p:cNvPr>
          <p:cNvSpPr txBox="1"/>
          <p:nvPr/>
        </p:nvSpPr>
        <p:spPr>
          <a:xfrm>
            <a:off x="6181328" y="4309102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664A490F-D4DB-1E00-E6B8-42D43826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5F60818-C61A-4B31-6997-37E4222AFBD3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8D1E3-F4EC-5865-E6AD-F4DA0AA9B261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BDFEB-0081-9243-336F-02E789C84670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8F95D-2CF9-C2D6-99DA-CADE05FD2A2A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01A89C-C8A4-7E68-47FF-36DD11E31B76}"/>
              </a:ext>
            </a:extLst>
          </p:cNvPr>
          <p:cNvSpPr txBox="1"/>
          <p:nvPr/>
        </p:nvSpPr>
        <p:spPr>
          <a:xfrm>
            <a:off x="3554015" y="979288"/>
            <a:ext cx="196452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Update 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03B17-E26B-4B3B-EA1A-BEC4CE8CF185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E8BC41-2947-ECB3-5482-ED3808DBFAB7}"/>
              </a:ext>
            </a:extLst>
          </p:cNvPr>
          <p:cNvSpPr txBox="1"/>
          <p:nvPr/>
        </p:nvSpPr>
        <p:spPr>
          <a:xfrm>
            <a:off x="1451001" y="1807288"/>
            <a:ext cx="62027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Each GPU compute gradient with a single shard of data</a:t>
            </a:r>
          </a:p>
          <a:p>
            <a:pPr algn="ctr"/>
            <a:r>
              <a:rPr lang="en-US" sz="2000">
                <a:latin typeface="Corbel"/>
              </a:rPr>
              <a:t>(The same as naïve DP)</a:t>
            </a:r>
          </a:p>
        </p:txBody>
      </p:sp>
    </p:spTree>
    <p:extLst>
      <p:ext uri="{BB962C8B-B14F-4D97-AF65-F5344CB8AC3E}">
        <p14:creationId xmlns:p14="http://schemas.microsoft.com/office/powerpoint/2010/main" val="23629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86E0C-0EDC-9E68-691D-9DD18AD3D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8A81-8613-B845-8DB0-04FBF9BA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38BCD4-7827-DE34-AC9E-DE4B6EE87862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AF42E167-32B3-F682-54B1-3055C31A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C099C-7D17-CC8C-AE88-56D73700FDD7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222941FC-383D-F3DE-304E-DB2E5C56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D166FB-6C2A-EA84-8D41-9AC383446B2E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6726C4-93A3-B213-BC33-0174EF6C3363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C5552F12-C108-90D3-AA39-B4BADCBA9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2DD133-9731-2083-CF69-347E13ED5F8E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2EA3D6DC-394B-E740-1A23-FC1867EBD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D9F91F2-8B78-D5E8-8FDE-B22FD0F12A0E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CDF6972-F023-D32A-D568-4241519FBD66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8254D18E-98FB-EC53-1C36-626CD310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FE66F1-D669-93E2-BA7E-80C2DFF83875}"/>
              </a:ext>
            </a:extLst>
          </p:cNvPr>
          <p:cNvSpPr txBox="1"/>
          <p:nvPr/>
        </p:nvSpPr>
        <p:spPr>
          <a:xfrm>
            <a:off x="6196774" y="4309102"/>
            <a:ext cx="61580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86098FAB-E7C6-759C-59C1-3F2A36447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D0976A-2891-4CC0-1D7D-C1141BE0466F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F3A584-3463-F5AB-D11F-F797B1B74122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9B3BE-8548-743E-A606-563904D166BE}"/>
              </a:ext>
            </a:extLst>
          </p:cNvPr>
          <p:cNvSpPr txBox="1"/>
          <p:nvPr/>
        </p:nvSpPr>
        <p:spPr>
          <a:xfrm>
            <a:off x="1735467" y="3886683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D6E38-4A3F-B7FE-638B-177780C6F93A}"/>
              </a:ext>
            </a:extLst>
          </p:cNvPr>
          <p:cNvSpPr txBox="1"/>
          <p:nvPr/>
        </p:nvSpPr>
        <p:spPr>
          <a:xfrm>
            <a:off x="4313053" y="388608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33920-96D3-652D-4AB0-3936A0FBADA6}"/>
              </a:ext>
            </a:extLst>
          </p:cNvPr>
          <p:cNvSpPr txBox="1"/>
          <p:nvPr/>
        </p:nvSpPr>
        <p:spPr>
          <a:xfrm>
            <a:off x="6908311" y="3881471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78273-8318-CFAA-97D9-9AB8798F5B27}"/>
              </a:ext>
            </a:extLst>
          </p:cNvPr>
          <p:cNvSpPr txBox="1"/>
          <p:nvPr/>
        </p:nvSpPr>
        <p:spPr>
          <a:xfrm>
            <a:off x="1447140" y="1158558"/>
            <a:ext cx="620277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Assuming that </a:t>
            </a:r>
            <a:endParaRPr lang="en-US"/>
          </a:p>
          <a:p>
            <a:pPr algn="ctr"/>
            <a:r>
              <a:rPr lang="en-US" sz="2000">
                <a:latin typeface="Corbel"/>
              </a:rPr>
              <a:t>GPU1 stores parameter states for parameters A, </a:t>
            </a:r>
            <a:endParaRPr lang="en-US"/>
          </a:p>
          <a:p>
            <a:pPr algn="ctr"/>
            <a:r>
              <a:rPr lang="en-US" sz="2000">
                <a:latin typeface="Corbel"/>
              </a:rPr>
              <a:t>GPU2 stores states for params B, </a:t>
            </a:r>
            <a:endParaRPr lang="en-US"/>
          </a:p>
          <a:p>
            <a:pPr algn="ctr"/>
            <a:r>
              <a:rPr lang="en-US" sz="2000">
                <a:latin typeface="Corbel"/>
              </a:rPr>
              <a:t>GPU3 stores states for params C 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2D695-A51C-0D83-A913-C5A3E11E2B25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60908-D872-E37B-0E0B-3D04C0AD5F35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6CB459-032F-722E-2826-8D309419B905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</p:spTree>
    <p:extLst>
      <p:ext uri="{BB962C8B-B14F-4D97-AF65-F5344CB8AC3E}">
        <p14:creationId xmlns:p14="http://schemas.microsoft.com/office/powerpoint/2010/main" val="2727808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1BFFC-34C6-DA39-CDFA-715959CA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5345-6038-4640-778E-F06DC3768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A7EC90-7CA6-1703-C4D4-B30AF24186E8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608D0F5C-D610-54EA-9D7E-E8E62DAC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833478-5AA5-057F-01E7-F1654AE1A075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0B796012-3CFC-5624-D200-ADE7FBC02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CD5E19-DCBD-4633-388E-50C004808F05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30B852-6B47-8F0A-EA9A-9F5B1CFCA248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B1D50AEE-F1BE-A32B-D6EF-EC0D36C8E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C9A003-D528-9AB0-9E80-DFF887A4A2D0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27D75721-5168-F180-62B8-1CF198F67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7591DC-05B4-6D6C-26B2-0222DF6ED15E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76C0D5-C423-9DED-2AA9-75D1E12F2452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675499BC-4E38-BE27-5481-4574DF26D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B584502-BF32-B716-2685-99A0FBF48B97}"/>
              </a:ext>
            </a:extLst>
          </p:cNvPr>
          <p:cNvSpPr txBox="1"/>
          <p:nvPr/>
        </p:nvSpPr>
        <p:spPr>
          <a:xfrm>
            <a:off x="6196774" y="4309102"/>
            <a:ext cx="60422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796A5AFD-DBA7-34CD-A4D3-D73CA26B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3984D6E-5670-1030-BC3A-4160C6330BD4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2E99F-1446-0EF6-AB67-BC220F068497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494E9-629F-7B0F-CD7A-ECFBD69A7C11}"/>
              </a:ext>
            </a:extLst>
          </p:cNvPr>
          <p:cNvSpPr txBox="1"/>
          <p:nvPr/>
        </p:nvSpPr>
        <p:spPr>
          <a:xfrm>
            <a:off x="1735467" y="3886683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20E26-0308-669C-D7B9-909831257AC7}"/>
              </a:ext>
            </a:extLst>
          </p:cNvPr>
          <p:cNvSpPr txBox="1"/>
          <p:nvPr/>
        </p:nvSpPr>
        <p:spPr>
          <a:xfrm>
            <a:off x="4313053" y="388608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6E5596-8174-D33C-35DF-40AD93F12B74}"/>
              </a:ext>
            </a:extLst>
          </p:cNvPr>
          <p:cNvSpPr txBox="1"/>
          <p:nvPr/>
        </p:nvSpPr>
        <p:spPr>
          <a:xfrm>
            <a:off x="6908311" y="3881471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F7B41-AC8D-DC9B-1877-B6099EE70885}"/>
              </a:ext>
            </a:extLst>
          </p:cNvPr>
          <p:cNvSpPr txBox="1"/>
          <p:nvPr/>
        </p:nvSpPr>
        <p:spPr>
          <a:xfrm>
            <a:off x="1439417" y="1691443"/>
            <a:ext cx="62027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Split / shard the gradients into 3 parts!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7B527A-AE62-8B3B-A0A1-4D8D8F4C6BCA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F16FA3-9E36-4303-872C-BA2AE2D39412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A9C755-25FA-2AC4-EC88-AEF06FEDC272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651CB-CD40-9B86-4231-F556B612C047}"/>
              </a:ext>
            </a:extLst>
          </p:cNvPr>
          <p:cNvSpPr txBox="1"/>
          <p:nvPr/>
        </p:nvSpPr>
        <p:spPr>
          <a:xfrm>
            <a:off x="1414965" y="2573778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26283-896A-7E3B-137C-48FA83D87F59}"/>
              </a:ext>
            </a:extLst>
          </p:cNvPr>
          <p:cNvSpPr txBox="1"/>
          <p:nvPr/>
        </p:nvSpPr>
        <p:spPr>
          <a:xfrm>
            <a:off x="1796611" y="2574425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2C276-5999-996E-0FA2-CA85504DE0F6}"/>
              </a:ext>
            </a:extLst>
          </p:cNvPr>
          <p:cNvSpPr txBox="1"/>
          <p:nvPr/>
        </p:nvSpPr>
        <p:spPr>
          <a:xfrm>
            <a:off x="2178257" y="2575072"/>
            <a:ext cx="397146" cy="3437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7A02C8-98C3-C449-3563-4AF2F349A85D}"/>
              </a:ext>
            </a:extLst>
          </p:cNvPr>
          <p:cNvSpPr txBox="1"/>
          <p:nvPr/>
        </p:nvSpPr>
        <p:spPr>
          <a:xfrm>
            <a:off x="3966161" y="255322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61AFBA-31A2-962E-1537-F4371117D8B3}"/>
              </a:ext>
            </a:extLst>
          </p:cNvPr>
          <p:cNvSpPr txBox="1"/>
          <p:nvPr/>
        </p:nvSpPr>
        <p:spPr>
          <a:xfrm>
            <a:off x="4347807" y="2553871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ECE9AC-6DCC-3C08-DBDD-D8599429F2CD}"/>
              </a:ext>
            </a:extLst>
          </p:cNvPr>
          <p:cNvSpPr txBox="1"/>
          <p:nvPr/>
        </p:nvSpPr>
        <p:spPr>
          <a:xfrm>
            <a:off x="4729453" y="2554518"/>
            <a:ext cx="397146" cy="3437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D58E69-5FEF-DA30-A715-406C77034977}"/>
              </a:ext>
            </a:extLst>
          </p:cNvPr>
          <p:cNvSpPr txBox="1"/>
          <p:nvPr/>
        </p:nvSpPr>
        <p:spPr>
          <a:xfrm>
            <a:off x="6535729" y="2524448"/>
            <a:ext cx="383948" cy="343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7749FC-170F-E4A5-1AAB-EBB91D5BD155}"/>
              </a:ext>
            </a:extLst>
          </p:cNvPr>
          <p:cNvSpPr txBox="1"/>
          <p:nvPr/>
        </p:nvSpPr>
        <p:spPr>
          <a:xfrm>
            <a:off x="6932105" y="2528040"/>
            <a:ext cx="381002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163CE2-3985-E105-842B-2ED47C462CAB}"/>
              </a:ext>
            </a:extLst>
          </p:cNvPr>
          <p:cNvSpPr txBox="1"/>
          <p:nvPr/>
        </p:nvSpPr>
        <p:spPr>
          <a:xfrm>
            <a:off x="7306045" y="2522229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22499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A87F5-E507-8185-4D49-7A0A42713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5121-033E-B0E2-13E2-65222220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F703B2-191F-C08E-5E26-E0A187DCDA2D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94EF0ADE-2822-5E2D-5C34-B486BED78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89879E-A6B1-C5DC-887D-5AF1A9DF617D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5106DF22-6800-8854-B5E7-43CB6CF43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71E7B0-29B2-E7B4-FCC7-A2DE4E875EFF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B86A04-18E3-4ADB-BBE3-29ABF864554C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4F577F37-C4DF-6972-E606-342C311F3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DEF4EE-D549-F3E5-994E-6B5E6EBDAD56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C95F1FFD-5909-740B-19BB-93933C40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90AA9E-4639-EE17-7727-4133C9B58038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923948-435D-E374-7A43-2666B8952D21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36B3FABE-D92A-E5A1-7656-00CD1986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A9EEA5-4913-1DA4-193F-B35F20D8D6DA}"/>
              </a:ext>
            </a:extLst>
          </p:cNvPr>
          <p:cNvSpPr txBox="1"/>
          <p:nvPr/>
        </p:nvSpPr>
        <p:spPr>
          <a:xfrm>
            <a:off x="6181328" y="4309102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5D3B72C1-2645-ADC9-5B75-4A8CDD8B6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7617E12-544B-C028-5ED6-31485451B4DE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DA921-89CF-9FB9-514B-8D8DE08F730A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FDFC8-F5EF-5A1E-7A20-2907C3249E77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6262C-8274-69C6-6652-DA3A8D67F5C4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099527-2DB6-BD17-6BB9-BB6514710C01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9A50A-895A-7124-57E7-665496454B02}"/>
              </a:ext>
            </a:extLst>
          </p:cNvPr>
          <p:cNvSpPr txBox="1"/>
          <p:nvPr/>
        </p:nvSpPr>
        <p:spPr>
          <a:xfrm>
            <a:off x="1414965" y="2573778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F01B8D-47E7-A674-0341-EBD498FE97AB}"/>
              </a:ext>
            </a:extLst>
          </p:cNvPr>
          <p:cNvSpPr txBox="1"/>
          <p:nvPr/>
        </p:nvSpPr>
        <p:spPr>
          <a:xfrm>
            <a:off x="4349054" y="2211445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9A0458-9E83-9D5A-D65A-666A0D9B33A1}"/>
              </a:ext>
            </a:extLst>
          </p:cNvPr>
          <p:cNvSpPr txBox="1"/>
          <p:nvPr/>
        </p:nvSpPr>
        <p:spPr>
          <a:xfrm>
            <a:off x="7306311" y="2177339"/>
            <a:ext cx="397146" cy="3437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93968D-C686-1C6B-2B42-5873E2EE10A5}"/>
              </a:ext>
            </a:extLst>
          </p:cNvPr>
          <p:cNvSpPr txBox="1"/>
          <p:nvPr/>
        </p:nvSpPr>
        <p:spPr>
          <a:xfrm>
            <a:off x="4347807" y="2553871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DADF8B-4A3F-1037-6F41-B1D03B4DFB5E}"/>
              </a:ext>
            </a:extLst>
          </p:cNvPr>
          <p:cNvSpPr txBox="1"/>
          <p:nvPr/>
        </p:nvSpPr>
        <p:spPr>
          <a:xfrm>
            <a:off x="7305064" y="2519765"/>
            <a:ext cx="397146" cy="3437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A9800-FB3A-FC10-C69E-F01338188AB8}"/>
              </a:ext>
            </a:extLst>
          </p:cNvPr>
          <p:cNvSpPr txBox="1"/>
          <p:nvPr/>
        </p:nvSpPr>
        <p:spPr>
          <a:xfrm>
            <a:off x="1415398" y="1867995"/>
            <a:ext cx="383948" cy="343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6FA740-40D9-E042-A02D-5A91491B1BE7}"/>
              </a:ext>
            </a:extLst>
          </p:cNvPr>
          <p:cNvSpPr txBox="1"/>
          <p:nvPr/>
        </p:nvSpPr>
        <p:spPr>
          <a:xfrm>
            <a:off x="4344909" y="1871587"/>
            <a:ext cx="381002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BA1CF6-240B-B757-170A-A30F457A5D7E}"/>
              </a:ext>
            </a:extLst>
          </p:cNvPr>
          <p:cNvSpPr txBox="1"/>
          <p:nvPr/>
        </p:nvSpPr>
        <p:spPr>
          <a:xfrm>
            <a:off x="7306045" y="1834885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150D4A-0D2D-B276-422E-E7C4243FA215}"/>
              </a:ext>
            </a:extLst>
          </p:cNvPr>
          <p:cNvSpPr txBox="1"/>
          <p:nvPr/>
        </p:nvSpPr>
        <p:spPr>
          <a:xfrm>
            <a:off x="1413718" y="221341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6A17B9-8BDB-F7E7-219E-0F042D94FC8F}"/>
              </a:ext>
            </a:extLst>
          </p:cNvPr>
          <p:cNvSpPr txBox="1"/>
          <p:nvPr/>
        </p:nvSpPr>
        <p:spPr>
          <a:xfrm>
            <a:off x="1630386" y="965045"/>
            <a:ext cx="62027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Each GPU accumulates gradients of the params whose optimizer states the GPU is storing (</a:t>
            </a:r>
            <a:r>
              <a:rPr lang="en-US" sz="1800" err="1">
                <a:solidFill>
                  <a:srgbClr val="FF0000"/>
                </a:solidFill>
                <a:latin typeface="Corbel"/>
              </a:rPr>
              <a:t>reduce_scatter</a:t>
            </a:r>
            <a:r>
              <a:rPr lang="en-US" sz="1800">
                <a:solidFill>
                  <a:srgbClr val="FF0000"/>
                </a:solidFill>
                <a:latin typeface="Corbel"/>
              </a:rPr>
              <a:t> </a:t>
            </a:r>
            <a:r>
              <a:rPr lang="en-US" sz="1800">
                <a:solidFill>
                  <a:schemeClr val="tx1"/>
                </a:solidFill>
                <a:latin typeface="Corbel"/>
              </a:rPr>
              <a:t>in </a:t>
            </a:r>
            <a:r>
              <a:rPr lang="en-US" sz="1800" err="1">
                <a:solidFill>
                  <a:schemeClr val="tx1"/>
                </a:solidFill>
                <a:latin typeface="Corbel"/>
              </a:rPr>
              <a:t>torch.distributed</a:t>
            </a:r>
            <a:r>
              <a:rPr lang="en-US" sz="1800">
                <a:solidFill>
                  <a:schemeClr val="tx1"/>
                </a:solidFill>
                <a:latin typeface="Corbel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1605075-E6AB-B1AD-FADB-4B1E5B1ABA94}"/>
              </a:ext>
            </a:extLst>
          </p:cNvPr>
          <p:cNvSpPr txBox="1"/>
          <p:nvPr/>
        </p:nvSpPr>
        <p:spPr>
          <a:xfrm>
            <a:off x="1735467" y="3886683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CE7566-002B-9C96-0799-F750EB5D0E23}"/>
              </a:ext>
            </a:extLst>
          </p:cNvPr>
          <p:cNvSpPr txBox="1"/>
          <p:nvPr/>
        </p:nvSpPr>
        <p:spPr>
          <a:xfrm>
            <a:off x="4313053" y="388608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DDED81-359B-E9EC-3B77-569994C788F7}"/>
              </a:ext>
            </a:extLst>
          </p:cNvPr>
          <p:cNvSpPr txBox="1"/>
          <p:nvPr/>
        </p:nvSpPr>
        <p:spPr>
          <a:xfrm>
            <a:off x="6908311" y="3881471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55798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5579D-964C-8406-FD63-62ED5DE4F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2BEB1-764F-7D91-FC2A-C7B68A19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NCCL Operations: Reduce Scatter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1D49-1A65-8C2F-FE39-00A2AE6E20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 err="1">
                <a:latin typeface="Tahoma"/>
                <a:ea typeface="Tahoma"/>
                <a:cs typeface="Tahoma"/>
              </a:rPr>
              <a:t>reduce_scatter</a:t>
            </a:r>
            <a:r>
              <a:rPr lang="en-US">
                <a:latin typeface="Tahoma"/>
                <a:ea typeface="Tahoma"/>
                <a:cs typeface="Tahoma"/>
              </a:rPr>
              <a:t>: </a:t>
            </a:r>
            <a:r>
              <a:rPr lang="en-US">
                <a:solidFill>
                  <a:srgbClr val="FF0000"/>
                </a:solidFill>
                <a:latin typeface="Tahoma"/>
                <a:ea typeface="Tahoma"/>
                <a:cs typeface="Tahoma"/>
              </a:rPr>
              <a:t>each</a:t>
            </a:r>
            <a:r>
              <a:rPr lang="en-US">
                <a:latin typeface="Tahoma"/>
                <a:ea typeface="Tahoma"/>
                <a:cs typeface="Tahoma"/>
              </a:rPr>
              <a:t> GPU stores the sum of </a:t>
            </a:r>
            <a:r>
              <a:rPr lang="en-US" u="sng">
                <a:latin typeface="Tahoma"/>
                <a:ea typeface="Tahoma"/>
                <a:cs typeface="Tahoma"/>
              </a:rPr>
              <a:t>a shard</a:t>
            </a:r>
            <a:r>
              <a:rPr lang="en-US">
                <a:latin typeface="Tahoma"/>
                <a:ea typeface="Tahoma"/>
                <a:cs typeface="Tahoma"/>
              </a:rPr>
              <a:t> of the input. </a:t>
            </a:r>
            <a:endParaRPr lang="en-US"/>
          </a:p>
          <a:p>
            <a:pPr marL="229870" indent="-229870"/>
            <a:r>
              <a:rPr lang="en-US" err="1">
                <a:latin typeface="Tahoma"/>
                <a:ea typeface="Tahoma"/>
                <a:cs typeface="Tahoma"/>
              </a:rPr>
              <a:t>all_reduce</a:t>
            </a:r>
            <a:r>
              <a:rPr lang="en-US">
                <a:latin typeface="Tahoma"/>
                <a:ea typeface="Tahoma"/>
                <a:cs typeface="Tahoma"/>
              </a:rPr>
              <a:t>: </a:t>
            </a:r>
            <a:r>
              <a:rPr lang="en-US">
                <a:solidFill>
                  <a:srgbClr val="FF0000"/>
                </a:solidFill>
                <a:latin typeface="Tahoma"/>
                <a:ea typeface="Tahoma"/>
                <a:cs typeface="Tahoma"/>
              </a:rPr>
              <a:t>one</a:t>
            </a:r>
            <a:r>
              <a:rPr lang="en-US">
                <a:latin typeface="Tahoma"/>
                <a:ea typeface="Tahoma"/>
                <a:cs typeface="Tahoma"/>
              </a:rPr>
              <a:t> GPU stores the sum over </a:t>
            </a:r>
            <a:r>
              <a:rPr lang="en-US" u="sng">
                <a:latin typeface="Tahoma"/>
                <a:ea typeface="Tahoma"/>
                <a:cs typeface="Tahoma"/>
              </a:rPr>
              <a:t>all</a:t>
            </a:r>
            <a:r>
              <a:rPr lang="en-US">
                <a:latin typeface="Tahoma"/>
                <a:ea typeface="Tahoma"/>
                <a:cs typeface="Tahoma"/>
              </a:rPr>
              <a:t> the input.</a:t>
            </a:r>
            <a:endParaRPr lang="en-US"/>
          </a:p>
          <a:p>
            <a:pPr marL="229870" indent="-229870"/>
            <a:endParaRPr lang="en-US"/>
          </a:p>
          <a:p>
            <a:pPr marL="229870" indent="-229870"/>
            <a:endParaRPr lang="en-US"/>
          </a:p>
        </p:txBody>
      </p:sp>
      <p:pic>
        <p:nvPicPr>
          <p:cNvPr id="5" name="Picture 4" descr="../_images/reducescatter.png">
            <a:extLst>
              <a:ext uri="{FF2B5EF4-FFF2-40B4-BE49-F238E27FC236}">
                <a16:creationId xmlns:a16="http://schemas.microsoft.com/office/drawing/2014/main" id="{DC1F216E-E1B6-D9D4-8866-E0568D503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472" y="2214061"/>
            <a:ext cx="6168412" cy="19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49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9517C-8F30-0F6E-59F4-B1214E57E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27C5-BFA5-AC3A-5DE2-6CEBC58C5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17D543-F732-81EB-6A1E-494088237A4D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97801380-2D73-A219-FD85-97DEB8BC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A23F6-802D-646D-60AA-CF1C4BCCD2C6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07BDCABF-8E8C-DDDF-3FF5-B82C10B0D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AB293-B593-AEBE-D314-82E5B3260BC4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0466E9B-7E38-E910-32D2-5F1A5553660E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E1F7D295-4DB4-3B8A-B8B5-F1F76597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51C3C2-81F3-C41C-7F68-DD9C021AED96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8BFE4340-A5C9-1FFF-1274-2B062B5F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0B275A-0BCE-7B02-9C55-F41778654453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ABACCDE-4C7D-DC41-1587-5800BF35D65D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D7F6E8E9-7490-5802-8C2F-FA298447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4963E5E-ED5E-7581-B8D9-736343D0DC17}"/>
              </a:ext>
            </a:extLst>
          </p:cNvPr>
          <p:cNvSpPr txBox="1"/>
          <p:nvPr/>
        </p:nvSpPr>
        <p:spPr>
          <a:xfrm>
            <a:off x="6181328" y="4309102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F97EA5FC-325F-A1C9-27D4-EDF6EF1EC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5A0BDE-B31B-ED58-6DA0-F733D12EE35F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8E9C1-189D-03F4-4C8A-8032F7D598EF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B71B6-E213-D0E8-4DA2-8C5B8231F689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5A720-7764-7B8E-61FA-4F89751262B2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D4A66D-0D75-8E9B-60BB-EEC7415AB23F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5AE78-F5F3-1265-E6B4-C2F5FF1202E4}"/>
              </a:ext>
            </a:extLst>
          </p:cNvPr>
          <p:cNvSpPr txBox="1"/>
          <p:nvPr/>
        </p:nvSpPr>
        <p:spPr>
          <a:xfrm>
            <a:off x="1414965" y="2573778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C49D64-9C7B-2662-44B2-6DE8250A5EE2}"/>
              </a:ext>
            </a:extLst>
          </p:cNvPr>
          <p:cNvSpPr txBox="1"/>
          <p:nvPr/>
        </p:nvSpPr>
        <p:spPr>
          <a:xfrm>
            <a:off x="4349054" y="2211445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5A4F3E-3374-57D9-1993-DB58F382E2E5}"/>
              </a:ext>
            </a:extLst>
          </p:cNvPr>
          <p:cNvSpPr txBox="1"/>
          <p:nvPr/>
        </p:nvSpPr>
        <p:spPr>
          <a:xfrm>
            <a:off x="7306311" y="2177339"/>
            <a:ext cx="397146" cy="3437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4AE392-80DB-6A79-E876-F90632DC61D2}"/>
              </a:ext>
            </a:extLst>
          </p:cNvPr>
          <p:cNvSpPr txBox="1"/>
          <p:nvPr/>
        </p:nvSpPr>
        <p:spPr>
          <a:xfrm>
            <a:off x="4347807" y="2553871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D29D40-E049-6092-66AE-70F94EDEBB91}"/>
              </a:ext>
            </a:extLst>
          </p:cNvPr>
          <p:cNvSpPr txBox="1"/>
          <p:nvPr/>
        </p:nvSpPr>
        <p:spPr>
          <a:xfrm>
            <a:off x="7305064" y="2519765"/>
            <a:ext cx="397146" cy="3437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19F889-1E35-5AF6-397B-EEEC442239D2}"/>
              </a:ext>
            </a:extLst>
          </p:cNvPr>
          <p:cNvSpPr txBox="1"/>
          <p:nvPr/>
        </p:nvSpPr>
        <p:spPr>
          <a:xfrm>
            <a:off x="1415398" y="1867995"/>
            <a:ext cx="383948" cy="343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198F77-76B4-D933-3C11-B85B8CEB80E2}"/>
              </a:ext>
            </a:extLst>
          </p:cNvPr>
          <p:cNvSpPr txBox="1"/>
          <p:nvPr/>
        </p:nvSpPr>
        <p:spPr>
          <a:xfrm>
            <a:off x="4344909" y="1871587"/>
            <a:ext cx="381002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8447D4-CD09-65D7-498A-64DAD854946A}"/>
              </a:ext>
            </a:extLst>
          </p:cNvPr>
          <p:cNvSpPr txBox="1"/>
          <p:nvPr/>
        </p:nvSpPr>
        <p:spPr>
          <a:xfrm>
            <a:off x="7306045" y="1834885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022827-8A3D-47BB-ED8E-BB748515C7AA}"/>
              </a:ext>
            </a:extLst>
          </p:cNvPr>
          <p:cNvSpPr txBox="1"/>
          <p:nvPr/>
        </p:nvSpPr>
        <p:spPr>
          <a:xfrm>
            <a:off x="1413718" y="221341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6BB922-D0EB-1F7D-3F0A-6A3F136672E4}"/>
              </a:ext>
            </a:extLst>
          </p:cNvPr>
          <p:cNvSpPr txBox="1"/>
          <p:nvPr/>
        </p:nvSpPr>
        <p:spPr>
          <a:xfrm>
            <a:off x="1630386" y="965045"/>
            <a:ext cx="62027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Each GPU accumulates gradients of the params whose optimizer states the GPU is storing (</a:t>
            </a:r>
            <a:r>
              <a:rPr lang="en-US" sz="1800" err="1">
                <a:solidFill>
                  <a:srgbClr val="FF0000"/>
                </a:solidFill>
                <a:latin typeface="Corbel"/>
              </a:rPr>
              <a:t>reduce_scatter</a:t>
            </a:r>
            <a:r>
              <a:rPr lang="en-US" sz="1800">
                <a:solidFill>
                  <a:srgbClr val="FF0000"/>
                </a:solidFill>
                <a:latin typeface="Corbel"/>
              </a:rPr>
              <a:t> </a:t>
            </a:r>
            <a:r>
              <a:rPr lang="en-US" sz="1800">
                <a:solidFill>
                  <a:schemeClr val="tx1"/>
                </a:solidFill>
                <a:latin typeface="Corbel"/>
              </a:rPr>
              <a:t>in </a:t>
            </a:r>
            <a:r>
              <a:rPr lang="en-US" sz="1800" err="1">
                <a:solidFill>
                  <a:schemeClr val="tx1"/>
                </a:solidFill>
                <a:latin typeface="Corbel"/>
              </a:rPr>
              <a:t>torch.distributed</a:t>
            </a:r>
            <a:r>
              <a:rPr lang="en-US" sz="1800">
                <a:solidFill>
                  <a:schemeClr val="tx1"/>
                </a:solidFill>
                <a:latin typeface="Corbel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1FD01E-850E-AE67-92B0-9CC243CE8B16}"/>
              </a:ext>
            </a:extLst>
          </p:cNvPr>
          <p:cNvSpPr txBox="1"/>
          <p:nvPr/>
        </p:nvSpPr>
        <p:spPr>
          <a:xfrm>
            <a:off x="1735467" y="3886683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BC134E-5744-EC2C-E6C2-6678F7467D96}"/>
              </a:ext>
            </a:extLst>
          </p:cNvPr>
          <p:cNvSpPr txBox="1"/>
          <p:nvPr/>
        </p:nvSpPr>
        <p:spPr>
          <a:xfrm>
            <a:off x="4313053" y="388608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B8B34F-98CE-487C-6610-C11EA76F36F7}"/>
              </a:ext>
            </a:extLst>
          </p:cNvPr>
          <p:cNvSpPr txBox="1"/>
          <p:nvPr/>
        </p:nvSpPr>
        <p:spPr>
          <a:xfrm>
            <a:off x="6908311" y="3881471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22867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B0E16-767C-8172-29F3-46977B58E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1A5B-8B8C-F4A2-12C5-ACDE1476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And consumes a lot of data!</a:t>
            </a:r>
          </a:p>
        </p:txBody>
      </p:sp>
      <p:pic>
        <p:nvPicPr>
          <p:cNvPr id="8" name="Picture 7" descr="Model Size of Large Language Models over time">
            <a:extLst>
              <a:ext uri="{FF2B5EF4-FFF2-40B4-BE49-F238E27FC236}">
                <a16:creationId xmlns:a16="http://schemas.microsoft.com/office/drawing/2014/main" id="{2264D827-B2C1-0546-2DE5-DED259231E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2" r="-4" b="20516"/>
          <a:stretch/>
        </p:blipFill>
        <p:spPr>
          <a:xfrm>
            <a:off x="533123" y="1154923"/>
            <a:ext cx="8085416" cy="3423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5974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353FA-2A21-E59B-CE97-F0F6BF97A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EF0B-481C-0271-CC2D-82BAA65C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E97782-6F1A-565B-35A7-AEE96580F417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F59D41C6-6990-934D-EF25-A2283BDE9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4FFB8B-65E7-103D-4AB4-31B3B6CDBCCE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DCAA9C9D-FD81-617E-C1C1-F71425B5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BBEB87-A369-18CB-5FF3-4FB56307F820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C8FE27-0E2E-7352-48C8-CA0D099D80FF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3B45006A-2FFC-D4C4-0DCE-E3A74F5B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5782EB-29B6-42E9-11F9-D0C00E43E8DE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468FECD7-4A7A-83B0-FBE2-33A3598B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26098C2-8BEB-1EE4-8D40-A34A52A543C2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7A12A43-8B8B-C77F-D69A-321850F455D3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0F31AEDC-4517-3269-F3E7-0F6CC137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88714D-1A32-FAD7-95F1-3712F61C0FEA}"/>
              </a:ext>
            </a:extLst>
          </p:cNvPr>
          <p:cNvSpPr txBox="1"/>
          <p:nvPr/>
        </p:nvSpPr>
        <p:spPr>
          <a:xfrm>
            <a:off x="6181328" y="4309102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AF1D2812-F8D4-D51F-9736-E7A7F78EF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4745A4-AF54-E65B-D9CE-B8AD72717008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3F0774-5E0C-A180-3D44-69C7E43F80EB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B69A9-B33B-B931-6EFC-44E5A9D71D8F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9503E-CB78-D59E-6D78-C883A6D7E521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10A49F-5D2A-F081-8029-6CB134409B0C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855385-83FA-E1B0-4D78-3F822BA7CF83}"/>
              </a:ext>
            </a:extLst>
          </p:cNvPr>
          <p:cNvSpPr txBox="1"/>
          <p:nvPr/>
        </p:nvSpPr>
        <p:spPr>
          <a:xfrm>
            <a:off x="1328839" y="965045"/>
            <a:ext cx="643832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GPU1 : update params A; GPU2: Updates Params B; GPU3: updates params C. GPU1 can only update params A since it only stores optimizer states of params A.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61ADF3-CFED-A2DA-F965-F4B961693100}"/>
              </a:ext>
            </a:extLst>
          </p:cNvPr>
          <p:cNvSpPr txBox="1"/>
          <p:nvPr/>
        </p:nvSpPr>
        <p:spPr>
          <a:xfrm>
            <a:off x="1735467" y="3886683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5F3C77-0616-AF63-5B7D-6212086A5F0B}"/>
              </a:ext>
            </a:extLst>
          </p:cNvPr>
          <p:cNvSpPr txBox="1"/>
          <p:nvPr/>
        </p:nvSpPr>
        <p:spPr>
          <a:xfrm>
            <a:off x="4313053" y="388608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C0D19A-0809-13B0-AE5D-CACC6057A765}"/>
              </a:ext>
            </a:extLst>
          </p:cNvPr>
          <p:cNvSpPr txBox="1"/>
          <p:nvPr/>
        </p:nvSpPr>
        <p:spPr>
          <a:xfrm>
            <a:off x="6908311" y="3881471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6F082F-862C-B21C-C11E-917886786932}"/>
              </a:ext>
            </a:extLst>
          </p:cNvPr>
          <p:cNvSpPr/>
          <p:nvPr/>
        </p:nvSpPr>
        <p:spPr>
          <a:xfrm>
            <a:off x="1428089" y="187653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607EF4-B771-F6B4-F5A5-F3789F6ADB29}"/>
              </a:ext>
            </a:extLst>
          </p:cNvPr>
          <p:cNvSpPr/>
          <p:nvPr/>
        </p:nvSpPr>
        <p:spPr>
          <a:xfrm>
            <a:off x="3953774" y="223519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B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750F5B-2355-4C29-133B-B81967DA9FEE}"/>
              </a:ext>
            </a:extLst>
          </p:cNvPr>
          <p:cNvSpPr/>
          <p:nvPr/>
        </p:nvSpPr>
        <p:spPr>
          <a:xfrm>
            <a:off x="6541583" y="257066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C</a:t>
            </a:r>
          </a:p>
        </p:txBody>
      </p:sp>
    </p:spTree>
    <p:extLst>
      <p:ext uri="{BB962C8B-B14F-4D97-AF65-F5344CB8AC3E}">
        <p14:creationId xmlns:p14="http://schemas.microsoft.com/office/powerpoint/2010/main" val="3069343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85531-587C-6218-C8E1-287F9239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79D7-3A90-B637-1464-AB819593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877C86-C2B3-4ECB-3FB4-145356122BC6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EDFA8F6A-FD69-B94C-0D8D-0392F2395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D78ACF-5599-CE4E-3C90-54273E00EE8C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7DC3E46C-407B-2E93-1DB0-C733A595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7CE33A-8C12-66AC-6FDF-A7A74DB36E29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F3E6BD-534B-86FC-D031-D75F9B5A7289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74B9CDB7-0102-7FF6-2E3A-481CF97F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A38836-DF6D-5880-9BAD-23248E9E1F26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FB0B6889-F80E-AF9F-7F7A-700500B6B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895DB2-109D-5C3D-C7FE-457C5717203B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31D30CF-A1F7-CA0B-7A11-3B62FA24AF6A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6932D604-E95D-F681-6726-CF511DF5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58C234-F32C-B0F3-4464-34EADF784B45}"/>
              </a:ext>
            </a:extLst>
          </p:cNvPr>
          <p:cNvSpPr txBox="1"/>
          <p:nvPr/>
        </p:nvSpPr>
        <p:spPr>
          <a:xfrm>
            <a:off x="6196774" y="4309102"/>
            <a:ext cx="68917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9794DEEC-6442-8F0F-7776-6A9E942C0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F311741-3C7C-C0CC-4154-A8DF2ACA2F5D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EB847-FDF8-996B-BDA7-DBE7A19EF007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8C614-7D4A-721D-1AF2-D1A2F8E2FBFC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E8CEC-1A18-3D64-FFE1-3AD15C98B2A2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45F3A1-1B8E-0A15-997D-A4242CF65EED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7B1ED57-1131-DD71-62DE-989A5C2A3327}"/>
              </a:ext>
            </a:extLst>
          </p:cNvPr>
          <p:cNvSpPr/>
          <p:nvPr/>
        </p:nvSpPr>
        <p:spPr>
          <a:xfrm>
            <a:off x="1428089" y="187653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3493F84-2E3A-57FC-0D2E-00A79D30AFA3}"/>
              </a:ext>
            </a:extLst>
          </p:cNvPr>
          <p:cNvSpPr/>
          <p:nvPr/>
        </p:nvSpPr>
        <p:spPr>
          <a:xfrm>
            <a:off x="1428362" y="221202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B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0821F04-1EA6-6EA3-28C9-C0B281E40A60}"/>
              </a:ext>
            </a:extLst>
          </p:cNvPr>
          <p:cNvSpPr/>
          <p:nvPr/>
        </p:nvSpPr>
        <p:spPr>
          <a:xfrm>
            <a:off x="1421252" y="2547491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C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54877F4-0AE9-D3E6-87B6-4A10267739E4}"/>
              </a:ext>
            </a:extLst>
          </p:cNvPr>
          <p:cNvSpPr/>
          <p:nvPr/>
        </p:nvSpPr>
        <p:spPr>
          <a:xfrm>
            <a:off x="3965085" y="184950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90F657B-9E4E-0801-BA4D-5D0CA6E0177C}"/>
              </a:ext>
            </a:extLst>
          </p:cNvPr>
          <p:cNvSpPr/>
          <p:nvPr/>
        </p:nvSpPr>
        <p:spPr>
          <a:xfrm>
            <a:off x="3965358" y="218498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B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6666A67-C3AE-8CFC-8EFA-D1B65BD6A523}"/>
              </a:ext>
            </a:extLst>
          </p:cNvPr>
          <p:cNvSpPr/>
          <p:nvPr/>
        </p:nvSpPr>
        <p:spPr>
          <a:xfrm>
            <a:off x="3958248" y="252046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C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0D24186-B549-ABE5-45B6-5E1251BE0F99}"/>
              </a:ext>
            </a:extLst>
          </p:cNvPr>
          <p:cNvSpPr/>
          <p:nvPr/>
        </p:nvSpPr>
        <p:spPr>
          <a:xfrm>
            <a:off x="6563864" y="1837924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F49F848-7BBB-C8F6-A72E-8146CAB0DE15}"/>
              </a:ext>
            </a:extLst>
          </p:cNvPr>
          <p:cNvSpPr/>
          <p:nvPr/>
        </p:nvSpPr>
        <p:spPr>
          <a:xfrm>
            <a:off x="6564138" y="2173404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B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E5B7D21-68CB-0E7B-14E9-94F02C13A712}"/>
              </a:ext>
            </a:extLst>
          </p:cNvPr>
          <p:cNvSpPr/>
          <p:nvPr/>
        </p:nvSpPr>
        <p:spPr>
          <a:xfrm>
            <a:off x="6557028" y="2508875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2FB6EF-F80D-9341-B93B-A2DCDF0D13AF}"/>
              </a:ext>
            </a:extLst>
          </p:cNvPr>
          <p:cNvSpPr txBox="1"/>
          <p:nvPr/>
        </p:nvSpPr>
        <p:spPr>
          <a:xfrm>
            <a:off x="1315850" y="1085190"/>
            <a:ext cx="64383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Each GPU sends updated params to every other GPU. Finishing </a:t>
            </a:r>
            <a:r>
              <a:rPr lang="en-US" sz="2000" err="1">
                <a:latin typeface="Corbel"/>
              </a:rPr>
              <a:t>optimizer.step</a:t>
            </a:r>
            <a:r>
              <a:rPr lang="en-US" sz="2000">
                <a:latin typeface="Corbel"/>
              </a:rPr>
              <a:t>(). (</a:t>
            </a:r>
            <a:r>
              <a:rPr lang="en-US" sz="2000" err="1">
                <a:solidFill>
                  <a:srgbClr val="FF0000"/>
                </a:solidFill>
                <a:latin typeface="Corbel"/>
              </a:rPr>
              <a:t>all_gather</a:t>
            </a:r>
            <a:r>
              <a:rPr lang="en-US" sz="2000">
                <a:solidFill>
                  <a:srgbClr val="FF0000"/>
                </a:solidFill>
                <a:latin typeface="Corbel"/>
              </a:rPr>
              <a:t> 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in 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torch.distributed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2229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2F40-F159-B1AB-0506-5DB35F260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Quiz: NCCL Operations: All Gather</a:t>
            </a:r>
            <a:endParaRPr lang="en-US" b="0">
              <a:solidFill>
                <a:srgbClr val="000000"/>
              </a:solidFill>
              <a:ea typeface="Tahoma"/>
              <a:cs typeface="Tahom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2317E-CBB2-2CB3-7623-DDDA9AA77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 err="1">
                <a:latin typeface="Tahoma"/>
                <a:ea typeface="Tahoma"/>
                <a:cs typeface="Tahoma"/>
              </a:rPr>
              <a:t>all_gather</a:t>
            </a:r>
            <a:r>
              <a:rPr lang="en-US">
                <a:latin typeface="Tahoma"/>
                <a:ea typeface="Tahoma"/>
                <a:cs typeface="Tahoma"/>
              </a:rPr>
              <a:t>: every GPU performs a ___?___ operation in parallel.</a:t>
            </a:r>
            <a:endParaRPr lang="en-US"/>
          </a:p>
        </p:txBody>
      </p:sp>
      <p:pic>
        <p:nvPicPr>
          <p:cNvPr id="4" name="Picture 3" descr="../_images/allgather.png">
            <a:extLst>
              <a:ext uri="{FF2B5EF4-FFF2-40B4-BE49-F238E27FC236}">
                <a16:creationId xmlns:a16="http://schemas.microsoft.com/office/drawing/2014/main" id="{91745A21-2206-5037-9D0F-A49CD2C04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08" y="1987778"/>
            <a:ext cx="5415246" cy="1716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1FBAF-394D-6DFE-BA7D-4368EFC818CD}"/>
              </a:ext>
            </a:extLst>
          </p:cNvPr>
          <p:cNvSpPr txBox="1"/>
          <p:nvPr/>
        </p:nvSpPr>
        <p:spPr>
          <a:xfrm>
            <a:off x="749384" y="3943728"/>
            <a:ext cx="76300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lphaUcPeriod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34A51-2FD0-25EF-2878-0E7DEC9B62D9}"/>
              </a:ext>
            </a:extLst>
          </p:cNvPr>
          <p:cNvSpPr txBox="1"/>
          <p:nvPr/>
        </p:nvSpPr>
        <p:spPr>
          <a:xfrm>
            <a:off x="889420" y="3943728"/>
            <a:ext cx="735001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Corbel"/>
              </a:rPr>
              <a:t>A.Reduce</a:t>
            </a:r>
            <a:r>
              <a:rPr lang="en-US">
                <a:latin typeface="Corbel"/>
              </a:rPr>
              <a:t>            B. Broadcast             C. </a:t>
            </a:r>
            <a:r>
              <a:rPr lang="en-US" err="1">
                <a:latin typeface="Corbel"/>
              </a:rPr>
              <a:t>Reduce_scatter</a:t>
            </a:r>
            <a:r>
              <a:rPr lang="en-US">
                <a:latin typeface="Corbel"/>
              </a:rPr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1280164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A2A50-4585-8E59-6AD6-A49A9F7EE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0416-BA9A-E6B4-CE5A-89244623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NCCL Operations: All Gather</a:t>
            </a:r>
            <a:endParaRPr lang="en-US" b="0">
              <a:solidFill>
                <a:srgbClr val="000000"/>
              </a:solidFill>
              <a:ea typeface="Tahoma"/>
              <a:cs typeface="Tahom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66288-76E8-FD97-56F8-8680CCADD5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 err="1">
                <a:latin typeface="Tahoma"/>
                <a:ea typeface="Tahoma"/>
                <a:cs typeface="Tahoma"/>
              </a:rPr>
              <a:t>all_gather</a:t>
            </a:r>
            <a:r>
              <a:rPr lang="en-US">
                <a:latin typeface="Tahoma"/>
                <a:ea typeface="Tahoma"/>
                <a:cs typeface="Tahoma"/>
              </a:rPr>
              <a:t>: every GPU performs a ___</a:t>
            </a:r>
            <a:r>
              <a:rPr lang="en-US">
                <a:solidFill>
                  <a:srgbClr val="FF0000"/>
                </a:solidFill>
                <a:latin typeface="Tahoma"/>
                <a:ea typeface="Tahoma"/>
                <a:cs typeface="Tahoma"/>
              </a:rPr>
              <a:t>broadcast</a:t>
            </a:r>
            <a:r>
              <a:rPr lang="en-US">
                <a:latin typeface="Tahoma"/>
                <a:ea typeface="Tahoma"/>
                <a:cs typeface="Tahoma"/>
              </a:rPr>
              <a:t>___ operation in parallel.</a:t>
            </a:r>
            <a:endParaRPr lang="en-US"/>
          </a:p>
        </p:txBody>
      </p:sp>
      <p:pic>
        <p:nvPicPr>
          <p:cNvPr id="4" name="Picture 3" descr="../_images/allgather.png">
            <a:extLst>
              <a:ext uri="{FF2B5EF4-FFF2-40B4-BE49-F238E27FC236}">
                <a16:creationId xmlns:a16="http://schemas.microsoft.com/office/drawing/2014/main" id="{AE5CD54E-6A74-9825-87BB-2C172DD24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08" y="1987778"/>
            <a:ext cx="5415246" cy="1716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BA5093-42EC-E95B-26A8-092B61639FB5}"/>
              </a:ext>
            </a:extLst>
          </p:cNvPr>
          <p:cNvSpPr txBox="1"/>
          <p:nvPr/>
        </p:nvSpPr>
        <p:spPr>
          <a:xfrm>
            <a:off x="749384" y="3943728"/>
            <a:ext cx="76300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lphaUcPeriod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A8260-2F60-0207-E747-173197E85602}"/>
              </a:ext>
            </a:extLst>
          </p:cNvPr>
          <p:cNvSpPr txBox="1"/>
          <p:nvPr/>
        </p:nvSpPr>
        <p:spPr>
          <a:xfrm>
            <a:off x="889420" y="3943728"/>
            <a:ext cx="735001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Corbel"/>
              </a:rPr>
              <a:t>A.Reduce</a:t>
            </a:r>
            <a:r>
              <a:rPr lang="en-US">
                <a:latin typeface="Corbel"/>
              </a:rPr>
              <a:t>            B. Broadcast             C. </a:t>
            </a:r>
            <a:r>
              <a:rPr lang="en-US" err="1">
                <a:latin typeface="Corbel"/>
              </a:rPr>
              <a:t>Reduce_scatter</a:t>
            </a:r>
            <a:r>
              <a:rPr lang="en-US">
                <a:latin typeface="Corbel"/>
              </a:rPr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306393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386A8-5015-0876-8631-D4614C074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63E4-526B-93D7-944B-77160F68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75A473-8F05-A6E9-4E7E-48C2F0672644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5B6EDFDB-F1FC-9A52-B4EB-9AD3888F9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5E11B-74ED-1D78-F311-54AA546D85F1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D4C6D07D-C32E-8CD2-FEA1-B4F0023A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490AEF-FE41-08EF-3948-B12380289F22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F3FCCF-E479-F139-EE8F-513753EA3819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7CE044B5-5BCB-1789-3676-82A46DFE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23AED2-8380-0EFE-B8A6-290377B17D07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597D00C9-BEFF-E70A-7076-4D7B7B37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2E983A-76C6-AF79-77C1-B1E1B2F6CA92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07E3FBE-183C-5FD1-37F1-2A5401756DFD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1E07B2BD-5C8B-DD24-4386-E5910B77E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E120830-4261-BD53-F817-F8C21E0A734E}"/>
              </a:ext>
            </a:extLst>
          </p:cNvPr>
          <p:cNvSpPr txBox="1"/>
          <p:nvPr/>
        </p:nvSpPr>
        <p:spPr>
          <a:xfrm>
            <a:off x="6181328" y="4309102"/>
            <a:ext cx="71234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709AD1F1-30B4-3C34-2AF9-988CD3CB1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EA2F043-5015-C4BD-821C-ED48006C7346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488E0-A5D0-BE15-95EA-7EE823F0B1E8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7FCD2-83A2-2BC6-237D-D1EF18A8F912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30B422-784E-C45C-B1FA-F3EA592963E8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06C9F2-5D6F-D638-A52C-A90B08A8CD40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918F91-112E-E2DD-F601-D98B3BAE116E}"/>
              </a:ext>
            </a:extLst>
          </p:cNvPr>
          <p:cNvSpPr txBox="1"/>
          <p:nvPr/>
        </p:nvSpPr>
        <p:spPr>
          <a:xfrm>
            <a:off x="1328839" y="1199701"/>
            <a:ext cx="64383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Before </a:t>
            </a:r>
            <a:r>
              <a:rPr lang="en-US" sz="2000" err="1">
                <a:latin typeface="Corbel"/>
              </a:rPr>
              <a:t>all_gather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E03A94-00D8-1B61-A3FB-857D836CC4C0}"/>
              </a:ext>
            </a:extLst>
          </p:cNvPr>
          <p:cNvSpPr txBox="1"/>
          <p:nvPr/>
        </p:nvSpPr>
        <p:spPr>
          <a:xfrm>
            <a:off x="1735467" y="3886683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FDF160-0F4C-B3D1-1B41-9234BA08F949}"/>
              </a:ext>
            </a:extLst>
          </p:cNvPr>
          <p:cNvSpPr txBox="1"/>
          <p:nvPr/>
        </p:nvSpPr>
        <p:spPr>
          <a:xfrm>
            <a:off x="4313053" y="388608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FF50B0-A4C8-411D-065F-7C2CF29CD3A1}"/>
              </a:ext>
            </a:extLst>
          </p:cNvPr>
          <p:cNvSpPr txBox="1"/>
          <p:nvPr/>
        </p:nvSpPr>
        <p:spPr>
          <a:xfrm>
            <a:off x="6908311" y="3881471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9E3D77-5567-7EA2-4AF4-F53C1D51334F}"/>
              </a:ext>
            </a:extLst>
          </p:cNvPr>
          <p:cNvSpPr/>
          <p:nvPr/>
        </p:nvSpPr>
        <p:spPr>
          <a:xfrm>
            <a:off x="1428089" y="187653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437732-0E26-2793-CF2D-D5A770A07F48}"/>
              </a:ext>
            </a:extLst>
          </p:cNvPr>
          <p:cNvSpPr/>
          <p:nvPr/>
        </p:nvSpPr>
        <p:spPr>
          <a:xfrm>
            <a:off x="3953774" y="223519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B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358F5FD-A5EE-7F89-DA81-ABB885172021}"/>
              </a:ext>
            </a:extLst>
          </p:cNvPr>
          <p:cNvSpPr/>
          <p:nvPr/>
        </p:nvSpPr>
        <p:spPr>
          <a:xfrm>
            <a:off x="6541583" y="257066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C</a:t>
            </a:r>
          </a:p>
        </p:txBody>
      </p:sp>
    </p:spTree>
    <p:extLst>
      <p:ext uri="{BB962C8B-B14F-4D97-AF65-F5344CB8AC3E}">
        <p14:creationId xmlns:p14="http://schemas.microsoft.com/office/powerpoint/2010/main" val="2563264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09EB1-5E91-FD54-58D7-BA7D41FB6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BEC7-1F2C-D4F8-7D39-F449BE2C1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9AF1EC-955B-9B67-AD96-3276C4F27858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1971D574-2787-1B47-383B-747F3ABED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49FB8F-2282-46F4-679A-71877C25F889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A1D0A845-F007-4A64-1DF3-9BE70BA70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D01CE6-DF21-05FF-B22A-B48CDB3A4996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D5207C-8BFA-918C-FD85-51A8ADCAC56F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A2595696-C0FE-903F-EB8E-A40CD37CD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1E22C-6FAD-F0B2-C017-F8A820D78A71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AD3E33E8-660D-0F8C-E284-C67AAD460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6B3FCC-B9B6-95F6-F7BD-8F9171B5443B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0172CD9-EB93-A783-71B5-BEC6ADB07EAC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23B6A69B-8B4E-FAC4-896C-E15B48061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1718B59-B1AE-B5F0-D6A2-6344DE7BF185}"/>
              </a:ext>
            </a:extLst>
          </p:cNvPr>
          <p:cNvSpPr txBox="1"/>
          <p:nvPr/>
        </p:nvSpPr>
        <p:spPr>
          <a:xfrm>
            <a:off x="6196774" y="4309102"/>
            <a:ext cx="68917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457705E8-F48C-D395-BAD0-EC268D025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2230C0C-1C41-A587-2D1B-BBD7C7713C1A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23421-0E7F-0F76-3FBF-150DEEECF560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AF352-B5F9-1DB2-2E62-A7FD71FD52D8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FBF4F-621A-5826-2241-8014D100E2F1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17B21E-6CBB-C4A8-E037-312327900560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B73665-B14C-8A11-4641-7EB6E1D25613}"/>
              </a:ext>
            </a:extLst>
          </p:cNvPr>
          <p:cNvSpPr/>
          <p:nvPr/>
        </p:nvSpPr>
        <p:spPr>
          <a:xfrm>
            <a:off x="1428089" y="187653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EE4BEA-C856-3C15-7FAD-303F45994692}"/>
              </a:ext>
            </a:extLst>
          </p:cNvPr>
          <p:cNvSpPr/>
          <p:nvPr/>
        </p:nvSpPr>
        <p:spPr>
          <a:xfrm>
            <a:off x="1428362" y="221202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B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B9BD763-DF32-064D-EBAC-28C04F75001F}"/>
              </a:ext>
            </a:extLst>
          </p:cNvPr>
          <p:cNvSpPr/>
          <p:nvPr/>
        </p:nvSpPr>
        <p:spPr>
          <a:xfrm>
            <a:off x="1421252" y="2547491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C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975DAD4-DC4D-CAA3-B1F7-8D9EE906D0B5}"/>
              </a:ext>
            </a:extLst>
          </p:cNvPr>
          <p:cNvSpPr/>
          <p:nvPr/>
        </p:nvSpPr>
        <p:spPr>
          <a:xfrm>
            <a:off x="3965085" y="184950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0666A1A-A4AD-1866-AA0F-D9E11CF26044}"/>
              </a:ext>
            </a:extLst>
          </p:cNvPr>
          <p:cNvSpPr/>
          <p:nvPr/>
        </p:nvSpPr>
        <p:spPr>
          <a:xfrm>
            <a:off x="3965358" y="218498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B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4261EF5-5DDA-8576-8F04-FF7D97236FEC}"/>
              </a:ext>
            </a:extLst>
          </p:cNvPr>
          <p:cNvSpPr/>
          <p:nvPr/>
        </p:nvSpPr>
        <p:spPr>
          <a:xfrm>
            <a:off x="3958248" y="252046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C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181DA9C-6DBE-C142-6B0A-E2BA0011C40E}"/>
              </a:ext>
            </a:extLst>
          </p:cNvPr>
          <p:cNvSpPr/>
          <p:nvPr/>
        </p:nvSpPr>
        <p:spPr>
          <a:xfrm>
            <a:off x="6563864" y="1837924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B49FB73-01AB-E1AA-00A4-34E432861FC9}"/>
              </a:ext>
            </a:extLst>
          </p:cNvPr>
          <p:cNvSpPr/>
          <p:nvPr/>
        </p:nvSpPr>
        <p:spPr>
          <a:xfrm>
            <a:off x="6564138" y="2173404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B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A4D25EF-40D8-E2A0-DDAE-0DCC911812F1}"/>
              </a:ext>
            </a:extLst>
          </p:cNvPr>
          <p:cNvSpPr/>
          <p:nvPr/>
        </p:nvSpPr>
        <p:spPr>
          <a:xfrm>
            <a:off x="6557028" y="2508875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Updated 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39E2A5-2FDA-F3FC-2C0E-BE721F013CCD}"/>
              </a:ext>
            </a:extLst>
          </p:cNvPr>
          <p:cNvSpPr txBox="1"/>
          <p:nvPr/>
        </p:nvSpPr>
        <p:spPr>
          <a:xfrm>
            <a:off x="1315850" y="1085190"/>
            <a:ext cx="64383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Corbel"/>
              </a:rPr>
              <a:t>After 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all_gather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, every GPU has a updated copy of the model</a:t>
            </a:r>
          </a:p>
        </p:txBody>
      </p:sp>
    </p:spTree>
    <p:extLst>
      <p:ext uri="{BB962C8B-B14F-4D97-AF65-F5344CB8AC3E}">
        <p14:creationId xmlns:p14="http://schemas.microsoft.com/office/powerpoint/2010/main" val="780928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8E367-5A9A-3D6C-DF7B-C907B583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Summary: </a:t>
            </a:r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6D329-778D-4D1D-D1ED-8071BFA46A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reduce_scatter</a:t>
            </a:r>
            <a:r>
              <a:rPr lang="en-US">
                <a:latin typeface="Tahoma"/>
                <a:ea typeface="Tahoma"/>
                <a:cs typeface="Tahoma"/>
              </a:rPr>
              <a:t> on the gradients: splitting the gradients into different GPUs</a:t>
            </a:r>
          </a:p>
          <a:p>
            <a:pPr marL="229870" indent="-229870"/>
            <a:endParaRPr lang="en-US">
              <a:latin typeface="Tahoma"/>
              <a:ea typeface="Tahoma"/>
              <a:cs typeface="Tahoma"/>
            </a:endParaRPr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Each GPU individually perform gradient updates</a:t>
            </a:r>
            <a:endParaRPr lang="en-US"/>
          </a:p>
          <a:p>
            <a:pPr marL="229870" indent="-229870"/>
            <a:endParaRPr lang="en-US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229870" indent="-229870"/>
            <a:r>
              <a:rPr lang="en-US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all_gather</a:t>
            </a:r>
            <a:r>
              <a:rPr lang="en-US">
                <a:latin typeface="Tahoma"/>
                <a:ea typeface="Tahoma"/>
                <a:cs typeface="Tahoma"/>
              </a:rPr>
              <a:t> on updated parameters</a:t>
            </a:r>
            <a:endParaRPr lang="en-US"/>
          </a:p>
          <a:p>
            <a:pPr marL="229870" indent="-229870"/>
            <a:endParaRPr lang="en-US"/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Basically free! (Compared to Naïve Data Parallelism)</a:t>
            </a:r>
            <a:endParaRPr lang="en-US"/>
          </a:p>
          <a:p>
            <a:pPr marL="229870" indent="-22987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11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032CC-28DA-6206-7A5D-EB6C0B94F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0EBC-6A44-BAD6-85B7-7A9CB484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1: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855447-A6EA-4313-0C10-B3873B7001C1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E0617524-1BE7-7F04-4E6F-C3EEBB3B0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AEA0D-50F5-D39D-FA03-2B515FE9329E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225E8FE7-D3EC-0A59-306A-8C2F2A777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29218F-AF8D-DDA9-52BB-EE9DF23144FA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D59701-1129-3912-AFF7-45A30F8464AA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A401B1EC-3A16-4F23-0BDD-4AAF906A2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1D0BED-6BFF-CB63-12B3-72F36B987872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A8F67E10-3796-5A1B-7291-A28B3AB37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93EB3A1-D1D9-A29E-CF33-92721BA6F429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B4CD73-71B0-FBFF-7311-CACCDCD6A711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081DD7DF-D42A-CEBE-FF79-5FEC60CB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5E332A-237D-6814-3BCA-E3DBEEA434EC}"/>
              </a:ext>
            </a:extLst>
          </p:cNvPr>
          <p:cNvSpPr txBox="1"/>
          <p:nvPr/>
        </p:nvSpPr>
        <p:spPr>
          <a:xfrm>
            <a:off x="6196774" y="4309102"/>
            <a:ext cx="68917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06616927-6BCD-3FE3-5075-10B4AF14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9096C78-7E86-B51B-A096-ECEEB0E6F3D9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F1FC4-910B-9E7D-E2F3-420A82771B29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F1D16-A5A9-9142-BE2F-64C2AD33A040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967907-632E-AFC7-7035-E4C59274C5C8}"/>
              </a:ext>
            </a:extLst>
          </p:cNvPr>
          <p:cNvSpPr txBox="1"/>
          <p:nvPr/>
        </p:nvSpPr>
        <p:spPr>
          <a:xfrm>
            <a:off x="1224930" y="1059213"/>
            <a:ext cx="64383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Corbel"/>
              </a:rPr>
              <a:t>Notice: Aside from the forward pass, GPU 1 only needs gradients A, but in fact it stores A and B and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8A7DD-EBE9-5178-7403-EB5A2B5EF674}"/>
              </a:ext>
            </a:extLst>
          </p:cNvPr>
          <p:cNvSpPr txBox="1"/>
          <p:nvPr/>
        </p:nvSpPr>
        <p:spPr>
          <a:xfrm>
            <a:off x="1414965" y="2573778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58421-04DD-CC13-5FA6-9185EED56D09}"/>
              </a:ext>
            </a:extLst>
          </p:cNvPr>
          <p:cNvSpPr txBox="1"/>
          <p:nvPr/>
        </p:nvSpPr>
        <p:spPr>
          <a:xfrm>
            <a:off x="1415398" y="1887478"/>
            <a:ext cx="383948" cy="343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30922C-C8BE-8A7B-6664-B47581E31AA6}"/>
              </a:ext>
            </a:extLst>
          </p:cNvPr>
          <p:cNvSpPr txBox="1"/>
          <p:nvPr/>
        </p:nvSpPr>
        <p:spPr>
          <a:xfrm>
            <a:off x="1410471" y="2232897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DC9C0-758B-A88C-FC08-DBF5106AD346}"/>
              </a:ext>
            </a:extLst>
          </p:cNvPr>
          <p:cNvSpPr txBox="1"/>
          <p:nvPr/>
        </p:nvSpPr>
        <p:spPr>
          <a:xfrm>
            <a:off x="2153618" y="2981531"/>
            <a:ext cx="64383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solidFill>
                  <a:schemeClr val="tx1"/>
                </a:solidFill>
                <a:latin typeface="Corbel"/>
              </a:rPr>
              <a:t>Hey GPU1, you don't need this (can be large)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3EC0DC-9D35-BB0F-E0C8-8BDA0455F451}"/>
              </a:ext>
            </a:extLst>
          </p:cNvPr>
          <p:cNvCxnSpPr/>
          <p:nvPr/>
        </p:nvCxnSpPr>
        <p:spPr>
          <a:xfrm flipH="1" flipV="1">
            <a:off x="2662671" y="3188709"/>
            <a:ext cx="980641" cy="32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D107F2F-7191-9055-C438-B13D15D283C9}"/>
              </a:ext>
            </a:extLst>
          </p:cNvPr>
          <p:cNvSpPr txBox="1"/>
          <p:nvPr/>
        </p:nvSpPr>
        <p:spPr>
          <a:xfrm>
            <a:off x="1575623" y="2221695"/>
            <a:ext cx="64383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Corbel"/>
              </a:rPr>
              <a:t>You only need these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6A9532F-0264-687F-182F-E48623523035}"/>
              </a:ext>
            </a:extLst>
          </p:cNvPr>
          <p:cNvCxnSpPr>
            <a:cxnSpLocks/>
          </p:cNvCxnSpPr>
          <p:nvPr/>
        </p:nvCxnSpPr>
        <p:spPr>
          <a:xfrm flipH="1">
            <a:off x="2013239" y="2402508"/>
            <a:ext cx="1500185" cy="68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122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2C983-97DE-D532-9775-3767703D6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DC60-3A4C-4652-B9AB-0E5521F94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err="1"/>
              <a:t>ZeRO</a:t>
            </a:r>
            <a:r>
              <a:rPr lang="en-US"/>
              <a:t> Stage 2: Sharding Gradients</a:t>
            </a:r>
          </a:p>
        </p:txBody>
      </p:sp>
      <p:pic>
        <p:nvPicPr>
          <p:cNvPr id="6" name="Picture 5" descr="A group of squares with different colors&#10;&#10;AI-generated content may be incorrect.">
            <a:extLst>
              <a:ext uri="{FF2B5EF4-FFF2-40B4-BE49-F238E27FC236}">
                <a16:creationId xmlns:a16="http://schemas.microsoft.com/office/drawing/2014/main" id="{E305A45D-723D-38FF-A029-1F29F9A8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38" y="1154923"/>
            <a:ext cx="7482985" cy="342346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AA9B51-9E92-E128-CDB6-D562CD9081A3}"/>
              </a:ext>
            </a:extLst>
          </p:cNvPr>
          <p:cNvSpPr txBox="1"/>
          <p:nvPr/>
        </p:nvSpPr>
        <p:spPr>
          <a:xfrm>
            <a:off x="6198210" y="3730288"/>
            <a:ext cx="266377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  <a:ea typeface="Calibri"/>
                <a:cs typeface="Calibri"/>
              </a:rPr>
              <a:t>Memory/GPU for a 7.5B model: </a:t>
            </a:r>
            <a:endParaRPr lang="en-US">
              <a:ea typeface="Tahoma"/>
              <a:cs typeface="Tahoma"/>
            </a:endParaRPr>
          </a:p>
          <a:p>
            <a:pPr algn="ctr"/>
            <a:r>
              <a:rPr lang="en-US">
                <a:latin typeface="Corbel"/>
                <a:ea typeface="Calibri"/>
                <a:cs typeface="Calibri"/>
              </a:rPr>
              <a:t>7.5B * (2+2/3+4) bytes = </a:t>
            </a:r>
            <a:r>
              <a:rPr lang="en-US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50 GB</a:t>
            </a:r>
            <a:r>
              <a:rPr lang="en-US">
                <a:latin typeface="Corbel"/>
                <a:ea typeface="Calibri"/>
                <a:cs typeface="Calibri"/>
              </a:rPr>
              <a:t>!</a:t>
            </a:r>
            <a:endParaRPr lang="en-US">
              <a:ea typeface="Tahoma"/>
              <a:cs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FEB68-7ACA-4BF6-1A7C-56E5C5E10E4C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3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pic>
        <p:nvPicPr>
          <p:cNvPr id="5" name="Picture 4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A0C1DEA5-F212-379E-B0D9-3868BCDFC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517" y="4351888"/>
            <a:ext cx="599780" cy="620401"/>
          </a:xfrm>
          <a:prstGeom prst="rect">
            <a:avLst/>
          </a:prstGeom>
        </p:spPr>
      </p:pic>
      <p:pic>
        <p:nvPicPr>
          <p:cNvPr id="8" name="Picture 7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D83F06FD-DD14-05E3-CCA4-51391D1EA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168" y="4351888"/>
            <a:ext cx="599780" cy="620401"/>
          </a:xfrm>
          <a:prstGeom prst="rect">
            <a:avLst/>
          </a:prstGeom>
        </p:spPr>
      </p:pic>
      <p:pic>
        <p:nvPicPr>
          <p:cNvPr id="11" name="Picture 10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BECA84B8-18E1-D0F1-51D4-86E3A50A1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651" y="4351888"/>
            <a:ext cx="599780" cy="6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B54FB-3C4B-CC63-848A-D275E3C63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634B6-3ABB-C43E-E3FE-F981883F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2: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6FDF10-E66E-39A5-0A52-E5E6E4ED639B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B3B9712F-D7F0-BC51-F981-CE30E2EF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C90184-866A-EBA6-ACF8-B704B846ADB9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FBBEA449-8E38-1AFC-EB5B-DCFBA3356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979B82-7248-8B22-A9C2-B96A0E5A1D58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5B0D8-4E34-1EDC-230A-C6CAD54055C8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E7885F97-F97B-65BD-C47F-D1373B7B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185099-8A93-3BC4-58E8-3006770CF969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1D505A1E-C545-AD4A-B649-69F82D86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A47A4F-56EE-EAAD-B62C-F1F44DFE9EF3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C3894-493D-7125-1783-78A766576168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DA02C5EA-550D-78B0-0E71-F4A3D753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F0C1B39-DDE3-2615-9CAC-D3C3F43D1E74}"/>
              </a:ext>
            </a:extLst>
          </p:cNvPr>
          <p:cNvSpPr txBox="1"/>
          <p:nvPr/>
        </p:nvSpPr>
        <p:spPr>
          <a:xfrm>
            <a:off x="6212219" y="4309102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24B4DA35-6F44-636B-61D8-AF84BCF3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E021EF-9FE2-C1AA-F459-9E9144C82A82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97D44-BF98-6F4B-CCE2-BBBC24CB5822}"/>
              </a:ext>
            </a:extLst>
          </p:cNvPr>
          <p:cNvSpPr txBox="1"/>
          <p:nvPr/>
        </p:nvSpPr>
        <p:spPr>
          <a:xfrm>
            <a:off x="3561862" y="3230244"/>
            <a:ext cx="1947107" cy="340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of layer 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B6AB4B-40A7-EBBB-6CA5-160DB7A5AA5B}"/>
              </a:ext>
            </a:extLst>
          </p:cNvPr>
          <p:cNvSpPr txBox="1"/>
          <p:nvPr/>
        </p:nvSpPr>
        <p:spPr>
          <a:xfrm>
            <a:off x="1414965" y="2573778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F774E9-0CFD-A37C-CAE0-3BAF2D7C111B}"/>
              </a:ext>
            </a:extLst>
          </p:cNvPr>
          <p:cNvSpPr txBox="1"/>
          <p:nvPr/>
        </p:nvSpPr>
        <p:spPr>
          <a:xfrm>
            <a:off x="4347807" y="2553871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C9B96A-66C6-3D35-07A1-B3F1A5E355B2}"/>
              </a:ext>
            </a:extLst>
          </p:cNvPr>
          <p:cNvSpPr txBox="1"/>
          <p:nvPr/>
        </p:nvSpPr>
        <p:spPr>
          <a:xfrm>
            <a:off x="7306045" y="2522229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607E3E-C52C-1738-C55C-70E895FA4FE6}"/>
              </a:ext>
            </a:extLst>
          </p:cNvPr>
          <p:cNvSpPr txBox="1"/>
          <p:nvPr/>
        </p:nvSpPr>
        <p:spPr>
          <a:xfrm>
            <a:off x="1415397" y="1384392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760D02-9C19-DD4A-2337-75C4EE6704E8}"/>
              </a:ext>
            </a:extLst>
          </p:cNvPr>
          <p:cNvSpPr txBox="1"/>
          <p:nvPr/>
        </p:nvSpPr>
        <p:spPr>
          <a:xfrm>
            <a:off x="1415611" y="1722017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E322B2-F9E1-5B62-CAE7-DDAE964B79DA}"/>
              </a:ext>
            </a:extLst>
          </p:cNvPr>
          <p:cNvSpPr txBox="1"/>
          <p:nvPr/>
        </p:nvSpPr>
        <p:spPr>
          <a:xfrm>
            <a:off x="1415397" y="2065672"/>
            <a:ext cx="381002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BCA3ED-E095-22A1-6516-93D17C90249E}"/>
              </a:ext>
            </a:extLst>
          </p:cNvPr>
          <p:cNvSpPr txBox="1"/>
          <p:nvPr/>
        </p:nvSpPr>
        <p:spPr>
          <a:xfrm>
            <a:off x="4347159" y="2020469"/>
            <a:ext cx="381002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508E01-38CB-6A48-FB34-D526AD57DD3D}"/>
              </a:ext>
            </a:extLst>
          </p:cNvPr>
          <p:cNvSpPr txBox="1"/>
          <p:nvPr/>
        </p:nvSpPr>
        <p:spPr>
          <a:xfrm>
            <a:off x="4347374" y="1676816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99C18F-0F6E-BFB0-E425-A14F50563505}"/>
              </a:ext>
            </a:extLst>
          </p:cNvPr>
          <p:cNvSpPr txBox="1"/>
          <p:nvPr/>
        </p:nvSpPr>
        <p:spPr>
          <a:xfrm>
            <a:off x="4347806" y="1339837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2294EE2-FB2B-6ED6-AEDC-47E36AEF58D7}"/>
              </a:ext>
            </a:extLst>
          </p:cNvPr>
          <p:cNvSpPr txBox="1"/>
          <p:nvPr/>
        </p:nvSpPr>
        <p:spPr>
          <a:xfrm>
            <a:off x="7298294" y="1975264"/>
            <a:ext cx="381002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BC4F60-69AB-AC5D-026F-4B0E5E12A764}"/>
              </a:ext>
            </a:extLst>
          </p:cNvPr>
          <p:cNvSpPr txBox="1"/>
          <p:nvPr/>
        </p:nvSpPr>
        <p:spPr>
          <a:xfrm>
            <a:off x="7292698" y="1635486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CBC6D0-3A3B-9362-1F1F-3DCCE862CE4C}"/>
              </a:ext>
            </a:extLst>
          </p:cNvPr>
          <p:cNvSpPr txBox="1"/>
          <p:nvPr/>
        </p:nvSpPr>
        <p:spPr>
          <a:xfrm>
            <a:off x="7282797" y="1297861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8B464B-756A-FE37-68E6-C263EFF810C8}"/>
              </a:ext>
            </a:extLst>
          </p:cNvPr>
          <p:cNvSpPr txBox="1"/>
          <p:nvPr/>
        </p:nvSpPr>
        <p:spPr>
          <a:xfrm>
            <a:off x="1356390" y="964559"/>
            <a:ext cx="635388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Splitting the gradient of a </a:t>
            </a:r>
            <a:r>
              <a:rPr lang="en-US" b="1">
                <a:solidFill>
                  <a:srgbClr val="FF0000"/>
                </a:solidFill>
                <a:latin typeface="Corbel"/>
              </a:rPr>
              <a:t>single layer</a:t>
            </a:r>
            <a:r>
              <a:rPr lang="en-US">
                <a:latin typeface="Corbel"/>
              </a:rPr>
              <a:t> during backprop, then immediately shard it!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A7DC46C-B96B-98F2-BBD7-A60C549336C1}"/>
              </a:ext>
            </a:extLst>
          </p:cNvPr>
          <p:cNvCxnSpPr/>
          <p:nvPr/>
        </p:nvCxnSpPr>
        <p:spPr>
          <a:xfrm flipH="1" flipV="1">
            <a:off x="1751690" y="2950418"/>
            <a:ext cx="1752367" cy="288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69ABE7-A22A-F18E-698A-6912663BD4D2}"/>
              </a:ext>
            </a:extLst>
          </p:cNvPr>
          <p:cNvCxnSpPr>
            <a:cxnSpLocks/>
          </p:cNvCxnSpPr>
          <p:nvPr/>
        </p:nvCxnSpPr>
        <p:spPr>
          <a:xfrm flipH="1" flipV="1">
            <a:off x="4538487" y="2894445"/>
            <a:ext cx="5463" cy="326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7E3D53-2F0D-3F05-188E-93BAD37E47E5}"/>
              </a:ext>
            </a:extLst>
          </p:cNvPr>
          <p:cNvCxnSpPr>
            <a:cxnSpLocks/>
          </p:cNvCxnSpPr>
          <p:nvPr/>
        </p:nvCxnSpPr>
        <p:spPr>
          <a:xfrm flipV="1">
            <a:off x="5533764" y="2915066"/>
            <a:ext cx="1959436" cy="326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BC120C5-53B0-9117-8D96-A3BF32C97737}"/>
              </a:ext>
            </a:extLst>
          </p:cNvPr>
          <p:cNvSpPr txBox="1"/>
          <p:nvPr/>
        </p:nvSpPr>
        <p:spPr>
          <a:xfrm>
            <a:off x="1027623" y="3231645"/>
            <a:ext cx="1947107" cy="340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of layer 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838033-AE84-BFE6-8729-A250140887C0}"/>
              </a:ext>
            </a:extLst>
          </p:cNvPr>
          <p:cNvSpPr txBox="1"/>
          <p:nvPr/>
        </p:nvSpPr>
        <p:spPr>
          <a:xfrm>
            <a:off x="6156393" y="3226513"/>
            <a:ext cx="1947107" cy="3405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of layer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9FE89-73F9-7CF9-F3B6-A88834321EC8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41" grpId="0" animBg="1"/>
      <p:bldP spid="46" grpId="0" animBg="1"/>
      <p:bldP spid="48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30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3576F-3020-43B8-8629-F5DB51523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B806-BDE9-D4F7-1889-8EE4A1E7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/>
              <a:t>Motivation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FAB011-977A-3937-0140-6BC4B44E5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233888"/>
              </p:ext>
            </p:extLst>
          </p:nvPr>
        </p:nvGraphicFramePr>
        <p:xfrm>
          <a:off x="1091045" y="1928812"/>
          <a:ext cx="6948225" cy="2133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6075">
                  <a:extLst>
                    <a:ext uri="{9D8B030D-6E8A-4147-A177-3AD203B41FA5}">
                      <a16:colId xmlns:a16="http://schemas.microsoft.com/office/drawing/2014/main" val="3501136880"/>
                    </a:ext>
                  </a:extLst>
                </a:gridCol>
                <a:gridCol w="2316075">
                  <a:extLst>
                    <a:ext uri="{9D8B030D-6E8A-4147-A177-3AD203B41FA5}">
                      <a16:colId xmlns:a16="http://schemas.microsoft.com/office/drawing/2014/main" val="4235083080"/>
                    </a:ext>
                  </a:extLst>
                </a:gridCol>
                <a:gridCol w="2316075">
                  <a:extLst>
                    <a:ext uri="{9D8B030D-6E8A-4147-A177-3AD203B41FA5}">
                      <a16:colId xmlns:a16="http://schemas.microsoft.com/office/drawing/2014/main" val="2106154627"/>
                    </a:ext>
                  </a:extLst>
                </a:gridCol>
              </a:tblGrid>
              <a:tr h="73385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Model Size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(Llama 3 Arch)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Inference Memory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(~2x model size)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Training Memory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(~7x model size)</a:t>
                      </a:r>
                    </a:p>
                  </a:txBody>
                  <a:tcPr marL="95249" marR="95249" marT="95249" marB="9524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104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8B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16GB</a:t>
                      </a:r>
                      <a:endParaRPr lang="en-US">
                        <a:effectLst/>
                        <a:latin typeface="Corbel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60GB</a:t>
                      </a:r>
                    </a:p>
                  </a:txBody>
                  <a:tcPr marL="95249" marR="95249" marT="95249" marB="9524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67506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70B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140GB</a:t>
                      </a:r>
                      <a:endParaRPr lang="en-US">
                        <a:effectLst/>
                        <a:latin typeface="Corbel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500GB</a:t>
                      </a:r>
                    </a:p>
                  </a:txBody>
                  <a:tcPr marL="95249" marR="95249" marT="95249" marB="9524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1629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405B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810GB</a:t>
                      </a:r>
                      <a:endParaRPr lang="en-US">
                        <a:effectLst/>
                        <a:latin typeface="Corbel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3.25TB</a:t>
                      </a:r>
                    </a:p>
                  </a:txBody>
                  <a:tcPr marL="95249" marR="95249" marT="95249" marB="95249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8937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2508BA3-624C-2E85-C772-5D1A515A7187}"/>
              </a:ext>
            </a:extLst>
          </p:cNvPr>
          <p:cNvSpPr txBox="1"/>
          <p:nvPr/>
        </p:nvSpPr>
        <p:spPr>
          <a:xfrm>
            <a:off x="1717729" y="4804476"/>
            <a:ext cx="63224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rbel"/>
              </a:rPr>
              <a:t>Source: https://huggingface.co/blog/llama31#inference-memory-requirements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656CA-BA54-3A63-270A-BA6AF42EC9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84439"/>
            <a:ext cx="8085415" cy="3077573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US">
                <a:latin typeface="Tahoma"/>
                <a:ea typeface="Tahoma"/>
                <a:cs typeface="Tahoma"/>
              </a:rPr>
              <a:t>How much GPU memory (</a:t>
            </a:r>
            <a:r>
              <a:rPr lang="en-US">
                <a:solidFill>
                  <a:srgbClr val="FF0000"/>
                </a:solidFill>
                <a:latin typeface="Tahoma"/>
                <a:ea typeface="Tahoma"/>
                <a:cs typeface="Tahoma"/>
              </a:rPr>
              <a:t>at least</a:t>
            </a:r>
            <a:r>
              <a:rPr lang="en-US">
                <a:latin typeface="Tahoma"/>
                <a:ea typeface="Tahoma"/>
                <a:cs typeface="Tahoma"/>
              </a:rPr>
              <a:t>) do we need to perform inference/training? </a:t>
            </a:r>
            <a:endParaRPr lang="en-US"/>
          </a:p>
          <a:p>
            <a:pPr marL="0" indent="0">
              <a:buNone/>
            </a:pPr>
            <a:r>
              <a:rPr lang="en-US">
                <a:latin typeface="Tahoma"/>
                <a:ea typeface="Tahoma"/>
                <a:cs typeface="Tahoma"/>
              </a:rPr>
              <a:t>(batch size=1, ignoring the KV cache)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35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AB8D5-147A-8A9D-A5E4-3C131A5F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5C22-9F4B-9606-E8EE-1EB670940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Stage 2: How it works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81F8AD-0670-13C9-B662-FF6AE391A1DC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3FDC3643-6942-91E0-8019-15D6CE50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F53944-6DFA-8A61-44E6-337025D10A79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11" name="Picture 1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AE569B61-8E21-8737-874F-E3A9E86DE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A0AF52-944D-E5FA-699B-C585C02ED8F5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355F26-78F0-E2D4-3113-ECD6B85327D7}"/>
              </a:ext>
            </a:extLst>
          </p:cNvPr>
          <p:cNvSpPr/>
          <p:nvPr/>
        </p:nvSpPr>
        <p:spPr>
          <a:xfrm>
            <a:off x="3418080" y="3626525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C115B78F-73B0-AF99-3703-9DF8EFF8D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95" y="3720534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2340C5-2973-BB4F-F52E-7EFE4BC4B8F9}"/>
              </a:ext>
            </a:extLst>
          </p:cNvPr>
          <p:cNvSpPr txBox="1"/>
          <p:nvPr/>
        </p:nvSpPr>
        <p:spPr>
          <a:xfrm>
            <a:off x="3618717" y="4312049"/>
            <a:ext cx="5941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21" name="Picture 2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D5FF34B0-9AD4-81CD-4D02-2EEF5FB1C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75" y="3670454"/>
            <a:ext cx="655753" cy="641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FBB89B-6B01-02AA-CC5D-56F00D9F1829}"/>
              </a:ext>
            </a:extLst>
          </p:cNvPr>
          <p:cNvSpPr txBox="1"/>
          <p:nvPr/>
        </p:nvSpPr>
        <p:spPr>
          <a:xfrm>
            <a:off x="4795252" y="4229563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B64AF62-9AC2-F62E-A244-A413A8503BED}"/>
              </a:ext>
            </a:extLst>
          </p:cNvPr>
          <p:cNvSpPr/>
          <p:nvPr/>
        </p:nvSpPr>
        <p:spPr>
          <a:xfrm>
            <a:off x="5998667" y="3623578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98EA448A-167C-1204-8923-4F3BF3EA3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2" y="3717587"/>
            <a:ext cx="599780" cy="6204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EBA5034-AC96-2DE8-6A9C-AE23326E878A}"/>
              </a:ext>
            </a:extLst>
          </p:cNvPr>
          <p:cNvSpPr txBox="1"/>
          <p:nvPr/>
        </p:nvSpPr>
        <p:spPr>
          <a:xfrm>
            <a:off x="6212219" y="4309102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31" name="Picture 30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40C77F07-AD85-A63A-EDA8-213BBEF85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62" y="3667507"/>
            <a:ext cx="655753" cy="641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94506FE-BFC0-0409-4C29-8C322115FA36}"/>
              </a:ext>
            </a:extLst>
          </p:cNvPr>
          <p:cNvSpPr txBox="1"/>
          <p:nvPr/>
        </p:nvSpPr>
        <p:spPr>
          <a:xfrm>
            <a:off x="7375839" y="42266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30031-5461-2FE7-DE31-3CFB3A701D72}"/>
              </a:ext>
            </a:extLst>
          </p:cNvPr>
          <p:cNvSpPr txBox="1"/>
          <p:nvPr/>
        </p:nvSpPr>
        <p:spPr>
          <a:xfrm>
            <a:off x="1414320" y="3012251"/>
            <a:ext cx="1175288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D38DA-86D1-E5EA-90AC-45A2652A22AA}"/>
              </a:ext>
            </a:extLst>
          </p:cNvPr>
          <p:cNvSpPr txBox="1"/>
          <p:nvPr/>
        </p:nvSpPr>
        <p:spPr>
          <a:xfrm>
            <a:off x="3962502" y="3012250"/>
            <a:ext cx="1175288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97624-AD7F-D875-88C5-173D64B7BC76}"/>
              </a:ext>
            </a:extLst>
          </p:cNvPr>
          <p:cNvSpPr txBox="1"/>
          <p:nvPr/>
        </p:nvSpPr>
        <p:spPr>
          <a:xfrm>
            <a:off x="6543089" y="3012249"/>
            <a:ext cx="1175288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Gradient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ED5A26-CB23-C613-8C94-642BAC509A7F}"/>
              </a:ext>
            </a:extLst>
          </p:cNvPr>
          <p:cNvSpPr txBox="1"/>
          <p:nvPr/>
        </p:nvSpPr>
        <p:spPr>
          <a:xfrm>
            <a:off x="1414965" y="2573778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8E137-A7B7-5096-8D3E-B4ACC3405832}"/>
              </a:ext>
            </a:extLst>
          </p:cNvPr>
          <p:cNvSpPr txBox="1"/>
          <p:nvPr/>
        </p:nvSpPr>
        <p:spPr>
          <a:xfrm>
            <a:off x="1796611" y="2574425"/>
            <a:ext cx="381002" cy="3405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C20F16-873C-93E4-8C78-14DB61E981B0}"/>
              </a:ext>
            </a:extLst>
          </p:cNvPr>
          <p:cNvSpPr txBox="1"/>
          <p:nvPr/>
        </p:nvSpPr>
        <p:spPr>
          <a:xfrm>
            <a:off x="2178257" y="2575072"/>
            <a:ext cx="397146" cy="3437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14CB76-BDDA-17CC-5578-C3EDE85DDD6E}"/>
              </a:ext>
            </a:extLst>
          </p:cNvPr>
          <p:cNvSpPr txBox="1"/>
          <p:nvPr/>
        </p:nvSpPr>
        <p:spPr>
          <a:xfrm>
            <a:off x="3966161" y="2553224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56CDE9-6E3C-CC7E-2BAF-BA058DFC32F6}"/>
              </a:ext>
            </a:extLst>
          </p:cNvPr>
          <p:cNvSpPr txBox="1"/>
          <p:nvPr/>
        </p:nvSpPr>
        <p:spPr>
          <a:xfrm>
            <a:off x="4347807" y="2553871"/>
            <a:ext cx="381002" cy="3405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D31D64-F407-81BB-0A23-3154056194F6}"/>
              </a:ext>
            </a:extLst>
          </p:cNvPr>
          <p:cNvSpPr txBox="1"/>
          <p:nvPr/>
        </p:nvSpPr>
        <p:spPr>
          <a:xfrm>
            <a:off x="4729453" y="2554518"/>
            <a:ext cx="397146" cy="3437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C25F1E-42C4-929B-AE1F-1E668015256E}"/>
              </a:ext>
            </a:extLst>
          </p:cNvPr>
          <p:cNvSpPr txBox="1"/>
          <p:nvPr/>
        </p:nvSpPr>
        <p:spPr>
          <a:xfrm>
            <a:off x="6535729" y="2524448"/>
            <a:ext cx="383948" cy="343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B9E64D-2A05-86B8-18D8-8B2E45B339FC}"/>
              </a:ext>
            </a:extLst>
          </p:cNvPr>
          <p:cNvSpPr txBox="1"/>
          <p:nvPr/>
        </p:nvSpPr>
        <p:spPr>
          <a:xfrm>
            <a:off x="6932105" y="2528040"/>
            <a:ext cx="381002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27E55D-F923-3E37-63B3-868C1E4014DF}"/>
              </a:ext>
            </a:extLst>
          </p:cNvPr>
          <p:cNvSpPr txBox="1"/>
          <p:nvPr/>
        </p:nvSpPr>
        <p:spPr>
          <a:xfrm>
            <a:off x="7306045" y="2522229"/>
            <a:ext cx="397146" cy="3437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C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5BA223D-233D-4936-318E-1DB88C3DB214}"/>
              </a:ext>
            </a:extLst>
          </p:cNvPr>
          <p:cNvSpPr/>
          <p:nvPr/>
        </p:nvSpPr>
        <p:spPr>
          <a:xfrm>
            <a:off x="1408782" y="1347516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A32E1C-776D-94EF-8E35-18F230998D32}"/>
              </a:ext>
            </a:extLst>
          </p:cNvPr>
          <p:cNvSpPr/>
          <p:nvPr/>
        </p:nvSpPr>
        <p:spPr>
          <a:xfrm>
            <a:off x="1405836" y="1683345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4F59FF-94CC-4F69-BCD7-628C7E4B462D}"/>
              </a:ext>
            </a:extLst>
          </p:cNvPr>
          <p:cNvSpPr/>
          <p:nvPr/>
        </p:nvSpPr>
        <p:spPr>
          <a:xfrm>
            <a:off x="1405927" y="2015369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C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B6AB91-8B77-29E8-1031-C45AF35FBC2A}"/>
              </a:ext>
            </a:extLst>
          </p:cNvPr>
          <p:cNvSpPr/>
          <p:nvPr/>
        </p:nvSpPr>
        <p:spPr>
          <a:xfrm>
            <a:off x="3956718" y="1300831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4D6D8E-B1EA-6B69-14B9-197367EE1081}"/>
              </a:ext>
            </a:extLst>
          </p:cNvPr>
          <p:cNvSpPr/>
          <p:nvPr/>
        </p:nvSpPr>
        <p:spPr>
          <a:xfrm>
            <a:off x="3953774" y="163666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9E25C5-7389-4C13-E0F6-9329AF09366C}"/>
              </a:ext>
            </a:extLst>
          </p:cNvPr>
          <p:cNvSpPr/>
          <p:nvPr/>
        </p:nvSpPr>
        <p:spPr>
          <a:xfrm>
            <a:off x="3953863" y="1968684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BE8E386-3DA6-BA85-D361-7E0CE526B078}"/>
              </a:ext>
            </a:extLst>
          </p:cNvPr>
          <p:cNvSpPr/>
          <p:nvPr/>
        </p:nvSpPr>
        <p:spPr>
          <a:xfrm>
            <a:off x="6532854" y="1304277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A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F24561-8DA9-A162-810B-A802879069CA}"/>
              </a:ext>
            </a:extLst>
          </p:cNvPr>
          <p:cNvSpPr/>
          <p:nvPr/>
        </p:nvSpPr>
        <p:spPr>
          <a:xfrm>
            <a:off x="6529910" y="1640106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B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7BC7482-BBDB-804C-BFC0-7E635B9466EB}"/>
              </a:ext>
            </a:extLst>
          </p:cNvPr>
          <p:cNvSpPr/>
          <p:nvPr/>
        </p:nvSpPr>
        <p:spPr>
          <a:xfrm>
            <a:off x="6529999" y="1972130"/>
            <a:ext cx="1163531" cy="335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Tahoma"/>
                <a:cs typeface="Tahoma"/>
              </a:rPr>
              <a:t>Params 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42BCC9-A7B8-4B06-E9E3-FB2A6945A53A}"/>
              </a:ext>
            </a:extLst>
          </p:cNvPr>
          <p:cNvSpPr txBox="1"/>
          <p:nvPr/>
        </p:nvSpPr>
        <p:spPr>
          <a:xfrm>
            <a:off x="168064" y="1637008"/>
            <a:ext cx="108481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orbel"/>
              </a:rPr>
              <a:t>All-gather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7ED891-01B5-06AC-3B97-B764427076E2}"/>
              </a:ext>
            </a:extLst>
          </p:cNvPr>
          <p:cNvSpPr txBox="1"/>
          <p:nvPr/>
        </p:nvSpPr>
        <p:spPr>
          <a:xfrm>
            <a:off x="1928247" y="4803506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9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6CFD2-3B84-15BF-41A1-4CEF6719B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8B6C-B262-B984-BEE6-F58C9656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Summary: </a:t>
            </a:r>
            <a:r>
              <a:rPr lang="en-US" err="1">
                <a:ea typeface="Tahoma"/>
                <a:cs typeface="Tahoma"/>
              </a:rPr>
              <a:t>ZeRO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strike="sngStrike">
                <a:ea typeface="Tahoma"/>
                <a:cs typeface="Tahoma"/>
              </a:rPr>
              <a:t>1</a:t>
            </a:r>
            <a:r>
              <a:rPr lang="en-US">
                <a:ea typeface="Tahoma"/>
                <a:cs typeface="Tahoma"/>
              </a:rPr>
              <a:t>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E49E7-29C8-A66E-C7F6-F4F24145E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 strike="sngStrike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reduce_scatter</a:t>
            </a:r>
            <a:r>
              <a:rPr lang="en-US" strike="sngStrike">
                <a:latin typeface="Tahoma"/>
                <a:ea typeface="Tahoma"/>
                <a:cs typeface="Tahoma"/>
              </a:rPr>
              <a:t> on the gradients: splitting the gradients into different GPUs</a:t>
            </a:r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Calculate gradients layer by layer and perform </a:t>
            </a:r>
            <a:r>
              <a:rPr lang="en-US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reduce_scatter</a:t>
            </a:r>
            <a:r>
              <a:rPr lang="en-US">
                <a:solidFill>
                  <a:srgbClr val="FF0000"/>
                </a:solidFill>
                <a:latin typeface="Tahoma"/>
                <a:ea typeface="Tahoma"/>
                <a:cs typeface="Tahoma"/>
              </a:rPr>
              <a:t>, </a:t>
            </a:r>
            <a:r>
              <a:rPr lang="en-US">
                <a:latin typeface="Tahoma"/>
                <a:ea typeface="Tahoma"/>
                <a:cs typeface="Tahoma"/>
              </a:rPr>
              <a:t>once layer is done, free the gradient</a:t>
            </a:r>
          </a:p>
          <a:p>
            <a:pPr marL="229870" indent="-229870"/>
            <a:endParaRPr lang="en-US" strike="sngStrike">
              <a:latin typeface="Tahoma"/>
              <a:ea typeface="Tahoma"/>
              <a:cs typeface="Tahoma"/>
            </a:endParaRPr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Each GPU individually perform gradient updates</a:t>
            </a:r>
            <a:endParaRPr lang="en-US"/>
          </a:p>
          <a:p>
            <a:pPr marL="229870" indent="-229870"/>
            <a:endParaRPr lang="en-US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229870" indent="-229870"/>
            <a:r>
              <a:rPr lang="en-US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all_gather</a:t>
            </a:r>
            <a:r>
              <a:rPr lang="en-US">
                <a:latin typeface="Tahoma"/>
                <a:ea typeface="Tahoma"/>
                <a:cs typeface="Tahoma"/>
              </a:rPr>
              <a:t> on updated parameters</a:t>
            </a:r>
            <a:endParaRPr lang="en-US"/>
          </a:p>
          <a:p>
            <a:pPr marL="229870" indent="-229870"/>
            <a:endParaRPr lang="en-US"/>
          </a:p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Almost free!</a:t>
            </a:r>
            <a:endParaRPr lang="en-US"/>
          </a:p>
          <a:p>
            <a:pPr marL="229870" indent="-22987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21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A206C-40A9-A4A1-2FE4-5A979426E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F898-1037-C451-A192-EAC6491AE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ZeRO-3 (aka FSDP):</a:t>
            </a:r>
            <a:r>
              <a:rPr lang="en-US" b="1" kern="1200">
                <a:latin typeface="+mj-lt"/>
                <a:ea typeface="+mj-ea"/>
                <a:cs typeface="+mj-cs"/>
              </a:rPr>
              <a:t> </a:t>
            </a:r>
            <a:r>
              <a:rPr lang="en-US"/>
              <a:t>Shard</a:t>
            </a:r>
            <a:r>
              <a:rPr lang="en-US" b="1" kern="1200">
                <a:latin typeface="+mj-lt"/>
                <a:ea typeface="+mj-ea"/>
                <a:cs typeface="+mj-cs"/>
              </a:rPr>
              <a:t> Everything!</a:t>
            </a:r>
          </a:p>
        </p:txBody>
      </p:sp>
      <p:pic>
        <p:nvPicPr>
          <p:cNvPr id="3" name="Picture 2" descr="A group of squares with different colors&#10;&#10;AI-generated content may be incorrect.">
            <a:extLst>
              <a:ext uri="{FF2B5EF4-FFF2-40B4-BE49-F238E27FC236}">
                <a16:creationId xmlns:a16="http://schemas.microsoft.com/office/drawing/2014/main" id="{1163838F-441F-8439-DF2B-B0D42D0EB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38" y="1154923"/>
            <a:ext cx="7482985" cy="342346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A420D-B966-C2FD-FAE7-872D54100DC3}"/>
              </a:ext>
            </a:extLst>
          </p:cNvPr>
          <p:cNvSpPr txBox="1"/>
          <p:nvPr/>
        </p:nvSpPr>
        <p:spPr>
          <a:xfrm>
            <a:off x="6329501" y="3591274"/>
            <a:ext cx="266377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  <a:ea typeface="Calibri"/>
                <a:cs typeface="Calibri"/>
              </a:rPr>
              <a:t>Memory/GPU for a 7.5B model: </a:t>
            </a:r>
            <a:endParaRPr lang="en-US">
              <a:ea typeface="Tahoma"/>
              <a:cs typeface="Tahoma"/>
            </a:endParaRPr>
          </a:p>
          <a:p>
            <a:pPr algn="ctr"/>
            <a:r>
              <a:rPr lang="en-US">
                <a:latin typeface="Corbel"/>
                <a:ea typeface="Calibri"/>
                <a:cs typeface="Calibri"/>
              </a:rPr>
              <a:t>7.5B * (2/3+2/3+4) bytes = </a:t>
            </a:r>
            <a:r>
              <a:rPr lang="en-US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40</a:t>
            </a:r>
            <a:r>
              <a:rPr lang="en-US">
                <a:solidFill>
                  <a:srgbClr val="000000"/>
                </a:solidFill>
                <a:latin typeface="Corbel"/>
                <a:ea typeface="Calibri"/>
                <a:cs typeface="Calibri"/>
              </a:rPr>
              <a:t> </a:t>
            </a:r>
            <a:r>
              <a:rPr lang="en-US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GB</a:t>
            </a:r>
            <a:r>
              <a:rPr lang="en-US">
                <a:latin typeface="Corbel"/>
                <a:ea typeface="Calibri"/>
                <a:cs typeface="Calibri"/>
              </a:rPr>
              <a:t>!</a:t>
            </a:r>
            <a:endParaRPr lang="en-US">
              <a:ea typeface="Tahoma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650DF-8276-CBE7-0F0F-3EF855A1ADD4}"/>
              </a:ext>
            </a:extLst>
          </p:cNvPr>
          <p:cNvSpPr txBox="1"/>
          <p:nvPr/>
        </p:nvSpPr>
        <p:spPr>
          <a:xfrm>
            <a:off x="1928247" y="4809964"/>
            <a:ext cx="655965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3"/>
              </a:rPr>
              <a:t>ZeRO: Memory Optimizations Toward Training Trillion Parameter Models 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(Rajbhandari et al., 2019)</a:t>
            </a:r>
          </a:p>
          <a:p>
            <a:endParaRPr lang="en-US"/>
          </a:p>
        </p:txBody>
      </p:sp>
      <p:pic>
        <p:nvPicPr>
          <p:cNvPr id="7" name="Picture 6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DB59BA1C-AA3C-C78F-0044-302EC2575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517" y="4351888"/>
            <a:ext cx="599780" cy="620401"/>
          </a:xfrm>
          <a:prstGeom prst="rect">
            <a:avLst/>
          </a:prstGeom>
        </p:spPr>
      </p:pic>
      <p:pic>
        <p:nvPicPr>
          <p:cNvPr id="9" name="Picture 8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5AD1B772-ED7B-C1C4-C092-C10FFC8FA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168" y="4351888"/>
            <a:ext cx="599780" cy="620401"/>
          </a:xfrm>
          <a:prstGeom prst="rect">
            <a:avLst/>
          </a:prstGeom>
        </p:spPr>
      </p:pic>
      <p:pic>
        <p:nvPicPr>
          <p:cNvPr id="11" name="Picture 10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E8CAB8F7-8C26-0CA6-87AE-868E5D2A3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651" y="4351888"/>
            <a:ext cx="599780" cy="6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7C57C-BC90-C371-8C04-90C584417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860DA-FF3C-507C-4CE0-E506D6FD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err="1"/>
              <a:t>ZeRO</a:t>
            </a:r>
            <a:r>
              <a:rPr lang="en-US"/>
              <a:t> Stage 3: How it works (simplified)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8336FE6-02DA-9671-0591-2CC2E247B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23" y="1366224"/>
            <a:ext cx="8085416" cy="300086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F470E23-B732-B199-4AE4-BFA0A1FF9E29}"/>
              </a:ext>
            </a:extLst>
          </p:cNvPr>
          <p:cNvSpPr txBox="1"/>
          <p:nvPr/>
        </p:nvSpPr>
        <p:spPr>
          <a:xfrm>
            <a:off x="1751086" y="1060060"/>
            <a:ext cx="52867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During forward pass, the parameters are gathered on-demand</a:t>
            </a:r>
          </a:p>
        </p:txBody>
      </p:sp>
    </p:spTree>
    <p:extLst>
      <p:ext uri="{BB962C8B-B14F-4D97-AF65-F5344CB8AC3E}">
        <p14:creationId xmlns:p14="http://schemas.microsoft.com/office/powerpoint/2010/main" val="931754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30D3B-8E8F-A8F0-9A2F-E27A00EDC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0F47-2343-BA88-663C-9747D131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err="1"/>
              <a:t>ZeRO</a:t>
            </a:r>
            <a:r>
              <a:rPr lang="en-US"/>
              <a:t> Stage 3: How it works (simplified)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0FB589-5A65-9C4F-8167-3D8BE095AA2A}"/>
              </a:ext>
            </a:extLst>
          </p:cNvPr>
          <p:cNvSpPr txBox="1"/>
          <p:nvPr/>
        </p:nvSpPr>
        <p:spPr>
          <a:xfrm>
            <a:off x="1932755" y="1056275"/>
            <a:ext cx="52867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orbel"/>
              </a:rPr>
              <a:t>During backward pass, the gradients are scattered (</a:t>
            </a:r>
            <a:r>
              <a:rPr lang="en-US" err="1">
                <a:latin typeface="Corbel"/>
              </a:rPr>
              <a:t>Reduce_Scatter</a:t>
            </a:r>
            <a:r>
              <a:rPr lang="en-US">
                <a:latin typeface="Corbel"/>
              </a:rPr>
              <a:t>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663DE9E-C5DB-489E-3A59-E7ABFB651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072" y="1418471"/>
            <a:ext cx="7396071" cy="304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1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5A81-97B1-73F0-9663-E16311FF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Communication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2D2B7-3A12-1F28-1958-A00818B9BB9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3123" y="1249191"/>
            <a:ext cx="8085416" cy="3423466"/>
          </a:xfrm>
        </p:spPr>
        <p:txBody>
          <a:bodyPr lIns="91440" tIns="45720" rIns="91440" bIns="45720" anchor="t"/>
          <a:lstStyle/>
          <a:p>
            <a:pPr marL="285750" indent="-285750">
              <a:buFont typeface="Calibri" panose="05000000000000000000" pitchFamily="2" charset="2"/>
              <a:buChar char="-"/>
            </a:pPr>
            <a:r>
              <a:rPr lang="en-US">
                <a:ea typeface="Tahoma"/>
                <a:cs typeface="Tahoma"/>
              </a:rPr>
              <a:t>Naïve Data Parallel: 2x parameter (</a:t>
            </a:r>
            <a:r>
              <a:rPr lang="en-US" err="1">
                <a:ea typeface="Tahoma"/>
                <a:cs typeface="Tahoma"/>
              </a:rPr>
              <a:t>all_reduce</a:t>
            </a:r>
            <a:r>
              <a:rPr lang="en-US">
                <a:ea typeface="Tahoma"/>
                <a:cs typeface="Tahoma"/>
              </a:rPr>
              <a:t>)</a:t>
            </a:r>
          </a:p>
          <a:p>
            <a:pPr marL="285750" indent="-285750">
              <a:buFont typeface="Calibri" panose="05000000000000000000" pitchFamily="2" charset="2"/>
              <a:buChar char="-"/>
            </a:pPr>
            <a:endParaRPr lang="en-US">
              <a:ea typeface="Tahoma"/>
              <a:cs typeface="Tahoma"/>
            </a:endParaRP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>
                <a:ea typeface="Tahoma"/>
                <a:cs typeface="Tahoma"/>
              </a:rPr>
              <a:t>ZeRO-1: 2x parameter (</a:t>
            </a:r>
            <a:r>
              <a:rPr lang="en-US" err="1">
                <a:ea typeface="Tahoma"/>
                <a:cs typeface="Tahoma"/>
              </a:rPr>
              <a:t>reduce_scatter</a:t>
            </a:r>
            <a:r>
              <a:rPr lang="en-US">
                <a:ea typeface="Tahoma"/>
                <a:cs typeface="Tahoma"/>
              </a:rPr>
              <a:t> + </a:t>
            </a:r>
            <a:r>
              <a:rPr lang="en-US" err="1">
                <a:ea typeface="Tahoma"/>
                <a:cs typeface="Tahoma"/>
              </a:rPr>
              <a:t>all_gather</a:t>
            </a:r>
            <a:r>
              <a:rPr lang="en-US">
                <a:ea typeface="Tahoma"/>
                <a:cs typeface="Tahoma"/>
              </a:rPr>
              <a:t>) - this is free! Might as well always use it.</a:t>
            </a:r>
          </a:p>
          <a:p>
            <a:pPr marL="285750" indent="-285750">
              <a:buFont typeface="Calibri" panose="05000000000000000000" pitchFamily="2" charset="2"/>
              <a:buChar char="-"/>
            </a:pPr>
            <a:endParaRPr lang="en-US">
              <a:ea typeface="Tahoma"/>
              <a:cs typeface="Tahoma"/>
            </a:endParaRP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>
                <a:ea typeface="Tahoma"/>
                <a:cs typeface="Tahoma"/>
              </a:rPr>
              <a:t>ZeRO-2: 2x parameter (</a:t>
            </a:r>
            <a:r>
              <a:rPr lang="en-US" err="1">
                <a:ea typeface="Tahoma"/>
                <a:cs typeface="Tahoma"/>
              </a:rPr>
              <a:t>reduce_scatter</a:t>
            </a:r>
            <a:r>
              <a:rPr lang="en-US">
                <a:ea typeface="Tahoma"/>
                <a:cs typeface="Tahoma"/>
              </a:rPr>
              <a:t> + </a:t>
            </a:r>
            <a:r>
              <a:rPr lang="en-US" err="1">
                <a:ea typeface="Tahoma"/>
                <a:cs typeface="Tahoma"/>
              </a:rPr>
              <a:t>all_gather</a:t>
            </a:r>
            <a:r>
              <a:rPr lang="en-US">
                <a:ea typeface="Tahoma"/>
                <a:cs typeface="Tahoma"/>
              </a:rPr>
              <a:t> + overhead) - this is (almost) free!</a:t>
            </a:r>
          </a:p>
          <a:p>
            <a:pPr marL="285750" indent="-285750">
              <a:buFont typeface="Calibri" panose="05000000000000000000" pitchFamily="2" charset="2"/>
              <a:buChar char="-"/>
            </a:pPr>
            <a:endParaRPr lang="en-US">
              <a:ea typeface="Tahoma"/>
              <a:cs typeface="Tahoma"/>
            </a:endParaRP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>
                <a:ea typeface="Tahoma"/>
                <a:cs typeface="Tahoma"/>
              </a:rPr>
              <a:t>ZeRO-3: 3x parameter – which can be quite slow.</a:t>
            </a:r>
          </a:p>
        </p:txBody>
      </p:sp>
    </p:spTree>
    <p:extLst>
      <p:ext uri="{BB962C8B-B14F-4D97-AF65-F5344CB8AC3E}">
        <p14:creationId xmlns:p14="http://schemas.microsoft.com/office/powerpoint/2010/main" val="2602384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95EA-B4F1-BA78-E7D7-C8D255D0D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7C284-E83B-C815-5C64-C5BE711D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Where did all the memory go?</a:t>
            </a:r>
          </a:p>
        </p:txBody>
      </p:sp>
      <p:pic>
        <p:nvPicPr>
          <p:cNvPr id="5" name="Content Placeholder 4" descr="A graph of a number of meta-llamas&#10;&#10;AI-generated content may be incorrect.">
            <a:extLst>
              <a:ext uri="{FF2B5EF4-FFF2-40B4-BE49-F238E27FC236}">
                <a16:creationId xmlns:a16="http://schemas.microsoft.com/office/drawing/2014/main" id="{EB394CA6-A816-A071-C6BE-837E85BCE73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533123" y="1362462"/>
            <a:ext cx="8085416" cy="3234166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9E23E78-3AC7-6D23-AEAE-484F789904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>
                <a:ea typeface="Tahoma"/>
                <a:cs typeface="Tahoma"/>
              </a:rPr>
              <a:t>Source: </a:t>
            </a:r>
            <a:r>
              <a:rPr lang="en-US">
                <a:ea typeface="+mn-lt"/>
                <a:cs typeface="+mn-lt"/>
              </a:rPr>
              <a:t>https://nanotron-ultrascale-playbook.static.hf.space/dist/index.html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1D880C2-2EBC-DB9E-D74D-6E2F0E2B18DF}"/>
              </a:ext>
            </a:extLst>
          </p:cNvPr>
          <p:cNvSpPr txBox="1">
            <a:spLocks/>
          </p:cNvSpPr>
          <p:nvPr/>
        </p:nvSpPr>
        <p:spPr>
          <a:xfrm>
            <a:off x="533919" y="1184439"/>
            <a:ext cx="8085415" cy="307757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>
                <a:ea typeface="Tahoma"/>
                <a:cs typeface="Tahoma"/>
              </a:rPr>
              <a:t>So far, we dealt with the </a:t>
            </a:r>
            <a:r>
              <a:rPr lang="en-US">
                <a:solidFill>
                  <a:schemeClr val="accent5"/>
                </a:solidFill>
                <a:ea typeface="Tahoma"/>
                <a:cs typeface="Tahoma"/>
              </a:rPr>
              <a:t>optimizer states</a:t>
            </a:r>
            <a:r>
              <a:rPr lang="en-US">
                <a:ea typeface="Tahoma"/>
                <a:cs typeface="Tahoma"/>
              </a:rPr>
              <a:t> </a:t>
            </a:r>
          </a:p>
          <a:p>
            <a:pPr marL="0" indent="0">
              <a:buClrTx/>
              <a:buNone/>
            </a:pPr>
            <a:r>
              <a:rPr lang="en-US">
                <a:ea typeface="Tahoma"/>
                <a:cs typeface="Tahoma"/>
              </a:rPr>
              <a:t>but what about the </a:t>
            </a:r>
            <a:r>
              <a:rPr lang="en-US">
                <a:solidFill>
                  <a:srgbClr val="F28E29"/>
                </a:solidFill>
                <a:ea typeface="Tahoma"/>
                <a:cs typeface="Tahoma"/>
              </a:rPr>
              <a:t>activations?</a:t>
            </a:r>
          </a:p>
          <a:p>
            <a:pPr marL="0" indent="0">
              <a:buClrTx/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4EA5FA-DDFA-3C30-B488-0B543D41D106}"/>
              </a:ext>
            </a:extLst>
          </p:cNvPr>
          <p:cNvSpPr txBox="1">
            <a:spLocks/>
          </p:cNvSpPr>
          <p:nvPr/>
        </p:nvSpPr>
        <p:spPr>
          <a:xfrm>
            <a:off x="922036" y="4159719"/>
            <a:ext cx="6744017" cy="200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171450" indent="-17145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05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>
                <a:ea typeface="Tahoma"/>
                <a:cs typeface="Tahoma"/>
              </a:rPr>
              <a:t>Training Sequence Length (Number of Tokens)</a:t>
            </a:r>
          </a:p>
        </p:txBody>
      </p:sp>
    </p:spTree>
    <p:extLst>
      <p:ext uri="{BB962C8B-B14F-4D97-AF65-F5344CB8AC3E}">
        <p14:creationId xmlns:p14="http://schemas.microsoft.com/office/powerpoint/2010/main" val="444449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BFA0E-F707-C3B3-B49C-DB77D36A1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012B-3720-653C-AF0E-A273885E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>
                <a:ea typeface="Tahoma"/>
                <a:cs typeface="Tahoma"/>
              </a:rPr>
              <a:t>Prefix Caching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C232D70-08AC-E54A-5580-62C0E9F682A0}"/>
              </a:ext>
            </a:extLst>
          </p:cNvPr>
          <p:cNvSpPr txBox="1">
            <a:spLocks/>
          </p:cNvSpPr>
          <p:nvPr/>
        </p:nvSpPr>
        <p:spPr>
          <a:xfrm>
            <a:off x="533919" y="1184439"/>
            <a:ext cx="8085415" cy="307757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>
                <a:ea typeface="Tahoma"/>
                <a:cs typeface="Tahoma"/>
              </a:rPr>
              <a:t>but what about the </a:t>
            </a:r>
            <a:r>
              <a:rPr lang="en-US">
                <a:solidFill>
                  <a:srgbClr val="F28E29"/>
                </a:solidFill>
                <a:ea typeface="Tahoma"/>
                <a:cs typeface="Tahoma"/>
              </a:rPr>
              <a:t>activations?</a:t>
            </a:r>
            <a:endParaRPr lang="en-US">
              <a:solidFill>
                <a:srgbClr val="000000"/>
              </a:solidFill>
              <a:ea typeface="Tahoma"/>
              <a:cs typeface="Tahoma"/>
            </a:endParaRPr>
          </a:p>
          <a:p>
            <a:pPr marL="0" indent="0">
              <a:buClrTx/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2C35B3-3884-3C49-67D4-076BA28AFA89}"/>
              </a:ext>
            </a:extLst>
          </p:cNvPr>
          <p:cNvSpPr txBox="1"/>
          <p:nvPr/>
        </p:nvSpPr>
        <p:spPr>
          <a:xfrm>
            <a:off x="632847" y="1678983"/>
            <a:ext cx="7432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orbel"/>
              </a:rPr>
              <a:t>&lt;System&gt; You are a helpful assistant … &lt;System&gt;</a:t>
            </a:r>
            <a:r>
              <a:rPr lang="en-US" sz="2000">
                <a:latin typeface="Corbel"/>
              </a:rPr>
              <a:t> </a:t>
            </a:r>
            <a:endParaRPr lang="en-US"/>
          </a:p>
          <a:p>
            <a:r>
              <a:rPr lang="en-US" sz="2000">
                <a:latin typeface="Corbel"/>
              </a:rPr>
              <a:t>&lt;User&gt; I want to know how can I use the coffee machine &lt;User&gt;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F5B43B-2953-2080-4878-56D2455723C7}"/>
              </a:ext>
            </a:extLst>
          </p:cNvPr>
          <p:cNvSpPr txBox="1"/>
          <p:nvPr/>
        </p:nvSpPr>
        <p:spPr>
          <a:xfrm>
            <a:off x="632847" y="2724935"/>
            <a:ext cx="7432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orbel"/>
              </a:rPr>
              <a:t>&lt;System&gt; You are a helpful assistant … &lt;System&gt;</a:t>
            </a:r>
            <a:r>
              <a:rPr lang="en-US" sz="2000">
                <a:latin typeface="Corbel"/>
              </a:rPr>
              <a:t> </a:t>
            </a:r>
            <a:endParaRPr lang="en-US"/>
          </a:p>
          <a:p>
            <a:r>
              <a:rPr lang="en-US" sz="2000">
                <a:latin typeface="Corbel"/>
              </a:rPr>
              <a:t>&lt;User&gt; Write the code for training my language model. &lt;User&gt;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4A9D95-D488-2A20-1D08-E4D77E403435}"/>
              </a:ext>
            </a:extLst>
          </p:cNvPr>
          <p:cNvSpPr txBox="1"/>
          <p:nvPr/>
        </p:nvSpPr>
        <p:spPr>
          <a:xfrm>
            <a:off x="632847" y="3738539"/>
            <a:ext cx="7432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orbel"/>
              </a:rPr>
              <a:t>&lt;System&gt; You are a helpful assistant … &lt;System&gt;</a:t>
            </a:r>
            <a:r>
              <a:rPr lang="en-US" sz="2000">
                <a:latin typeface="Corbel"/>
              </a:rPr>
              <a:t> </a:t>
            </a:r>
            <a:endParaRPr lang="en-US"/>
          </a:p>
          <a:p>
            <a:r>
              <a:rPr lang="en-US" sz="2000">
                <a:latin typeface="Corbel"/>
              </a:rPr>
              <a:t>&lt;User&gt; Help me revise my email ... &lt;User&gt;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32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F6ACF-FD72-ECAD-C41D-C1EA6AEF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52CC-F831-B773-0F7B-670EFB12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>
                <a:ea typeface="Tahoma"/>
                <a:cs typeface="Tahoma"/>
              </a:rPr>
              <a:t>Prefix Caching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EA3F67C-A9E4-DBED-63CE-8E755FBA029D}"/>
              </a:ext>
            </a:extLst>
          </p:cNvPr>
          <p:cNvSpPr txBox="1">
            <a:spLocks/>
          </p:cNvSpPr>
          <p:nvPr/>
        </p:nvSpPr>
        <p:spPr>
          <a:xfrm>
            <a:off x="533919" y="1206005"/>
            <a:ext cx="8085415" cy="307757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>
                <a:latin typeface="Corbel"/>
                <a:ea typeface="Tahoma"/>
                <a:cs typeface="Tahoma"/>
              </a:rPr>
              <a:t>Storing the</a:t>
            </a:r>
            <a:r>
              <a:rPr lang="en-US">
                <a:solidFill>
                  <a:srgbClr val="F28E29"/>
                </a:solidFill>
                <a:latin typeface="Corbel"/>
                <a:ea typeface="Tahoma"/>
                <a:cs typeface="Tahoma"/>
              </a:rPr>
              <a:t> activations </a:t>
            </a:r>
            <a:r>
              <a:rPr lang="en-US">
                <a:latin typeface="Corbel"/>
                <a:ea typeface="Tahoma"/>
                <a:cs typeface="Tahoma"/>
              </a:rPr>
              <a:t>in CPU and retrieve it when needed.</a:t>
            </a:r>
          </a:p>
          <a:p>
            <a:pPr marL="0" indent="0">
              <a:buClrTx/>
              <a:buFont typeface="Arial" panose="020B0604020202020204" pitchFamily="34" charset="0"/>
              <a:buNone/>
            </a:pPr>
            <a:endParaRPr lang="en-US">
              <a:latin typeface="Corbe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BFF5E-0B5C-9CCD-97A5-730E7737EC03}"/>
              </a:ext>
            </a:extLst>
          </p:cNvPr>
          <p:cNvSpPr txBox="1"/>
          <p:nvPr/>
        </p:nvSpPr>
        <p:spPr>
          <a:xfrm>
            <a:off x="1786630" y="1689766"/>
            <a:ext cx="5567022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Corbel"/>
              </a:rPr>
              <a:t>&lt;System&gt; You are a helpful assistant … &lt;System&gt;</a:t>
            </a:r>
            <a:r>
              <a:rPr lang="en-US" sz="2000">
                <a:latin typeface="Corbel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32B3A-53FC-A84A-4DA6-802E6DFB83F7}"/>
              </a:ext>
            </a:extLst>
          </p:cNvPr>
          <p:cNvSpPr txBox="1"/>
          <p:nvPr/>
        </p:nvSpPr>
        <p:spPr>
          <a:xfrm>
            <a:off x="3558761" y="2737606"/>
            <a:ext cx="1762506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KV Cache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454224A-A5DF-3D39-4DAC-2CC89A161153}"/>
              </a:ext>
            </a:extLst>
          </p:cNvPr>
          <p:cNvCxnSpPr/>
          <p:nvPr/>
        </p:nvCxnSpPr>
        <p:spPr>
          <a:xfrm>
            <a:off x="4429932" y="2083681"/>
            <a:ext cx="6457" cy="6478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1336D0-126A-0C9B-1B93-655EB9C7E3AA}"/>
              </a:ext>
            </a:extLst>
          </p:cNvPr>
          <p:cNvCxnSpPr>
            <a:cxnSpLocks/>
          </p:cNvCxnSpPr>
          <p:nvPr/>
        </p:nvCxnSpPr>
        <p:spPr>
          <a:xfrm>
            <a:off x="4436788" y="3136690"/>
            <a:ext cx="6457" cy="6802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2DF8E68-F959-F48F-414E-1F406C02FA4F}"/>
              </a:ext>
            </a:extLst>
          </p:cNvPr>
          <p:cNvSpPr txBox="1"/>
          <p:nvPr/>
        </p:nvSpPr>
        <p:spPr>
          <a:xfrm>
            <a:off x="4062029" y="3795012"/>
            <a:ext cx="744272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CPU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57B8D-B2F9-250D-98D5-75F74236C1C2}"/>
              </a:ext>
            </a:extLst>
          </p:cNvPr>
          <p:cNvSpPr txBox="1"/>
          <p:nvPr/>
        </p:nvSpPr>
        <p:spPr>
          <a:xfrm>
            <a:off x="1899872" y="4285903"/>
            <a:ext cx="916271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rbel"/>
              </a:rPr>
              <a:t>But, can we slice the activations to fit them in different GPUs? </a:t>
            </a:r>
            <a:endParaRPr lang="en-US"/>
          </a:p>
          <a:p>
            <a:r>
              <a:rPr lang="en-US" sz="2000">
                <a:latin typeface="Corbel"/>
              </a:rPr>
              <a:t>- Yes, by Tensor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7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C11F-BEA1-D6D7-7A2B-36C93ED8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E955-C34B-8F67-5ACC-651A3629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Tensor Parallelism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F48DAD-163F-AB1B-9760-F7DEA2BF74B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9132" y="962127"/>
            <a:ext cx="4492738" cy="34226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D1959-3BA6-2E41-E334-174DBA4A3249}"/>
              </a:ext>
            </a:extLst>
          </p:cNvPr>
          <p:cNvSpPr txBox="1"/>
          <p:nvPr/>
        </p:nvSpPr>
        <p:spPr>
          <a:xfrm>
            <a:off x="682113" y="1290483"/>
            <a:ext cx="283906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rbel"/>
              </a:rPr>
              <a:t>We can either cut the weights W into two columns (Column Parallelism) </a:t>
            </a:r>
          </a:p>
          <a:p>
            <a:endParaRPr lang="en-US" sz="2400">
              <a:latin typeface="Corbel"/>
            </a:endParaRPr>
          </a:p>
          <a:p>
            <a:r>
              <a:rPr lang="en-US" sz="2400">
                <a:latin typeface="Corbel"/>
              </a:rPr>
              <a:t>or into two rows (Row Parallelism)</a:t>
            </a:r>
          </a:p>
        </p:txBody>
      </p:sp>
    </p:spTree>
    <p:extLst>
      <p:ext uri="{BB962C8B-B14F-4D97-AF65-F5344CB8AC3E}">
        <p14:creationId xmlns:p14="http://schemas.microsoft.com/office/powerpoint/2010/main" val="95300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FD4BD-E010-8E90-063B-6F39175B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Where did all the memory go?</a:t>
            </a:r>
          </a:p>
        </p:txBody>
      </p:sp>
      <p:pic>
        <p:nvPicPr>
          <p:cNvPr id="5" name="Content Placeholder 4" descr="A graph of a number of meta-llamas&#10;&#10;AI-generated content may be incorrect.">
            <a:extLst>
              <a:ext uri="{FF2B5EF4-FFF2-40B4-BE49-F238E27FC236}">
                <a16:creationId xmlns:a16="http://schemas.microsoft.com/office/drawing/2014/main" id="{0DB7958D-A67E-0F2D-C3D3-7C21FF4C5B69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533123" y="1249573"/>
            <a:ext cx="8085416" cy="3234166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756D50C-A3EE-1A7E-7D33-E6A44DE927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>
                <a:ea typeface="Tahoma"/>
                <a:cs typeface="Tahoma"/>
              </a:rPr>
              <a:t>Source: </a:t>
            </a:r>
            <a:r>
              <a:rPr lang="en-US">
                <a:ea typeface="+mn-lt"/>
                <a:cs typeface="+mn-lt"/>
              </a:rPr>
              <a:t>https://nanotron-ultrascale-playbook.static.hf.space/dist/index.html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DEFC11-FCE5-DB97-6032-3051EBAB2F96}"/>
              </a:ext>
            </a:extLst>
          </p:cNvPr>
          <p:cNvSpPr txBox="1">
            <a:spLocks/>
          </p:cNvSpPr>
          <p:nvPr/>
        </p:nvSpPr>
        <p:spPr>
          <a:xfrm>
            <a:off x="533919" y="1184439"/>
            <a:ext cx="8085415" cy="307757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>
                <a:latin typeface="Tahoma"/>
                <a:ea typeface="Tahoma"/>
                <a:cs typeface="Tahoma"/>
              </a:rPr>
              <a:t>Longer sequences require much more memory in training!</a:t>
            </a:r>
            <a:endParaRPr lang="en-US">
              <a:ea typeface="Tahoma"/>
              <a:cs typeface="Tahoma"/>
            </a:endParaRPr>
          </a:p>
          <a:p>
            <a:pPr marL="0" indent="0">
              <a:buClrTx/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FCE0BE9-EA03-7DF6-1344-3B716CD01A45}"/>
              </a:ext>
            </a:extLst>
          </p:cNvPr>
          <p:cNvSpPr txBox="1">
            <a:spLocks/>
          </p:cNvSpPr>
          <p:nvPr/>
        </p:nvSpPr>
        <p:spPr>
          <a:xfrm>
            <a:off x="829859" y="3984582"/>
            <a:ext cx="6744017" cy="200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171450" indent="-17145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05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en-US">
                <a:ea typeface="Tahoma"/>
                <a:cs typeface="Tahoma"/>
              </a:rPr>
              <a:t>Training Sequence Length (Number of Tokens)</a:t>
            </a:r>
          </a:p>
        </p:txBody>
      </p:sp>
    </p:spTree>
    <p:extLst>
      <p:ext uri="{BB962C8B-B14F-4D97-AF65-F5344CB8AC3E}">
        <p14:creationId xmlns:p14="http://schemas.microsoft.com/office/powerpoint/2010/main" val="1970227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CE9-61D9-0670-DD9E-406F9373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Column-wise Tensor Parallelism</a:t>
            </a:r>
            <a:endParaRPr lang="en-US">
              <a:ea typeface="Tahoma"/>
              <a:cs typeface="Tahoma"/>
            </a:endParaRPr>
          </a:p>
        </p:txBody>
      </p:sp>
      <p:pic>
        <p:nvPicPr>
          <p:cNvPr id="7" name="Content Placeholder 6" descr="A diagram of a graph&#10;&#10;AI-generated content may be incorrect.">
            <a:extLst>
              <a:ext uri="{FF2B5EF4-FFF2-40B4-BE49-F238E27FC236}">
                <a16:creationId xmlns:a16="http://schemas.microsoft.com/office/drawing/2014/main" id="{C19A15DB-0131-A8DE-BA0C-F91D2FF59B8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880188" y="1154923"/>
            <a:ext cx="5391285" cy="3423466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4824E4-140A-8929-125E-C4615E9697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https://nanotron-ultrascale-playbook.static.hf.space/dist/index.html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DFAD0-324D-1C3B-6418-20DBED8EB7B3}"/>
              </a:ext>
            </a:extLst>
          </p:cNvPr>
          <p:cNvSpPr txBox="1"/>
          <p:nvPr/>
        </p:nvSpPr>
        <p:spPr>
          <a:xfrm>
            <a:off x="242031" y="3193849"/>
            <a:ext cx="141614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</a:rPr>
              <a:t>Cuts the weight matrix W into 2</a:t>
            </a:r>
          </a:p>
          <a:p>
            <a:r>
              <a:rPr lang="en-US">
                <a:solidFill>
                  <a:srgbClr val="FF0000"/>
                </a:solidFill>
                <a:latin typeface="Corbel"/>
              </a:rPr>
              <a:t>columns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43341C-1D20-3E92-9B60-E939E97050FC}"/>
              </a:ext>
            </a:extLst>
          </p:cNvPr>
          <p:cNvCxnSpPr/>
          <p:nvPr/>
        </p:nvCxnSpPr>
        <p:spPr>
          <a:xfrm flipV="1">
            <a:off x="1652309" y="2024937"/>
            <a:ext cx="2647508" cy="1564269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0282D8-4150-974F-B6F7-31BDE3227ED6}"/>
              </a:ext>
            </a:extLst>
          </p:cNvPr>
          <p:cNvCxnSpPr>
            <a:cxnSpLocks/>
          </p:cNvCxnSpPr>
          <p:nvPr/>
        </p:nvCxnSpPr>
        <p:spPr>
          <a:xfrm>
            <a:off x="1658804" y="3615184"/>
            <a:ext cx="2660496" cy="69051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2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10EE-EE0E-ABD1-4BBF-F7F2F9186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75A2-1D62-42DA-80EB-1254DDB0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Row-wise Tensor Parallelism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CF04D7-0989-D1D3-7042-9B6B1D70F360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758162" y="1154923"/>
            <a:ext cx="5635337" cy="3423466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62997-FC15-A2F3-D5B0-06C1E5DD09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https://nanotron-ultrascale-playbook.static.hf.space/dist/index.html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6677E-1263-3CF1-7587-CC02CEC2FC68}"/>
              </a:ext>
            </a:extLst>
          </p:cNvPr>
          <p:cNvSpPr txBox="1"/>
          <p:nvPr/>
        </p:nvSpPr>
        <p:spPr>
          <a:xfrm>
            <a:off x="242031" y="3193849"/>
            <a:ext cx="141614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</a:rPr>
              <a:t>Cuts the weight matrix W into 2</a:t>
            </a:r>
          </a:p>
          <a:p>
            <a:r>
              <a:rPr lang="en-US">
                <a:solidFill>
                  <a:srgbClr val="FF0000"/>
                </a:solidFill>
                <a:latin typeface="Corbel"/>
              </a:rPr>
              <a:t>rows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23ADD6-EA6B-D3D9-B9B9-DA6F61D6AB93}"/>
              </a:ext>
            </a:extLst>
          </p:cNvPr>
          <p:cNvCxnSpPr>
            <a:cxnSpLocks/>
          </p:cNvCxnSpPr>
          <p:nvPr/>
        </p:nvCxnSpPr>
        <p:spPr>
          <a:xfrm flipV="1">
            <a:off x="1658804" y="3544608"/>
            <a:ext cx="2407218" cy="129024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95AC8C-D396-1200-C829-F3CFBD6831CD}"/>
              </a:ext>
            </a:extLst>
          </p:cNvPr>
          <p:cNvCxnSpPr>
            <a:cxnSpLocks/>
          </p:cNvCxnSpPr>
          <p:nvPr/>
        </p:nvCxnSpPr>
        <p:spPr>
          <a:xfrm flipV="1">
            <a:off x="1665082" y="2027969"/>
            <a:ext cx="2397477" cy="1625964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32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DABAE-41BC-95B9-462D-3AC78A90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Tensor Parallelism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529408-3092-34C8-B0E8-238C570A929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/>
        </p:blipFill>
        <p:spPr>
          <a:xfrm>
            <a:off x="1055483" y="1110468"/>
            <a:ext cx="7045118" cy="3626881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9200D-B673-6E30-B11B-A91B004F0C09}"/>
              </a:ext>
            </a:extLst>
          </p:cNvPr>
          <p:cNvSpPr txBox="1"/>
          <p:nvPr/>
        </p:nvSpPr>
        <p:spPr>
          <a:xfrm>
            <a:off x="3104649" y="1429588"/>
            <a:ext cx="34062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alibri"/>
                <a:ea typeface="Calibri"/>
                <a:cs typeface="Calibri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F0798-FE8F-3AFF-511B-A1FB3543BD40}"/>
              </a:ext>
            </a:extLst>
          </p:cNvPr>
          <p:cNvSpPr txBox="1"/>
          <p:nvPr/>
        </p:nvSpPr>
        <p:spPr>
          <a:xfrm>
            <a:off x="3883968" y="1286712"/>
            <a:ext cx="5289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alibri"/>
                <a:ea typeface="Calibri"/>
                <a:cs typeface="Calibri"/>
              </a:rPr>
              <a:t>W1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D47FF-174B-30CC-1219-E1E19308C7DB}"/>
              </a:ext>
            </a:extLst>
          </p:cNvPr>
          <p:cNvSpPr txBox="1"/>
          <p:nvPr/>
        </p:nvSpPr>
        <p:spPr>
          <a:xfrm>
            <a:off x="4776937" y="1286711"/>
            <a:ext cx="5289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alibri"/>
                <a:ea typeface="Calibri"/>
                <a:cs typeface="Calibri"/>
              </a:rPr>
              <a:t>W2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5C515-C3CD-0FE7-5E5D-7C2F30DA8B9B}"/>
              </a:ext>
            </a:extLst>
          </p:cNvPr>
          <p:cNvSpPr txBox="1"/>
          <p:nvPr/>
        </p:nvSpPr>
        <p:spPr>
          <a:xfrm>
            <a:off x="5767320" y="1442575"/>
            <a:ext cx="3178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alibri"/>
                <a:ea typeface="Calibri"/>
                <a:cs typeface="Calibri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F6ABE-41B0-020D-04B5-509D949786C8}"/>
              </a:ext>
            </a:extLst>
          </p:cNvPr>
          <p:cNvSpPr txBox="1"/>
          <p:nvPr/>
        </p:nvSpPr>
        <p:spPr>
          <a:xfrm>
            <a:off x="6525369" y="324522"/>
            <a:ext cx="220273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</a:rPr>
              <a:t>Computing matrix multiplications without storing internal activations (e.g. xW1)</a:t>
            </a:r>
          </a:p>
          <a:p>
            <a:endParaRPr lang="en-US">
              <a:latin typeface="Corbel"/>
            </a:endParaRPr>
          </a:p>
          <a:p>
            <a:r>
              <a:rPr lang="en-US">
                <a:latin typeface="Corbel"/>
              </a:rPr>
              <a:t>In Feed-Forward Networks,</a:t>
            </a:r>
          </a:p>
          <a:p>
            <a:r>
              <a:rPr lang="en-US">
                <a:latin typeface="Corbel"/>
              </a:rPr>
              <a:t>The dimension of </a:t>
            </a:r>
          </a:p>
          <a:p>
            <a:r>
              <a:rPr lang="en-US">
                <a:latin typeface="Corbel"/>
              </a:rPr>
              <a:t>W1 is usually 4x the hidden dimension.</a:t>
            </a:r>
          </a:p>
        </p:txBody>
      </p:sp>
    </p:spTree>
    <p:extLst>
      <p:ext uri="{BB962C8B-B14F-4D97-AF65-F5344CB8AC3E}">
        <p14:creationId xmlns:p14="http://schemas.microsoft.com/office/powerpoint/2010/main" val="2527491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FDD21-30A1-1FB2-343C-D7165D30B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9D4E-9448-9CD8-5DBD-3645311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Tensor Parallelism: Llama Feed-Forward</a:t>
            </a:r>
          </a:p>
        </p:txBody>
      </p:sp>
      <p:pic>
        <p:nvPicPr>
          <p:cNvPr id="6" name="Content Placeholder 5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B87C9A30-D976-968C-4706-2C1FDF42F0D4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1022392" y="1214269"/>
            <a:ext cx="7111487" cy="2857830"/>
          </a:xfr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66B502E-5CBE-D28A-3615-2DE53AE8AE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</a:t>
            </a:r>
            <a:r>
              <a:rPr lang="en-US" sz="1100">
                <a:ea typeface="+mn-lt"/>
                <a:cs typeface="+mn-lt"/>
              </a:rPr>
              <a:t>https://github.com/meta-llama/llama/blob/main/llama/model.py</a:t>
            </a:r>
            <a:endParaRPr lang="en-US" sz="1100"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3AACA-2C60-4C8F-AA46-FF5AAA809D35}"/>
              </a:ext>
            </a:extLst>
          </p:cNvPr>
          <p:cNvSpPr txBox="1"/>
          <p:nvPr/>
        </p:nvSpPr>
        <p:spPr>
          <a:xfrm>
            <a:off x="2838595" y="3640632"/>
            <a:ext cx="461741" cy="355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2A210-0E69-9140-BDCE-0357C8784FE8}"/>
              </a:ext>
            </a:extLst>
          </p:cNvPr>
          <p:cNvSpPr txBox="1"/>
          <p:nvPr/>
        </p:nvSpPr>
        <p:spPr>
          <a:xfrm>
            <a:off x="1423526" y="4141414"/>
            <a:ext cx="456976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</a:rPr>
              <a:t>activations are element-wise operations, can be parallelized</a:t>
            </a:r>
          </a:p>
        </p:txBody>
      </p:sp>
    </p:spTree>
    <p:extLst>
      <p:ext uri="{BB962C8B-B14F-4D97-AF65-F5344CB8AC3E}">
        <p14:creationId xmlns:p14="http://schemas.microsoft.com/office/powerpoint/2010/main" val="245525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89A38-0110-98AB-077D-69D869992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1B03-FAFD-7C94-16B4-E4542E12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Tensor Parallelism: Llama Attention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04BA88-380C-4287-CC1E-FBB2129441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</a:t>
            </a:r>
            <a:r>
              <a:rPr lang="en-US" sz="1100">
                <a:ea typeface="+mn-lt"/>
                <a:cs typeface="+mn-lt"/>
              </a:rPr>
              <a:t>https://github.com/meta-llama/llama/blob/main/llama/model.py</a:t>
            </a:r>
            <a:endParaRPr lang="en-US" sz="1100">
              <a:ea typeface="Tahoma"/>
              <a:cs typeface="Tahoma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5E55BB-E3DD-D5F2-1F56-674C0F73960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3123" y="1154923"/>
            <a:ext cx="4462844" cy="3428074"/>
          </a:xfrm>
        </p:spPr>
        <p:txBody>
          <a:bodyPr lIns="91440" tIns="45720" rIns="91440" bIns="45720" anchor="t"/>
          <a:lstStyle/>
          <a:p>
            <a:pPr marL="229870" indent="-229870"/>
            <a:r>
              <a:rPr lang="en-US">
                <a:ea typeface="Tahoma"/>
                <a:cs typeface="Tahoma"/>
              </a:rPr>
              <a:t>Column Parallel for Query, Key and Vector</a:t>
            </a:r>
          </a:p>
        </p:txBody>
      </p:sp>
      <p:pic>
        <p:nvPicPr>
          <p:cNvPr id="10" name="Picture 9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B0E176FD-FA4E-2951-AADF-8FE8575CD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26" y="1530145"/>
            <a:ext cx="2268519" cy="3502742"/>
          </a:xfrm>
          <a:prstGeom prst="rect">
            <a:avLst/>
          </a:prstGeom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7F86177A-CA5F-9194-142B-011044D41604}"/>
              </a:ext>
            </a:extLst>
          </p:cNvPr>
          <p:cNvSpPr txBox="1">
            <a:spLocks/>
          </p:cNvSpPr>
          <p:nvPr/>
        </p:nvSpPr>
        <p:spPr>
          <a:xfrm>
            <a:off x="4902640" y="1155230"/>
            <a:ext cx="4462844" cy="34280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54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9870" indent="-229870"/>
            <a:r>
              <a:rPr lang="en-US">
                <a:ea typeface="Tahoma"/>
                <a:cs typeface="Tahoma"/>
              </a:rPr>
              <a:t>and Row Parallel for attention output</a:t>
            </a:r>
          </a:p>
        </p:txBody>
      </p:sp>
      <p:pic>
        <p:nvPicPr>
          <p:cNvPr id="13" name="Picture 12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97322999-4053-04C0-5272-435258EE4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127" y="1904079"/>
            <a:ext cx="3412101" cy="19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7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B58E-17C6-A068-F0EC-AFF541A1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Summary so far 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C1FB-BA5E-48EE-49A3-69C04D2A0A88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 lIns="91440" tIns="45720" rIns="91440" bIns="45720" anchor="t"/>
          <a:lstStyle/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dirty="0">
                <a:ea typeface="Tahoma"/>
                <a:cs typeface="Tahoma"/>
              </a:rPr>
              <a:t>Data Parallelism </a:t>
            </a:r>
          </a:p>
          <a:p>
            <a:pPr marL="624205" lvl="1" indent="-285750">
              <a:buFont typeface="Calibri" panose="05000000000000000000" pitchFamily="2" charset="2"/>
              <a:buChar char="-"/>
            </a:pPr>
            <a:r>
              <a:rPr lang="en-US" dirty="0">
                <a:ea typeface="Tahoma"/>
                <a:cs typeface="Tahoma"/>
              </a:rPr>
              <a:t>Naïve Data Parallelism</a:t>
            </a:r>
          </a:p>
          <a:p>
            <a:pPr marL="624205" lvl="1" indent="-285750">
              <a:buFont typeface="Calibri" panose="05000000000000000000" pitchFamily="2" charset="2"/>
              <a:buChar char="-"/>
            </a:pPr>
            <a:r>
              <a:rPr lang="en-US" dirty="0">
                <a:ea typeface="Tahoma"/>
                <a:cs typeface="Tahoma"/>
              </a:rPr>
              <a:t>NCCL Operations </a:t>
            </a:r>
          </a:p>
          <a:p>
            <a:pPr marL="338455" lvl="1" indent="0">
              <a:buNone/>
            </a:pPr>
            <a:r>
              <a:rPr lang="en-US" dirty="0">
                <a:ea typeface="Tahoma"/>
                <a:cs typeface="Tahoma"/>
              </a:rPr>
              <a:t> (reduce, </a:t>
            </a:r>
            <a:r>
              <a:rPr lang="en-US" err="1">
                <a:ea typeface="Tahoma"/>
                <a:cs typeface="Tahoma"/>
              </a:rPr>
              <a:t>all_reduce</a:t>
            </a:r>
            <a:r>
              <a:rPr lang="en-US" dirty="0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reduce_scatter</a:t>
            </a:r>
            <a:r>
              <a:rPr lang="en-US" dirty="0">
                <a:ea typeface="Tahoma"/>
                <a:cs typeface="Tahoma"/>
              </a:rPr>
              <a:t>, broadcast, </a:t>
            </a:r>
            <a:r>
              <a:rPr lang="en-US" err="1">
                <a:ea typeface="Tahoma"/>
                <a:cs typeface="Tahoma"/>
              </a:rPr>
              <a:t>all_gather</a:t>
            </a:r>
            <a:r>
              <a:rPr lang="en-US" dirty="0">
                <a:ea typeface="Tahoma"/>
                <a:cs typeface="Tahoma"/>
              </a:rPr>
              <a:t>)</a:t>
            </a:r>
          </a:p>
          <a:p>
            <a:pPr marL="624205" lvl="1" indent="-285750">
              <a:buFont typeface="Calibri" panose="02070309020205020404" pitchFamily="49" charset="0"/>
              <a:buChar char="-"/>
            </a:pPr>
            <a:r>
              <a:rPr lang="en-US" dirty="0">
                <a:ea typeface="Tahoma"/>
                <a:cs typeface="Tahoma"/>
              </a:rPr>
              <a:t>ZeRO-1, ZeRO-2, ZeRO-3</a:t>
            </a: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dirty="0">
                <a:ea typeface="Tahoma"/>
                <a:cs typeface="Tahoma"/>
              </a:rPr>
              <a:t>Prefix Caching</a:t>
            </a: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dirty="0">
                <a:ea typeface="Tahoma"/>
                <a:cs typeface="Tahoma"/>
              </a:rPr>
              <a:t>Tensor Parallelism</a:t>
            </a:r>
          </a:p>
          <a:p>
            <a:pPr marL="624205" lvl="1" indent="-285750">
              <a:buFont typeface="Calibri" panose="05000000000000000000" pitchFamily="2" charset="2"/>
              <a:buChar char="-"/>
            </a:pPr>
            <a:r>
              <a:rPr lang="en-US" dirty="0">
                <a:ea typeface="Tahoma"/>
                <a:cs typeface="Tahoma"/>
              </a:rPr>
              <a:t>Row-wise Tensor Parallelism </a:t>
            </a:r>
          </a:p>
          <a:p>
            <a:pPr marL="624205" lvl="1" indent="-285750">
              <a:buFont typeface="Calibri" panose="05000000000000000000" pitchFamily="2" charset="2"/>
              <a:buChar char="-"/>
            </a:pPr>
            <a:r>
              <a:rPr lang="en-US" dirty="0">
                <a:ea typeface="Tahoma"/>
                <a:cs typeface="Tahoma"/>
              </a:rPr>
              <a:t>Column-wise Tensor Parallelism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042B4-60F8-4BBF-F6BB-13AB073ADF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02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41E1E-F7D7-112F-2149-7C1909732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A5D3-7788-A2AF-389D-EF69DF29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Tensor Parallelism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F14F73-30A3-D906-975D-971ED48CB6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</a:t>
            </a:r>
            <a:r>
              <a:rPr lang="en-US" sz="1100">
                <a:ea typeface="+mn-lt"/>
                <a:cs typeface="+mn-lt"/>
              </a:rPr>
              <a:t>https://github.com/meta-llama/llama/blob/main/llama/model.py</a:t>
            </a:r>
            <a:endParaRPr lang="en-US" sz="1100">
              <a:ea typeface="Tahoma"/>
              <a:cs typeface="Tahom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F3153-FD0D-DDD0-F362-33E1A423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78" y="1208615"/>
            <a:ext cx="8318501" cy="32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3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F814-7782-43BF-0D2B-5CED0707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Throughput Scaling of Tensor Parallelism</a:t>
            </a:r>
          </a:p>
        </p:txBody>
      </p:sp>
      <p:pic>
        <p:nvPicPr>
          <p:cNvPr id="5" name="Content Placeholder 4" descr="A comparison of a graph&#10;&#10;AI-generated content may be incorrect.">
            <a:extLst>
              <a:ext uri="{FF2B5EF4-FFF2-40B4-BE49-F238E27FC236}">
                <a16:creationId xmlns:a16="http://schemas.microsoft.com/office/drawing/2014/main" id="{D1FA5D6F-8DD7-49A6-7FB0-B3D6AD5E4DEC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528320" y="1122074"/>
            <a:ext cx="8085416" cy="3234166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64D86B-5AD2-1D91-1A2A-7289CF806D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https://nanotron-ultrascale-playbook.static.hf.space/dist/index.html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2F9D1-E191-DCFB-4315-877DBC34E941}"/>
              </a:ext>
            </a:extLst>
          </p:cNvPr>
          <p:cNvSpPr txBox="1"/>
          <p:nvPr/>
        </p:nvSpPr>
        <p:spPr>
          <a:xfrm>
            <a:off x="811161" y="4083459"/>
            <a:ext cx="752167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A large drop in throughput when scaling beyond 8 GPUs (one node)</a:t>
            </a:r>
          </a:p>
        </p:txBody>
      </p:sp>
    </p:spTree>
    <p:extLst>
      <p:ext uri="{BB962C8B-B14F-4D97-AF65-F5344CB8AC3E}">
        <p14:creationId xmlns:p14="http://schemas.microsoft.com/office/powerpoint/2010/main" val="10452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00211-44F5-6501-A829-AAFD2F9A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23941-2BCC-F8E2-5BFA-F99D67E06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Throughput Scaling of Tensor Parallelism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A389F1F-7748-9B36-FD61-3B4940A07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https://nanotron-ultrascale-playbook.static.hf.space/dist/index.html</a:t>
            </a:r>
          </a:p>
        </p:txBody>
      </p:sp>
      <p:pic>
        <p:nvPicPr>
          <p:cNvPr id="7" name="Picture 6" descr="A graph of a number of nodes&#10;&#10;AI-generated content may be incorrect.">
            <a:extLst>
              <a:ext uri="{FF2B5EF4-FFF2-40B4-BE49-F238E27FC236}">
                <a16:creationId xmlns:a16="http://schemas.microsoft.com/office/drawing/2014/main" id="{438CCA29-5BE9-3737-E7DD-8C4309D39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30" y="1102811"/>
            <a:ext cx="8217617" cy="3380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B33ABE-F987-5999-F4C9-8CF05F95188B}"/>
              </a:ext>
            </a:extLst>
          </p:cNvPr>
          <p:cNvSpPr txBox="1"/>
          <p:nvPr/>
        </p:nvSpPr>
        <p:spPr>
          <a:xfrm>
            <a:off x="884903" y="4180245"/>
            <a:ext cx="752167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Throughput drops significantly once we go beyond one node!</a:t>
            </a:r>
          </a:p>
        </p:txBody>
      </p:sp>
    </p:spTree>
    <p:extLst>
      <p:ext uri="{BB962C8B-B14F-4D97-AF65-F5344CB8AC3E}">
        <p14:creationId xmlns:p14="http://schemas.microsoft.com/office/powerpoint/2010/main" val="23440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E9779-D679-8BEA-8CD9-B1E6D2A45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26F0-01ED-A11A-2DE0-D652857B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Pipeline Parallelism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E2B67-1D7E-3C51-CD1A-C4989A85C2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61503" y="4648545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>
                <a:ea typeface="Tahoma"/>
                <a:cs typeface="Tahoma"/>
              </a:rPr>
              <a:t>Credit: Song Han (MIT)</a:t>
            </a:r>
          </a:p>
        </p:txBody>
      </p:sp>
      <p:pic>
        <p:nvPicPr>
          <p:cNvPr id="5" name="Picture 4" descr="A diagram of a model&#10;&#10;AI-generated content may be incorrect.">
            <a:extLst>
              <a:ext uri="{FF2B5EF4-FFF2-40B4-BE49-F238E27FC236}">
                <a16:creationId xmlns:a16="http://schemas.microsoft.com/office/drawing/2014/main" id="{98014F6D-06FA-7DC0-B638-86D350C7F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07" y="1207770"/>
            <a:ext cx="6823102" cy="343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727EDF-6042-8213-A380-E1795B591D5A}"/>
              </a:ext>
            </a:extLst>
          </p:cNvPr>
          <p:cNvSpPr txBox="1"/>
          <p:nvPr/>
        </p:nvSpPr>
        <p:spPr>
          <a:xfrm>
            <a:off x="531864" y="2794820"/>
            <a:ext cx="81447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Shard each layer of the model into individual GPUs: </a:t>
            </a:r>
            <a:endParaRPr lang="en-US"/>
          </a:p>
          <a:p>
            <a:pPr algn="ctr"/>
            <a:r>
              <a:rPr lang="en-US" sz="1800">
                <a:latin typeface="Corbel"/>
              </a:rPr>
              <a:t>Prevents the cost of syncing params</a:t>
            </a:r>
          </a:p>
        </p:txBody>
      </p:sp>
    </p:spTree>
    <p:extLst>
      <p:ext uri="{BB962C8B-B14F-4D97-AF65-F5344CB8AC3E}">
        <p14:creationId xmlns:p14="http://schemas.microsoft.com/office/powerpoint/2010/main" val="249844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284CC-D26C-074B-5185-7EADF244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A83D-8314-753E-4122-FCD65B9CE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>
                <a:ea typeface="Tahoma"/>
                <a:cs typeface="Tahoma"/>
              </a:rPr>
              <a:t>Memory consumption is not static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8E1C48C-7D57-A3D6-8A70-A3DA390CEB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>
                <a:ea typeface="Tahoma"/>
                <a:cs typeface="Tahoma"/>
              </a:rPr>
              <a:t>Source: </a:t>
            </a:r>
            <a:r>
              <a:rPr lang="en-US">
                <a:ea typeface="+mn-lt"/>
                <a:cs typeface="+mn-lt"/>
              </a:rPr>
              <a:t>https://nanotron-ultrascale-playbook.static.hf.space/dist/index.html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EE66A-6236-C839-924D-429A04ED2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72" y="1132701"/>
            <a:ext cx="6479575" cy="3387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181701-C391-C581-1014-2AE87A1D1D10}"/>
              </a:ext>
            </a:extLst>
          </p:cNvPr>
          <p:cNvSpPr txBox="1"/>
          <p:nvPr/>
        </p:nvSpPr>
        <p:spPr>
          <a:xfrm>
            <a:off x="95737" y="3195852"/>
            <a:ext cx="141330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</a:rPr>
              <a:t>During the forward step, </a:t>
            </a:r>
            <a:r>
              <a:rPr lang="en-US">
                <a:solidFill>
                  <a:schemeClr val="accent5"/>
                </a:solidFill>
                <a:latin typeface="Corbel"/>
              </a:rPr>
              <a:t>the activations</a:t>
            </a:r>
            <a:r>
              <a:rPr lang="en-US">
                <a:latin typeface="Corbel"/>
              </a:rPr>
              <a:t> occupy most of the memory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057079-C9BE-75D0-07B4-5478B41B87F5}"/>
              </a:ext>
            </a:extLst>
          </p:cNvPr>
          <p:cNvCxnSpPr/>
          <p:nvPr/>
        </p:nvCxnSpPr>
        <p:spPr>
          <a:xfrm flipH="1">
            <a:off x="1278952" y="3150972"/>
            <a:ext cx="960709" cy="673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19C847-6EE9-E15D-6137-81D21827F176}"/>
              </a:ext>
            </a:extLst>
          </p:cNvPr>
          <p:cNvSpPr txBox="1"/>
          <p:nvPr/>
        </p:nvSpPr>
        <p:spPr>
          <a:xfrm>
            <a:off x="6984741" y="2827537"/>
            <a:ext cx="141330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</a:rPr>
              <a:t>During backward, </a:t>
            </a:r>
            <a:r>
              <a:rPr lang="en-US">
                <a:solidFill>
                  <a:schemeClr val="accent5"/>
                </a:solidFill>
                <a:latin typeface="Corbel"/>
              </a:rPr>
              <a:t>activation memory </a:t>
            </a:r>
            <a:r>
              <a:rPr lang="en-US">
                <a:latin typeface="Corbel"/>
              </a:rPr>
              <a:t>gets freed, </a:t>
            </a:r>
            <a:r>
              <a:rPr lang="en-US">
                <a:solidFill>
                  <a:srgbClr val="F28E29"/>
                </a:solidFill>
                <a:latin typeface="Corbel"/>
              </a:rPr>
              <a:t>gradients</a:t>
            </a:r>
            <a:r>
              <a:rPr lang="en-US">
                <a:latin typeface="Corbel"/>
              </a:rPr>
              <a:t> gets more memory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173DDC-C462-6ECE-F369-C993690D0EC7}"/>
              </a:ext>
            </a:extLst>
          </p:cNvPr>
          <p:cNvCxnSpPr/>
          <p:nvPr/>
        </p:nvCxnSpPr>
        <p:spPr>
          <a:xfrm>
            <a:off x="6332588" y="3346039"/>
            <a:ext cx="709766" cy="3134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0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A787-648F-3F06-CE85-2D5F8C49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34DF-755F-B39B-A915-BA6C3831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Pipeline Parallelism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E29245-D455-C458-B95C-831795978B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en-US" sz="1200">
                <a:solidFill>
                  <a:srgbClr val="1C3AA9"/>
                </a:solidFill>
                <a:latin typeface="Corbel"/>
                <a:hlinkClick r:id="rId2"/>
              </a:rPr>
              <a:t>GPipe: Easy Scaling with Micro-Batch Pipeline Parallelism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(Huang et al., </a:t>
            </a:r>
            <a:r>
              <a:rPr lang="en-US" sz="1200" err="1">
                <a:solidFill>
                  <a:srgbClr val="666666"/>
                </a:solidFill>
                <a:latin typeface="Corbel"/>
              </a:rPr>
              <a:t>NeurIPS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2019)</a:t>
            </a:r>
            <a:endParaRPr lang="en-US"/>
          </a:p>
        </p:txBody>
      </p:sp>
      <p:pic>
        <p:nvPicPr>
          <p:cNvPr id="8" name="Picture 7" descr="A diagram of a device&#10;&#10;AI-generated content may be incorrect.">
            <a:extLst>
              <a:ext uri="{FF2B5EF4-FFF2-40B4-BE49-F238E27FC236}">
                <a16:creationId xmlns:a16="http://schemas.microsoft.com/office/drawing/2014/main" id="{96139C20-431A-E04C-CCB6-9464BFAE0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4" y="1163661"/>
            <a:ext cx="2781300" cy="327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93E32-75E2-EE0F-BE69-AD65EA4C2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371" y="1809750"/>
            <a:ext cx="5724525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FC1C3-AEE4-0107-3264-5697FF727A1C}"/>
              </a:ext>
            </a:extLst>
          </p:cNvPr>
          <p:cNvSpPr txBox="1"/>
          <p:nvPr/>
        </p:nvSpPr>
        <p:spPr>
          <a:xfrm>
            <a:off x="3299990" y="3597631"/>
            <a:ext cx="56971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Each GPU is only working for 1/PP = ¼ of the time!</a:t>
            </a:r>
          </a:p>
          <a:p>
            <a:pPr algn="ctr"/>
            <a:r>
              <a:rPr lang="en-US" sz="2000">
                <a:latin typeface="Corbel"/>
              </a:rPr>
              <a:t>Idle/Work ratio = pp – 1 = 3</a:t>
            </a:r>
          </a:p>
        </p:txBody>
      </p:sp>
    </p:spTree>
    <p:extLst>
      <p:ext uri="{BB962C8B-B14F-4D97-AF65-F5344CB8AC3E}">
        <p14:creationId xmlns:p14="http://schemas.microsoft.com/office/powerpoint/2010/main" val="2817946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1ACE4-3042-A592-69B1-9A2BC6A7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3376-0E8F-6123-635F-6888D985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Pipeline Parallelism: Improvement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07F24D-7C9B-5691-C6C0-BDD744942F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en-US" sz="1200">
                <a:solidFill>
                  <a:srgbClr val="1C3AA9"/>
                </a:solidFill>
                <a:latin typeface="Corbel"/>
                <a:hlinkClick r:id="rId2"/>
              </a:rPr>
              <a:t>GPipe: Easy Scaling with Micro-Batch Pipeline Parallelism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(Huang et al., </a:t>
            </a:r>
            <a:r>
              <a:rPr lang="en-US" sz="1200" err="1">
                <a:solidFill>
                  <a:srgbClr val="666666"/>
                </a:solidFill>
                <a:latin typeface="Corbel"/>
              </a:rPr>
              <a:t>NeurIPS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2019)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A4DCE-A8FC-D500-591C-F06D486FD840}"/>
              </a:ext>
            </a:extLst>
          </p:cNvPr>
          <p:cNvSpPr txBox="1"/>
          <p:nvPr/>
        </p:nvSpPr>
        <p:spPr>
          <a:xfrm>
            <a:off x="165957" y="1201018"/>
            <a:ext cx="656357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Solution: Splitting the data into mini-batches! (AFAB)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B2B69-73CB-1A60-07BC-19B818BDF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" y="1772725"/>
            <a:ext cx="9144000" cy="2390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14998C-92E4-0B68-752A-1FA8E2A4F74E}"/>
              </a:ext>
            </a:extLst>
          </p:cNvPr>
          <p:cNvSpPr txBox="1"/>
          <p:nvPr/>
        </p:nvSpPr>
        <p:spPr>
          <a:xfrm>
            <a:off x="1447224" y="4182957"/>
            <a:ext cx="56971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Idle / Work Ratio = PP-1 / M= 3 / 4</a:t>
            </a:r>
          </a:p>
        </p:txBody>
      </p:sp>
    </p:spTree>
    <p:extLst>
      <p:ext uri="{BB962C8B-B14F-4D97-AF65-F5344CB8AC3E}">
        <p14:creationId xmlns:p14="http://schemas.microsoft.com/office/powerpoint/2010/main" val="39639560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2CEEA-5688-F7A6-33D0-F3C8BEC42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04FB-2DB2-7C49-9AD1-3B6C3312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Pipeline Parallelism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674B17-9931-5B71-E397-B63E4C176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en-US" sz="1200">
                <a:solidFill>
                  <a:srgbClr val="1C3AA9"/>
                </a:solidFill>
                <a:latin typeface="Corbel"/>
                <a:hlinkClick r:id="rId2"/>
              </a:rPr>
              <a:t>GPipe: Easy Scaling with Micro-Batch Pipeline Parallelism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(Huang et al., </a:t>
            </a:r>
            <a:r>
              <a:rPr lang="en-US" sz="1200" err="1">
                <a:solidFill>
                  <a:srgbClr val="666666"/>
                </a:solidFill>
                <a:latin typeface="Corbel"/>
              </a:rPr>
              <a:t>NeurIPS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2019)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6D953-76A2-7ACB-4A91-804B72B85B64}"/>
              </a:ext>
            </a:extLst>
          </p:cNvPr>
          <p:cNvSpPr txBox="1"/>
          <p:nvPr/>
        </p:nvSpPr>
        <p:spPr>
          <a:xfrm>
            <a:off x="534667" y="1173365"/>
            <a:ext cx="861452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rbel"/>
              </a:rPr>
              <a:t>A cleverer version of AFAB: 1 Forward 1 Backward (1F1B)</a:t>
            </a:r>
          </a:p>
          <a:p>
            <a:r>
              <a:rPr lang="en-US" sz="2000">
                <a:latin typeface="Corbel"/>
              </a:rPr>
              <a:t>Idea: Do backward as early as possible, releasing activations on the fly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7CA55D9-4E0F-625F-85C7-6C955E75F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247" y="1878540"/>
            <a:ext cx="7641507" cy="1985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D99D8-7F79-BA36-7B3B-EFE44E135A3C}"/>
              </a:ext>
            </a:extLst>
          </p:cNvPr>
          <p:cNvSpPr txBox="1"/>
          <p:nvPr/>
        </p:nvSpPr>
        <p:spPr>
          <a:xfrm>
            <a:off x="1290521" y="3860336"/>
            <a:ext cx="65635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Roughly the same Idle/Work Ratio but less memory</a:t>
            </a:r>
            <a:endParaRPr lang="en-US"/>
          </a:p>
          <a:p>
            <a:pPr algn="ctr"/>
            <a:r>
              <a:rPr lang="en-US" sz="2000">
                <a:latin typeface="Corbel"/>
              </a:rPr>
              <a:t>(as you only need to store p=4 activations rather than m=8)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74A33-01AB-D475-F9BB-43FFDB6A6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8371B-22AD-0836-8D2C-883E2B57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Pipeline Parallelism Throughput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9450E-B541-EC91-F47E-BFEE8E517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7" y="1148226"/>
            <a:ext cx="8293954" cy="3162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42CEC0-D5AD-4CFE-88BD-60B4BEDF1BE8}"/>
              </a:ext>
            </a:extLst>
          </p:cNvPr>
          <p:cNvSpPr txBox="1"/>
          <p:nvPr/>
        </p:nvSpPr>
        <p:spPr>
          <a:xfrm>
            <a:off x="815770" y="4309293"/>
            <a:ext cx="75216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A </a:t>
            </a:r>
            <a:r>
              <a:rPr lang="en-US" sz="2000">
                <a:solidFill>
                  <a:srgbClr val="FF0000"/>
                </a:solidFill>
                <a:latin typeface="Corbel"/>
              </a:rPr>
              <a:t>small</a:t>
            </a:r>
            <a:r>
              <a:rPr lang="en-US" sz="2000">
                <a:latin typeface="Corbel"/>
              </a:rPr>
              <a:t> drop in throughput when scaling beyond 8 GPUs (one node)</a:t>
            </a:r>
          </a:p>
          <a:p>
            <a:pPr algn="ctr"/>
            <a:r>
              <a:rPr lang="en-US" sz="2000">
                <a:latin typeface="Corbel"/>
              </a:rPr>
              <a:t>but a large drop as we increase the microbatch number</a:t>
            </a:r>
          </a:p>
        </p:txBody>
      </p:sp>
    </p:spTree>
    <p:extLst>
      <p:ext uri="{BB962C8B-B14F-4D97-AF65-F5344CB8AC3E}">
        <p14:creationId xmlns:p14="http://schemas.microsoft.com/office/powerpoint/2010/main" val="13166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D5DEA-0612-2D8E-29B3-77740E1D0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9A42-2DA8-6897-1407-1B69CF150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US">
                <a:ea typeface="Tahoma"/>
                <a:cs typeface="Tahoma"/>
              </a:rPr>
              <a:t>Interleaving Pipeline Parallelism (LLama3)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6B31BB1-5CFB-BF65-48C8-DD76A1949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056" y="1555259"/>
            <a:ext cx="8557705" cy="21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968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923A5-3860-AAD5-A8CA-8188FC5A7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CC5B-D00E-5FD2-CDDB-8B3062A1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US">
                <a:ea typeface="Tahoma"/>
                <a:cs typeface="Tahoma"/>
              </a:rPr>
              <a:t>Interleaved Pipeline Parallelism (</a:t>
            </a:r>
            <a:r>
              <a:rPr lang="en-US" err="1">
                <a:ea typeface="Tahoma"/>
                <a:cs typeface="Tahoma"/>
              </a:rPr>
              <a:t>DeepSeek</a:t>
            </a:r>
            <a:r>
              <a:rPr lang="en-US">
                <a:ea typeface="Tahoma"/>
                <a:cs typeface="Tahoma"/>
              </a:rPr>
              <a:t>)</a:t>
            </a:r>
          </a:p>
        </p:txBody>
      </p:sp>
      <p:pic>
        <p:nvPicPr>
          <p:cNvPr id="4" name="Picture 3" descr="A green and orange squares with numbers&#10;&#10;AI-generated content may be incorrect.">
            <a:extLst>
              <a:ext uri="{FF2B5EF4-FFF2-40B4-BE49-F238E27FC236}">
                <a16:creationId xmlns:a16="http://schemas.microsoft.com/office/drawing/2014/main" id="{075447BC-6981-ACAE-27AC-E337F46DA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" y="2036837"/>
            <a:ext cx="9144000" cy="1565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1DA1D1-CFC0-CE62-7622-BE7F839C8FE1}"/>
              </a:ext>
            </a:extLst>
          </p:cNvPr>
          <p:cNvSpPr txBox="1"/>
          <p:nvPr/>
        </p:nvSpPr>
        <p:spPr>
          <a:xfrm>
            <a:off x="815770" y="3758521"/>
            <a:ext cx="75216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backprop for weights (</a:t>
            </a:r>
            <a:r>
              <a:rPr lang="en-US" sz="2000">
                <a:solidFill>
                  <a:schemeClr val="accent1"/>
                </a:solidFill>
                <a:latin typeface="Corbel"/>
              </a:rPr>
              <a:t>blue</a:t>
            </a:r>
            <a:r>
              <a:rPr lang="en-US" sz="2000">
                <a:latin typeface="Corbel"/>
              </a:rPr>
              <a:t>) can be computed at any time!</a:t>
            </a:r>
          </a:p>
          <a:p>
            <a:pPr algn="ctr"/>
            <a:r>
              <a:rPr lang="en-US" sz="2000">
                <a:latin typeface="Corbel"/>
              </a:rPr>
              <a:t>We fill in the bubble with weight back propagation.</a:t>
            </a:r>
          </a:p>
        </p:txBody>
      </p:sp>
    </p:spTree>
    <p:extLst>
      <p:ext uri="{BB962C8B-B14F-4D97-AF65-F5344CB8AC3E}">
        <p14:creationId xmlns:p14="http://schemas.microsoft.com/office/powerpoint/2010/main" val="104967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23794-03F7-11EC-590F-BE88C9098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6F662-FA7C-B23A-7EE7-3F031DF6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>
                <a:ea typeface="Tahoma"/>
                <a:cs typeface="Tahoma"/>
              </a:rPr>
              <a:t>What about (super) long sequences?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8060B-C72F-1E70-0C8E-0ADE5C5A614F}"/>
              </a:ext>
            </a:extLst>
          </p:cNvPr>
          <p:cNvSpPr txBox="1"/>
          <p:nvPr/>
        </p:nvSpPr>
        <p:spPr>
          <a:xfrm>
            <a:off x="2544465" y="1507558"/>
            <a:ext cx="405623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This is a super long sequence of text. 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F519C-2A1A-67F2-C514-30874718B4C7}"/>
              </a:ext>
            </a:extLst>
          </p:cNvPr>
          <p:cNvSpPr txBox="1"/>
          <p:nvPr/>
        </p:nvSpPr>
        <p:spPr>
          <a:xfrm>
            <a:off x="1563742" y="3045669"/>
            <a:ext cx="88123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This is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D262F-CB99-7ADB-733A-D4F1152BF66F}"/>
              </a:ext>
            </a:extLst>
          </p:cNvPr>
          <p:cNvSpPr txBox="1"/>
          <p:nvPr/>
        </p:nvSpPr>
        <p:spPr>
          <a:xfrm>
            <a:off x="3645130" y="3045669"/>
            <a:ext cx="15232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a super long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D2354-EFD9-AE10-45C1-72CF57CBCD4F}"/>
              </a:ext>
            </a:extLst>
          </p:cNvPr>
          <p:cNvSpPr txBox="1"/>
          <p:nvPr/>
        </p:nvSpPr>
        <p:spPr>
          <a:xfrm>
            <a:off x="5853520" y="3045668"/>
            <a:ext cx="20030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sequence of text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C26C19-60B9-891A-1CA2-092500BAD544}"/>
              </a:ext>
            </a:extLst>
          </p:cNvPr>
          <p:cNvSpPr/>
          <p:nvPr/>
        </p:nvSpPr>
        <p:spPr>
          <a:xfrm>
            <a:off x="869898" y="3623580"/>
            <a:ext cx="2261583" cy="10337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B113310D-CCF4-1701-92DB-82BAE26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13" y="3717588"/>
            <a:ext cx="599780" cy="6204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591502-9138-2920-D6C5-8BA26B982359}"/>
              </a:ext>
            </a:extLst>
          </p:cNvPr>
          <p:cNvSpPr txBox="1"/>
          <p:nvPr/>
        </p:nvSpPr>
        <p:spPr>
          <a:xfrm>
            <a:off x="1083450" y="4309104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1</a:t>
            </a:r>
            <a:endParaRPr lang="en-US">
              <a:latin typeface="Corbel"/>
            </a:endParaRPr>
          </a:p>
        </p:txBody>
      </p:sp>
      <p:pic>
        <p:nvPicPr>
          <p:cNvPr id="22" name="Picture 21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6745F51D-A707-2394-6711-D7C88475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293" y="3667509"/>
            <a:ext cx="655753" cy="6410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0A5708-3464-7F76-4D9D-B1D6FE9323E6}"/>
              </a:ext>
            </a:extLst>
          </p:cNvPr>
          <p:cNvSpPr txBox="1"/>
          <p:nvPr/>
        </p:nvSpPr>
        <p:spPr>
          <a:xfrm>
            <a:off x="2247070" y="4226618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042731-B012-40C8-9981-A981F71DC94C}"/>
              </a:ext>
            </a:extLst>
          </p:cNvPr>
          <p:cNvSpPr/>
          <p:nvPr/>
        </p:nvSpPr>
        <p:spPr>
          <a:xfrm>
            <a:off x="3280076" y="3627813"/>
            <a:ext cx="2261583" cy="1033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8ED63C8C-B5CC-867E-3990-5174AA42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391" y="3721821"/>
            <a:ext cx="599780" cy="6204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3C82456-E636-7173-40D5-BE04025A6599}"/>
              </a:ext>
            </a:extLst>
          </p:cNvPr>
          <p:cNvSpPr txBox="1"/>
          <p:nvPr/>
        </p:nvSpPr>
        <p:spPr>
          <a:xfrm>
            <a:off x="3465406" y="4313337"/>
            <a:ext cx="65532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2</a:t>
            </a:r>
            <a:endParaRPr lang="en-US">
              <a:latin typeface="Corbel"/>
            </a:endParaRPr>
          </a:p>
        </p:txBody>
      </p:sp>
      <p:pic>
        <p:nvPicPr>
          <p:cNvPr id="32" name="Picture 31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1F4EFFE3-7388-BC6A-39BC-D4BC0B373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471" y="3671742"/>
            <a:ext cx="655753" cy="64102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EFB03E7-C0B4-D4C5-ED03-97A88E22AF51}"/>
              </a:ext>
            </a:extLst>
          </p:cNvPr>
          <p:cNvSpPr txBox="1"/>
          <p:nvPr/>
        </p:nvSpPr>
        <p:spPr>
          <a:xfrm>
            <a:off x="4657248" y="4230851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C0F6F3F-9318-64D6-53BD-322139190B11}"/>
              </a:ext>
            </a:extLst>
          </p:cNvPr>
          <p:cNvSpPr/>
          <p:nvPr/>
        </p:nvSpPr>
        <p:spPr>
          <a:xfrm>
            <a:off x="5728354" y="3634869"/>
            <a:ext cx="2261583" cy="1033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CE82E28C-6FE5-3F56-7B69-D32089CA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669" y="3728877"/>
            <a:ext cx="599780" cy="62040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52D6188-1318-045E-131E-082FA865B092}"/>
              </a:ext>
            </a:extLst>
          </p:cNvPr>
          <p:cNvSpPr txBox="1"/>
          <p:nvPr/>
        </p:nvSpPr>
        <p:spPr>
          <a:xfrm>
            <a:off x="5941906" y="4320393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orbel"/>
              </a:rPr>
              <a:t>GPU 3</a:t>
            </a:r>
            <a:endParaRPr lang="en-US">
              <a:latin typeface="Corbel"/>
            </a:endParaRPr>
          </a:p>
        </p:txBody>
      </p:sp>
      <p:pic>
        <p:nvPicPr>
          <p:cNvPr id="42" name="Picture 41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A729A697-73D5-3FE8-A766-F3CDD2A35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749" y="3678798"/>
            <a:ext cx="655753" cy="64102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52CFB79-5EDC-8B88-2468-2B5D7FDCB5D7}"/>
              </a:ext>
            </a:extLst>
          </p:cNvPr>
          <p:cNvSpPr txBox="1"/>
          <p:nvPr/>
        </p:nvSpPr>
        <p:spPr>
          <a:xfrm>
            <a:off x="7105526" y="4237907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orbel"/>
              </a:rPr>
              <a:t>Model Copy</a:t>
            </a:r>
            <a:endParaRPr lang="en-US">
              <a:latin typeface="Corbel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82AA289-3DEB-5908-32A9-ACA90773EB62}"/>
              </a:ext>
            </a:extLst>
          </p:cNvPr>
          <p:cNvCxnSpPr/>
          <p:nvPr/>
        </p:nvCxnSpPr>
        <p:spPr>
          <a:xfrm flipH="1">
            <a:off x="2002677" y="1905258"/>
            <a:ext cx="1278737" cy="1111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4E95C8F-2088-E204-20D0-DD118724C464}"/>
              </a:ext>
            </a:extLst>
          </p:cNvPr>
          <p:cNvCxnSpPr/>
          <p:nvPr/>
        </p:nvCxnSpPr>
        <p:spPr>
          <a:xfrm>
            <a:off x="4184008" y="1898009"/>
            <a:ext cx="230697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52A49DE-F632-0D8B-CEE1-1E73548A91A4}"/>
              </a:ext>
            </a:extLst>
          </p:cNvPr>
          <p:cNvCxnSpPr/>
          <p:nvPr/>
        </p:nvCxnSpPr>
        <p:spPr>
          <a:xfrm>
            <a:off x="5935210" y="1887523"/>
            <a:ext cx="859871" cy="1153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BF9FC98-57F7-588E-95B8-EE11A6C48AD6}"/>
              </a:ext>
            </a:extLst>
          </p:cNvPr>
          <p:cNvSpPr txBox="1"/>
          <p:nvPr/>
        </p:nvSpPr>
        <p:spPr>
          <a:xfrm>
            <a:off x="721014" y="1084612"/>
            <a:ext cx="752167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Suppose we want to split the sequence into different GPUs</a:t>
            </a:r>
          </a:p>
        </p:txBody>
      </p:sp>
    </p:spTree>
    <p:extLst>
      <p:ext uri="{BB962C8B-B14F-4D97-AF65-F5344CB8AC3E}">
        <p14:creationId xmlns:p14="http://schemas.microsoft.com/office/powerpoint/2010/main" val="9180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  <p:bldP spid="20" grpId="0"/>
      <p:bldP spid="24" grpId="0"/>
      <p:bldP spid="26" grpId="0" animBg="1"/>
      <p:bldP spid="30" grpId="0"/>
      <p:bldP spid="34" grpId="0"/>
      <p:bldP spid="36" grpId="0" animBg="1"/>
      <p:bldP spid="40" grpId="0"/>
      <p:bldP spid="44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229FF-9CE2-B1FD-2420-3C772F70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What about (super) long sequences?</a:t>
            </a:r>
            <a:endParaRPr lang="en-US" b="0">
              <a:solidFill>
                <a:srgbClr val="000000"/>
              </a:solidFill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1CEC8-71BF-8C11-C44B-3AA316A061B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3123" y="1719367"/>
            <a:ext cx="8085416" cy="3423466"/>
          </a:xfrm>
        </p:spPr>
        <p:txBody>
          <a:bodyPr lIns="91440" tIns="45720" rIns="91440" bIns="45720" anchor="t"/>
          <a:lstStyle/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sz="2400">
                <a:latin typeface="Corbel"/>
                <a:ea typeface="Tahoma"/>
                <a:cs typeface="Tahoma"/>
              </a:rPr>
              <a:t>Feed Forward Network / LayerNorm is not affected by splitting the sequence, each token is processed individually</a:t>
            </a:r>
          </a:p>
          <a:p>
            <a:pPr marL="0" indent="0"/>
            <a:endParaRPr lang="en-US" sz="2400">
              <a:latin typeface="Corbel"/>
              <a:ea typeface="Tahoma"/>
              <a:cs typeface="Tahoma"/>
            </a:endParaRP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sz="2400">
                <a:latin typeface="Corbel"/>
                <a:ea typeface="Tahoma"/>
                <a:cs typeface="Tahoma"/>
              </a:rPr>
              <a:t>But what about attention? Each token needs to compute dot product with every other token.</a:t>
            </a:r>
          </a:p>
        </p:txBody>
      </p:sp>
    </p:spTree>
    <p:extLst>
      <p:ext uri="{BB962C8B-B14F-4D97-AF65-F5344CB8AC3E}">
        <p14:creationId xmlns:p14="http://schemas.microsoft.com/office/powerpoint/2010/main" val="3848113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474D7-395F-D02C-5E8A-422820E0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BD32-EA28-AE9F-3CB4-244E7987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Context Parallelism (Ring Attention)</a:t>
            </a:r>
            <a:endParaRPr lang="en-US" b="0">
              <a:solidFill>
                <a:srgbClr val="000000"/>
              </a:solidFill>
              <a:ea typeface="Tahoma"/>
              <a:cs typeface="Tahom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622F0-CA62-800F-E85F-D8F542F591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ea typeface="Tahoma"/>
                <a:cs typeface="Tahoma"/>
              </a:rPr>
              <a:t>Source: Ring Attention with </a:t>
            </a:r>
            <a:r>
              <a:rPr lang="en-US" err="1">
                <a:ea typeface="Tahoma"/>
                <a:cs typeface="Tahoma"/>
              </a:rPr>
              <a:t>Blockwise</a:t>
            </a:r>
            <a:r>
              <a:rPr lang="en-US">
                <a:ea typeface="Tahoma"/>
                <a:cs typeface="Tahoma"/>
              </a:rPr>
              <a:t> Transformers For Near-Infinite Context (Liu et al., 2023)</a:t>
            </a:r>
          </a:p>
        </p:txBody>
      </p:sp>
      <p:pic>
        <p:nvPicPr>
          <p:cNvPr id="7" name="Content Placeholder 6" descr="A diagram of a computer hardware system&#10;&#10;AI-generated content may be incorrect.">
            <a:extLst>
              <a:ext uri="{FF2B5EF4-FFF2-40B4-BE49-F238E27FC236}">
                <a16:creationId xmlns:a16="http://schemas.microsoft.com/office/drawing/2014/main" id="{C43CD191-5DB7-799F-11C0-C5BB1390777E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-1413" y="1187165"/>
            <a:ext cx="5667812" cy="321741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30E589-A659-60DC-4B39-C4CF12A976C4}"/>
              </a:ext>
            </a:extLst>
          </p:cNvPr>
          <p:cNvSpPr txBox="1"/>
          <p:nvPr/>
        </p:nvSpPr>
        <p:spPr>
          <a:xfrm>
            <a:off x="5101555" y="1363211"/>
            <a:ext cx="341851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rbel"/>
              </a:rPr>
              <a:t>Just pass the Key, Value pairs around!</a:t>
            </a:r>
          </a:p>
          <a:p>
            <a:endParaRPr lang="en-US" sz="2400">
              <a:latin typeface="Corbel"/>
            </a:endParaRPr>
          </a:p>
          <a:p>
            <a:endParaRPr lang="en-US" sz="2400">
              <a:latin typeface="Corbel"/>
            </a:endParaRPr>
          </a:p>
          <a:p>
            <a:r>
              <a:rPr lang="en-US" sz="2400">
                <a:latin typeface="Corbel"/>
              </a:rPr>
              <a:t>However, attention mask is usually causal – Q1 does not need K2, V2, ...</a:t>
            </a:r>
          </a:p>
        </p:txBody>
      </p:sp>
    </p:spTree>
    <p:extLst>
      <p:ext uri="{BB962C8B-B14F-4D97-AF65-F5344CB8AC3E}">
        <p14:creationId xmlns:p14="http://schemas.microsoft.com/office/powerpoint/2010/main" val="2132743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ACF5F-53C0-B373-EE19-313666DFF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3A395-6A72-1DF3-1DBE-6373D15C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Context Parallelism (Ring Attention)</a:t>
            </a:r>
            <a:endParaRPr lang="en-US" b="0">
              <a:solidFill>
                <a:srgbClr val="000000"/>
              </a:solidFill>
              <a:ea typeface="Tahoma"/>
              <a:cs typeface="Tahom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049A8-4594-2AFC-34DD-06AD5AE780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ea typeface="Tahoma"/>
                <a:cs typeface="Tahoma"/>
              </a:rPr>
              <a:t>Source: Ring Attention with </a:t>
            </a:r>
            <a:r>
              <a:rPr lang="en-US" err="1">
                <a:ea typeface="Tahoma"/>
                <a:cs typeface="Tahoma"/>
              </a:rPr>
              <a:t>Blockwise</a:t>
            </a:r>
            <a:r>
              <a:rPr lang="en-US">
                <a:ea typeface="Tahoma"/>
                <a:cs typeface="Tahoma"/>
              </a:rPr>
              <a:t> Transformers For Near-Infinite Context (Liu et al., 2023)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36EA0D-D92E-D99F-0FD4-E4011C0B580A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53" y="1162756"/>
            <a:ext cx="4156075" cy="34226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84E116-3217-D102-CDE0-6C4384719B4E}"/>
              </a:ext>
            </a:extLst>
          </p:cNvPr>
          <p:cNvSpPr txBox="1"/>
          <p:nvPr/>
        </p:nvSpPr>
        <p:spPr>
          <a:xfrm>
            <a:off x="5080583" y="2092005"/>
            <a:ext cx="341851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rbel"/>
              </a:rPr>
              <a:t>GPU 1 computes the pre-</a:t>
            </a:r>
            <a:r>
              <a:rPr lang="en-US" sz="2400" err="1">
                <a:latin typeface="Corbel"/>
              </a:rPr>
              <a:t>softmax</a:t>
            </a:r>
            <a:r>
              <a:rPr lang="en-US" sz="2400">
                <a:latin typeface="Corbel"/>
              </a:rPr>
              <a:t>-ed scores for </a:t>
            </a:r>
          </a:p>
          <a:p>
            <a:r>
              <a:rPr lang="en-US" sz="2400">
                <a:latin typeface="Corbel"/>
              </a:rPr>
              <a:t>Q1, Q2, Q3, Q4.. then becomes idle.</a:t>
            </a:r>
          </a:p>
        </p:txBody>
      </p:sp>
    </p:spTree>
    <p:extLst>
      <p:ext uri="{BB962C8B-B14F-4D97-AF65-F5344CB8AC3E}">
        <p14:creationId xmlns:p14="http://schemas.microsoft.com/office/powerpoint/2010/main" val="98260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US"/>
              <a:t>Model Efficiency: Topics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>
              <a:buFont typeface="+mj-lt"/>
              <a:buAutoNum type="arabicPeriod"/>
            </a:pPr>
            <a:r>
              <a:rPr lang="en-US">
                <a:latin typeface="Tahoma"/>
                <a:ea typeface="Tahoma"/>
                <a:cs typeface="Tahoma"/>
              </a:rPr>
              <a:t>Distributed Training </a:t>
            </a:r>
          </a:p>
          <a:p>
            <a:pPr marL="229870" indent="-229870">
              <a:buFont typeface="+mj-lt"/>
              <a:buAutoNum type="arabicPeriod"/>
            </a:pPr>
            <a:r>
              <a:rPr lang="en-US">
                <a:latin typeface="Tahoma"/>
                <a:ea typeface="Tahoma"/>
                <a:cs typeface="Tahoma"/>
              </a:rPr>
              <a:t>Quantization (Post Training Quantization)</a:t>
            </a:r>
          </a:p>
          <a:p>
            <a:pPr marL="229870" indent="-229870">
              <a:buAutoNum type="arabicPeriod"/>
            </a:pPr>
            <a:r>
              <a:rPr lang="en-US">
                <a:latin typeface="Tahoma"/>
                <a:ea typeface="Tahoma"/>
                <a:cs typeface="Tahoma"/>
              </a:rPr>
              <a:t>Distillation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en-US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en-US">
              <a:latin typeface="Tahoma"/>
              <a:ea typeface="Tahoma"/>
              <a:cs typeface="Tahoma"/>
            </a:endParaRPr>
          </a:p>
          <a:p>
            <a:pPr marL="114300" indent="0">
              <a:buNone/>
            </a:pPr>
            <a:r>
              <a:rPr lang="en-US" b="1">
                <a:latin typeface="Tahoma"/>
                <a:ea typeface="Tahoma"/>
                <a:cs typeface="Tahoma"/>
              </a:rPr>
              <a:t>Chapter goal: </a:t>
            </a:r>
            <a:r>
              <a:rPr lang="en-US">
                <a:latin typeface="Tahoma"/>
                <a:ea typeface="Tahoma"/>
                <a:cs typeface="Tahoma"/>
              </a:rPr>
              <a:t>Getting comfortable with various mathematical and systems foundations for efficient deployment of LLMs. </a:t>
            </a:r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436C7-3AE4-6595-9FDF-A2052214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78A3-76D4-BF48-F67E-EC7A82A8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Context Parallelism (Ring Attention)</a:t>
            </a:r>
            <a:endParaRPr lang="en-US" b="0">
              <a:solidFill>
                <a:srgbClr val="000000"/>
              </a:solidFill>
              <a:ea typeface="Tahoma"/>
              <a:cs typeface="Tahom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3CCB8-B95C-87C4-5D1F-CE4D5AB4BB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ea typeface="Tahoma"/>
                <a:cs typeface="Tahoma"/>
              </a:rPr>
              <a:t>Source: </a:t>
            </a:r>
            <a:r>
              <a:rPr lang="en-US" sz="1200">
                <a:latin typeface="Calibri"/>
                <a:ea typeface="+mn-lt"/>
                <a:cs typeface="+mn-lt"/>
              </a:rPr>
              <a:t>Striped Attention: Faster Ring Attention for Causal Transformers</a:t>
            </a:r>
            <a:r>
              <a:rPr lang="en-US">
                <a:ea typeface="Tahoma"/>
                <a:cs typeface="Tahoma"/>
              </a:rPr>
              <a:t> (Brandon et al., 2023)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242888-3E10-1CB0-63B4-5147956249FB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761" y="1155700"/>
            <a:ext cx="4156075" cy="34226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77366F-900A-35EB-0D32-DBD3D713F98C}"/>
              </a:ext>
            </a:extLst>
          </p:cNvPr>
          <p:cNvSpPr txBox="1"/>
          <p:nvPr/>
        </p:nvSpPr>
        <p:spPr>
          <a:xfrm>
            <a:off x="5070097" y="2228326"/>
            <a:ext cx="34185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rbel"/>
              </a:rPr>
              <a:t>Balancing the workload for each individual GPUs.</a:t>
            </a:r>
          </a:p>
        </p:txBody>
      </p:sp>
    </p:spTree>
    <p:extLst>
      <p:ext uri="{BB962C8B-B14F-4D97-AF65-F5344CB8AC3E}">
        <p14:creationId xmlns:p14="http://schemas.microsoft.com/office/powerpoint/2010/main" val="30603911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B0DE-0F08-7E5F-104F-C4BB20A5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Context Parallelism (Ring Attention)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A6339-7563-E570-5998-4AC692D5BFF5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533123" y="1145646"/>
            <a:ext cx="8085416" cy="331502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17D499-0E60-FDD5-071F-237430D37F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https://nanotron-ultrascale-playbook.static.hf.space/dist/index.html</a:t>
            </a:r>
          </a:p>
        </p:txBody>
      </p:sp>
    </p:spTree>
    <p:extLst>
      <p:ext uri="{BB962C8B-B14F-4D97-AF65-F5344CB8AC3E}">
        <p14:creationId xmlns:p14="http://schemas.microsoft.com/office/powerpoint/2010/main" val="3084069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5798-8BEA-9D8A-9990-FD5C24CC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0DC3-4E05-7503-3DA1-88A4D9A5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Summarizing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FAF8254-AADF-ED2D-4D8A-9A2AC2B794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4520" y="4581310"/>
            <a:ext cx="6744017" cy="200055"/>
          </a:xfrm>
        </p:spPr>
        <p:txBody>
          <a:bodyPr lIns="91440" tIns="45720" rIns="91440" bIns="45720" anchor="ctr"/>
          <a:lstStyle/>
          <a:p>
            <a:r>
              <a:rPr lang="en-US" sz="1100">
                <a:ea typeface="Tahoma"/>
                <a:cs typeface="Tahoma"/>
              </a:rPr>
              <a:t>Source: </a:t>
            </a:r>
            <a:r>
              <a:rPr lang="en-US" sz="1100" err="1">
                <a:ea typeface="Tahoma"/>
                <a:cs typeface="Tahoma"/>
              </a:rPr>
              <a:t>Tatsunori</a:t>
            </a:r>
            <a:r>
              <a:rPr lang="en-US" sz="1100">
                <a:ea typeface="Tahoma"/>
                <a:cs typeface="Tahoma"/>
              </a:rPr>
              <a:t> Hashimoto (Stanford)</a:t>
            </a:r>
          </a:p>
        </p:txBody>
      </p:sp>
      <p:pic>
        <p:nvPicPr>
          <p:cNvPr id="6" name="Content Placeholder 5" descr="A table with text on it&#10;&#10;AI-generated content may be incorrect.">
            <a:extLst>
              <a:ext uri="{FF2B5EF4-FFF2-40B4-BE49-F238E27FC236}">
                <a16:creationId xmlns:a16="http://schemas.microsoft.com/office/drawing/2014/main" id="{8D607517-846C-9155-BC14-CD7897A8CC30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765831" y="1406145"/>
            <a:ext cx="7732888" cy="2737576"/>
          </a:xfrm>
        </p:spPr>
      </p:pic>
    </p:spTree>
    <p:extLst>
      <p:ext uri="{BB962C8B-B14F-4D97-AF65-F5344CB8AC3E}">
        <p14:creationId xmlns:p14="http://schemas.microsoft.com/office/powerpoint/2010/main" val="22631249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E8794-D373-92E3-2D88-CE2AF97B5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DCBB-9188-EA38-5412-7FC1C76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>
                <a:ea typeface="Tahoma"/>
                <a:cs typeface="Tahoma"/>
              </a:rPr>
              <a:t>Solutions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865B3-026A-FCB7-DFA1-A6B457AAA8D3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 lIns="91440" tIns="45720" rIns="91440" bIns="45720" anchor="t"/>
          <a:lstStyle/>
          <a:p>
            <a:pPr marL="285750" indent="-285750">
              <a:buFont typeface="Calibri" panose="05000000000000000000" pitchFamily="2" charset="2"/>
              <a:buChar char="-"/>
            </a:pPr>
            <a:r>
              <a:rPr lang="en-US" err="1">
                <a:ea typeface="Tahoma"/>
                <a:cs typeface="Tahoma"/>
              </a:rPr>
              <a:t>DeepSeek</a:t>
            </a:r>
            <a:r>
              <a:rPr lang="en-US">
                <a:ea typeface="Tahoma"/>
                <a:cs typeface="Tahoma"/>
              </a:rPr>
              <a:t> V3: DP=1, PP=16, EP (Expert Parallelism) = 8</a:t>
            </a:r>
          </a:p>
          <a:p>
            <a:pPr marL="285750" indent="-285750">
              <a:buFont typeface="Calibri" panose="05000000000000000000" pitchFamily="2" charset="2"/>
              <a:buChar char="-"/>
            </a:pPr>
            <a:endParaRPr lang="en-US">
              <a:ea typeface="Tahoma"/>
              <a:cs typeface="Tahoma"/>
            </a:endParaRPr>
          </a:p>
          <a:p>
            <a:pPr marL="285750" indent="-285750">
              <a:buFont typeface="Calibri" panose="05000000000000000000" pitchFamily="2" charset="2"/>
              <a:buChar char="-"/>
            </a:pPr>
            <a:endParaRPr lang="en-US">
              <a:ea typeface="Tahoma"/>
              <a:cs typeface="Tahoma"/>
            </a:endParaRPr>
          </a:p>
          <a:p>
            <a:pPr marL="285750" indent="-285750">
              <a:buFont typeface="Calibri" panose="05000000000000000000" pitchFamily="2" charset="2"/>
              <a:buChar char="-"/>
            </a:pPr>
            <a:endParaRPr lang="en-US">
              <a:ea typeface="Tahoma"/>
              <a:cs typeface="Tahoma"/>
            </a:endParaRPr>
          </a:p>
          <a:p>
            <a:pPr marL="285750" indent="-285750">
              <a:buFont typeface="Calibri" panose="05000000000000000000" pitchFamily="2" charset="2"/>
              <a:buChar char="-"/>
            </a:pPr>
            <a:endParaRPr lang="en-US">
              <a:ea typeface="Tahoma"/>
              <a:cs typeface="Tahoma"/>
            </a:endParaRPr>
          </a:p>
          <a:p>
            <a:pPr marL="285750" indent="-285750">
              <a:buFont typeface="Calibri" panose="05000000000000000000" pitchFamily="2" charset="2"/>
              <a:buChar char="-"/>
            </a:pPr>
            <a:r>
              <a:rPr lang="en-US">
                <a:ea typeface="Tahoma"/>
                <a:cs typeface="Tahoma"/>
              </a:rPr>
              <a:t>Llama 3: Staged Training</a:t>
            </a:r>
          </a:p>
        </p:txBody>
      </p:sp>
      <p:pic>
        <p:nvPicPr>
          <p:cNvPr id="8" name="Picture 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CB4565C-4B10-8338-0589-5CBB731C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07" y="1546296"/>
            <a:ext cx="7498634" cy="1235481"/>
          </a:xfrm>
          <a:prstGeom prst="rect">
            <a:avLst/>
          </a:prstGeom>
        </p:spPr>
      </p:pic>
      <p:pic>
        <p:nvPicPr>
          <p:cNvPr id="9" name="Picture 8" descr="A white rectangular box with black text and numbers&#10;&#10;AI-generated content may be incorrect.">
            <a:extLst>
              <a:ext uri="{FF2B5EF4-FFF2-40B4-BE49-F238E27FC236}">
                <a16:creationId xmlns:a16="http://schemas.microsoft.com/office/drawing/2014/main" id="{17A02246-4DB6-5B19-9944-4701B2735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43" y="3283997"/>
            <a:ext cx="7134534" cy="140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50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DF8F1-DD0F-6C07-BD24-E18ECF842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8A123B-F2DD-0D68-837D-2BDDA60D83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5400">
                <a:latin typeface="Tahoma"/>
                <a:ea typeface="Tahoma"/>
                <a:cs typeface="Tahoma"/>
              </a:rPr>
              <a:t>Quantization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03BA8-E618-DE37-0E37-252A36E284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D6E65-8A85-8C4A-8843-D25A5BA79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634E-B6FD-FD3C-5AE3-0982AABC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US"/>
              <a:t>Quantization: Mapping from high to low precision</a:t>
            </a:r>
          </a:p>
        </p:txBody>
      </p:sp>
      <p:pic>
        <p:nvPicPr>
          <p:cNvPr id="4" name="Picture 3" descr="A diagram of a curve&#10;&#10;AI-generated content may be incorrect.">
            <a:extLst>
              <a:ext uri="{FF2B5EF4-FFF2-40B4-BE49-F238E27FC236}">
                <a16:creationId xmlns:a16="http://schemas.microsoft.com/office/drawing/2014/main" id="{C15B660C-C5B1-1F38-E61E-93472FA4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61" y="1154923"/>
            <a:ext cx="6881339" cy="3423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236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1B9ED-5372-89DC-8CE5-FFBFCEDAD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8ADF-8DA6-48B4-B79B-19A5AFC9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Numeric Data Types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203DE-CA88-F03C-8E96-5D6208A76B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/>
            <a:r>
              <a:rPr lang="en-US">
                <a:latin typeface="Tahoma"/>
                <a:ea typeface="Tahoma"/>
                <a:cs typeface="Tahoma"/>
              </a:rPr>
              <a:t>Example: 32-bit floating point number in IEEE 754 (FP32)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CADD3-4C79-CB75-C012-59F6BEBD4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33" y="1677854"/>
            <a:ext cx="7858125" cy="32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62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CFDA-E15D-39C7-5197-62A71DF2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Floating Point Numbers</a:t>
            </a:r>
          </a:p>
        </p:txBody>
      </p:sp>
      <p:pic>
        <p:nvPicPr>
          <p:cNvPr id="4" name="Picture 3" descr="A diagram of a fraction&#10;&#10;AI-generated content may be incorrect.">
            <a:extLst>
              <a:ext uri="{FF2B5EF4-FFF2-40B4-BE49-F238E27FC236}">
                <a16:creationId xmlns:a16="http://schemas.microsoft.com/office/drawing/2014/main" id="{B81A5033-AC17-2EF6-A753-BF3F828C1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63" y="1181124"/>
            <a:ext cx="7830471" cy="34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310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BA69C-1C09-1CA4-0E77-6BA1015D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41D4B-843D-7C75-1814-C9CC764E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Floating Point Numbers</a:t>
            </a:r>
          </a:p>
        </p:txBody>
      </p:sp>
      <p:pic>
        <p:nvPicPr>
          <p:cNvPr id="3" name="Picture 2" descr="A yellow rectangular object with black text&#10;&#10;AI-generated content may be incorrect.">
            <a:extLst>
              <a:ext uri="{FF2B5EF4-FFF2-40B4-BE49-F238E27FC236}">
                <a16:creationId xmlns:a16="http://schemas.microsoft.com/office/drawing/2014/main" id="{534C310C-EB05-42B1-955B-2BD973A8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24" y="1189402"/>
            <a:ext cx="7876561" cy="35081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DE7A53-BAAA-E67C-7D8F-76A7BD1C64A6}"/>
              </a:ext>
            </a:extLst>
          </p:cNvPr>
          <p:cNvSpPr txBox="1"/>
          <p:nvPr/>
        </p:nvSpPr>
        <p:spPr>
          <a:xfrm>
            <a:off x="3349675" y="3439433"/>
            <a:ext cx="45170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More range, less precision</a:t>
            </a:r>
          </a:p>
        </p:txBody>
      </p:sp>
    </p:spTree>
    <p:extLst>
      <p:ext uri="{BB962C8B-B14F-4D97-AF65-F5344CB8AC3E}">
        <p14:creationId xmlns:p14="http://schemas.microsoft.com/office/powerpoint/2010/main" val="16942677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5DE8-4F8F-8457-B944-2B7ED52CC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Linear Quantization</a:t>
            </a:r>
            <a:endParaRPr lang="en-US"/>
          </a:p>
        </p:txBody>
      </p:sp>
      <p:pic>
        <p:nvPicPr>
          <p:cNvPr id="4" name="Picture 3" descr="A colorful squares with black text&#10;&#10;AI-generated content may be incorrect.">
            <a:extLst>
              <a:ext uri="{FF2B5EF4-FFF2-40B4-BE49-F238E27FC236}">
                <a16:creationId xmlns:a16="http://schemas.microsoft.com/office/drawing/2014/main" id="{860B126A-86C1-8721-8B98-3DFC167CE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6" y="1503688"/>
            <a:ext cx="8339667" cy="242540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831E82-36C7-2E3D-EE8A-E69FC4CDE4BB}"/>
              </a:ext>
            </a:extLst>
          </p:cNvPr>
          <p:cNvCxnSpPr/>
          <p:nvPr/>
        </p:nvCxnSpPr>
        <p:spPr>
          <a:xfrm flipV="1">
            <a:off x="5862454" y="3130014"/>
            <a:ext cx="407605" cy="1137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F92A32-71C4-B33B-27BC-35A3492C9024}"/>
              </a:ext>
            </a:extLst>
          </p:cNvPr>
          <p:cNvCxnSpPr/>
          <p:nvPr/>
        </p:nvCxnSpPr>
        <p:spPr>
          <a:xfrm flipH="1" flipV="1">
            <a:off x="5495889" y="3178106"/>
            <a:ext cx="218398" cy="1043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46976EC-C84A-376B-92BA-401D4710B24A}"/>
              </a:ext>
            </a:extLst>
          </p:cNvPr>
          <p:cNvSpPr txBox="1"/>
          <p:nvPr/>
        </p:nvSpPr>
        <p:spPr>
          <a:xfrm>
            <a:off x="2900668" y="4331124"/>
            <a:ext cx="56971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How to find these numbers?​</a:t>
            </a:r>
          </a:p>
        </p:txBody>
      </p:sp>
    </p:spTree>
    <p:extLst>
      <p:ext uri="{BB962C8B-B14F-4D97-AF65-F5344CB8AC3E}">
        <p14:creationId xmlns:p14="http://schemas.microsoft.com/office/powerpoint/2010/main" val="107789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AB206-CB59-941E-2992-D5933DF29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/>
              <a:t>Distributed </a:t>
            </a:r>
            <a:br>
              <a:rPr lang="en-US" sz="6000"/>
            </a:br>
            <a:r>
              <a:rPr lang="en-US" sz="600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5746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E0667-1D30-3F85-3C0E-AB5C6A31B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6C6E-06D1-F84E-862D-F7CCB20C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Linear Quantization</a:t>
            </a:r>
            <a:endParaRPr lang="en-US"/>
          </a:p>
        </p:txBody>
      </p:sp>
      <p:pic>
        <p:nvPicPr>
          <p:cNvPr id="4" name="Picture 3" descr="A colorful squares with black text&#10;&#10;AI-generated content may be incorrect.">
            <a:extLst>
              <a:ext uri="{FF2B5EF4-FFF2-40B4-BE49-F238E27FC236}">
                <a16:creationId xmlns:a16="http://schemas.microsoft.com/office/drawing/2014/main" id="{438B061E-8137-E962-400C-4B60FDEE0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6" y="1503688"/>
            <a:ext cx="8339667" cy="2425404"/>
          </a:xfrm>
          <a:prstGeom prst="rect">
            <a:avLst/>
          </a:prstGeom>
        </p:spPr>
      </p:pic>
      <p:pic>
        <p:nvPicPr>
          <p:cNvPr id="3" name="Picture 2" descr="A blue letter with black text&#10;&#10;AI-generated content may be incorrect.">
            <a:extLst>
              <a:ext uri="{FF2B5EF4-FFF2-40B4-BE49-F238E27FC236}">
                <a16:creationId xmlns:a16="http://schemas.microsoft.com/office/drawing/2014/main" id="{01967A73-CD19-10E5-629C-6B909D4FC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3" y="3929723"/>
            <a:ext cx="6491112" cy="72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928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B2DCF-91C6-F903-4B47-C15B7865D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3DC5-6704-2D09-9EA1-5E0AE02B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Linear Quantization: Scale</a:t>
            </a:r>
            <a:endParaRPr lang="en-US"/>
          </a:p>
        </p:txBody>
      </p:sp>
      <p:pic>
        <p:nvPicPr>
          <p:cNvPr id="5" name="Picture 4" descr="A diagram of a floating point&#10;&#10;AI-generated content may be incorrect.">
            <a:extLst>
              <a:ext uri="{FF2B5EF4-FFF2-40B4-BE49-F238E27FC236}">
                <a16:creationId xmlns:a16="http://schemas.microsoft.com/office/drawing/2014/main" id="{B0098F00-8ECD-EFFC-4D55-EDB3062F9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4" y="1288557"/>
            <a:ext cx="8551333" cy="3137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04B3E-62EF-896F-86E7-454784457BAB}"/>
              </a:ext>
            </a:extLst>
          </p:cNvPr>
          <p:cNvSpPr txBox="1"/>
          <p:nvPr/>
        </p:nvSpPr>
        <p:spPr>
          <a:xfrm>
            <a:off x="808567" y="4537428"/>
            <a:ext cx="8077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3"/>
              </a:rPr>
              <a:t>Quantization and Training of Neural Networks for Efficient Integer-Arithmetic-Only Inference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(Jacob et al., CVPR 2018)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458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79BFF-6717-505D-5E71-6B6A3C6F6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AE53-9742-6BA0-DF8F-CEDF8079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Linear Quantization: Zero Point</a:t>
            </a:r>
            <a:endParaRPr lang="en-US"/>
          </a:p>
        </p:txBody>
      </p:sp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0E54AAE3-5890-B801-805F-51A24142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9" y="1282348"/>
            <a:ext cx="6379280" cy="3143249"/>
          </a:xfrm>
          <a:prstGeom prst="rect">
            <a:avLst/>
          </a:prstGeom>
        </p:spPr>
      </p:pic>
      <p:pic>
        <p:nvPicPr>
          <p:cNvPr id="4" name="Picture 3" descr="{&quot;type&quot;:&quot;align*&quot;,&quot;backgroundColor&quot;:&quot;#FFFFFF&quot;,&quot;aid&quot;:null,&quot;id&quot;:&quot;3&quot;,&quot;code&quot;:&quot;\\begin{align*}\n{r_{\\text{min}\\;}}&amp;={\\,S\\,\\left(q_{\\text{min}}-\\,Z\\right)}\\\\\n{\\,Z}&amp;={q_{\\text{min}\\;}-\\,\\frac{r_{\\text{min}}}{S}}\\\\\n{\\,Z}&amp;={\\text{round}\\;\\left(q_{\\text{min}}-\\frac{r_{\\text{min}}}{S}\\right)}\t\n\\end{align*}&quot;,&quot;font&quot;:{&quot;color&quot;:&quot;#000000&quot;,&quot;size&quot;:12,&quot;family&quot;:&quot;Arial&quot;},&quot;ts&quot;:1704734762351,&quot;cs&quot;:&quot;gBL4Yu0mDWIjkBsnnnf91A==&quot;,&quot;size&quot;:{&quot;width&quot;:228,&quot;height&quot;:99.20000000000003}}">
            <a:extLst>
              <a:ext uri="{FF2B5EF4-FFF2-40B4-BE49-F238E27FC236}">
                <a16:creationId xmlns:a16="http://schemas.microsoft.com/office/drawing/2014/main" id="{290260F3-72C0-47BA-D071-CDDECB8DB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445" y="1444801"/>
            <a:ext cx="2771775" cy="1209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16000-8731-8621-7862-0FFEE99E10E1}"/>
              </a:ext>
            </a:extLst>
          </p:cNvPr>
          <p:cNvSpPr txBox="1"/>
          <p:nvPr/>
        </p:nvSpPr>
        <p:spPr>
          <a:xfrm>
            <a:off x="808567" y="4537428"/>
            <a:ext cx="8077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4"/>
              </a:rPr>
              <a:t>Quantization and Training of Neural Networks for Efficient Integer-Arithmetic-Only Inference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(Jacob et al., CVPR 2018)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293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60CC-5A91-6DE0-FA56-691BF94F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20B0-E9CA-6864-C8C8-85E107EE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Linear Quantization: Zero Point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FE1E4-92E7-82F3-B059-9FCBAAD97353}"/>
              </a:ext>
            </a:extLst>
          </p:cNvPr>
          <p:cNvSpPr txBox="1"/>
          <p:nvPr/>
        </p:nvSpPr>
        <p:spPr>
          <a:xfrm>
            <a:off x="1514123" y="4615039"/>
            <a:ext cx="8077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2"/>
              </a:rPr>
              <a:t>Quantization and Training of Neural Networks for Efficient Integer-Arithmetic-Only Inference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(Jacob et al., CVPR 2018)</a:t>
            </a:r>
            <a:endParaRPr lang="en-US"/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E062B6F0-4EC6-CE8E-7F6C-211F20B30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90" y="1161445"/>
            <a:ext cx="7013223" cy="34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333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71F19-DE8F-9D5E-E40B-438FC3B0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A69E-748F-E3F1-1CD1-65C6FEA5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Quantization of Language Models</a:t>
            </a:r>
            <a:endParaRPr lang="en-US"/>
          </a:p>
        </p:txBody>
      </p:sp>
      <p:pic>
        <p:nvPicPr>
          <p:cNvPr id="5" name="Picture 4" descr="A diagram of a output channel&#10;&#10;AI-generated content may be incorrect.">
            <a:extLst>
              <a:ext uri="{FF2B5EF4-FFF2-40B4-BE49-F238E27FC236}">
                <a16:creationId xmlns:a16="http://schemas.microsoft.com/office/drawing/2014/main" id="{90E12337-D0B4-53BB-F1F5-1BB40348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649765"/>
            <a:ext cx="6953250" cy="3057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0F41A-CD4A-1791-C6A4-94E4E6BEE0C7}"/>
              </a:ext>
            </a:extLst>
          </p:cNvPr>
          <p:cNvSpPr txBox="1"/>
          <p:nvPr/>
        </p:nvSpPr>
        <p:spPr>
          <a:xfrm>
            <a:off x="611011" y="1214261"/>
            <a:ext cx="80913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There exists many outliers in activations (activations of the first layer MobileNetV2):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37299-85CE-59A6-33FA-B32AB50C2CE1}"/>
              </a:ext>
            </a:extLst>
          </p:cNvPr>
          <p:cNvSpPr txBox="1"/>
          <p:nvPr/>
        </p:nvSpPr>
        <p:spPr>
          <a:xfrm>
            <a:off x="1930400" y="4777317"/>
            <a:ext cx="68354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3"/>
              </a:rPr>
              <a:t>Data-Free Quantization Through Weight Equalization and Bias Correction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(Kagel et al., ICCV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016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9AE7A-A9D6-B0C6-FC9E-93616D81A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89B5-DF1D-852D-5BF9-8E6B3145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Quantization of Language Models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A4306-604A-613F-16E7-AD25E27E8E17}"/>
              </a:ext>
            </a:extLst>
          </p:cNvPr>
          <p:cNvSpPr txBox="1"/>
          <p:nvPr/>
        </p:nvSpPr>
        <p:spPr>
          <a:xfrm>
            <a:off x="1930400" y="4777317"/>
            <a:ext cx="68354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2"/>
              </a:rPr>
              <a:t>Data-Free Quantization Through Weight Equalization and Bias Correction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(Kagel et al., ICCV 2019)</a:t>
            </a:r>
            <a:endParaRPr lang="en-US"/>
          </a:p>
        </p:txBody>
      </p:sp>
      <p:pic>
        <p:nvPicPr>
          <p:cNvPr id="3" name="Picture 2" descr="A diagram of a floating point scale&#10;&#10;AI-generated content may be incorrect.">
            <a:extLst>
              <a:ext uri="{FF2B5EF4-FFF2-40B4-BE49-F238E27FC236}">
                <a16:creationId xmlns:a16="http://schemas.microsoft.com/office/drawing/2014/main" id="{3D2D5091-8CC2-7CBD-DF3B-4501E53E7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23" y="1459097"/>
            <a:ext cx="7323667" cy="30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50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C205E-EB25-E1C7-8DB6-4B3BBEBC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A94C-EA6D-3872-26B7-E25F09B2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Quantization of Language Models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3DCF8-758E-A573-2F06-7DCF41DF3582}"/>
              </a:ext>
            </a:extLst>
          </p:cNvPr>
          <p:cNvSpPr txBox="1"/>
          <p:nvPr/>
        </p:nvSpPr>
        <p:spPr>
          <a:xfrm>
            <a:off x="1930400" y="4777317"/>
            <a:ext cx="68354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2"/>
              </a:rPr>
              <a:t>Data-Free Quantization Through Weight Equalization and Bias Correction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(Kagel et al., ICCV 2019)</a:t>
            </a:r>
            <a:endParaRPr lang="en-US"/>
          </a:p>
        </p:txBody>
      </p:sp>
      <p:pic>
        <p:nvPicPr>
          <p:cNvPr id="3" name="Picture 2" descr="A diagram of a floating point scale&#10;&#10;AI-generated content may be incorrect.">
            <a:extLst>
              <a:ext uri="{FF2B5EF4-FFF2-40B4-BE49-F238E27FC236}">
                <a16:creationId xmlns:a16="http://schemas.microsoft.com/office/drawing/2014/main" id="{B3E9F5D3-78C9-A8A1-2438-A80DD2C2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67" y="1120430"/>
            <a:ext cx="7323667" cy="3057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AEAEF1-205C-C2EC-C164-09C4E8AC780A}"/>
              </a:ext>
            </a:extLst>
          </p:cNvPr>
          <p:cNvSpPr txBox="1"/>
          <p:nvPr/>
        </p:nvSpPr>
        <p:spPr>
          <a:xfrm>
            <a:off x="646289" y="4325761"/>
            <a:ext cx="83876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Quantize each channel individually, each channel gets its own scale and Zero-point!</a:t>
            </a:r>
          </a:p>
        </p:txBody>
      </p:sp>
    </p:spTree>
    <p:extLst>
      <p:ext uri="{BB962C8B-B14F-4D97-AF65-F5344CB8AC3E}">
        <p14:creationId xmlns:p14="http://schemas.microsoft.com/office/powerpoint/2010/main" val="10274351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ABDD6-23E4-A3B1-FF2B-587424774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F2CA-08A3-8717-5625-9DB9A3EF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Quantization of Language Models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D2B9A-9B25-DA5D-6B04-1AC69EFA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706916"/>
            <a:ext cx="3581400" cy="2943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98F8B-35A7-496A-D2EF-241DA5BEE6B7}"/>
              </a:ext>
            </a:extLst>
          </p:cNvPr>
          <p:cNvSpPr txBox="1"/>
          <p:nvPr/>
        </p:nvSpPr>
        <p:spPr>
          <a:xfrm>
            <a:off x="533400" y="1284817"/>
            <a:ext cx="8091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Outlier features </a:t>
            </a:r>
            <a:r>
              <a:rPr lang="en-US" sz="1800" u="sng">
                <a:latin typeface="Corbel"/>
              </a:rPr>
              <a:t>significantly</a:t>
            </a:r>
            <a:r>
              <a:rPr lang="en-US" sz="1800">
                <a:latin typeface="Corbel"/>
              </a:rPr>
              <a:t> harms performance after quantization in LMs.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7CD8D-86F1-3BF9-58E4-60729712E864}"/>
              </a:ext>
            </a:extLst>
          </p:cNvPr>
          <p:cNvSpPr txBox="1"/>
          <p:nvPr/>
        </p:nvSpPr>
        <p:spPr>
          <a:xfrm>
            <a:off x="1965678" y="4763206"/>
            <a:ext cx="67295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3"/>
              </a:rPr>
              <a:t>LLM.int8(): 8-bit Matrix Multiplication for Transformers at Scale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(Dettmers et al., NeurIPS 2022)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296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843EE-0A81-549C-A2D7-E84795D88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D174-9057-45CF-CD75-AC5263D5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Quantization of Language Models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8BC26-3566-7F6E-468D-E7FD0254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411" y="1650471"/>
            <a:ext cx="3581400" cy="2943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5EA5B7-31D1-E818-7794-D5502AA9C0D9}"/>
              </a:ext>
            </a:extLst>
          </p:cNvPr>
          <p:cNvSpPr txBox="1"/>
          <p:nvPr/>
        </p:nvSpPr>
        <p:spPr>
          <a:xfrm>
            <a:off x="533400" y="1284817"/>
            <a:ext cx="80913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Outlier features </a:t>
            </a:r>
            <a:r>
              <a:rPr lang="en-US" sz="1800" u="sng">
                <a:latin typeface="Corbel"/>
              </a:rPr>
              <a:t>significantly</a:t>
            </a:r>
            <a:r>
              <a:rPr lang="en-US" sz="1800">
                <a:latin typeface="Corbel"/>
              </a:rPr>
              <a:t> harms performance after quantization in LMs.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841A8-AD74-FD52-D65F-73C8A6A53409}"/>
              </a:ext>
            </a:extLst>
          </p:cNvPr>
          <p:cNvSpPr txBox="1"/>
          <p:nvPr/>
        </p:nvSpPr>
        <p:spPr>
          <a:xfrm>
            <a:off x="1965678" y="4763206"/>
            <a:ext cx="67295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3"/>
              </a:rPr>
              <a:t>LLM.int8(): 8-bit Matrix Multiplication for Transformers at Scale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(Dettmers et al., NeurIPS 2022)</a:t>
            </a:r>
            <a:endParaRPr lang="en-US"/>
          </a:p>
        </p:txBody>
      </p:sp>
      <p:pic>
        <p:nvPicPr>
          <p:cNvPr id="3" name="Picture 2" descr="A graph of different layers&#10;&#10;AI-generated content may be incorrect.">
            <a:extLst>
              <a:ext uri="{FF2B5EF4-FFF2-40B4-BE49-F238E27FC236}">
                <a16:creationId xmlns:a16="http://schemas.microsoft.com/office/drawing/2014/main" id="{A4EDDA7B-88C4-C2E2-240B-53136B521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87" y="1726670"/>
            <a:ext cx="28670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152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6684C-E098-EB5F-4A14-B014469EC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2C43-D3D8-29D7-B920-10EEA9BD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Quantization of Language Models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1E5B6-D3BB-B942-9ECA-0EE3581E49D3}"/>
              </a:ext>
            </a:extLst>
          </p:cNvPr>
          <p:cNvSpPr txBox="1"/>
          <p:nvPr/>
        </p:nvSpPr>
        <p:spPr>
          <a:xfrm>
            <a:off x="1965678" y="4763206"/>
            <a:ext cx="67295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2"/>
              </a:rPr>
              <a:t>LLM.int8(): 8-bit Matrix Multiplication for Transformers at Scale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(Dettmers et al., NeurIPS 2022)</a:t>
            </a:r>
            <a:endParaRPr lang="en-US"/>
          </a:p>
        </p:txBody>
      </p:sp>
      <p:pic>
        <p:nvPicPr>
          <p:cNvPr id="5" name="Picture 4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5736235A-F509-EE07-7B65-C8F8476E8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1200855"/>
            <a:ext cx="7781925" cy="3009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2F7F95-D33D-1466-51C5-5E05D36816EF}"/>
              </a:ext>
            </a:extLst>
          </p:cNvPr>
          <p:cNvSpPr txBox="1"/>
          <p:nvPr/>
        </p:nvSpPr>
        <p:spPr>
          <a:xfrm>
            <a:off x="1676400" y="4304594"/>
            <a:ext cx="83876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Keep outlier channels / features in 16-bit, quantize the rest.</a:t>
            </a:r>
          </a:p>
        </p:txBody>
      </p:sp>
    </p:spTree>
    <p:extLst>
      <p:ext uri="{BB962C8B-B14F-4D97-AF65-F5344CB8AC3E}">
        <p14:creationId xmlns:p14="http://schemas.microsoft.com/office/powerpoint/2010/main" val="35722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3CA8D-F181-887B-8A01-E89DEAF4F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D5D4-8833-EAAC-0F91-C2E5C6EFB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US">
                <a:ea typeface="Tahoma"/>
                <a:cs typeface="Tahoma"/>
              </a:rPr>
              <a:t>Distributed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A7869-D0FA-DD18-5FC5-6D656A51A0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marL="229870" indent="-229870">
              <a:buFont typeface="+mj-lt"/>
              <a:buAutoNum type="arabicPeriod"/>
            </a:pPr>
            <a:r>
              <a:rPr lang="en-US">
                <a:latin typeface="Tahoma"/>
                <a:ea typeface="Tahoma"/>
                <a:cs typeface="Tahoma"/>
              </a:rPr>
              <a:t>Naïve Data Parallelism</a:t>
            </a:r>
            <a:endParaRPr lang="en-US"/>
          </a:p>
          <a:p>
            <a:pPr marL="229870" indent="-229870">
              <a:buAutoNum type="arabicPeriod"/>
            </a:pPr>
            <a:r>
              <a:rPr lang="en-US">
                <a:latin typeface="Tahoma"/>
                <a:ea typeface="Tahoma"/>
                <a:cs typeface="Tahoma"/>
              </a:rPr>
              <a:t>Sharding Optimizer States (</a:t>
            </a:r>
            <a:r>
              <a:rPr lang="en-US" err="1">
                <a:latin typeface="Tahoma"/>
                <a:ea typeface="Tahoma"/>
                <a:cs typeface="Tahoma"/>
              </a:rPr>
              <a:t>ZeRO</a:t>
            </a:r>
            <a:r>
              <a:rPr lang="en-US">
                <a:latin typeface="Tahoma"/>
                <a:ea typeface="Tahoma"/>
                <a:cs typeface="Tahoma"/>
              </a:rPr>
              <a:t>, FSDP)</a:t>
            </a:r>
          </a:p>
          <a:p>
            <a:pPr marL="229870" indent="-229870">
              <a:buAutoNum type="arabicPeriod"/>
            </a:pPr>
            <a:r>
              <a:rPr lang="en-US">
                <a:latin typeface="Tahoma"/>
                <a:ea typeface="Tahoma"/>
                <a:cs typeface="Tahoma"/>
              </a:rPr>
              <a:t>Model Parallelism (Tensor Parallelism, Pipeline Parallelism)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EF2EA8-51AE-29F3-3042-E6E76FC6180E}"/>
              </a:ext>
            </a:extLst>
          </p:cNvPr>
          <p:cNvSpPr/>
          <p:nvPr/>
        </p:nvSpPr>
        <p:spPr>
          <a:xfrm>
            <a:off x="696091" y="2873078"/>
            <a:ext cx="2261583" cy="10337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E2336BD7-EFDA-B56E-E851-103989FD4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6" y="2967086"/>
            <a:ext cx="599780" cy="620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86F713-D5D3-C090-0922-AD2258A7B0AA}"/>
              </a:ext>
            </a:extLst>
          </p:cNvPr>
          <p:cNvSpPr txBox="1"/>
          <p:nvPr/>
        </p:nvSpPr>
        <p:spPr>
          <a:xfrm>
            <a:off x="909643" y="3558602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GPU 0</a:t>
            </a:r>
            <a:endParaRPr lang="en-US"/>
          </a:p>
        </p:txBody>
      </p:sp>
      <p:pic>
        <p:nvPicPr>
          <p:cNvPr id="8" name="Picture 7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F34865B0-CDAD-A164-93C9-AA4082D4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486" y="2917007"/>
            <a:ext cx="655753" cy="641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8FCFD7-938A-8F20-1D68-134AE9292C26}"/>
              </a:ext>
            </a:extLst>
          </p:cNvPr>
          <p:cNvSpPr txBox="1"/>
          <p:nvPr/>
        </p:nvSpPr>
        <p:spPr>
          <a:xfrm>
            <a:off x="2073263" y="3476116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alibri"/>
              </a:rPr>
              <a:t>Model Copy</a:t>
            </a:r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9B8A39-723C-7AED-D317-8064013EFB6E}"/>
              </a:ext>
            </a:extLst>
          </p:cNvPr>
          <p:cNvSpPr/>
          <p:nvPr/>
        </p:nvSpPr>
        <p:spPr>
          <a:xfrm>
            <a:off x="3244273" y="2876023"/>
            <a:ext cx="2261583" cy="10337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C0934F15-5599-5AF2-D44A-06782C97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588" y="2970032"/>
            <a:ext cx="599780" cy="6204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40E39C-0FB1-F971-6C46-32F8543CCA3C}"/>
              </a:ext>
            </a:extLst>
          </p:cNvPr>
          <p:cNvSpPr txBox="1"/>
          <p:nvPr/>
        </p:nvSpPr>
        <p:spPr>
          <a:xfrm>
            <a:off x="3457825" y="3561547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GPU 2</a:t>
            </a:r>
            <a:endParaRPr lang="en-US"/>
          </a:p>
        </p:txBody>
      </p:sp>
      <p:pic>
        <p:nvPicPr>
          <p:cNvPr id="20" name="Picture 19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A8D53332-EDFC-459C-7FE9-1B0D5B6B2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68" y="2919952"/>
            <a:ext cx="655753" cy="6410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D2E033-0444-6038-EFF2-C0C07C53B613}"/>
              </a:ext>
            </a:extLst>
          </p:cNvPr>
          <p:cNvSpPr txBox="1"/>
          <p:nvPr/>
        </p:nvSpPr>
        <p:spPr>
          <a:xfrm>
            <a:off x="4621445" y="3479061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alibri"/>
              </a:rPr>
              <a:t>Model Copy</a:t>
            </a: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AE91AE0-76DA-A36C-7D92-6E1BA61839DE}"/>
              </a:ext>
            </a:extLst>
          </p:cNvPr>
          <p:cNvSpPr/>
          <p:nvPr/>
        </p:nvSpPr>
        <p:spPr>
          <a:xfrm>
            <a:off x="5824860" y="2873076"/>
            <a:ext cx="2261583" cy="10337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mputer graphics card with a fan&#10;&#10;AI-generated content may be incorrect.">
            <a:extLst>
              <a:ext uri="{FF2B5EF4-FFF2-40B4-BE49-F238E27FC236}">
                <a16:creationId xmlns:a16="http://schemas.microsoft.com/office/drawing/2014/main" id="{42A5843B-57C7-D48D-EEB4-34623B6C5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75" y="2967085"/>
            <a:ext cx="599780" cy="6204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7FA47E-3F19-5CFB-F5D8-1AF8A111764D}"/>
              </a:ext>
            </a:extLst>
          </p:cNvPr>
          <p:cNvSpPr txBox="1"/>
          <p:nvPr/>
        </p:nvSpPr>
        <p:spPr>
          <a:xfrm>
            <a:off x="6038412" y="3558600"/>
            <a:ext cx="5424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GPU 3</a:t>
            </a:r>
            <a:endParaRPr lang="en-US"/>
          </a:p>
        </p:txBody>
      </p:sp>
      <p:pic>
        <p:nvPicPr>
          <p:cNvPr id="25" name="Picture 24" descr="A group of colorful circles on a black background&#10;&#10;AI-generated content may be incorrect.">
            <a:extLst>
              <a:ext uri="{FF2B5EF4-FFF2-40B4-BE49-F238E27FC236}">
                <a16:creationId xmlns:a16="http://schemas.microsoft.com/office/drawing/2014/main" id="{FBCDA3D3-0F06-5083-C51B-D31E95A8B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55" y="2917005"/>
            <a:ext cx="655753" cy="6410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BE9BE-351D-CAC9-EABF-2AC47E96EA9E}"/>
              </a:ext>
            </a:extLst>
          </p:cNvPr>
          <p:cNvSpPr txBox="1"/>
          <p:nvPr/>
        </p:nvSpPr>
        <p:spPr>
          <a:xfrm>
            <a:off x="7202032" y="3476114"/>
            <a:ext cx="57778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Calibri"/>
              </a:rPr>
              <a:t>Model Copy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94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52803-E619-7642-D259-8E39032F8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E571-0BE0-04D3-74B6-A5D6B922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Quantization of Language Models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0951C-4F6B-EE12-A8FA-EB66EC767292}"/>
              </a:ext>
            </a:extLst>
          </p:cNvPr>
          <p:cNvSpPr txBox="1"/>
          <p:nvPr/>
        </p:nvSpPr>
        <p:spPr>
          <a:xfrm>
            <a:off x="1965678" y="4763206"/>
            <a:ext cx="67295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solidFill>
                  <a:srgbClr val="1C3AA9"/>
                </a:solidFill>
                <a:latin typeface="Corbel"/>
                <a:hlinkClick r:id="rId2"/>
              </a:rPr>
              <a:t>LLM.int8(): 8-bit Matrix Multiplication for Transformers at Scale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(Dettmers et al., </a:t>
            </a:r>
            <a:r>
              <a:rPr lang="en-US" sz="1200" err="1">
                <a:solidFill>
                  <a:srgbClr val="666666"/>
                </a:solidFill>
                <a:latin typeface="Corbel"/>
              </a:rPr>
              <a:t>NeurIPS</a:t>
            </a:r>
            <a:r>
              <a:rPr lang="en-US" sz="1200">
                <a:solidFill>
                  <a:srgbClr val="666666"/>
                </a:solidFill>
                <a:latin typeface="Corbel"/>
              </a:rPr>
              <a:t> 2022)</a:t>
            </a:r>
            <a:endParaRPr lang="en-US"/>
          </a:p>
        </p:txBody>
      </p:sp>
      <p:pic>
        <p:nvPicPr>
          <p:cNvPr id="3" name="Picture 2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3862A32B-E55D-7C6A-EA27-0B896E83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1443496"/>
            <a:ext cx="7686675" cy="281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3B1BE-567D-D462-237B-4FF7927EEFED}"/>
              </a:ext>
            </a:extLst>
          </p:cNvPr>
          <p:cNvSpPr txBox="1"/>
          <p:nvPr/>
        </p:nvSpPr>
        <p:spPr>
          <a:xfrm>
            <a:off x="259010" y="4377480"/>
            <a:ext cx="86259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D84315"/>
                </a:solidFill>
                <a:latin typeface="Corbel"/>
              </a:rPr>
              <a:t>Zeropoint &gt; absmax because outliers non-symmetric (either very large or very small, but not both)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822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EF6EA-5B35-D216-33B4-548F106F0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5D68-0AEA-4FC1-EAD4-7FC1DFBA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Quantization of Language Models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C3F4C4-9A4A-14CE-1F73-E9FB34E0098A}"/>
              </a:ext>
            </a:extLst>
          </p:cNvPr>
          <p:cNvSpPr txBox="1">
            <a:spLocks/>
          </p:cNvSpPr>
          <p:nvPr/>
        </p:nvSpPr>
        <p:spPr>
          <a:xfrm>
            <a:off x="411716" y="1285213"/>
            <a:ext cx="8085416" cy="34234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Tx/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Maps floating point numbers (fp32, fp16, bf16) to low precision numbers (fp8, int8) to save memory.</a:t>
            </a:r>
          </a:p>
          <a:p>
            <a:pPr marL="285750" indent="-285750">
              <a:buClrTx/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Is effective in reducing the memory required for both training / inference.</a:t>
            </a:r>
          </a:p>
          <a:p>
            <a:pPr marL="285750" indent="-285750">
              <a:buClrTx/>
              <a:buFont typeface="Calibri" panose="05000000000000000000" pitchFamily="2" charset="2"/>
              <a:buChar char="-"/>
            </a:pPr>
            <a:r>
              <a:rPr lang="en-US">
                <a:latin typeface="Corbel"/>
                <a:ea typeface="Tahoma"/>
                <a:cs typeface="Tahoma"/>
              </a:rPr>
              <a:t>8-bit quantization loses minimal performance, while 4-bit quantization is hard, can be harmful to model performance.</a:t>
            </a:r>
          </a:p>
        </p:txBody>
      </p:sp>
    </p:spTree>
    <p:extLst>
      <p:ext uri="{BB962C8B-B14F-4D97-AF65-F5344CB8AC3E}">
        <p14:creationId xmlns:p14="http://schemas.microsoft.com/office/powerpoint/2010/main" val="30864221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E907-4543-D43E-A408-3082E31E6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3A0C79-EA73-A509-AB88-6A0CD1A0DF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5400">
                <a:latin typeface="Tahoma"/>
                <a:ea typeface="Tahoma"/>
                <a:cs typeface="Tahoma"/>
              </a:rPr>
              <a:t>Distilling the knowledge of larger models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5D41C-84FD-8AF0-65D8-52655177B5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17974-6411-668B-6502-5F0822184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3086-EE49-1BD8-1EC7-F8200246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/>
              <a:t>Distillation</a:t>
            </a:r>
          </a:p>
        </p:txBody>
      </p:sp>
      <p:pic>
        <p:nvPicPr>
          <p:cNvPr id="5" name="Picture 4" descr="How Does Water Distillation Work? | Advanced Water Solutions">
            <a:extLst>
              <a:ext uri="{FF2B5EF4-FFF2-40B4-BE49-F238E27FC236}">
                <a16:creationId xmlns:a16="http://schemas.microsoft.com/office/drawing/2014/main" id="{4BCAF846-1B10-8A14-9046-8951B254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24" y="1066089"/>
            <a:ext cx="4966146" cy="351526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5FB7D-0CC1-C30D-E95E-558817F44FE1}"/>
              </a:ext>
            </a:extLst>
          </p:cNvPr>
          <p:cNvSpPr txBox="1"/>
          <p:nvPr/>
        </p:nvSpPr>
        <p:spPr>
          <a:xfrm>
            <a:off x="6282576" y="2060325"/>
            <a:ext cx="162782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Knowledge and/or capabilities of a larger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353A5-AB2B-8367-D5EA-7173A020A3AF}"/>
              </a:ext>
            </a:extLst>
          </p:cNvPr>
          <p:cNvSpPr txBox="1"/>
          <p:nvPr/>
        </p:nvSpPr>
        <p:spPr>
          <a:xfrm>
            <a:off x="985096" y="3591234"/>
            <a:ext cx="16278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rbel"/>
              </a:rPr>
              <a:t>small model</a:t>
            </a:r>
          </a:p>
        </p:txBody>
      </p:sp>
    </p:spTree>
    <p:extLst>
      <p:ext uri="{BB962C8B-B14F-4D97-AF65-F5344CB8AC3E}">
        <p14:creationId xmlns:p14="http://schemas.microsoft.com/office/powerpoint/2010/main" val="27820675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14A20-8991-5E44-9437-6B809FFA4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Revisit: Standard Training (</a:t>
            </a:r>
            <a:r>
              <a:rPr lang="en-US" err="1">
                <a:ea typeface="Tahoma"/>
                <a:cs typeface="Tahoma"/>
              </a:rPr>
              <a:t>NLLloss</a:t>
            </a:r>
            <a:r>
              <a:rPr lang="en-US">
                <a:ea typeface="Tahoma"/>
                <a:cs typeface="Tahoma"/>
              </a:rPr>
              <a:t>)</a:t>
            </a:r>
            <a:endParaRPr lang="en-US"/>
          </a:p>
        </p:txBody>
      </p:sp>
      <p:pic>
        <p:nvPicPr>
          <p:cNvPr id="6" name="Picture 5" descr="A graph of a number of blue bars&#10;&#10;AI-generated content may be incorrect.">
            <a:extLst>
              <a:ext uri="{FF2B5EF4-FFF2-40B4-BE49-F238E27FC236}">
                <a16:creationId xmlns:a16="http://schemas.microsoft.com/office/drawing/2014/main" id="{18D9362F-2173-DF31-F3CA-8BC2FC5FC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79" y="1160765"/>
            <a:ext cx="5439070" cy="3458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CDE0F8-45E7-1689-5650-B540EC3F2A6F}"/>
              </a:ext>
            </a:extLst>
          </p:cNvPr>
          <p:cNvSpPr txBox="1"/>
          <p:nvPr/>
        </p:nvSpPr>
        <p:spPr>
          <a:xfrm>
            <a:off x="169961" y="1412836"/>
            <a:ext cx="2911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prefix: The strange case ___</a:t>
            </a:r>
          </a:p>
          <a:p>
            <a:r>
              <a:rPr lang="en-US" sz="1800" err="1">
                <a:latin typeface="Corbel"/>
              </a:rPr>
              <a:t>groundtruth</a:t>
            </a:r>
            <a:r>
              <a:rPr lang="en-US" sz="1800">
                <a:latin typeface="Corbel"/>
              </a:rPr>
              <a:t>: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277D1F-3CAD-C762-672E-65D7FCAD757B}"/>
              </a:ext>
            </a:extLst>
          </p:cNvPr>
          <p:cNvSpPr txBox="1"/>
          <p:nvPr/>
        </p:nvSpPr>
        <p:spPr>
          <a:xfrm>
            <a:off x="534180" y="2695010"/>
            <a:ext cx="291181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Loss = -log p(of)</a:t>
            </a:r>
          </a:p>
          <a:p>
            <a:r>
              <a:rPr lang="en-US" sz="1800">
                <a:latin typeface="Corbel"/>
              </a:rPr>
              <a:t>= Cross Entropy(</a:t>
            </a:r>
            <a:r>
              <a:rPr lang="en-US" sz="1800" err="1">
                <a:latin typeface="Corbel"/>
              </a:rPr>
              <a:t>y_pred</a:t>
            </a:r>
            <a:r>
              <a:rPr lang="en-US" sz="1800">
                <a:latin typeface="Corbel"/>
              </a:rPr>
              <a:t>, </a:t>
            </a:r>
            <a:r>
              <a:rPr lang="en-US" sz="1800" err="1">
                <a:latin typeface="Corbel"/>
              </a:rPr>
              <a:t>groundtruth</a:t>
            </a:r>
            <a:r>
              <a:rPr lang="en-US" sz="1800">
                <a:latin typeface="Corbel"/>
              </a:rPr>
              <a:t>)</a:t>
            </a:r>
          </a:p>
          <a:p>
            <a:endParaRPr lang="en-US" sz="1800">
              <a:latin typeface="Corbe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14829D-835A-367B-A41B-45030755A120}"/>
              </a:ext>
            </a:extLst>
          </p:cNvPr>
          <p:cNvCxnSpPr/>
          <p:nvPr/>
        </p:nvCxnSpPr>
        <p:spPr>
          <a:xfrm>
            <a:off x="2209070" y="2898074"/>
            <a:ext cx="1628684" cy="31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4945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2462-99A9-AB18-A2C4-5E1E2ED1D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E7AA-9EDF-A012-6AE0-0C4DEB42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Revisit: Standard Training (</a:t>
            </a:r>
            <a:r>
              <a:rPr lang="en-US" err="1">
                <a:ea typeface="Tahoma"/>
                <a:cs typeface="Tahoma"/>
              </a:rPr>
              <a:t>NLLloss</a:t>
            </a:r>
            <a:r>
              <a:rPr lang="en-US">
                <a:ea typeface="Tahoma"/>
                <a:cs typeface="Tahoma"/>
              </a:rPr>
              <a:t>)</a:t>
            </a:r>
            <a:endParaRPr lang="en-US"/>
          </a:p>
        </p:txBody>
      </p:sp>
      <p:pic>
        <p:nvPicPr>
          <p:cNvPr id="6" name="Picture 5" descr="A graph of a number of blue bars&#10;&#10;AI-generated content may be incorrect.">
            <a:extLst>
              <a:ext uri="{FF2B5EF4-FFF2-40B4-BE49-F238E27FC236}">
                <a16:creationId xmlns:a16="http://schemas.microsoft.com/office/drawing/2014/main" id="{39A98144-BB3B-0276-1905-DA54EB16B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79" y="1160765"/>
            <a:ext cx="5439070" cy="3458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8465EF-C28A-D2A3-F1B1-7A288F0B4721}"/>
              </a:ext>
            </a:extLst>
          </p:cNvPr>
          <p:cNvSpPr txBox="1"/>
          <p:nvPr/>
        </p:nvSpPr>
        <p:spPr>
          <a:xfrm>
            <a:off x="169961" y="1412836"/>
            <a:ext cx="2911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prefix: The strange case ___</a:t>
            </a:r>
          </a:p>
          <a:p>
            <a:r>
              <a:rPr lang="en-US" sz="1800" err="1">
                <a:latin typeface="Corbel"/>
              </a:rPr>
              <a:t>groundtruth</a:t>
            </a:r>
            <a:r>
              <a:rPr lang="en-US" sz="1800">
                <a:latin typeface="Corbel"/>
              </a:rPr>
              <a:t>: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8234D-AC4B-AEF1-53F1-327E9FD21293}"/>
              </a:ext>
            </a:extLst>
          </p:cNvPr>
          <p:cNvSpPr txBox="1"/>
          <p:nvPr/>
        </p:nvSpPr>
        <p:spPr>
          <a:xfrm>
            <a:off x="397968" y="2695010"/>
            <a:ext cx="30480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loss = -log p(of)</a:t>
            </a:r>
          </a:p>
          <a:p>
            <a:endParaRPr lang="en-US" sz="1800">
              <a:latin typeface="Corbe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A4CABD-2BA7-0F3D-AFC9-87FDEADFF9FE}"/>
              </a:ext>
            </a:extLst>
          </p:cNvPr>
          <p:cNvCxnSpPr/>
          <p:nvPr/>
        </p:nvCxnSpPr>
        <p:spPr>
          <a:xfrm>
            <a:off x="2013635" y="2895113"/>
            <a:ext cx="1824119" cy="34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3227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2AC7D-CDC7-84D7-C5EB-7A43FEA2A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CA973-6A31-00B5-118B-A026916A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Revisit: Standard Training (</a:t>
            </a:r>
            <a:r>
              <a:rPr lang="en-US" err="1">
                <a:ea typeface="Tahoma"/>
                <a:cs typeface="Tahoma"/>
              </a:rPr>
              <a:t>NLLloss</a:t>
            </a:r>
            <a:r>
              <a:rPr lang="en-US">
                <a:ea typeface="Tahoma"/>
                <a:cs typeface="Tahoma"/>
              </a:rPr>
              <a:t>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7785E-DF3A-1BBE-E97B-EE68609995D7}"/>
              </a:ext>
            </a:extLst>
          </p:cNvPr>
          <p:cNvSpPr txBox="1"/>
          <p:nvPr/>
        </p:nvSpPr>
        <p:spPr>
          <a:xfrm>
            <a:off x="1958489" y="1072305"/>
            <a:ext cx="5227429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rbel"/>
              </a:rPr>
              <a:t>loss = -log p(of) = Cross Entropy(</a:t>
            </a:r>
            <a:r>
              <a:rPr lang="en-US" sz="1800" err="1">
                <a:solidFill>
                  <a:srgbClr val="F28E29"/>
                </a:solidFill>
                <a:latin typeface="Corbel"/>
              </a:rPr>
              <a:t>groundtruth</a:t>
            </a:r>
            <a:r>
              <a:rPr lang="en-US" sz="1800">
                <a:solidFill>
                  <a:schemeClr val="tx1"/>
                </a:solidFill>
                <a:latin typeface="Corbel"/>
              </a:rPr>
              <a:t>,</a:t>
            </a:r>
            <a:r>
              <a:rPr lang="en-US" sz="1800">
                <a:solidFill>
                  <a:srgbClr val="F28E29"/>
                </a:solidFill>
                <a:latin typeface="Corbel"/>
              </a:rPr>
              <a:t> </a:t>
            </a:r>
            <a:r>
              <a:rPr lang="en-US" sz="1800" err="1">
                <a:solidFill>
                  <a:schemeClr val="accent1"/>
                </a:solidFill>
                <a:latin typeface="Corbel"/>
              </a:rPr>
              <a:t>y_pred</a:t>
            </a:r>
            <a:r>
              <a:rPr lang="en-US" sz="1800">
                <a:latin typeface="Corbel"/>
              </a:rPr>
              <a:t>)</a:t>
            </a:r>
            <a:endParaRPr lang="en-US"/>
          </a:p>
        </p:txBody>
      </p:sp>
      <p:pic>
        <p:nvPicPr>
          <p:cNvPr id="3" name="Picture 2" descr="A graph of a number of blue bars&#10;&#10;AI-generated content may be incorrect.">
            <a:extLst>
              <a:ext uri="{FF2B5EF4-FFF2-40B4-BE49-F238E27FC236}">
                <a16:creationId xmlns:a16="http://schemas.microsoft.com/office/drawing/2014/main" id="{E7D973CE-9DAE-A5D7-7581-A7CD9E72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675" y="1580809"/>
            <a:ext cx="4035488" cy="2552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C9192-6B12-91AC-336D-632FA01E6ABE}"/>
              </a:ext>
            </a:extLst>
          </p:cNvPr>
          <p:cNvSpPr txBox="1"/>
          <p:nvPr/>
        </p:nvSpPr>
        <p:spPr>
          <a:xfrm>
            <a:off x="5950014" y="4134439"/>
            <a:ext cx="16278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err="1">
                <a:latin typeface="Corbel"/>
              </a:rPr>
              <a:t>y_pred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EBA99-9BFF-CB30-A38E-0984AF963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9" y="1649355"/>
            <a:ext cx="3849296" cy="2422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A6480-2D69-BF73-DB81-13CB9551316A}"/>
              </a:ext>
            </a:extLst>
          </p:cNvPr>
          <p:cNvSpPr txBox="1"/>
          <p:nvPr/>
        </p:nvSpPr>
        <p:spPr>
          <a:xfrm>
            <a:off x="1560416" y="4180299"/>
            <a:ext cx="162782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Groundtruth</a:t>
            </a:r>
          </a:p>
          <a:p>
            <a:pPr algn="ctr"/>
            <a:r>
              <a:rPr lang="en-US" sz="2000">
                <a:latin typeface="Corbel"/>
              </a:rPr>
              <a:t>(one-hot)</a:t>
            </a:r>
          </a:p>
        </p:txBody>
      </p:sp>
    </p:spTree>
    <p:extLst>
      <p:ext uri="{BB962C8B-B14F-4D97-AF65-F5344CB8AC3E}">
        <p14:creationId xmlns:p14="http://schemas.microsoft.com/office/powerpoint/2010/main" val="27067887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6483B-F7D2-B5F2-BF16-CE59B6DC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A65C-A7BC-3F1B-BD15-626C1444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Knowledge Distillation 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1A19E-E19A-9041-3899-8C9DE3F2502E}"/>
              </a:ext>
            </a:extLst>
          </p:cNvPr>
          <p:cNvSpPr txBox="1"/>
          <p:nvPr/>
        </p:nvSpPr>
        <p:spPr>
          <a:xfrm>
            <a:off x="2094701" y="1125605"/>
            <a:ext cx="52274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Corbel"/>
              </a:rPr>
              <a:t>KD loss = Cross Entropy(</a:t>
            </a:r>
            <a:r>
              <a:rPr lang="en-US" sz="1800" err="1">
                <a:solidFill>
                  <a:schemeClr val="accent2"/>
                </a:solidFill>
                <a:latin typeface="Corbel"/>
              </a:rPr>
              <a:t>y_large</a:t>
            </a:r>
            <a:r>
              <a:rPr lang="en-US" sz="1800">
                <a:latin typeface="Corbel"/>
              </a:rPr>
              <a:t>, </a:t>
            </a:r>
            <a:r>
              <a:rPr lang="en-US" sz="1800" err="1">
                <a:solidFill>
                  <a:schemeClr val="accent1"/>
                </a:solidFill>
                <a:latin typeface="Corbel"/>
              </a:rPr>
              <a:t>y_pred</a:t>
            </a:r>
            <a:r>
              <a:rPr lang="en-US" sz="1800">
                <a:latin typeface="Corbel"/>
              </a:rPr>
              <a:t>)</a:t>
            </a:r>
            <a:endParaRPr lang="en-US"/>
          </a:p>
          <a:p>
            <a:endParaRPr lang="en-US" sz="1800">
              <a:latin typeface="Corbel"/>
            </a:endParaRPr>
          </a:p>
        </p:txBody>
      </p:sp>
      <p:pic>
        <p:nvPicPr>
          <p:cNvPr id="3" name="Picture 2" descr="A graph of a number of blue bars&#10;&#10;AI-generated content may be incorrect.">
            <a:extLst>
              <a:ext uri="{FF2B5EF4-FFF2-40B4-BE49-F238E27FC236}">
                <a16:creationId xmlns:a16="http://schemas.microsoft.com/office/drawing/2014/main" id="{1DE28695-1042-DE51-06DC-3607A00C1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92" y="1446754"/>
            <a:ext cx="4035488" cy="2552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EC74B-9D1C-3838-1D15-AB33E968E6CF}"/>
              </a:ext>
            </a:extLst>
          </p:cNvPr>
          <p:cNvSpPr txBox="1"/>
          <p:nvPr/>
        </p:nvSpPr>
        <p:spPr>
          <a:xfrm>
            <a:off x="4803304" y="4081523"/>
            <a:ext cx="35732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small model next token probs</a:t>
            </a:r>
          </a:p>
          <a:p>
            <a:pPr algn="ctr"/>
            <a:r>
              <a:rPr lang="en-US" sz="2000">
                <a:latin typeface="Corbel"/>
              </a:rPr>
              <a:t>(</a:t>
            </a:r>
            <a:r>
              <a:rPr lang="en-US" sz="2000" err="1">
                <a:latin typeface="Corbel"/>
              </a:rPr>
              <a:t>y_pred</a:t>
            </a:r>
            <a:r>
              <a:rPr lang="en-US" sz="2000">
                <a:latin typeface="Corbel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5525A-C4A6-D6AD-A33A-9CBAADDE6CFD}"/>
              </a:ext>
            </a:extLst>
          </p:cNvPr>
          <p:cNvSpPr txBox="1"/>
          <p:nvPr/>
        </p:nvSpPr>
        <p:spPr>
          <a:xfrm>
            <a:off x="1151688" y="4081521"/>
            <a:ext cx="28744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orbel"/>
              </a:rPr>
              <a:t>Large model next token probs (</a:t>
            </a:r>
            <a:r>
              <a:rPr lang="en-US" sz="2000" err="1">
                <a:latin typeface="Corbel"/>
              </a:rPr>
              <a:t>y_large</a:t>
            </a:r>
            <a:r>
              <a:rPr lang="en-US" sz="2000">
                <a:latin typeface="Corbel"/>
              </a:rPr>
              <a:t>)</a:t>
            </a:r>
          </a:p>
        </p:txBody>
      </p:sp>
      <p:pic>
        <p:nvPicPr>
          <p:cNvPr id="4" name="Picture 3" descr="A graph of a number of green bars&#10;&#10;AI-generated content may be incorrect.">
            <a:extLst>
              <a:ext uri="{FF2B5EF4-FFF2-40B4-BE49-F238E27FC236}">
                <a16:creationId xmlns:a16="http://schemas.microsoft.com/office/drawing/2014/main" id="{C08EC267-EA02-21E3-C138-E31F66C3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8" y="1448015"/>
            <a:ext cx="3968112" cy="25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020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13250-AC89-CFBC-EC25-1787B6ECA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C91E3-A3EC-FAF2-D4C1-FE9BE64D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Knowledge Distillation</a:t>
            </a:r>
            <a:endParaRPr lang="en-US"/>
          </a:p>
        </p:txBody>
      </p:sp>
      <p:pic>
        <p:nvPicPr>
          <p:cNvPr id="3" name="Picture 2" descr="A diagram of a teacher network&#10;&#10;AI-generated content may be incorrect.">
            <a:extLst>
              <a:ext uri="{FF2B5EF4-FFF2-40B4-BE49-F238E27FC236}">
                <a16:creationId xmlns:a16="http://schemas.microsoft.com/office/drawing/2014/main" id="{388D77CC-3C8F-4CD2-148F-DE36F846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197" y="1619250"/>
            <a:ext cx="52387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23B21-B110-CA10-46FC-B2300ED942A1}"/>
              </a:ext>
            </a:extLst>
          </p:cNvPr>
          <p:cNvSpPr txBox="1"/>
          <p:nvPr/>
        </p:nvSpPr>
        <p:spPr>
          <a:xfrm>
            <a:off x="424286" y="1618214"/>
            <a:ext cx="218002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  <a:ea typeface="Calibri"/>
                <a:cs typeface="Calibri"/>
              </a:rPr>
              <a:t>Step 1: Initialize teacher model with a large and capable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EC0DC-2A2D-A641-1451-2A061067D7EA}"/>
              </a:ext>
            </a:extLst>
          </p:cNvPr>
          <p:cNvSpPr txBox="1"/>
          <p:nvPr/>
        </p:nvSpPr>
        <p:spPr>
          <a:xfrm>
            <a:off x="424285" y="2956649"/>
            <a:ext cx="218002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  <a:ea typeface="Calibri"/>
                <a:cs typeface="Calibri"/>
              </a:rPr>
              <a:t>Step 2: Feed input data to both student and teacher (</a:t>
            </a:r>
            <a:r>
              <a:rPr lang="en-US" err="1">
                <a:latin typeface="Corbel"/>
                <a:ea typeface="Calibri"/>
                <a:cs typeface="Calibri"/>
              </a:rPr>
              <a:t>freezed</a:t>
            </a:r>
            <a:r>
              <a:rPr lang="en-US">
                <a:latin typeface="Corbel"/>
                <a:ea typeface="Calibri"/>
                <a:cs typeface="Calibri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A18F6-AAD2-8112-F3D5-346F5637876A}"/>
              </a:ext>
            </a:extLst>
          </p:cNvPr>
          <p:cNvSpPr txBox="1"/>
          <p:nvPr/>
        </p:nvSpPr>
        <p:spPr>
          <a:xfrm>
            <a:off x="4851188" y="3886446"/>
            <a:ext cx="218002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  <a:ea typeface="Calibri"/>
                <a:cs typeface="Calibri"/>
              </a:rPr>
              <a:t>Step 3: Use teacher outputs to train student (Cross Entropy)</a:t>
            </a:r>
          </a:p>
        </p:txBody>
      </p:sp>
    </p:spTree>
    <p:extLst>
      <p:ext uri="{BB962C8B-B14F-4D97-AF65-F5344CB8AC3E}">
        <p14:creationId xmlns:p14="http://schemas.microsoft.com/office/powerpoint/2010/main" val="302580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0553-2EB9-9D28-D1F2-1AB57082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>
                <a:ea typeface="Tahoma"/>
                <a:cs typeface="Tahoma"/>
              </a:rPr>
              <a:t>What if the teacher is Proprietary (GPT)?</a:t>
            </a:r>
            <a:endParaRPr lang="en-US"/>
          </a:p>
        </p:txBody>
      </p:sp>
      <p:pic>
        <p:nvPicPr>
          <p:cNvPr id="6" name="Picture 5" descr="A diagram of a teacher network&#10;&#10;AI-generated content may be incorrect.">
            <a:extLst>
              <a:ext uri="{FF2B5EF4-FFF2-40B4-BE49-F238E27FC236}">
                <a16:creationId xmlns:a16="http://schemas.microsoft.com/office/drawing/2014/main" id="{43C09DCF-8FEF-B9B5-A0E2-0EBB3092A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197" y="1619250"/>
            <a:ext cx="5238750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91452E-11F1-B8AE-26DA-99A6C60FD021}"/>
              </a:ext>
            </a:extLst>
          </p:cNvPr>
          <p:cNvSpPr txBox="1"/>
          <p:nvPr/>
        </p:nvSpPr>
        <p:spPr>
          <a:xfrm>
            <a:off x="424286" y="1618214"/>
            <a:ext cx="218002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  <a:ea typeface="Calibri"/>
                <a:cs typeface="Calibri"/>
              </a:rPr>
              <a:t>Step 1: Initialize teacher model with a large and capable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3CE9B-D4CC-0E49-82B1-E1C1222CEE83}"/>
              </a:ext>
            </a:extLst>
          </p:cNvPr>
          <p:cNvSpPr txBox="1"/>
          <p:nvPr/>
        </p:nvSpPr>
        <p:spPr>
          <a:xfrm>
            <a:off x="424285" y="2956649"/>
            <a:ext cx="218002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  <a:ea typeface="Calibri"/>
                <a:cs typeface="Calibri"/>
              </a:rPr>
              <a:t>Step 2: Feed input data to both student and teacher (</a:t>
            </a:r>
            <a:r>
              <a:rPr lang="en-US" err="1">
                <a:latin typeface="Corbel"/>
                <a:ea typeface="Calibri"/>
                <a:cs typeface="Calibri"/>
              </a:rPr>
              <a:t>freezed</a:t>
            </a:r>
            <a:r>
              <a:rPr lang="en-US">
                <a:latin typeface="Corbel"/>
                <a:ea typeface="Calibri"/>
                <a:cs typeface="Calibri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68B036-6EB3-02D6-8CC0-8FAD7F84C794}"/>
              </a:ext>
            </a:extLst>
          </p:cNvPr>
          <p:cNvSpPr txBox="1"/>
          <p:nvPr/>
        </p:nvSpPr>
        <p:spPr>
          <a:xfrm>
            <a:off x="4860071" y="3833145"/>
            <a:ext cx="218002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rbel"/>
                <a:ea typeface="Calibri"/>
                <a:cs typeface="Calibri"/>
              </a:rPr>
              <a:t>Step 3: Use teacher </a:t>
            </a:r>
            <a:r>
              <a:rPr lang="en-US">
                <a:solidFill>
                  <a:srgbClr val="FF0000"/>
                </a:solidFill>
                <a:latin typeface="Corbel"/>
                <a:ea typeface="Calibri"/>
                <a:cs typeface="Calibri"/>
              </a:rPr>
              <a:t>generations </a:t>
            </a:r>
            <a:r>
              <a:rPr lang="en-US">
                <a:solidFill>
                  <a:schemeClr val="tx1"/>
                </a:solidFill>
                <a:latin typeface="Corbel"/>
                <a:ea typeface="Calibri"/>
                <a:cs typeface="Calibri"/>
              </a:rPr>
              <a:t>(instead of outputs)</a:t>
            </a:r>
            <a:r>
              <a:rPr lang="en-US">
                <a:latin typeface="Corbel"/>
                <a:ea typeface="Calibri"/>
                <a:cs typeface="Calibri"/>
              </a:rPr>
              <a:t> to train student!</a:t>
            </a:r>
          </a:p>
        </p:txBody>
      </p:sp>
    </p:spTree>
    <p:extLst>
      <p:ext uri="{BB962C8B-B14F-4D97-AF65-F5344CB8AC3E}">
        <p14:creationId xmlns:p14="http://schemas.microsoft.com/office/powerpoint/2010/main" val="27848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102</Slides>
  <Notes>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EP Presentation Theme - Simple</vt:lpstr>
      <vt:lpstr>1_EP Presentation Theme - Fancy</vt:lpstr>
      <vt:lpstr>2_EP Presentation Theme - Special</vt:lpstr>
      <vt:lpstr>1_EP Presentation Theme - Simple</vt:lpstr>
      <vt:lpstr>Model Efficiency </vt:lpstr>
      <vt:lpstr>Our models are getting larger!</vt:lpstr>
      <vt:lpstr>And consumes a lot of data!</vt:lpstr>
      <vt:lpstr>Motivation</vt:lpstr>
      <vt:lpstr>Where did all the memory go?</vt:lpstr>
      <vt:lpstr>Memory consumption is not static</vt:lpstr>
      <vt:lpstr>Model Efficiency: Topics </vt:lpstr>
      <vt:lpstr>PowerPoint Presentation</vt:lpstr>
      <vt:lpstr>Distributed Training</vt:lpstr>
      <vt:lpstr>Naïve Data Parallelism</vt:lpstr>
      <vt:lpstr>Naïve Data Parallelism</vt:lpstr>
      <vt:lpstr>Naïve Data Parallelism</vt:lpstr>
      <vt:lpstr>NCCL Operations: Reduce</vt:lpstr>
      <vt:lpstr>Naïve Data Parallelism</vt:lpstr>
      <vt:lpstr>Naïve Data Parallelism</vt:lpstr>
      <vt:lpstr>NCCL Operations: Broadcast</vt:lpstr>
      <vt:lpstr>Naïve Data Parallelism</vt:lpstr>
      <vt:lpstr>NCCL Operations: All Reduce</vt:lpstr>
      <vt:lpstr>Naïve Data Parallelism</vt:lpstr>
      <vt:lpstr>What is wrong with Naïve DP </vt:lpstr>
      <vt:lpstr>What is wrong with Naïve DP</vt:lpstr>
      <vt:lpstr>Naïve DP – Requires too much memory!</vt:lpstr>
      <vt:lpstr>ZeRO Stage 1: Sharding Optimizer States</vt:lpstr>
      <vt:lpstr>ZeRO Stage 1: How it works</vt:lpstr>
      <vt:lpstr>ZeRO Stage 1: How it works</vt:lpstr>
      <vt:lpstr>ZeRO Stage 1: How it works</vt:lpstr>
      <vt:lpstr>ZeRO Stage 1: How it works</vt:lpstr>
      <vt:lpstr>NCCL Operations: Reduce Scatter</vt:lpstr>
      <vt:lpstr>ZeRO Stage 1: How it works</vt:lpstr>
      <vt:lpstr>ZeRO Stage 1: How it works</vt:lpstr>
      <vt:lpstr>ZeRO Stage 1: How it works</vt:lpstr>
      <vt:lpstr>Quiz: NCCL Operations: All Gather</vt:lpstr>
      <vt:lpstr>NCCL Operations: All Gather</vt:lpstr>
      <vt:lpstr>ZeRO Stage 1: How it works</vt:lpstr>
      <vt:lpstr>ZeRO Stage 1: How it works</vt:lpstr>
      <vt:lpstr>Summary: ZeRO 1</vt:lpstr>
      <vt:lpstr>ZeRO Stage 1: How it works</vt:lpstr>
      <vt:lpstr>ZeRO Stage 2: Sharding Gradients</vt:lpstr>
      <vt:lpstr>ZeRO Stage 2: How it works</vt:lpstr>
      <vt:lpstr>ZeRO Stage 2: How it works</vt:lpstr>
      <vt:lpstr>Summary: ZeRO 12</vt:lpstr>
      <vt:lpstr>ZeRO-3 (aka FSDP): Shard Everything!</vt:lpstr>
      <vt:lpstr>ZeRO Stage 3: How it works (simplified)</vt:lpstr>
      <vt:lpstr>ZeRO Stage 3: How it works (simplified)</vt:lpstr>
      <vt:lpstr>Communication Costs</vt:lpstr>
      <vt:lpstr>Where did all the memory go?</vt:lpstr>
      <vt:lpstr>Prefix Caching</vt:lpstr>
      <vt:lpstr>Prefix Caching</vt:lpstr>
      <vt:lpstr>Tensor Parallelism</vt:lpstr>
      <vt:lpstr>Column-wise Tensor Parallelism</vt:lpstr>
      <vt:lpstr>Row-wise Tensor Parallelism</vt:lpstr>
      <vt:lpstr>Tensor Parallelism</vt:lpstr>
      <vt:lpstr>Tensor Parallelism: Llama Feed-Forward</vt:lpstr>
      <vt:lpstr>Tensor Parallelism: Llama Attention</vt:lpstr>
      <vt:lpstr>Summary so far </vt:lpstr>
      <vt:lpstr>Tensor Parallelism</vt:lpstr>
      <vt:lpstr>Throughput Scaling of Tensor Parallelism</vt:lpstr>
      <vt:lpstr>Throughput Scaling of Tensor Parallelism</vt:lpstr>
      <vt:lpstr>Pipeline Parallelism</vt:lpstr>
      <vt:lpstr>Pipeline Parallelism</vt:lpstr>
      <vt:lpstr>Pipeline Parallelism: Improvement</vt:lpstr>
      <vt:lpstr>Pipeline Parallelism</vt:lpstr>
      <vt:lpstr>Pipeline Parallelism Throughput</vt:lpstr>
      <vt:lpstr>Interleaving Pipeline Parallelism (LLama3)</vt:lpstr>
      <vt:lpstr>Interleaved Pipeline Parallelism (DeepSeek)</vt:lpstr>
      <vt:lpstr>What about (super) long sequences?</vt:lpstr>
      <vt:lpstr>What about (super) long sequences?</vt:lpstr>
      <vt:lpstr>Context Parallelism (Ring Attention)</vt:lpstr>
      <vt:lpstr>Context Parallelism (Ring Attention)</vt:lpstr>
      <vt:lpstr>Context Parallelism (Ring Attention)</vt:lpstr>
      <vt:lpstr>Context Parallelism (Ring Attention)</vt:lpstr>
      <vt:lpstr>Summarizing</vt:lpstr>
      <vt:lpstr>Solutions</vt:lpstr>
      <vt:lpstr>PowerPoint Presentation</vt:lpstr>
      <vt:lpstr>Quantization: Mapping from high to low precision</vt:lpstr>
      <vt:lpstr>Numeric Data Types</vt:lpstr>
      <vt:lpstr>Floating Point Numbers</vt:lpstr>
      <vt:lpstr>Floating Point Numbers</vt:lpstr>
      <vt:lpstr>Linear Quantization</vt:lpstr>
      <vt:lpstr>Linear Quantization</vt:lpstr>
      <vt:lpstr>Linear Quantization: Scale</vt:lpstr>
      <vt:lpstr>Linear Quantization: Zero Point</vt:lpstr>
      <vt:lpstr>Linear Quantization: Zero Point</vt:lpstr>
      <vt:lpstr>Quantization of Language Models</vt:lpstr>
      <vt:lpstr>Quantization of Language Models</vt:lpstr>
      <vt:lpstr>Quantization of Language Models</vt:lpstr>
      <vt:lpstr>Quantization of Language Models</vt:lpstr>
      <vt:lpstr>Quantization of Language Models</vt:lpstr>
      <vt:lpstr>Quantization of Language Models</vt:lpstr>
      <vt:lpstr>Quantization of Language Models</vt:lpstr>
      <vt:lpstr>Quantization of Language Models</vt:lpstr>
      <vt:lpstr>PowerPoint Presentation</vt:lpstr>
      <vt:lpstr>Distillation</vt:lpstr>
      <vt:lpstr>Revisit: Standard Training (NLLloss)</vt:lpstr>
      <vt:lpstr>Revisit: Standard Training (NLLloss)</vt:lpstr>
      <vt:lpstr>Revisit: Standard Training (NLLloss)</vt:lpstr>
      <vt:lpstr>Knowledge Distillation </vt:lpstr>
      <vt:lpstr>Knowledge Distillation</vt:lpstr>
      <vt:lpstr>What if the teacher is Proprietary (GPT)?</vt:lpstr>
      <vt:lpstr>Revisit: Standard Training (NLLloss)</vt:lpstr>
      <vt:lpstr>What works better (a study in 2016)</vt:lpstr>
      <vt:lpstr>Knowledge Distillation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revision>47</cp:revision>
  <cp:lastPrinted>2024-04-02T12:13:23Z</cp:lastPrinted>
  <dcterms:modified xsi:type="dcterms:W3CDTF">2025-04-22T14:14:59Z</dcterms:modified>
</cp:coreProperties>
</file>